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45"/>
  </p:notesMasterIdLst>
  <p:handoutMasterIdLst>
    <p:handoutMasterId r:id="rId46"/>
  </p:handoutMasterIdLst>
  <p:sldIdLst>
    <p:sldId id="256" r:id="rId2"/>
    <p:sldId id="459" r:id="rId3"/>
    <p:sldId id="460" r:id="rId4"/>
    <p:sldId id="461" r:id="rId5"/>
    <p:sldId id="462" r:id="rId6"/>
    <p:sldId id="477" r:id="rId7"/>
    <p:sldId id="433" r:id="rId8"/>
    <p:sldId id="437" r:id="rId9"/>
    <p:sldId id="328" r:id="rId10"/>
    <p:sldId id="308" r:id="rId11"/>
    <p:sldId id="283" r:id="rId12"/>
    <p:sldId id="384" r:id="rId13"/>
    <p:sldId id="434" r:id="rId14"/>
    <p:sldId id="464" r:id="rId15"/>
    <p:sldId id="465" r:id="rId16"/>
    <p:sldId id="466" r:id="rId17"/>
    <p:sldId id="440" r:id="rId18"/>
    <p:sldId id="454" r:id="rId19"/>
    <p:sldId id="455" r:id="rId20"/>
    <p:sldId id="456" r:id="rId21"/>
    <p:sldId id="441" r:id="rId22"/>
    <p:sldId id="458" r:id="rId23"/>
    <p:sldId id="443" r:id="rId24"/>
    <p:sldId id="445" r:id="rId25"/>
    <p:sldId id="444" r:id="rId26"/>
    <p:sldId id="446" r:id="rId27"/>
    <p:sldId id="447" r:id="rId28"/>
    <p:sldId id="448" r:id="rId29"/>
    <p:sldId id="449" r:id="rId30"/>
    <p:sldId id="450" r:id="rId31"/>
    <p:sldId id="451" r:id="rId32"/>
    <p:sldId id="469" r:id="rId33"/>
    <p:sldId id="470" r:id="rId34"/>
    <p:sldId id="471" r:id="rId35"/>
    <p:sldId id="474" r:id="rId36"/>
    <p:sldId id="472" r:id="rId37"/>
    <p:sldId id="473" r:id="rId38"/>
    <p:sldId id="475" r:id="rId39"/>
    <p:sldId id="476" r:id="rId40"/>
    <p:sldId id="457" r:id="rId41"/>
    <p:sldId id="467" r:id="rId42"/>
    <p:sldId id="468" r:id="rId43"/>
    <p:sldId id="409"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945D"/>
    <a:srgbClr val="101B2C"/>
    <a:srgbClr val="20D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94798" autoAdjust="0"/>
  </p:normalViewPr>
  <p:slideViewPr>
    <p:cSldViewPr snapToGrid="0" showGuides="1">
      <p:cViewPr varScale="1">
        <p:scale>
          <a:sx n="111" d="100"/>
          <a:sy n="111" d="100"/>
        </p:scale>
        <p:origin x="126" y="132"/>
      </p:cViewPr>
      <p:guideLst>
        <p:guide orient="horz" pos="1620"/>
        <p:guide pos="2880"/>
      </p:guideLst>
    </p:cSldViewPr>
  </p:slideViewPr>
  <p:outlineViewPr>
    <p:cViewPr>
      <p:scale>
        <a:sx n="33" d="100"/>
        <a:sy n="33" d="100"/>
      </p:scale>
      <p:origin x="0" y="-636"/>
    </p:cViewPr>
  </p:outlineViewPr>
  <p:notesTextViewPr>
    <p:cViewPr>
      <p:scale>
        <a:sx n="1" d="1"/>
        <a:sy n="1" d="1"/>
      </p:scale>
      <p:origin x="0" y="0"/>
    </p:cViewPr>
  </p:notesTextViewPr>
  <p:sorterViewPr>
    <p:cViewPr>
      <p:scale>
        <a:sx n="100" d="100"/>
        <a:sy n="100" d="100"/>
      </p:scale>
      <p:origin x="0" y="-6900"/>
    </p:cViewPr>
  </p:sorterViewPr>
  <p:notesViewPr>
    <p:cSldViewPr snapToGrid="0" showGuides="1">
      <p:cViewPr varScale="1">
        <p:scale>
          <a:sx n="96" d="100"/>
          <a:sy n="96" d="100"/>
        </p:scale>
        <p:origin x="448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F340B4-1CBB-407D-86A5-6930D817047F}" type="datetimeFigureOut">
              <a:rPr lang="id-ID" smtClean="0"/>
              <a:t>27/02/2023</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FE8E7-E26C-4DFC-8835-E83A306D6C92}" type="slidenum">
              <a:rPr lang="id-ID" smtClean="0"/>
              <a:t>‹#›</a:t>
            </a:fld>
            <a:endParaRPr lang="id-ID"/>
          </a:p>
        </p:txBody>
      </p:sp>
    </p:spTree>
    <p:extLst>
      <p:ext uri="{BB962C8B-B14F-4D97-AF65-F5344CB8AC3E}">
        <p14:creationId xmlns:p14="http://schemas.microsoft.com/office/powerpoint/2010/main" val="2798849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94A42-A0C6-4B49-8FEB-1496EFA84EE4}" type="datetimeFigureOut">
              <a:rPr lang="id-ID" smtClean="0"/>
              <a:t>27/02/2023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C6F9F-CDEA-4AB6-BF20-F1B12B860018}" type="slidenum">
              <a:rPr lang="id-ID" smtClean="0"/>
              <a:t>‹#›</a:t>
            </a:fld>
            <a:endParaRPr lang="id-ID"/>
          </a:p>
        </p:txBody>
      </p:sp>
    </p:spTree>
    <p:extLst>
      <p:ext uri="{BB962C8B-B14F-4D97-AF65-F5344CB8AC3E}">
        <p14:creationId xmlns:p14="http://schemas.microsoft.com/office/powerpoint/2010/main" val="80683118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C6F9F-CDEA-4AB6-BF20-F1B12B860018}" type="slidenum">
              <a:rPr lang="id-ID" smtClean="0"/>
              <a:t>1</a:t>
            </a:fld>
            <a:endParaRPr lang="id-ID"/>
          </a:p>
        </p:txBody>
      </p:sp>
    </p:spTree>
    <p:extLst>
      <p:ext uri="{BB962C8B-B14F-4D97-AF65-F5344CB8AC3E}">
        <p14:creationId xmlns:p14="http://schemas.microsoft.com/office/powerpoint/2010/main" val="5756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685800" y="1143000"/>
            <a:ext cx="5486040" cy="3085920"/>
          </a:xfrm>
          <a:prstGeom prst="rect">
            <a:avLst/>
          </a:prstGeom>
          <a:ln w="0">
            <a:noFill/>
          </a:ln>
        </p:spPr>
      </p:sp>
      <p:sp>
        <p:nvSpPr>
          <p:cNvPr id="280"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281"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B50C2501-186E-4775-8692-4D14A96A0460}" type="slidenum">
              <a:rPr lang="id-ID" sz="1200" b="0" strike="noStrike" spc="-1">
                <a:solidFill>
                  <a:srgbClr val="000000"/>
                </a:solidFill>
                <a:latin typeface="+mn-lt"/>
                <a:ea typeface="+mn-ea"/>
              </a:rPr>
              <a:t>3</a:t>
            </a:fld>
            <a:endParaRPr lang="en-US" sz="1200" b="0" strike="noStrike" spc="-1">
              <a:latin typeface="Times New Roman"/>
            </a:endParaRPr>
          </a:p>
        </p:txBody>
      </p:sp>
    </p:spTree>
    <p:extLst>
      <p:ext uri="{BB962C8B-B14F-4D97-AF65-F5344CB8AC3E}">
        <p14:creationId xmlns:p14="http://schemas.microsoft.com/office/powerpoint/2010/main" val="223526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noRot="1" noChangeAspect="1"/>
          </p:cNvSpPr>
          <p:nvPr>
            <p:ph type="sldImg"/>
          </p:nvPr>
        </p:nvSpPr>
        <p:spPr>
          <a:xfrm>
            <a:off x="685800" y="1143000"/>
            <a:ext cx="5486040" cy="3085920"/>
          </a:xfrm>
          <a:prstGeom prst="rect">
            <a:avLst/>
          </a:prstGeom>
          <a:ln w="0">
            <a:noFill/>
          </a:ln>
        </p:spPr>
      </p:sp>
      <p:sp>
        <p:nvSpPr>
          <p:cNvPr id="345"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346"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ADD1FE39-03E7-45FD-8CC7-DBE351A20DD8}" type="slidenum">
              <a:rPr lang="id-ID" sz="1200" b="0" strike="noStrike" spc="-1">
                <a:solidFill>
                  <a:srgbClr val="000000"/>
                </a:solidFill>
                <a:latin typeface="+mn-lt"/>
                <a:ea typeface="+mn-ea"/>
              </a:rPr>
              <a:t>6</a:t>
            </a:fld>
            <a:endParaRPr lang="en-US" sz="1200" b="0" strike="noStrike" spc="-1">
              <a:latin typeface="Times New Roman"/>
            </a:endParaRPr>
          </a:p>
        </p:txBody>
      </p:sp>
    </p:spTree>
    <p:extLst>
      <p:ext uri="{BB962C8B-B14F-4D97-AF65-F5344CB8AC3E}">
        <p14:creationId xmlns:p14="http://schemas.microsoft.com/office/powerpoint/2010/main" val="84852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13-417. </a:t>
            </a:r>
            <a:r>
              <a:rPr lang="en-US" u="sng" dirty="0" smtClean="0"/>
              <a:t>Necessity defense</a:t>
            </a:r>
            <a:endParaRPr lang="en-US" dirty="0" smtClean="0"/>
          </a:p>
          <a:p>
            <a:r>
              <a:rPr lang="en-US" dirty="0" smtClean="0"/>
              <a:t>A. Conduct that would otherwise constitute an offense is justified if a reasonable person was compelled to engage in the proscribed conduct and the person had no reasonable alternative to avoid imminent public or private injury greater than the injury that might reasonably result from the person's own conduct.</a:t>
            </a:r>
          </a:p>
          <a:p>
            <a:r>
              <a:rPr lang="en-US" dirty="0" smtClean="0"/>
              <a:t>B. An accused person may not assert the defense under subsection A if the person intentionally, knowingly or recklessly placed himself in the situation in which it was probable that the person would have to engage in the proscribed conduct.</a:t>
            </a:r>
          </a:p>
          <a:p>
            <a:r>
              <a:rPr lang="en-US" dirty="0" smtClean="0"/>
              <a:t>C. An accused person may not assert the defense under subsection A for offenses involving homicide or serious physical injury. </a:t>
            </a:r>
          </a:p>
          <a:p>
            <a:endParaRPr lang="en-US" dirty="0"/>
          </a:p>
        </p:txBody>
      </p:sp>
      <p:sp>
        <p:nvSpPr>
          <p:cNvPr id="4" name="Slide Number Placeholder 3"/>
          <p:cNvSpPr>
            <a:spLocks noGrp="1"/>
          </p:cNvSpPr>
          <p:nvPr>
            <p:ph type="sldNum" sz="quarter" idx="10"/>
          </p:nvPr>
        </p:nvSpPr>
        <p:spPr/>
        <p:txBody>
          <a:bodyPr/>
          <a:lstStyle/>
          <a:p>
            <a:fld id="{2C9C6F9F-CDEA-4AB6-BF20-F1B12B860018}" type="slidenum">
              <a:rPr lang="id-ID" smtClean="0"/>
              <a:t>37</a:t>
            </a:fld>
            <a:endParaRPr lang="id-ID"/>
          </a:p>
        </p:txBody>
      </p:sp>
    </p:spTree>
    <p:extLst>
      <p:ext uri="{BB962C8B-B14F-4D97-AF65-F5344CB8AC3E}">
        <p14:creationId xmlns:p14="http://schemas.microsoft.com/office/powerpoint/2010/main" val="298195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9C6F9F-CDEA-4AB6-BF20-F1B12B860018}"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42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120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46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2761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p>
            <a:endParaRPr lang="id-ID"/>
          </a:p>
        </p:txBody>
      </p:sp>
    </p:spTree>
    <p:extLst>
      <p:ext uri="{BB962C8B-B14F-4D97-AF65-F5344CB8AC3E}">
        <p14:creationId xmlns:p14="http://schemas.microsoft.com/office/powerpoint/2010/main" val="274622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0" y="0"/>
            <a:ext cx="4567918" cy="5143500"/>
          </a:xfrm>
          <a:prstGeom prst="rect">
            <a:avLst/>
          </a:prstGeom>
        </p:spPr>
        <p:txBody>
          <a:bodyPr/>
          <a:lstStyle/>
          <a:p>
            <a:endParaRPr lang="id-ID"/>
          </a:p>
        </p:txBody>
      </p:sp>
    </p:spTree>
    <p:extLst>
      <p:ext uri="{BB962C8B-B14F-4D97-AF65-F5344CB8AC3E}">
        <p14:creationId xmlns:p14="http://schemas.microsoft.com/office/powerpoint/2010/main" val="377996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0" y="0"/>
            <a:ext cx="9144000" cy="2227681"/>
          </a:xfrm>
          <a:prstGeom prst="rect">
            <a:avLst/>
          </a:prstGeom>
        </p:spPr>
        <p:txBody>
          <a:bodyPr/>
          <a:lstStyle/>
          <a:p>
            <a:endParaRPr lang="id-ID"/>
          </a:p>
        </p:txBody>
      </p:sp>
    </p:spTree>
    <p:extLst>
      <p:ext uri="{BB962C8B-B14F-4D97-AF65-F5344CB8AC3E}">
        <p14:creationId xmlns:p14="http://schemas.microsoft.com/office/powerpoint/2010/main" val="32401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mod="1">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Vertical Title and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52425" y="1714500"/>
            <a:ext cx="2819400" cy="1409700"/>
          </a:xfrm>
          <a:prstGeom prst="rect">
            <a:avLst/>
          </a:prstGeom>
        </p:spPr>
        <p:txBody>
          <a:bodyPr/>
          <a:lstStyle/>
          <a:p>
            <a:endParaRPr lang="id-ID"/>
          </a:p>
        </p:txBody>
      </p:sp>
      <p:sp>
        <p:nvSpPr>
          <p:cNvPr id="16" name="Picture Placeholder 2"/>
          <p:cNvSpPr>
            <a:spLocks noGrp="1"/>
          </p:cNvSpPr>
          <p:nvPr>
            <p:ph type="pic" sz="quarter" idx="11"/>
          </p:nvPr>
        </p:nvSpPr>
        <p:spPr>
          <a:xfrm>
            <a:off x="3171825" y="3124200"/>
            <a:ext cx="2819400" cy="1409700"/>
          </a:xfrm>
          <a:prstGeom prst="rect">
            <a:avLst/>
          </a:prstGeom>
        </p:spPr>
        <p:txBody>
          <a:bodyPr/>
          <a:lstStyle/>
          <a:p>
            <a:endParaRPr lang="id-ID"/>
          </a:p>
        </p:txBody>
      </p:sp>
      <p:sp>
        <p:nvSpPr>
          <p:cNvPr id="17" name="Picture Placeholder 2"/>
          <p:cNvSpPr>
            <a:spLocks noGrp="1"/>
          </p:cNvSpPr>
          <p:nvPr>
            <p:ph type="pic" sz="quarter" idx="12"/>
          </p:nvPr>
        </p:nvSpPr>
        <p:spPr>
          <a:xfrm>
            <a:off x="5991225" y="1714500"/>
            <a:ext cx="2819400" cy="1409700"/>
          </a:xfrm>
          <a:prstGeom prst="rect">
            <a:avLst/>
          </a:prstGeom>
        </p:spPr>
        <p:txBody>
          <a:bodyPr/>
          <a:lstStyle/>
          <a:p>
            <a:endParaRPr lang="id-ID"/>
          </a:p>
        </p:txBody>
      </p:sp>
    </p:spTree>
    <p:extLst>
      <p:ext uri="{BB962C8B-B14F-4D97-AF65-F5344CB8AC3E}">
        <p14:creationId xmlns:p14="http://schemas.microsoft.com/office/powerpoint/2010/main" val="126696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Picture Placeholder 2"/>
          <p:cNvSpPr>
            <a:spLocks noGrp="1"/>
          </p:cNvSpPr>
          <p:nvPr>
            <p:ph type="pic" sz="quarter" idx="14"/>
          </p:nvPr>
        </p:nvSpPr>
        <p:spPr>
          <a:xfrm>
            <a:off x="4572000" y="0"/>
            <a:ext cx="4572000" cy="4322990"/>
          </a:xfrm>
          <a:prstGeom prst="rect">
            <a:avLst/>
          </a:prstGeom>
        </p:spPr>
        <p:txBody>
          <a:bodyPr/>
          <a:lstStyle/>
          <a:p>
            <a:endParaRPr lang="id-ID"/>
          </a:p>
        </p:txBody>
      </p:sp>
    </p:spTree>
    <p:extLst>
      <p:ext uri="{BB962C8B-B14F-4D97-AF65-F5344CB8AC3E}">
        <p14:creationId xmlns:p14="http://schemas.microsoft.com/office/powerpoint/2010/main" val="348589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184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292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419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677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299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214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847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8586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2/27/2023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390494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32" r:id="rId13"/>
    <p:sldLayoutId id="2147483742" r:id="rId14"/>
    <p:sldLayoutId id="2147483750" r:id="rId15"/>
    <p:sldLayoutId id="2147483705"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1.next.westlaw.com/Link/Document/FullText?findType=Y&amp;serNum=2013372109&amp;pubNum=0000506&amp;originatingDoc=I7494fd1054d111e98335c7ebe72735f9&amp;refType=RP&amp;fi=co_pp_sp_506_712&amp;originationContext=document&amp;transitionType=DocumentItem&amp;ppcid=7d859716cd3249a9b0193de625365c42&amp;contextData=(sc.Search)#co_pp_sp_506_712"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ADD8DEC-3DB4-D14D-B62A-C58DB7F1907D}"/>
              </a:ext>
            </a:extLst>
          </p:cNvPr>
          <p:cNvSpPr/>
          <p:nvPr/>
        </p:nvSpPr>
        <p:spPr>
          <a:xfrm>
            <a:off x="-164592" y="0"/>
            <a:ext cx="12508992" cy="5143500"/>
          </a:xfrm>
          <a:prstGeom prst="rect">
            <a:avLst/>
          </a:prstGeom>
          <a:solidFill>
            <a:srgbClr val="B39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Rectangle 1"/>
          <p:cNvSpPr/>
          <p:nvPr/>
        </p:nvSpPr>
        <p:spPr>
          <a:xfrm>
            <a:off x="-149373" y="0"/>
            <a:ext cx="10789919" cy="5143500"/>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9" name="TextBox 8"/>
          <p:cNvSpPr txBox="1"/>
          <p:nvPr/>
        </p:nvSpPr>
        <p:spPr>
          <a:xfrm>
            <a:off x="454174" y="577135"/>
            <a:ext cx="8117014" cy="584775"/>
          </a:xfrm>
          <a:prstGeom prst="rect">
            <a:avLst/>
          </a:prstGeom>
          <a:noFill/>
        </p:spPr>
        <p:txBody>
          <a:bodyPr wrap="square" rtlCol="0">
            <a:spAutoFit/>
          </a:bodyPr>
          <a:lstStyle/>
          <a:p>
            <a:pPr algn="ctr"/>
            <a:r>
              <a:rPr lang="en-US" sz="3200" b="1" dirty="0" smtClean="0">
                <a:solidFill>
                  <a:schemeClr val="bg1"/>
                </a:solidFill>
                <a:latin typeface="Baskerville" panose="02020502070401020303" pitchFamily="18" charset="0"/>
                <a:ea typeface="Baskerville" panose="02020502070401020303" pitchFamily="18" charset="0"/>
                <a:cs typeface="Open Sans" panose="020B0606030504020204" pitchFamily="34" charset="0"/>
              </a:rPr>
              <a:t>U.S. Constitutional Protections for Homeless </a:t>
            </a:r>
          </a:p>
        </p:txBody>
      </p:sp>
      <p:cxnSp>
        <p:nvCxnSpPr>
          <p:cNvPr id="11" name="Straight Connector 10"/>
          <p:cNvCxnSpPr/>
          <p:nvPr/>
        </p:nvCxnSpPr>
        <p:spPr>
          <a:xfrm>
            <a:off x="547622" y="1352500"/>
            <a:ext cx="501658" cy="0"/>
          </a:xfrm>
          <a:prstGeom prst="line">
            <a:avLst/>
          </a:prstGeom>
          <a:ln w="76200">
            <a:solidFill>
              <a:srgbClr val="B3945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4174" y="4259915"/>
            <a:ext cx="4934688" cy="830997"/>
          </a:xfrm>
          <a:prstGeom prst="rect">
            <a:avLst/>
          </a:prstGeom>
          <a:noFill/>
        </p:spPr>
        <p:txBody>
          <a:bodyPr wrap="square" rtlCol="0">
            <a:spAutoFit/>
          </a:bodyPr>
          <a:lstStyle/>
          <a:p>
            <a:pPr>
              <a:lnSpc>
                <a:spcPct val="150000"/>
              </a:lnSpc>
            </a:pPr>
            <a:r>
              <a:rPr lang="en-US" sz="3200" dirty="0" smtClean="0">
                <a:solidFill>
                  <a:schemeClr val="bg1"/>
                </a:solidFill>
                <a:latin typeface="Century" panose="02040604050505020304" pitchFamily="18" charset="0"/>
                <a:cs typeface="Heebo" pitchFamily="2" charset="-79"/>
              </a:rPr>
              <a:t>February 28, 2023</a:t>
            </a:r>
            <a:endParaRPr lang="en-US" sz="3200" dirty="0">
              <a:solidFill>
                <a:schemeClr val="bg1"/>
              </a:solidFill>
              <a:latin typeface="Century" panose="02040604050505020304" pitchFamily="18" charset="0"/>
              <a:cs typeface="Heebo" pitchFamily="2" charset="-79"/>
            </a:endParaRPr>
          </a:p>
        </p:txBody>
      </p:sp>
      <p:cxnSp>
        <p:nvCxnSpPr>
          <p:cNvPr id="27" name="Straight Connector 26"/>
          <p:cNvCxnSpPr>
            <a:cxnSpLocks/>
          </p:cNvCxnSpPr>
          <p:nvPr/>
        </p:nvCxnSpPr>
        <p:spPr>
          <a:xfrm flipV="1">
            <a:off x="152400" y="0"/>
            <a:ext cx="0" cy="5143500"/>
          </a:xfrm>
          <a:prstGeom prst="line">
            <a:avLst/>
          </a:prstGeom>
          <a:ln w="327025">
            <a:solidFill>
              <a:srgbClr val="B3945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7EF2434-CDEF-E744-93BA-E562964A18F3}"/>
              </a:ext>
            </a:extLst>
          </p:cNvPr>
          <p:cNvSpPr txBox="1"/>
          <p:nvPr/>
        </p:nvSpPr>
        <p:spPr>
          <a:xfrm>
            <a:off x="7144653" y="4727735"/>
            <a:ext cx="2070101" cy="266933"/>
          </a:xfrm>
          <a:prstGeom prst="rect">
            <a:avLst/>
          </a:prstGeom>
          <a:noFill/>
        </p:spPr>
        <p:txBody>
          <a:bodyPr wrap="square" rtlCol="0">
            <a:spAutoFit/>
          </a:bodyPr>
          <a:lstStyle/>
          <a:p>
            <a:pPr>
              <a:lnSpc>
                <a:spcPct val="150000"/>
              </a:lnSpc>
            </a:pPr>
            <a:r>
              <a:rPr lang="en-US" sz="800" dirty="0">
                <a:solidFill>
                  <a:schemeClr val="bg1">
                    <a:alpha val="24000"/>
                  </a:schemeClr>
                </a:solidFill>
                <a:latin typeface="Heebo" pitchFamily="2" charset="-79"/>
                <a:cs typeface="Heebo" pitchFamily="2" charset="-79"/>
              </a:rPr>
              <a:t>COMMUNITY LEGAL SERVICES</a:t>
            </a:r>
            <a:endParaRPr lang="id-ID" sz="800" dirty="0">
              <a:solidFill>
                <a:schemeClr val="bg1">
                  <a:alpha val="24000"/>
                </a:schemeClr>
              </a:solidFill>
              <a:latin typeface="Heebo" pitchFamily="2" charset="-79"/>
              <a:cs typeface="Heebo" pitchFamily="2" charset="-79"/>
            </a:endParaRPr>
          </a:p>
        </p:txBody>
      </p:sp>
      <p:sp>
        <p:nvSpPr>
          <p:cNvPr id="10" name="TextBox 9"/>
          <p:cNvSpPr txBox="1"/>
          <p:nvPr/>
        </p:nvSpPr>
        <p:spPr>
          <a:xfrm>
            <a:off x="443997" y="1777464"/>
            <a:ext cx="5290176" cy="2246769"/>
          </a:xfrm>
          <a:prstGeom prst="rect">
            <a:avLst/>
          </a:prstGeom>
          <a:noFill/>
        </p:spPr>
        <p:txBody>
          <a:bodyPr wrap="square" rtlCol="0">
            <a:spAutoFit/>
          </a:bodyPr>
          <a:lstStyle/>
          <a:p>
            <a:endParaRPr lang="en-US" sz="2800" b="1" dirty="0" smtClean="0">
              <a:solidFill>
                <a:schemeClr val="bg1"/>
              </a:solidFill>
              <a:latin typeface="Baskerville" panose="02020502070401020303" pitchFamily="18" charset="0"/>
              <a:ea typeface="Baskerville" panose="02020502070401020303" pitchFamily="18" charset="0"/>
              <a:cs typeface="Open Sans" panose="020B0606030504020204" pitchFamily="34" charset="0"/>
            </a:endParaRPr>
          </a:p>
          <a:p>
            <a:r>
              <a:rPr lang="en-US" sz="2800" b="1" dirty="0" smtClean="0">
                <a:solidFill>
                  <a:schemeClr val="bg1"/>
                </a:solidFill>
                <a:latin typeface="Baskerville" panose="02020502070401020303" pitchFamily="18" charset="0"/>
                <a:ea typeface="Baskerville" panose="02020502070401020303" pitchFamily="18" charset="0"/>
                <a:cs typeface="Open Sans" panose="020B0606030504020204" pitchFamily="34" charset="0"/>
              </a:rPr>
              <a:t>Presented by</a:t>
            </a:r>
          </a:p>
          <a:p>
            <a:r>
              <a:rPr lang="en-US" sz="2800" b="1" dirty="0">
                <a:solidFill>
                  <a:schemeClr val="bg1"/>
                </a:solidFill>
                <a:latin typeface="Baskerville" panose="02020502070401020303" pitchFamily="18" charset="0"/>
                <a:ea typeface="Baskerville" panose="02020502070401020303" pitchFamily="18" charset="0"/>
                <a:cs typeface="Open Sans" panose="020B0606030504020204" pitchFamily="34" charset="0"/>
              </a:rPr>
              <a:t>	</a:t>
            </a:r>
            <a:r>
              <a:rPr lang="en-US" sz="2800" b="1" dirty="0" smtClean="0">
                <a:solidFill>
                  <a:schemeClr val="bg1"/>
                </a:solidFill>
                <a:latin typeface="Baskerville" panose="02020502070401020303" pitchFamily="18" charset="0"/>
                <a:ea typeface="Baskerville" panose="02020502070401020303" pitchFamily="18" charset="0"/>
                <a:cs typeface="Open Sans" panose="020B0606030504020204" pitchFamily="34" charset="0"/>
              </a:rPr>
              <a:t>Pamela Bridge</a:t>
            </a:r>
          </a:p>
          <a:p>
            <a:r>
              <a:rPr lang="en-US" sz="2800" b="1" dirty="0" smtClean="0">
                <a:solidFill>
                  <a:schemeClr val="bg1"/>
                </a:solidFill>
                <a:latin typeface="Baskerville" panose="02020502070401020303" pitchFamily="18" charset="0"/>
                <a:ea typeface="Baskerville" panose="02020502070401020303" pitchFamily="18" charset="0"/>
                <a:cs typeface="Open Sans" panose="020B0606030504020204" pitchFamily="34" charset="0"/>
              </a:rPr>
              <a:t>	Martin Coleman</a:t>
            </a:r>
          </a:p>
          <a:p>
            <a:r>
              <a:rPr lang="en-US" sz="2800" b="1" dirty="0" smtClean="0">
                <a:solidFill>
                  <a:schemeClr val="bg1"/>
                </a:solidFill>
                <a:latin typeface="Baskerville" panose="02020502070401020303" pitchFamily="18" charset="0"/>
                <a:ea typeface="Baskerville" panose="02020502070401020303" pitchFamily="18" charset="0"/>
                <a:cs typeface="Open Sans" panose="020B0606030504020204" pitchFamily="34" charset="0"/>
              </a:rPr>
              <a:t>	Bret Rasner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681" y="1537898"/>
            <a:ext cx="4042566" cy="3189837"/>
          </a:xfrm>
          <a:prstGeom prst="rect">
            <a:avLst/>
          </a:prstGeom>
        </p:spPr>
      </p:pic>
    </p:spTree>
    <p:extLst>
      <p:ext uri="{BB962C8B-B14F-4D97-AF65-F5344CB8AC3E}">
        <p14:creationId xmlns:p14="http://schemas.microsoft.com/office/powerpoint/2010/main" val="253621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9" grpId="0"/>
      <p:bldP spid="16" grpId="0"/>
      <p:bldP spid="1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4220705"/>
            <a:ext cx="9144001" cy="922795"/>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grpSp>
        <p:nvGrpSpPr>
          <p:cNvPr id="56" name="Group 55"/>
          <p:cNvGrpSpPr/>
          <p:nvPr/>
        </p:nvGrpSpPr>
        <p:grpSpPr>
          <a:xfrm>
            <a:off x="0" y="4845606"/>
            <a:ext cx="9144000" cy="8930"/>
            <a:chOff x="0" y="6460808"/>
            <a:chExt cx="12192000" cy="11906"/>
          </a:xfrm>
        </p:grpSpPr>
        <p:cxnSp>
          <p:nvCxnSpPr>
            <p:cNvPr id="57" name="Straight Connector 56"/>
            <p:cNvCxnSpPr/>
            <p:nvPr/>
          </p:nvCxnSpPr>
          <p:spPr>
            <a:xfrm flipV="1">
              <a:off x="0" y="6460808"/>
              <a:ext cx="4415246" cy="11906"/>
            </a:xfrm>
            <a:prstGeom prst="line">
              <a:avLst/>
            </a:prstGeom>
            <a:ln w="76200">
              <a:solidFill>
                <a:srgbClr val="B3945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776754" y="6460808"/>
              <a:ext cx="4415246" cy="11906"/>
            </a:xfrm>
            <a:prstGeom prst="line">
              <a:avLst/>
            </a:prstGeom>
            <a:ln w="76200">
              <a:solidFill>
                <a:srgbClr val="B3945D"/>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955141" y="208178"/>
            <a:ext cx="7070756" cy="646331"/>
          </a:xfrm>
          <a:prstGeom prst="rect">
            <a:avLst/>
          </a:prstGeom>
          <a:noFill/>
        </p:spPr>
        <p:txBody>
          <a:bodyPr wrap="square" rtlCol="0">
            <a:spAutoFit/>
          </a:bodyPr>
          <a:lstStyle/>
          <a:p>
            <a:pPr algn="ctr"/>
            <a:r>
              <a:rPr lang="en-US" sz="3600" b="1" dirty="0" smtClean="0">
                <a:solidFill>
                  <a:schemeClr val="tx1">
                    <a:lumMod val="95000"/>
                    <a:lumOff val="5000"/>
                  </a:schemeClr>
                </a:solidFill>
                <a:latin typeface="Baskerville" panose="02020502070401020303" pitchFamily="18" charset="0"/>
                <a:ea typeface="Baskerville" panose="02020502070401020303" pitchFamily="18" charset="0"/>
              </a:rPr>
              <a:t>Johnson v. City of Grants Pass </a:t>
            </a:r>
            <a:endParaRPr lang="id-ID" sz="3600" b="1" dirty="0">
              <a:solidFill>
                <a:schemeClr val="tx1">
                  <a:lumMod val="95000"/>
                  <a:lumOff val="5000"/>
                </a:schemeClr>
              </a:solidFill>
              <a:latin typeface="Baskerville" panose="02020502070401020303" pitchFamily="18" charset="0"/>
              <a:ea typeface="Baskerville" panose="02020502070401020303" pitchFamily="18" charset="0"/>
            </a:endParaRPr>
          </a:p>
        </p:txBody>
      </p:sp>
      <p:cxnSp>
        <p:nvCxnSpPr>
          <p:cNvPr id="22" name="Straight Connector 21"/>
          <p:cNvCxnSpPr/>
          <p:nvPr/>
        </p:nvCxnSpPr>
        <p:spPr>
          <a:xfrm>
            <a:off x="4289976" y="865224"/>
            <a:ext cx="435389" cy="0"/>
          </a:xfrm>
          <a:prstGeom prst="line">
            <a:avLst/>
          </a:prstGeom>
          <a:ln w="76200">
            <a:solidFill>
              <a:srgbClr val="B3945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628649" y="967917"/>
            <a:ext cx="7886700" cy="3263504"/>
          </a:xfrm>
          <a:prstGeom prst="rect">
            <a:avLst/>
          </a:prstGeom>
        </p:spPr>
        <p:txBody>
          <a:bodyP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en-US" dirty="0" smtClean="0">
                <a:latin typeface="Century Gothic" panose="020B0502020202020204" pitchFamily="34" charset="0"/>
              </a:rPr>
              <a:t>The </a:t>
            </a:r>
            <a:r>
              <a:rPr lang="en-US" i="1" dirty="0" smtClean="0">
                <a:latin typeface="Century Gothic" panose="020B0502020202020204" pitchFamily="34" charset="0"/>
              </a:rPr>
              <a:t>Johnson</a:t>
            </a:r>
            <a:r>
              <a:rPr lang="en-US" dirty="0" smtClean="0">
                <a:latin typeface="Century Gothic" panose="020B0502020202020204" pitchFamily="34" charset="0"/>
              </a:rPr>
              <a:t> case expanded the Eighth Amendment protections articulated in the </a:t>
            </a:r>
            <a:r>
              <a:rPr lang="en-US" i="1" dirty="0" smtClean="0">
                <a:latin typeface="Century Gothic" panose="020B0502020202020204" pitchFamily="34" charset="0"/>
              </a:rPr>
              <a:t>Martin v. Boise</a:t>
            </a:r>
            <a:r>
              <a:rPr lang="en-US" dirty="0" smtClean="0">
                <a:latin typeface="Century Gothic" panose="020B0502020202020204" pitchFamily="34" charset="0"/>
              </a:rPr>
              <a:t> by holding that </a:t>
            </a:r>
            <a:r>
              <a:rPr lang="en-US" dirty="0">
                <a:latin typeface="Century Gothic" panose="020B0502020202020204" pitchFamily="34" charset="0"/>
              </a:rPr>
              <a:t>t</a:t>
            </a:r>
            <a:r>
              <a:rPr lang="en-US" dirty="0" smtClean="0">
                <a:latin typeface="Century Gothic" panose="020B0502020202020204" pitchFamily="34" charset="0"/>
              </a:rPr>
              <a:t>he </a:t>
            </a:r>
            <a:r>
              <a:rPr lang="en-US" dirty="0">
                <a:latin typeface="Century Gothic" panose="020B0502020202020204" pitchFamily="34" charset="0"/>
              </a:rPr>
              <a:t>fact </a:t>
            </a:r>
            <a:r>
              <a:rPr lang="en-US" dirty="0" smtClean="0">
                <a:latin typeface="Century Gothic" panose="020B0502020202020204" pitchFamily="34" charset="0"/>
              </a:rPr>
              <a:t>that </a:t>
            </a:r>
            <a:r>
              <a:rPr lang="en-US" i="1" dirty="0" smtClean="0">
                <a:latin typeface="Century Gothic" panose="020B0502020202020204" pitchFamily="34" charset="0"/>
              </a:rPr>
              <a:t>Martin v. Boise</a:t>
            </a:r>
            <a:r>
              <a:rPr lang="en-US" dirty="0" smtClean="0">
                <a:latin typeface="Century Gothic" panose="020B0502020202020204" pitchFamily="34" charset="0"/>
              </a:rPr>
              <a:t> involved city codes that charged criminal </a:t>
            </a:r>
            <a:r>
              <a:rPr lang="en-US" dirty="0">
                <a:latin typeface="Century Gothic" panose="020B0502020202020204" pitchFamily="34" charset="0"/>
              </a:rPr>
              <a:t>violations while </a:t>
            </a:r>
            <a:r>
              <a:rPr lang="en-US" dirty="0" smtClean="0">
                <a:latin typeface="Century Gothic" panose="020B0502020202020204" pitchFamily="34" charset="0"/>
              </a:rPr>
              <a:t>the </a:t>
            </a:r>
            <a:r>
              <a:rPr lang="en-US" i="1" dirty="0" smtClean="0">
                <a:latin typeface="Century Gothic" panose="020B0502020202020204" pitchFamily="34" charset="0"/>
              </a:rPr>
              <a:t>Johnson v. City of Grants Pass</a:t>
            </a:r>
            <a:r>
              <a:rPr lang="en-US" dirty="0" smtClean="0">
                <a:latin typeface="Century Gothic" panose="020B0502020202020204" pitchFamily="34" charset="0"/>
              </a:rPr>
              <a:t> case </a:t>
            </a:r>
            <a:r>
              <a:rPr lang="en-US" dirty="0">
                <a:latin typeface="Century Gothic" panose="020B0502020202020204" pitchFamily="34" charset="0"/>
              </a:rPr>
              <a:t>involved </a:t>
            </a:r>
            <a:r>
              <a:rPr lang="en-US" dirty="0" smtClean="0">
                <a:latin typeface="Century Gothic" panose="020B0502020202020204" pitchFamily="34" charset="0"/>
              </a:rPr>
              <a:t>civil </a:t>
            </a:r>
            <a:r>
              <a:rPr lang="en-US" dirty="0">
                <a:latin typeface="Century Gothic" panose="020B0502020202020204" pitchFamily="34" charset="0"/>
              </a:rPr>
              <a:t>violations that matured into criminal violations made “no difference for Eight </a:t>
            </a:r>
            <a:r>
              <a:rPr lang="en-US" dirty="0" smtClean="0">
                <a:latin typeface="Century Gothic" panose="020B0502020202020204" pitchFamily="34" charset="0"/>
              </a:rPr>
              <a:t>Amendment </a:t>
            </a:r>
            <a:r>
              <a:rPr lang="en-US" dirty="0">
                <a:latin typeface="Century Gothic" panose="020B0502020202020204" pitchFamily="34" charset="0"/>
              </a:rPr>
              <a:t>purposes.” </a:t>
            </a:r>
            <a:endParaRPr lang="en-US" dirty="0" smtClean="0">
              <a:latin typeface="Century Gothic" panose="020B0502020202020204" pitchFamily="34" charset="0"/>
            </a:endParaRPr>
          </a:p>
          <a:p>
            <a:pPr>
              <a:lnSpc>
                <a:spcPct val="120000"/>
              </a:lnSpc>
            </a:pPr>
            <a:r>
              <a:rPr lang="en-US" dirty="0" smtClean="0">
                <a:latin typeface="Century Gothic" panose="020B0502020202020204" pitchFamily="34" charset="0"/>
              </a:rPr>
              <a:t>The </a:t>
            </a:r>
            <a:r>
              <a:rPr lang="en-US" i="1" dirty="0" smtClean="0">
                <a:latin typeface="Century Gothic" panose="020B0502020202020204" pitchFamily="34" charset="0"/>
              </a:rPr>
              <a:t>Johnson v. City of Grants Pass c</a:t>
            </a:r>
            <a:r>
              <a:rPr lang="en-US" dirty="0" smtClean="0">
                <a:latin typeface="Century Gothic" panose="020B0502020202020204" pitchFamily="34" charset="0"/>
              </a:rPr>
              <a:t>ase also made it clear that the Eighth Amendment protects persons who sleep in automobiles. </a:t>
            </a:r>
          </a:p>
          <a:p>
            <a:pPr>
              <a:lnSpc>
                <a:spcPct val="120000"/>
              </a:lnSpc>
            </a:pPr>
            <a:r>
              <a:rPr lang="en-US" dirty="0">
                <a:latin typeface="Century Gothic" panose="020B0502020202020204" pitchFamily="34" charset="0"/>
              </a:rPr>
              <a:t>Based on </a:t>
            </a:r>
            <a:r>
              <a:rPr lang="en-US" dirty="0" smtClean="0">
                <a:latin typeface="Century Gothic" panose="020B0502020202020204" pitchFamily="34" charset="0"/>
              </a:rPr>
              <a:t>a PIT count of homeless person in the City of Grants Pass the city’s Chief </a:t>
            </a:r>
            <a:r>
              <a:rPr lang="en-US" dirty="0">
                <a:latin typeface="Century Gothic" panose="020B0502020202020204" pitchFamily="34" charset="0"/>
              </a:rPr>
              <a:t>Operating </a:t>
            </a:r>
            <a:r>
              <a:rPr lang="en-US" dirty="0" smtClean="0">
                <a:latin typeface="Century Gothic" panose="020B0502020202020204" pitchFamily="34" charset="0"/>
              </a:rPr>
              <a:t>Officer </a:t>
            </a:r>
            <a:r>
              <a:rPr lang="en-US" dirty="0">
                <a:latin typeface="Century Gothic" panose="020B0502020202020204" pitchFamily="34" charset="0"/>
              </a:rPr>
              <a:t>stated “[h]</a:t>
            </a:r>
            <a:r>
              <a:rPr lang="en-US" dirty="0" err="1">
                <a:latin typeface="Century Gothic" panose="020B0502020202020204" pitchFamily="34" charset="0"/>
              </a:rPr>
              <a:t>undreds</a:t>
            </a:r>
            <a:r>
              <a:rPr lang="en-US" dirty="0">
                <a:latin typeface="Century Gothic" panose="020B0502020202020204" pitchFamily="34" charset="0"/>
              </a:rPr>
              <a:t> of [homeless] people live in Grants Pass,” and “almost all of the homeless people in Grants Pass are involuntarily homeless. There is simply no place in Grants Pass for them to find affordable housing or shelter. They are not choosing to live on the street or in the woods</a:t>
            </a:r>
            <a:r>
              <a:rPr lang="en-US" dirty="0" smtClean="0">
                <a:latin typeface="Century Gothic" panose="020B0502020202020204" pitchFamily="34" charset="0"/>
              </a:rPr>
              <a:t>.”</a:t>
            </a:r>
          </a:p>
          <a:p>
            <a:pPr>
              <a:lnSpc>
                <a:spcPct val="120000"/>
              </a:lnSpc>
            </a:pPr>
            <a:endParaRPr lang="en-US" dirty="0"/>
          </a:p>
          <a:p>
            <a:pPr>
              <a:lnSpc>
                <a:spcPct val="120000"/>
              </a:lnSpc>
            </a:pPr>
            <a:endParaRPr lang="en-US" dirty="0">
              <a:latin typeface="Century Gothic" panose="020B0502020202020204" pitchFamily="34" charset="0"/>
            </a:endParaRPr>
          </a:p>
        </p:txBody>
      </p:sp>
      <p:sp>
        <p:nvSpPr>
          <p:cNvPr id="2" name="TextBox 1"/>
          <p:cNvSpPr txBox="1"/>
          <p:nvPr/>
        </p:nvSpPr>
        <p:spPr>
          <a:xfrm>
            <a:off x="4490519" y="4371976"/>
            <a:ext cx="4578350" cy="307777"/>
          </a:xfrm>
          <a:prstGeom prst="rect">
            <a:avLst/>
          </a:prstGeom>
          <a:noFill/>
        </p:spPr>
        <p:txBody>
          <a:bodyPr wrap="square" rtlCol="0">
            <a:spAutoFit/>
          </a:bodyPr>
          <a:lstStyle/>
          <a:p>
            <a:r>
              <a:rPr lang="en-US" sz="1400" i="1" dirty="0" smtClean="0">
                <a:solidFill>
                  <a:schemeClr val="bg1"/>
                </a:solidFill>
                <a:latin typeface="Century Gothic" panose="020B0502020202020204" pitchFamily="34" charset="0"/>
              </a:rPr>
              <a:t>Johnson v. City of Grants Pass</a:t>
            </a:r>
            <a:r>
              <a:rPr lang="en-US" sz="1400" dirty="0" smtClean="0">
                <a:solidFill>
                  <a:schemeClr val="bg1"/>
                </a:solidFill>
                <a:latin typeface="Century Gothic" panose="020B0502020202020204" pitchFamily="34" charset="0"/>
              </a:rPr>
              <a:t>, 50 F.4</a:t>
            </a:r>
            <a:r>
              <a:rPr lang="en-US" sz="1400" baseline="30000" dirty="0" smtClean="0">
                <a:solidFill>
                  <a:schemeClr val="bg1"/>
                </a:solidFill>
                <a:latin typeface="Century Gothic" panose="020B0502020202020204" pitchFamily="34" charset="0"/>
              </a:rPr>
              <a:t>th</a:t>
            </a:r>
            <a:r>
              <a:rPr lang="en-US" sz="1400" dirty="0" smtClean="0">
                <a:solidFill>
                  <a:schemeClr val="bg1"/>
                </a:solidFill>
                <a:latin typeface="Century Gothic" panose="020B0502020202020204" pitchFamily="34" charset="0"/>
              </a:rPr>
              <a:t> 787</a:t>
            </a:r>
            <a:endParaRPr lang="en-US"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0714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5FCCE37-ED3A-BE40-8F1B-79C6CB9BCCB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178" b="22872"/>
          <a:stretch/>
        </p:blipFill>
        <p:spPr>
          <a:xfrm>
            <a:off x="0" y="1"/>
            <a:ext cx="9144000" cy="918926"/>
          </a:xfrm>
        </p:spPr>
      </p:pic>
      <p:sp>
        <p:nvSpPr>
          <p:cNvPr id="23" name="TextBox 22"/>
          <p:cNvSpPr txBox="1"/>
          <p:nvPr/>
        </p:nvSpPr>
        <p:spPr>
          <a:xfrm>
            <a:off x="919006" y="167076"/>
            <a:ext cx="7469015" cy="584775"/>
          </a:xfrm>
          <a:prstGeom prst="rect">
            <a:avLst/>
          </a:prstGeom>
          <a:noFill/>
        </p:spPr>
        <p:txBody>
          <a:bodyPr wrap="square" rtlCol="0">
            <a:spAutoFit/>
          </a:bodyPr>
          <a:lstStyle/>
          <a:p>
            <a:pPr algn="ctr"/>
            <a:r>
              <a:rPr lang="en-US" sz="3200" b="1" dirty="0" smtClean="0">
                <a:solidFill>
                  <a:schemeClr val="bg1"/>
                </a:solidFill>
                <a:latin typeface="Baskerville Old Face" panose="02020602080505020303" pitchFamily="18" charset="0"/>
                <a:ea typeface="Roboto Light" panose="02000000000000000000" pitchFamily="2" charset="0"/>
              </a:rPr>
              <a:t>JOHNSON V. CITY OF GRANTS PASS</a:t>
            </a:r>
            <a:endParaRPr lang="id-ID" sz="3200" b="1" dirty="0">
              <a:solidFill>
                <a:schemeClr val="bg1"/>
              </a:solidFill>
              <a:latin typeface="Baskerville Old Face" panose="02020602080505020303" pitchFamily="18" charset="0"/>
              <a:ea typeface="Roboto Light" panose="02000000000000000000" pitchFamily="2" charset="0"/>
            </a:endParaRPr>
          </a:p>
        </p:txBody>
      </p:sp>
      <p:cxnSp>
        <p:nvCxnSpPr>
          <p:cNvPr id="24" name="Straight Connector 23"/>
          <p:cNvCxnSpPr/>
          <p:nvPr/>
        </p:nvCxnSpPr>
        <p:spPr>
          <a:xfrm>
            <a:off x="4354305" y="1256382"/>
            <a:ext cx="43538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Google Shape;216;p30"/>
          <p:cNvSpPr txBox="1">
            <a:spLocks/>
          </p:cNvSpPr>
          <p:nvPr/>
        </p:nvSpPr>
        <p:spPr>
          <a:xfrm>
            <a:off x="416491" y="1593838"/>
            <a:ext cx="8474044" cy="28997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9pPr>
          </a:lstStyle>
          <a:p>
            <a:pPr marL="285750" indent="-285750" defTabSz="914400">
              <a:spcBef>
                <a:spcPts val="0"/>
              </a:spcBef>
              <a:buClr>
                <a:srgbClr val="B3945D"/>
              </a:buClr>
              <a:buSzPts val="2400"/>
              <a:defRPr/>
            </a:pPr>
            <a:r>
              <a:rPr lang="en-US" sz="1800" dirty="0" smtClean="0">
                <a:solidFill>
                  <a:schemeClr val="tx1"/>
                </a:solidFill>
              </a:rPr>
              <a:t>In </a:t>
            </a:r>
            <a:r>
              <a:rPr lang="en-US" sz="1800" i="1" dirty="0" smtClean="0">
                <a:solidFill>
                  <a:schemeClr val="tx1"/>
                </a:solidFill>
              </a:rPr>
              <a:t>Johnson, </a:t>
            </a:r>
            <a:r>
              <a:rPr lang="en-US" sz="1800" dirty="0" smtClean="0">
                <a:solidFill>
                  <a:schemeClr val="tx1"/>
                </a:solidFill>
              </a:rPr>
              <a:t>the City was not required to provide shelter for homeless persons and the City could still limit camping or sleeping at certain times and in certain places. The district court also noted the City may still “ban the use of tents in public parks,” “[limit] the amount of bedding type materials allowed per individual,” and pursue other options “to prevent the erection of encampments that cause public health and </a:t>
            </a:r>
            <a:r>
              <a:rPr lang="en-US" sz="1800" dirty="0">
                <a:solidFill>
                  <a:schemeClr val="tx1"/>
                </a:solidFill>
              </a:rPr>
              <a:t>safety concerns</a:t>
            </a:r>
            <a:r>
              <a:rPr lang="en-US" sz="1800" dirty="0" smtClean="0">
                <a:solidFill>
                  <a:schemeClr val="tx1"/>
                </a:solidFill>
              </a:rPr>
              <a:t>.”</a:t>
            </a:r>
          </a:p>
          <a:p>
            <a:pPr marL="285750" indent="-285750" defTabSz="914400">
              <a:spcBef>
                <a:spcPts val="0"/>
              </a:spcBef>
              <a:buClr>
                <a:srgbClr val="B3945D"/>
              </a:buClr>
              <a:buSzPts val="2400"/>
              <a:defRPr/>
            </a:pPr>
            <a:endParaRPr lang="en-US" sz="1800" kern="0" dirty="0">
              <a:solidFill>
                <a:schemeClr val="tx1"/>
              </a:solidFill>
            </a:endParaRPr>
          </a:p>
        </p:txBody>
      </p:sp>
    </p:spTree>
    <p:extLst>
      <p:ext uri="{BB962C8B-B14F-4D97-AF65-F5344CB8AC3E}">
        <p14:creationId xmlns:p14="http://schemas.microsoft.com/office/powerpoint/2010/main" val="147757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C467B77B-BDC8-B44C-A4BB-5A21385073F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cxnSp>
        <p:nvCxnSpPr>
          <p:cNvPr id="68" name="Straight Connector 67"/>
          <p:cNvCxnSpPr/>
          <p:nvPr/>
        </p:nvCxnSpPr>
        <p:spPr>
          <a:xfrm>
            <a:off x="0" y="4854535"/>
            <a:ext cx="6727372" cy="0"/>
          </a:xfrm>
          <a:prstGeom prst="line">
            <a:avLst/>
          </a:prstGeom>
          <a:ln w="76200">
            <a:solidFill>
              <a:srgbClr val="B3945D"/>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0913" y="163414"/>
            <a:ext cx="8421865" cy="646331"/>
          </a:xfrm>
          <a:prstGeom prst="rect">
            <a:avLst/>
          </a:prstGeom>
          <a:noFill/>
        </p:spPr>
        <p:txBody>
          <a:bodyPr wrap="square" rtlCol="0">
            <a:spAutoFit/>
          </a:bodyPr>
          <a:lstStyle/>
          <a:p>
            <a:pPr algn="ctr"/>
            <a:r>
              <a:rPr lang="en-US" sz="3600" b="1" dirty="0" smtClean="0">
                <a:solidFill>
                  <a:schemeClr val="bg1"/>
                </a:solidFill>
                <a:latin typeface="Baskerville Old Face" panose="02020602080505020303" pitchFamily="18" charset="0"/>
                <a:ea typeface="Roboto Light" panose="02000000000000000000" pitchFamily="2" charset="0"/>
              </a:rPr>
              <a:t>Limitations of Eighth Amendment </a:t>
            </a:r>
            <a:endParaRPr lang="id-ID" sz="3600" b="1" dirty="0">
              <a:solidFill>
                <a:schemeClr val="bg1"/>
              </a:solidFill>
              <a:latin typeface="Baskerville Old Face" panose="02020602080505020303" pitchFamily="18" charset="0"/>
              <a:ea typeface="Roboto Light" panose="02000000000000000000" pitchFamily="2" charset="0"/>
            </a:endParaRPr>
          </a:p>
        </p:txBody>
      </p:sp>
      <p:cxnSp>
        <p:nvCxnSpPr>
          <p:cNvPr id="26" name="Straight Connector 25"/>
          <p:cNvCxnSpPr/>
          <p:nvPr/>
        </p:nvCxnSpPr>
        <p:spPr>
          <a:xfrm>
            <a:off x="4354305" y="809745"/>
            <a:ext cx="43538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Google Shape;216;p30"/>
          <p:cNvSpPr txBox="1">
            <a:spLocks/>
          </p:cNvSpPr>
          <p:nvPr/>
        </p:nvSpPr>
        <p:spPr>
          <a:xfrm>
            <a:off x="355988" y="914378"/>
            <a:ext cx="8229018" cy="3387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9pPr>
          </a:lstStyle>
          <a:p>
            <a:pPr marL="228600" lvl="0" indent="-228600" defTabSz="914400">
              <a:lnSpc>
                <a:spcPct val="150000"/>
              </a:lnSpc>
              <a:spcBef>
                <a:spcPts val="0"/>
              </a:spcBef>
              <a:buClr>
                <a:srgbClr val="FFFFFF"/>
              </a:buClr>
              <a:buSzPts val="2400"/>
            </a:pPr>
            <a:r>
              <a:rPr lang="en-US" sz="1800" dirty="0"/>
              <a:t>Our </a:t>
            </a:r>
            <a:r>
              <a:rPr lang="en-US" sz="1800" dirty="0" smtClean="0"/>
              <a:t>decision…is </a:t>
            </a:r>
            <a:r>
              <a:rPr lang="en-US" sz="1800" dirty="0"/>
              <a:t>not to be interpreted to hold that the anti-camping ordinances were properly enjoined in their entirety. Beyond prohibiting bedding, the ordinances also prohibit the use of stoves or fires, as well as the erection of any structures. The record has not established the fire, stove, and structure prohibitions deprive homeless persons of sleep or “the most rudimentary precautions” against the elements</a:t>
            </a:r>
            <a:r>
              <a:rPr lang="en-US" sz="1800" dirty="0" smtClean="0"/>
              <a:t>.</a:t>
            </a:r>
            <a:r>
              <a:rPr lang="en-US" sz="1800" u="sng" baseline="30000" dirty="0" smtClean="0"/>
              <a:t> </a:t>
            </a:r>
            <a:r>
              <a:rPr lang="en-US" sz="1800" dirty="0" smtClean="0"/>
              <a:t>Moreover</a:t>
            </a:r>
            <a:r>
              <a:rPr lang="en-US" sz="1800" dirty="0"/>
              <a:t>, the record does not explain the City's interest in these prohibitions</a:t>
            </a:r>
            <a:r>
              <a:rPr lang="en-US" sz="1800" dirty="0" smtClean="0"/>
              <a:t>. </a:t>
            </a:r>
            <a:r>
              <a:rPr lang="en-US" sz="1800" dirty="0"/>
              <a:t>Consistent with </a:t>
            </a:r>
            <a:r>
              <a:rPr lang="en-US" sz="1800" i="1" dirty="0"/>
              <a:t>Martin</a:t>
            </a:r>
            <a:r>
              <a:rPr lang="en-US" sz="1800" dirty="0"/>
              <a:t>, these prohibitions may or may not be permissible. </a:t>
            </a:r>
            <a:endParaRPr lang="en-US" sz="1800" kern="0" dirty="0">
              <a:solidFill>
                <a:srgbClr val="FFFFFF"/>
              </a:solidFill>
            </a:endParaRPr>
          </a:p>
        </p:txBody>
      </p:sp>
    </p:spTree>
    <p:extLst>
      <p:ext uri="{BB962C8B-B14F-4D97-AF65-F5344CB8AC3E}">
        <p14:creationId xmlns:p14="http://schemas.microsoft.com/office/powerpoint/2010/main" val="92494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4220705"/>
            <a:ext cx="9144001" cy="922795"/>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grpSp>
        <p:nvGrpSpPr>
          <p:cNvPr id="56" name="Group 55"/>
          <p:cNvGrpSpPr/>
          <p:nvPr/>
        </p:nvGrpSpPr>
        <p:grpSpPr>
          <a:xfrm>
            <a:off x="0" y="4845606"/>
            <a:ext cx="9144000" cy="8930"/>
            <a:chOff x="0" y="6460808"/>
            <a:chExt cx="12192000" cy="11906"/>
          </a:xfrm>
        </p:grpSpPr>
        <p:cxnSp>
          <p:nvCxnSpPr>
            <p:cNvPr id="57" name="Straight Connector 56"/>
            <p:cNvCxnSpPr/>
            <p:nvPr/>
          </p:nvCxnSpPr>
          <p:spPr>
            <a:xfrm flipV="1">
              <a:off x="0" y="6460808"/>
              <a:ext cx="4415246" cy="11906"/>
            </a:xfrm>
            <a:prstGeom prst="line">
              <a:avLst/>
            </a:prstGeom>
            <a:ln w="76200">
              <a:solidFill>
                <a:srgbClr val="B3945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776754" y="6460808"/>
              <a:ext cx="4415246" cy="11906"/>
            </a:xfrm>
            <a:prstGeom prst="line">
              <a:avLst/>
            </a:prstGeom>
            <a:ln w="76200">
              <a:solidFill>
                <a:srgbClr val="B3945D"/>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06730" y="218893"/>
            <a:ext cx="8205673"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Baskerville" panose="02020502070401020303" pitchFamily="18" charset="0"/>
                <a:ea typeface="Baskerville" panose="02020502070401020303" pitchFamily="18" charset="0"/>
              </a:rPr>
              <a:t>SUMMARY OF </a:t>
            </a:r>
            <a:r>
              <a:rPr lang="en-US" sz="2800" b="1" i="1" dirty="0" smtClean="0">
                <a:solidFill>
                  <a:schemeClr val="tx1">
                    <a:lumMod val="95000"/>
                    <a:lumOff val="5000"/>
                  </a:schemeClr>
                </a:solidFill>
                <a:latin typeface="Baskerville" panose="02020502070401020303" pitchFamily="18" charset="0"/>
                <a:ea typeface="Baskerville" panose="02020502070401020303" pitchFamily="18" charset="0"/>
              </a:rPr>
              <a:t>MARTIN</a:t>
            </a:r>
            <a:r>
              <a:rPr lang="en-US" sz="2800" b="1" dirty="0" smtClean="0">
                <a:solidFill>
                  <a:schemeClr val="tx1">
                    <a:lumMod val="95000"/>
                    <a:lumOff val="5000"/>
                  </a:schemeClr>
                </a:solidFill>
                <a:latin typeface="Baskerville" panose="02020502070401020303" pitchFamily="18" charset="0"/>
                <a:ea typeface="Baskerville" panose="02020502070401020303" pitchFamily="18" charset="0"/>
              </a:rPr>
              <a:t> AND </a:t>
            </a:r>
            <a:r>
              <a:rPr lang="en-US" sz="2800" b="1" i="1" dirty="0" smtClean="0">
                <a:solidFill>
                  <a:schemeClr val="tx1">
                    <a:lumMod val="95000"/>
                    <a:lumOff val="5000"/>
                  </a:schemeClr>
                </a:solidFill>
                <a:latin typeface="Baskerville" panose="02020502070401020303" pitchFamily="18" charset="0"/>
                <a:ea typeface="Baskerville" panose="02020502070401020303" pitchFamily="18" charset="0"/>
              </a:rPr>
              <a:t>JOHNSON</a:t>
            </a:r>
            <a:r>
              <a:rPr lang="en-US" sz="2800" b="1" dirty="0" smtClean="0">
                <a:solidFill>
                  <a:schemeClr val="tx1">
                    <a:lumMod val="95000"/>
                    <a:lumOff val="5000"/>
                  </a:schemeClr>
                </a:solidFill>
                <a:latin typeface="Baskerville" panose="02020502070401020303" pitchFamily="18" charset="0"/>
                <a:ea typeface="Baskerville" panose="02020502070401020303" pitchFamily="18" charset="0"/>
              </a:rPr>
              <a:t> CASES</a:t>
            </a:r>
            <a:endParaRPr lang="id-ID" sz="2800" b="1" dirty="0">
              <a:solidFill>
                <a:schemeClr val="tx1">
                  <a:lumMod val="95000"/>
                  <a:lumOff val="5000"/>
                </a:schemeClr>
              </a:solidFill>
              <a:latin typeface="Baskerville" panose="02020502070401020303" pitchFamily="18" charset="0"/>
              <a:ea typeface="Baskerville" panose="02020502070401020303" pitchFamily="18" charset="0"/>
            </a:endParaRPr>
          </a:p>
        </p:txBody>
      </p:sp>
      <p:cxnSp>
        <p:nvCxnSpPr>
          <p:cNvPr id="22" name="Straight Connector 21"/>
          <p:cNvCxnSpPr/>
          <p:nvPr/>
        </p:nvCxnSpPr>
        <p:spPr>
          <a:xfrm>
            <a:off x="4403098" y="777103"/>
            <a:ext cx="435389" cy="0"/>
          </a:xfrm>
          <a:prstGeom prst="line">
            <a:avLst/>
          </a:prstGeom>
          <a:ln w="76200">
            <a:solidFill>
              <a:srgbClr val="B3945D"/>
            </a:solidFill>
          </a:ln>
        </p:spPr>
        <p:style>
          <a:lnRef idx="1">
            <a:schemeClr val="accent1"/>
          </a:lnRef>
          <a:fillRef idx="0">
            <a:schemeClr val="accent1"/>
          </a:fillRef>
          <a:effectRef idx="0">
            <a:schemeClr val="accent1"/>
          </a:effectRef>
          <a:fontRef idx="minor">
            <a:schemeClr val="tx1"/>
          </a:fontRef>
        </p:style>
      </p:cxnSp>
      <p:sp>
        <p:nvSpPr>
          <p:cNvPr id="24" name="Google Shape;264;p38"/>
          <p:cNvSpPr txBox="1">
            <a:spLocks/>
          </p:cNvSpPr>
          <p:nvPr/>
        </p:nvSpPr>
        <p:spPr>
          <a:xfrm>
            <a:off x="602816" y="777103"/>
            <a:ext cx="7938367" cy="304302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9pPr>
          </a:lstStyle>
          <a:p>
            <a:pPr marL="228600" lvl="0" indent="-228600" defTabSz="914400">
              <a:lnSpc>
                <a:spcPct val="150000"/>
              </a:lnSpc>
              <a:spcBef>
                <a:spcPts val="0"/>
              </a:spcBef>
              <a:buClr>
                <a:srgbClr val="B3945D"/>
              </a:buClr>
              <a:buSzPts val="2400"/>
              <a:defRPr/>
            </a:pPr>
            <a:r>
              <a:rPr lang="en-US" sz="2000" kern="0" dirty="0" smtClean="0">
                <a:solidFill>
                  <a:srgbClr val="101B2C"/>
                </a:solidFill>
              </a:rPr>
              <a:t>The </a:t>
            </a:r>
            <a:r>
              <a:rPr lang="en-US" sz="2000" i="1" kern="0" dirty="0" smtClean="0">
                <a:solidFill>
                  <a:srgbClr val="101B2C"/>
                </a:solidFill>
              </a:rPr>
              <a:t>Martin</a:t>
            </a:r>
            <a:r>
              <a:rPr lang="en-US" sz="2000" kern="0" dirty="0" smtClean="0">
                <a:solidFill>
                  <a:srgbClr val="101B2C"/>
                </a:solidFill>
              </a:rPr>
              <a:t> and </a:t>
            </a:r>
            <a:r>
              <a:rPr lang="en-US" sz="2000" i="1" kern="0" dirty="0" smtClean="0">
                <a:solidFill>
                  <a:srgbClr val="101B2C"/>
                </a:solidFill>
              </a:rPr>
              <a:t>Johnson</a:t>
            </a:r>
            <a:r>
              <a:rPr lang="en-US" sz="2000" kern="0" dirty="0" smtClean="0">
                <a:solidFill>
                  <a:srgbClr val="101B2C"/>
                </a:solidFill>
              </a:rPr>
              <a:t> cases move basic human rights of homeless persons forward but reveal inherent limitations of the Eighth Amendment. </a:t>
            </a:r>
          </a:p>
          <a:p>
            <a:pPr marL="228600" lvl="0" indent="-228600" defTabSz="914400">
              <a:lnSpc>
                <a:spcPct val="150000"/>
              </a:lnSpc>
              <a:spcBef>
                <a:spcPts val="0"/>
              </a:spcBef>
              <a:buClr>
                <a:srgbClr val="B3945D"/>
              </a:buClr>
              <a:buSzPts val="2400"/>
              <a:defRPr/>
            </a:pPr>
            <a:r>
              <a:rPr lang="en-US" sz="2000" kern="0" dirty="0">
                <a:solidFill>
                  <a:srgbClr val="101B2C"/>
                </a:solidFill>
              </a:rPr>
              <a:t> </a:t>
            </a:r>
            <a:r>
              <a:rPr lang="en-US" sz="2000" kern="0" dirty="0" smtClean="0">
                <a:solidFill>
                  <a:srgbClr val="101B2C"/>
                </a:solidFill>
              </a:rPr>
              <a:t>Cities and Counties will adopt codes that do just enough to avoid violating the Eighth Amendment but keep homeless people on the run.</a:t>
            </a:r>
            <a:endParaRPr lang="en-US" sz="2000" kern="0" dirty="0">
              <a:solidFill>
                <a:schemeClr val="accent3">
                  <a:lumMod val="75000"/>
                </a:schemeClr>
              </a:solidFill>
            </a:endParaRPr>
          </a:p>
        </p:txBody>
      </p:sp>
    </p:spTree>
    <p:extLst>
      <p:ext uri="{BB962C8B-B14F-4D97-AF65-F5344CB8AC3E}">
        <p14:creationId xmlns:p14="http://schemas.microsoft.com/office/powerpoint/2010/main" val="375653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5FCCE37-ED3A-BE40-8F1B-79C6CB9BCCB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178" b="22872"/>
          <a:stretch/>
        </p:blipFill>
        <p:spPr>
          <a:xfrm>
            <a:off x="0" y="1"/>
            <a:ext cx="9144000" cy="918926"/>
          </a:xfrm>
        </p:spPr>
      </p:pic>
      <p:sp>
        <p:nvSpPr>
          <p:cNvPr id="23" name="TextBox 22"/>
          <p:cNvSpPr txBox="1"/>
          <p:nvPr/>
        </p:nvSpPr>
        <p:spPr>
          <a:xfrm>
            <a:off x="919006" y="167076"/>
            <a:ext cx="7469015" cy="584775"/>
          </a:xfrm>
          <a:prstGeom prst="rect">
            <a:avLst/>
          </a:prstGeom>
          <a:noFill/>
        </p:spPr>
        <p:txBody>
          <a:bodyPr wrap="square" rtlCol="0">
            <a:spAutoFit/>
          </a:bodyPr>
          <a:lstStyle/>
          <a:p>
            <a:pPr algn="ctr"/>
            <a:r>
              <a:rPr lang="en-US" sz="3200" b="1" dirty="0" smtClean="0">
                <a:solidFill>
                  <a:schemeClr val="bg1"/>
                </a:solidFill>
                <a:latin typeface="Baskerville Old Face" panose="02020602080505020303" pitchFamily="18" charset="0"/>
                <a:ea typeface="Roboto Light" panose="02000000000000000000" pitchFamily="2" charset="0"/>
              </a:rPr>
              <a:t>CLS Case Against Sedona</a:t>
            </a:r>
            <a:endParaRPr lang="id-ID" sz="3200" b="1" dirty="0">
              <a:solidFill>
                <a:schemeClr val="bg1"/>
              </a:solidFill>
              <a:latin typeface="Baskerville Old Face" panose="02020602080505020303" pitchFamily="18" charset="0"/>
              <a:ea typeface="Roboto Light" panose="02000000000000000000" pitchFamily="2" charset="0"/>
            </a:endParaRPr>
          </a:p>
        </p:txBody>
      </p:sp>
      <p:cxnSp>
        <p:nvCxnSpPr>
          <p:cNvPr id="24" name="Straight Connector 23"/>
          <p:cNvCxnSpPr/>
          <p:nvPr/>
        </p:nvCxnSpPr>
        <p:spPr>
          <a:xfrm>
            <a:off x="4354305" y="1256382"/>
            <a:ext cx="43538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Google Shape;216;p30"/>
          <p:cNvSpPr txBox="1">
            <a:spLocks/>
          </p:cNvSpPr>
          <p:nvPr/>
        </p:nvSpPr>
        <p:spPr>
          <a:xfrm>
            <a:off x="416491" y="1593838"/>
            <a:ext cx="8474044" cy="28997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9pPr>
          </a:lstStyle>
          <a:p>
            <a:pPr marL="285750" indent="-285750" defTabSz="914400">
              <a:spcBef>
                <a:spcPts val="0"/>
              </a:spcBef>
              <a:buClr>
                <a:srgbClr val="B3945D"/>
              </a:buClr>
              <a:buSzPts val="2400"/>
              <a:defRPr/>
            </a:pPr>
            <a:r>
              <a:rPr lang="en-US" dirty="0">
                <a:solidFill>
                  <a:schemeClr val="tx1"/>
                </a:solidFill>
              </a:rPr>
              <a:t>Plaintiff is a disabled individual whose condition causes her to be unable to sleep in any shelter multiple nights of each week. The case raises a claim under the Eighth Amendment because on any given night when the Plaintiff is unable to sleep in any shelter in Sedona due to her disability she is involuntarily homeless and shares the same concerns as other involuntarily homeless persons.</a:t>
            </a:r>
          </a:p>
          <a:p>
            <a:pPr marL="285750" indent="-285750" defTabSz="914400">
              <a:spcBef>
                <a:spcPts val="0"/>
              </a:spcBef>
              <a:buClr>
                <a:srgbClr val="B3945D"/>
              </a:buClr>
              <a:buSzPts val="2400"/>
              <a:defRPr/>
            </a:pPr>
            <a:endParaRPr lang="en-US" sz="1800" kern="0" dirty="0">
              <a:solidFill>
                <a:schemeClr val="tx1"/>
              </a:solidFill>
            </a:endParaRPr>
          </a:p>
        </p:txBody>
      </p:sp>
    </p:spTree>
    <p:extLst>
      <p:ext uri="{BB962C8B-B14F-4D97-AF65-F5344CB8AC3E}">
        <p14:creationId xmlns:p14="http://schemas.microsoft.com/office/powerpoint/2010/main" val="344879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5FCCE37-ED3A-BE40-8F1B-79C6CB9BCCB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178" b="22872"/>
          <a:stretch/>
        </p:blipFill>
        <p:spPr>
          <a:xfrm>
            <a:off x="0" y="1"/>
            <a:ext cx="9144000" cy="918926"/>
          </a:xfrm>
        </p:spPr>
      </p:pic>
      <p:sp>
        <p:nvSpPr>
          <p:cNvPr id="23" name="TextBox 22"/>
          <p:cNvSpPr txBox="1"/>
          <p:nvPr/>
        </p:nvSpPr>
        <p:spPr>
          <a:xfrm>
            <a:off x="919006" y="167076"/>
            <a:ext cx="7469015" cy="584775"/>
          </a:xfrm>
          <a:prstGeom prst="rect">
            <a:avLst/>
          </a:prstGeom>
          <a:noFill/>
        </p:spPr>
        <p:txBody>
          <a:bodyPr wrap="square" rtlCol="0">
            <a:spAutoFit/>
          </a:bodyPr>
          <a:lstStyle/>
          <a:p>
            <a:pPr algn="ctr"/>
            <a:r>
              <a:rPr lang="en-US" sz="3200" b="1" dirty="0" smtClean="0">
                <a:solidFill>
                  <a:schemeClr val="bg1"/>
                </a:solidFill>
                <a:latin typeface="Baskerville Old Face" panose="02020602080505020303" pitchFamily="18" charset="0"/>
                <a:ea typeface="Roboto Light" panose="02000000000000000000" pitchFamily="2" charset="0"/>
              </a:rPr>
              <a:t>CLS Case Against Sedona</a:t>
            </a:r>
            <a:endParaRPr lang="id-ID" sz="3200" b="1" dirty="0">
              <a:solidFill>
                <a:schemeClr val="bg1"/>
              </a:solidFill>
              <a:latin typeface="Baskerville Old Face" panose="02020602080505020303" pitchFamily="18" charset="0"/>
              <a:ea typeface="Roboto Light" panose="02000000000000000000" pitchFamily="2" charset="0"/>
            </a:endParaRPr>
          </a:p>
        </p:txBody>
      </p:sp>
      <p:cxnSp>
        <p:nvCxnSpPr>
          <p:cNvPr id="24" name="Straight Connector 23"/>
          <p:cNvCxnSpPr/>
          <p:nvPr/>
        </p:nvCxnSpPr>
        <p:spPr>
          <a:xfrm>
            <a:off x="4354305" y="1256382"/>
            <a:ext cx="43538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Google Shape;216;p30"/>
          <p:cNvSpPr txBox="1">
            <a:spLocks/>
          </p:cNvSpPr>
          <p:nvPr/>
        </p:nvSpPr>
        <p:spPr>
          <a:xfrm>
            <a:off x="416491" y="1593838"/>
            <a:ext cx="8474044" cy="28997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9pPr>
          </a:lstStyle>
          <a:p>
            <a:pPr marL="285750" indent="-285750" defTabSz="914400">
              <a:spcBef>
                <a:spcPts val="0"/>
              </a:spcBef>
              <a:buClr>
                <a:srgbClr val="B3945D"/>
              </a:buClr>
              <a:buSzPts val="2400"/>
              <a:defRPr/>
            </a:pPr>
            <a:r>
              <a:rPr lang="en-US" dirty="0">
                <a:solidFill>
                  <a:schemeClr val="tx1"/>
                </a:solidFill>
              </a:rPr>
              <a:t>The case also raises a claim under Title II of the Americans with Disabilities Act which applies the ADA to all of the programs, activities and services of public entities. Codes and related enforcement programs that prohibit outdoor camping or sleeping in vehicles by persons with disabilities who are involuntarily homeless because of their disabilities are examples of activities and programs of a public entity.</a:t>
            </a:r>
          </a:p>
          <a:p>
            <a:pPr marL="285750" indent="-285750" defTabSz="914400">
              <a:spcBef>
                <a:spcPts val="0"/>
              </a:spcBef>
              <a:buClr>
                <a:srgbClr val="B3945D"/>
              </a:buClr>
              <a:buSzPts val="2400"/>
              <a:defRPr/>
            </a:pPr>
            <a:endParaRPr lang="en-US" sz="1800" kern="0" dirty="0">
              <a:solidFill>
                <a:schemeClr val="tx1"/>
              </a:solidFill>
            </a:endParaRPr>
          </a:p>
        </p:txBody>
      </p:sp>
    </p:spTree>
    <p:extLst>
      <p:ext uri="{BB962C8B-B14F-4D97-AF65-F5344CB8AC3E}">
        <p14:creationId xmlns:p14="http://schemas.microsoft.com/office/powerpoint/2010/main" val="218921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5FCCE37-ED3A-BE40-8F1B-79C6CB9BCCB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178" b="22872"/>
          <a:stretch/>
        </p:blipFill>
        <p:spPr>
          <a:xfrm>
            <a:off x="0" y="1"/>
            <a:ext cx="9144000" cy="918926"/>
          </a:xfrm>
        </p:spPr>
      </p:pic>
      <p:sp>
        <p:nvSpPr>
          <p:cNvPr id="23" name="TextBox 22"/>
          <p:cNvSpPr txBox="1"/>
          <p:nvPr/>
        </p:nvSpPr>
        <p:spPr>
          <a:xfrm>
            <a:off x="919006" y="167076"/>
            <a:ext cx="7469015" cy="584775"/>
          </a:xfrm>
          <a:prstGeom prst="rect">
            <a:avLst/>
          </a:prstGeom>
          <a:noFill/>
        </p:spPr>
        <p:txBody>
          <a:bodyPr wrap="square" rtlCol="0">
            <a:spAutoFit/>
          </a:bodyPr>
          <a:lstStyle/>
          <a:p>
            <a:pPr algn="ctr"/>
            <a:r>
              <a:rPr lang="en-US" sz="3200" b="1" dirty="0" smtClean="0">
                <a:solidFill>
                  <a:schemeClr val="bg1"/>
                </a:solidFill>
                <a:latin typeface="Baskerville Old Face" panose="02020602080505020303" pitchFamily="18" charset="0"/>
                <a:ea typeface="Roboto Light" panose="02000000000000000000" pitchFamily="2" charset="0"/>
              </a:rPr>
              <a:t>CLS Case Against Sedona</a:t>
            </a:r>
            <a:endParaRPr lang="id-ID" sz="3200" b="1" dirty="0">
              <a:solidFill>
                <a:schemeClr val="bg1"/>
              </a:solidFill>
              <a:latin typeface="Baskerville Old Face" panose="02020602080505020303" pitchFamily="18" charset="0"/>
              <a:ea typeface="Roboto Light" panose="02000000000000000000" pitchFamily="2" charset="0"/>
            </a:endParaRPr>
          </a:p>
        </p:txBody>
      </p:sp>
      <p:cxnSp>
        <p:nvCxnSpPr>
          <p:cNvPr id="24" name="Straight Connector 23"/>
          <p:cNvCxnSpPr/>
          <p:nvPr/>
        </p:nvCxnSpPr>
        <p:spPr>
          <a:xfrm>
            <a:off x="4354305" y="1256382"/>
            <a:ext cx="43538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Google Shape;216;p30"/>
          <p:cNvSpPr txBox="1">
            <a:spLocks/>
          </p:cNvSpPr>
          <p:nvPr/>
        </p:nvSpPr>
        <p:spPr>
          <a:xfrm>
            <a:off x="334977" y="1086002"/>
            <a:ext cx="8474044" cy="28997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9pPr>
          </a:lstStyle>
          <a:p>
            <a:r>
              <a:rPr lang="en-US" dirty="0">
                <a:solidFill>
                  <a:schemeClr val="tx1"/>
                </a:solidFill>
              </a:rPr>
              <a:t>This case </a:t>
            </a:r>
            <a:r>
              <a:rPr lang="en-US" dirty="0" smtClean="0">
                <a:solidFill>
                  <a:schemeClr val="tx1"/>
                </a:solidFill>
              </a:rPr>
              <a:t>raises </a:t>
            </a:r>
            <a:r>
              <a:rPr lang="en-US" dirty="0">
                <a:solidFill>
                  <a:schemeClr val="tx1"/>
                </a:solidFill>
              </a:rPr>
              <a:t>an issue not addressed by </a:t>
            </a:r>
            <a:r>
              <a:rPr lang="en-US" i="1" dirty="0">
                <a:solidFill>
                  <a:schemeClr val="tx1"/>
                </a:solidFill>
              </a:rPr>
              <a:t>Martin </a:t>
            </a:r>
            <a:r>
              <a:rPr lang="en-US" i="1" dirty="0" smtClean="0">
                <a:solidFill>
                  <a:schemeClr val="tx1"/>
                </a:solidFill>
              </a:rPr>
              <a:t>v. </a:t>
            </a:r>
            <a:r>
              <a:rPr lang="en-US" i="1" dirty="0">
                <a:solidFill>
                  <a:schemeClr val="tx1"/>
                </a:solidFill>
              </a:rPr>
              <a:t>City Boise</a:t>
            </a:r>
            <a:r>
              <a:rPr lang="en-US" dirty="0">
                <a:solidFill>
                  <a:schemeClr val="tx1"/>
                </a:solidFill>
              </a:rPr>
              <a:t> and </a:t>
            </a:r>
            <a:r>
              <a:rPr lang="en-US" i="1" dirty="0" smtClean="0">
                <a:solidFill>
                  <a:schemeClr val="tx1"/>
                </a:solidFill>
              </a:rPr>
              <a:t>Johnson v. </a:t>
            </a:r>
            <a:r>
              <a:rPr lang="en-US" i="1" dirty="0">
                <a:solidFill>
                  <a:schemeClr val="tx1"/>
                </a:solidFill>
              </a:rPr>
              <a:t>City of Grants Pass</a:t>
            </a:r>
            <a:r>
              <a:rPr lang="en-US" dirty="0">
                <a:solidFill>
                  <a:schemeClr val="tx1"/>
                </a:solidFill>
              </a:rPr>
              <a:t>.  The  Eighth Amendment protections offered by those cases are limited to circumstances where there is inadequate shelter on any given night. Some homeless persons will never sleep in any shelter voluntarily due to a disability.  Title II of the ADA </a:t>
            </a:r>
            <a:r>
              <a:rPr lang="en-US" dirty="0" smtClean="0">
                <a:solidFill>
                  <a:schemeClr val="tx1"/>
                </a:solidFill>
              </a:rPr>
              <a:t>raises the legal issue </a:t>
            </a:r>
            <a:r>
              <a:rPr lang="en-US" dirty="0">
                <a:solidFill>
                  <a:schemeClr val="tx1"/>
                </a:solidFill>
              </a:rPr>
              <a:t>that such persons should not be </a:t>
            </a:r>
            <a:r>
              <a:rPr lang="en-US" dirty="0" smtClean="0">
                <a:solidFill>
                  <a:schemeClr val="tx1"/>
                </a:solidFill>
              </a:rPr>
              <a:t>punished. Instead they should </a:t>
            </a:r>
            <a:r>
              <a:rPr lang="en-US" dirty="0">
                <a:solidFill>
                  <a:schemeClr val="tx1"/>
                </a:solidFill>
              </a:rPr>
              <a:t>be given individual reasonable </a:t>
            </a:r>
            <a:r>
              <a:rPr lang="en-US" dirty="0" smtClean="0">
                <a:solidFill>
                  <a:schemeClr val="tx1"/>
                </a:solidFill>
              </a:rPr>
              <a:t>accommodations </a:t>
            </a:r>
            <a:r>
              <a:rPr lang="en-US" dirty="0">
                <a:solidFill>
                  <a:schemeClr val="tx1"/>
                </a:solidFill>
              </a:rPr>
              <a:t>from application of codes prohibiting outdoor camping or sleeping in a vehicle. </a:t>
            </a:r>
          </a:p>
          <a:p>
            <a:pPr marL="285750" indent="-285750" defTabSz="914400">
              <a:spcBef>
                <a:spcPts val="0"/>
              </a:spcBef>
              <a:buClr>
                <a:srgbClr val="B3945D"/>
              </a:buClr>
              <a:buSzPts val="2400"/>
              <a:defRPr/>
            </a:pPr>
            <a:endParaRPr lang="en-US" sz="1800" kern="0" dirty="0">
              <a:solidFill>
                <a:schemeClr val="tx1"/>
              </a:solidFill>
            </a:endParaRPr>
          </a:p>
        </p:txBody>
      </p:sp>
    </p:spTree>
    <p:extLst>
      <p:ext uri="{BB962C8B-B14F-4D97-AF65-F5344CB8AC3E}">
        <p14:creationId xmlns:p14="http://schemas.microsoft.com/office/powerpoint/2010/main" val="316455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entury Gothic" panose="020B0502020202020204" pitchFamily="34" charset="0"/>
              </a:rPr>
              <a:t>Survey of City Ordinances</a:t>
            </a:r>
            <a:endParaRPr lang="en-US" b="1" dirty="0">
              <a:latin typeface="Century Gothic" panose="020B0502020202020204" pitchFamily="34" charset="0"/>
            </a:endParaRPr>
          </a:p>
        </p:txBody>
      </p:sp>
      <p:pic>
        <p:nvPicPr>
          <p:cNvPr id="3" name="Picture Placeholder 9">
            <a:extLst>
              <a:ext uri="{FF2B5EF4-FFF2-40B4-BE49-F238E27FC236}">
                <a16:creationId xmlns:a16="http://schemas.microsoft.com/office/drawing/2014/main" id="{35FCCE37-ED3A-BE40-8F1B-79C6CB9BCC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8" b="22872"/>
          <a:stretch/>
        </p:blipFill>
        <p:spPr>
          <a:xfrm>
            <a:off x="0" y="1339914"/>
            <a:ext cx="9144000" cy="1874066"/>
          </a:xfrm>
          <a:prstGeom prst="rect">
            <a:avLst/>
          </a:prstGeom>
        </p:spPr>
      </p:pic>
      <p:cxnSp>
        <p:nvCxnSpPr>
          <p:cNvPr id="4" name="Straight Connector 3"/>
          <p:cNvCxnSpPr/>
          <p:nvPr/>
        </p:nvCxnSpPr>
        <p:spPr>
          <a:xfrm flipV="1">
            <a:off x="2151998" y="3466948"/>
            <a:ext cx="5140568" cy="13790"/>
          </a:xfrm>
          <a:prstGeom prst="line">
            <a:avLst/>
          </a:prstGeom>
          <a:ln w="76200">
            <a:solidFill>
              <a:srgbClr val="101B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19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Sedona</a:t>
            </a:r>
            <a:endParaRPr lang="en-US" dirty="0">
              <a:solidFill>
                <a:schemeClr val="bg1"/>
              </a:solidFill>
            </a:endParaRPr>
          </a:p>
        </p:txBody>
      </p:sp>
      <p:sp>
        <p:nvSpPr>
          <p:cNvPr id="6" name="Rectangle 5"/>
          <p:cNvSpPr/>
          <p:nvPr/>
        </p:nvSpPr>
        <p:spPr>
          <a:xfrm>
            <a:off x="166688" y="992297"/>
            <a:ext cx="8648699" cy="3785652"/>
          </a:xfrm>
          <a:prstGeom prst="rect">
            <a:avLst/>
          </a:prstGeom>
        </p:spPr>
        <p:txBody>
          <a:bodyPr wrap="square">
            <a:spAutoFit/>
          </a:bodyPr>
          <a:lstStyle/>
          <a:p>
            <a:r>
              <a:rPr lang="en-US" sz="1600" dirty="0">
                <a:latin typeface="Century Gothic" panose="020B0502020202020204" pitchFamily="34" charset="0"/>
              </a:rPr>
              <a:t>A. It shall be unlawful for any person to set up, use or maintain any temporary structure, tent, bag, vehicle, camper or any other thing for the purpose of camping, lodging, sleeping, cooking, or starting or maintaining a campfire, or establishing a temporary place of rest, </a:t>
            </a:r>
            <a:r>
              <a:rPr lang="en-US" sz="1600" b="1" dirty="0">
                <a:latin typeface="Century Gothic" panose="020B0502020202020204" pitchFamily="34" charset="0"/>
              </a:rPr>
              <a:t>on any public property within the city limits </a:t>
            </a:r>
            <a:r>
              <a:rPr lang="en-US" sz="1600" dirty="0">
                <a:latin typeface="Century Gothic" panose="020B0502020202020204" pitchFamily="34" charset="0"/>
              </a:rPr>
              <a:t>unless exempted by the following subsections.</a:t>
            </a:r>
          </a:p>
          <a:p>
            <a:r>
              <a:rPr lang="en-US" sz="1600" dirty="0">
                <a:latin typeface="Century Gothic" panose="020B0502020202020204" pitchFamily="34" charset="0"/>
              </a:rPr>
              <a:t>B. It shall be unlawful for any person to set up, use or maintain any temporary structure, tent, bag, vehicle, camper or any other thing for the purpose of camping, lodging, sleeping, cooking, or starting or maintaining a campfire, or establishing a temporary place of rest, </a:t>
            </a:r>
            <a:r>
              <a:rPr lang="en-US" sz="1600" b="1" dirty="0">
                <a:latin typeface="Century Gothic" panose="020B0502020202020204" pitchFamily="34" charset="0"/>
              </a:rPr>
              <a:t>on any private property within the city limits </a:t>
            </a:r>
            <a:r>
              <a:rPr lang="en-US" sz="1600" dirty="0">
                <a:latin typeface="Century Gothic" panose="020B0502020202020204" pitchFamily="34" charset="0"/>
              </a:rPr>
              <a:t>unless exempted by the following subsections.</a:t>
            </a:r>
          </a:p>
          <a:p>
            <a:r>
              <a:rPr lang="en-US" sz="1600" dirty="0">
                <a:latin typeface="Century Gothic" panose="020B0502020202020204" pitchFamily="34" charset="0"/>
              </a:rPr>
              <a:t>C. It shall be unlawful for any person to sleep in or upon any public building, alley, sidewalk, public way, or </a:t>
            </a:r>
            <a:r>
              <a:rPr lang="en-US" sz="1600" b="1" dirty="0">
                <a:latin typeface="Century Gothic" panose="020B0502020202020204" pitchFamily="34" charset="0"/>
              </a:rPr>
              <a:t>any federal, state, county or municipal designated trail head, or any property owned, operated or managed by any local, state or federal agency or department or any Indian tribe</a:t>
            </a:r>
            <a:r>
              <a:rPr lang="en-US" sz="1600" dirty="0">
                <a:latin typeface="Century Gothic" panose="020B0502020202020204" pitchFamily="34" charset="0"/>
              </a:rPr>
              <a:t>, or any other public place or facility within the corporate limits of the city.</a:t>
            </a:r>
          </a:p>
        </p:txBody>
      </p:sp>
    </p:spTree>
    <p:extLst>
      <p:ext uri="{BB962C8B-B14F-4D97-AF65-F5344CB8AC3E}">
        <p14:creationId xmlns:p14="http://schemas.microsoft.com/office/powerpoint/2010/main" val="188336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Sedona</a:t>
            </a:r>
            <a:endParaRPr lang="en-US" dirty="0">
              <a:solidFill>
                <a:schemeClr val="bg1"/>
              </a:solidFill>
            </a:endParaRPr>
          </a:p>
        </p:txBody>
      </p:sp>
      <p:sp>
        <p:nvSpPr>
          <p:cNvPr id="3" name="Rectangle 2"/>
          <p:cNvSpPr/>
          <p:nvPr/>
        </p:nvSpPr>
        <p:spPr>
          <a:xfrm>
            <a:off x="161924" y="947113"/>
            <a:ext cx="8696325" cy="4031873"/>
          </a:xfrm>
          <a:prstGeom prst="rect">
            <a:avLst/>
          </a:prstGeom>
        </p:spPr>
        <p:txBody>
          <a:bodyPr wrap="square">
            <a:spAutoFit/>
          </a:bodyPr>
          <a:lstStyle/>
          <a:p>
            <a:r>
              <a:rPr lang="en-US" sz="1600" dirty="0">
                <a:latin typeface="Century Gothic" panose="020B0502020202020204" pitchFamily="34" charset="0"/>
              </a:rPr>
              <a:t>D. It shall be </a:t>
            </a:r>
            <a:r>
              <a:rPr lang="en-US" sz="1600" b="1" dirty="0">
                <a:latin typeface="Century Gothic" panose="020B0502020202020204" pitchFamily="34" charset="0"/>
              </a:rPr>
              <a:t>unlawful for any property owner of any private property</a:t>
            </a:r>
            <a:r>
              <a:rPr lang="en-US" sz="1600" dirty="0">
                <a:latin typeface="Century Gothic" panose="020B0502020202020204" pitchFamily="34" charset="0"/>
              </a:rPr>
              <a:t>, or any manager, renter, lessee or agent thereof, </a:t>
            </a:r>
            <a:r>
              <a:rPr lang="en-US" sz="1600" b="1" dirty="0">
                <a:latin typeface="Century Gothic" panose="020B0502020202020204" pitchFamily="34" charset="0"/>
              </a:rPr>
              <a:t>to knowingly permit any person to violate this section</a:t>
            </a:r>
            <a:r>
              <a:rPr lang="en-US" sz="1600" dirty="0">
                <a:latin typeface="Century Gothic" panose="020B0502020202020204" pitchFamily="34" charset="0"/>
              </a:rPr>
              <a:t>.</a:t>
            </a:r>
          </a:p>
          <a:p>
            <a:r>
              <a:rPr lang="en-US" sz="1600" dirty="0">
                <a:latin typeface="Century Gothic" panose="020B0502020202020204" pitchFamily="34" charset="0"/>
              </a:rPr>
              <a:t>E. </a:t>
            </a:r>
            <a:r>
              <a:rPr lang="en-US" sz="1600" b="1" dirty="0">
                <a:latin typeface="Century Gothic" panose="020B0502020202020204" pitchFamily="34" charset="0"/>
              </a:rPr>
              <a:t>No person shall be arrested for a violation of any provision in this section unless such person continues to engage in such conduct after warning by any police officer</a:t>
            </a:r>
            <a:r>
              <a:rPr lang="en-US" sz="1600" dirty="0">
                <a:latin typeface="Century Gothic" panose="020B0502020202020204" pitchFamily="34" charset="0"/>
              </a:rPr>
              <a:t>, an authorized representative of the government entity managing or responsible for such public property, </a:t>
            </a:r>
            <a:r>
              <a:rPr lang="en-US" sz="1600" b="1" dirty="0">
                <a:latin typeface="Century Gothic" panose="020B0502020202020204" pitchFamily="34" charset="0"/>
              </a:rPr>
              <a:t>or the property owner, manager</a:t>
            </a:r>
            <a:r>
              <a:rPr lang="en-US" sz="1600" dirty="0">
                <a:latin typeface="Century Gothic" panose="020B0502020202020204" pitchFamily="34" charset="0"/>
              </a:rPr>
              <a:t>, renter, lessee or agent thereof, as the case may be, </a:t>
            </a:r>
            <a:r>
              <a:rPr lang="en-US" sz="1600" b="1" dirty="0">
                <a:latin typeface="Century Gothic" panose="020B0502020202020204" pitchFamily="34" charset="0"/>
              </a:rPr>
              <a:t>or unless such property is conspicuously posted, warning of the provisions of subsection (A), (B) or (C)</a:t>
            </a:r>
            <a:r>
              <a:rPr lang="en-US" sz="1600" dirty="0">
                <a:latin typeface="Century Gothic" panose="020B0502020202020204" pitchFamily="34" charset="0"/>
              </a:rPr>
              <a:t> of this section, and designating such violation thereof as a misdemeanor.</a:t>
            </a:r>
          </a:p>
          <a:p>
            <a:r>
              <a:rPr lang="en-US" sz="1600" dirty="0">
                <a:latin typeface="Century Gothic" panose="020B0502020202020204" pitchFamily="34" charset="0"/>
              </a:rPr>
              <a:t>F. This section shall not apply to the ordinary and permitted uses of improved residential lots subject to and in conformity with the land development code of the city, nor shall this section be interpreted to limit the use of such lots by the owners thereof for any lawful purpose.</a:t>
            </a:r>
          </a:p>
          <a:p>
            <a:r>
              <a:rPr lang="en-US" sz="1600" dirty="0">
                <a:latin typeface="Century Gothic" panose="020B0502020202020204" pitchFamily="34" charset="0"/>
              </a:rPr>
              <a:t>G. This section shall not apply to legally permitted campgrounds operated or controlled by private persons or government agencies, including but not limited to the United States Forest Service within the Sedona city limits.</a:t>
            </a:r>
          </a:p>
        </p:txBody>
      </p:sp>
    </p:spTree>
    <p:extLst>
      <p:ext uri="{BB962C8B-B14F-4D97-AF65-F5344CB8AC3E}">
        <p14:creationId xmlns:p14="http://schemas.microsoft.com/office/powerpoint/2010/main" val="64160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Box 4"/>
          <p:cNvSpPr/>
          <p:nvPr/>
        </p:nvSpPr>
        <p:spPr>
          <a:xfrm flipH="1">
            <a:off x="507870" y="3314790"/>
            <a:ext cx="6534540" cy="1176155"/>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nSpc>
                <a:spcPct val="100000"/>
              </a:lnSpc>
            </a:pPr>
            <a:r>
              <a:rPr lang="en-US" sz="1200" b="1" spc="-1">
                <a:solidFill>
                  <a:srgbClr val="B3945D"/>
                </a:solidFill>
                <a:latin typeface="Century Gothic"/>
              </a:rPr>
              <a:t>Community Legal Services is a non-profit Arizona law firm that strives to assure fairness in the justice system no matter how much money you have but provides direct services to individuals falling below 125% of the federal poverty level. </a:t>
            </a:r>
            <a:endParaRPr lang="en-US" sz="1200" spc="-1">
              <a:latin typeface="Arial"/>
            </a:endParaRPr>
          </a:p>
          <a:p>
            <a:pPr>
              <a:lnSpc>
                <a:spcPct val="100000"/>
              </a:lnSpc>
            </a:pPr>
            <a:endParaRPr lang="en-US" sz="1200" spc="-1">
              <a:latin typeface="Arial"/>
            </a:endParaRPr>
          </a:p>
          <a:p>
            <a:pPr>
              <a:lnSpc>
                <a:spcPct val="100000"/>
              </a:lnSpc>
            </a:pPr>
            <a:r>
              <a:rPr lang="en-US" sz="1200" b="1" spc="-1">
                <a:solidFill>
                  <a:srgbClr val="B3945D"/>
                </a:solidFill>
                <a:latin typeface="Century Gothic"/>
              </a:rPr>
              <a:t>We were incorporated in 1952 as a legal aid program organized to promote “equal access to justice for all.”</a:t>
            </a:r>
            <a:endParaRPr lang="en-US" sz="1200" spc="-1">
              <a:latin typeface="Arial"/>
            </a:endParaRPr>
          </a:p>
        </p:txBody>
      </p:sp>
      <p:grpSp>
        <p:nvGrpSpPr>
          <p:cNvPr id="245" name="Group 5"/>
          <p:cNvGrpSpPr/>
          <p:nvPr/>
        </p:nvGrpSpPr>
        <p:grpSpPr>
          <a:xfrm>
            <a:off x="507330" y="2522069"/>
            <a:ext cx="5701050" cy="748805"/>
            <a:chOff x="676440" y="3362760"/>
            <a:chExt cx="7601400" cy="998407"/>
          </a:xfrm>
        </p:grpSpPr>
        <p:sp>
          <p:nvSpPr>
            <p:cNvPr id="246" name="TextBox 6"/>
            <p:cNvSpPr/>
            <p:nvPr/>
          </p:nvSpPr>
          <p:spPr>
            <a:xfrm flipH="1">
              <a:off x="676440" y="3839400"/>
              <a:ext cx="7601400" cy="521767"/>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nSpc>
                  <a:spcPct val="100000"/>
                </a:lnSpc>
              </a:pPr>
              <a:r>
                <a:rPr lang="en-US" sz="2100" b="1" spc="-1">
                  <a:solidFill>
                    <a:srgbClr val="B3945D"/>
                  </a:solidFill>
                  <a:latin typeface="Century Gothic"/>
                </a:rPr>
                <a:t>Serving Arizona Since 1952</a:t>
              </a:r>
              <a:endParaRPr lang="en-US" sz="2100" spc="-1">
                <a:latin typeface="Arial"/>
              </a:endParaRPr>
            </a:p>
          </p:txBody>
        </p:sp>
        <p:sp>
          <p:nvSpPr>
            <p:cNvPr id="247" name="Straight Connector 7"/>
            <p:cNvSpPr/>
            <p:nvPr/>
          </p:nvSpPr>
          <p:spPr>
            <a:xfrm>
              <a:off x="770760" y="3362760"/>
              <a:ext cx="3247920" cy="360"/>
            </a:xfrm>
            <a:prstGeom prst="line">
              <a:avLst/>
            </a:prstGeom>
            <a:ln w="57150">
              <a:solidFill>
                <a:srgbClr val="101B2C"/>
              </a:solidFill>
            </a:ln>
          </p:spPr>
          <p:style>
            <a:lnRef idx="1">
              <a:schemeClr val="accent1"/>
            </a:lnRef>
            <a:fillRef idx="0">
              <a:schemeClr val="accent1"/>
            </a:fillRef>
            <a:effectRef idx="0">
              <a:schemeClr val="accent1"/>
            </a:effectRef>
            <a:fontRef idx="minor"/>
          </p:style>
        </p:sp>
      </p:grpSp>
      <p:sp>
        <p:nvSpPr>
          <p:cNvPr id="248" name="Rectangle 12"/>
          <p:cNvSpPr/>
          <p:nvPr/>
        </p:nvSpPr>
        <p:spPr>
          <a:xfrm>
            <a:off x="519480" y="681750"/>
            <a:ext cx="2648545" cy="575991"/>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nSpc>
                <a:spcPct val="100000"/>
              </a:lnSpc>
            </a:pPr>
            <a:r>
              <a:rPr lang="en-US" sz="3300" b="1" spc="-1">
                <a:solidFill>
                  <a:srgbClr val="B3945D"/>
                </a:solidFill>
                <a:latin typeface="Century Gothic"/>
              </a:rPr>
              <a:t>Who We Are</a:t>
            </a:r>
            <a:endParaRPr lang="en-US" sz="3300" spc="-1">
              <a:latin typeface="Arial"/>
            </a:endParaRPr>
          </a:p>
        </p:txBody>
      </p:sp>
      <p:sp>
        <p:nvSpPr>
          <p:cNvPr id="249" name="Rectangle 1"/>
          <p:cNvSpPr/>
          <p:nvPr/>
        </p:nvSpPr>
        <p:spPr>
          <a:xfrm>
            <a:off x="507870" y="1258740"/>
            <a:ext cx="4002210" cy="806823"/>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nSpc>
                <a:spcPct val="100000"/>
              </a:lnSpc>
            </a:pPr>
            <a:r>
              <a:rPr lang="en-US" sz="1200" b="1" spc="-1">
                <a:solidFill>
                  <a:srgbClr val="B3945D"/>
                </a:solidFill>
                <a:latin typeface="Century Gothic"/>
              </a:rPr>
              <a:t>Community Legal Services is a non-profit law firm committed to increasing fairness in the civil justice system by advocating, litigating, and educating on behalf of Arizona’s most underserved communities.</a:t>
            </a:r>
            <a:endParaRPr lang="en-US" sz="1200" spc="-1">
              <a:latin typeface="Arial"/>
            </a:endParaRPr>
          </a:p>
        </p:txBody>
      </p:sp>
      <p:pic>
        <p:nvPicPr>
          <p:cNvPr id="250" name="Picture 2"/>
          <p:cNvPicPr/>
          <p:nvPr/>
        </p:nvPicPr>
        <p:blipFill>
          <a:blip r:embed="rId2"/>
          <a:stretch/>
        </p:blipFill>
        <p:spPr>
          <a:xfrm>
            <a:off x="4760100" y="136890"/>
            <a:ext cx="3117420" cy="2459970"/>
          </a:xfrm>
          <a:prstGeom prst="rect">
            <a:avLst/>
          </a:prstGeom>
          <a:ln w="0">
            <a:noFill/>
          </a:ln>
        </p:spPr>
      </p:pic>
    </p:spTree>
    <p:extLst>
      <p:ext uri="{BB962C8B-B14F-4D97-AF65-F5344CB8AC3E}">
        <p14:creationId xmlns:p14="http://schemas.microsoft.com/office/powerpoint/2010/main" val="372397191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Sedona</a:t>
            </a:r>
            <a:endParaRPr lang="en-US" dirty="0">
              <a:solidFill>
                <a:schemeClr val="bg1"/>
              </a:solidFill>
            </a:endParaRPr>
          </a:p>
        </p:txBody>
      </p:sp>
      <p:sp>
        <p:nvSpPr>
          <p:cNvPr id="3" name="Rectangle 2"/>
          <p:cNvSpPr/>
          <p:nvPr/>
        </p:nvSpPr>
        <p:spPr>
          <a:xfrm>
            <a:off x="176213" y="865406"/>
            <a:ext cx="8591550" cy="4278094"/>
          </a:xfrm>
          <a:prstGeom prst="rect">
            <a:avLst/>
          </a:prstGeom>
        </p:spPr>
        <p:txBody>
          <a:bodyPr wrap="square">
            <a:spAutoFit/>
          </a:bodyPr>
          <a:lstStyle/>
          <a:p>
            <a:r>
              <a:rPr lang="en-US" sz="1600" dirty="0">
                <a:latin typeface="Century Gothic" panose="020B0502020202020204" pitchFamily="34" charset="0"/>
              </a:rPr>
              <a:t>H. This section shall not be construed to limit the normal activities or designated uses of the public parks of the city.</a:t>
            </a:r>
          </a:p>
          <a:p>
            <a:r>
              <a:rPr lang="en-US" sz="1600" dirty="0">
                <a:latin typeface="Century Gothic" panose="020B0502020202020204" pitchFamily="34" charset="0"/>
              </a:rPr>
              <a:t>I. This section shall not apply to the parking of any vehicle camper or recreational vehicle for a period of less than 24 hours with the consent, express or implied, of the respective government property owner, manager, renter, lessee or agent thereof, unless the property upon which any such vehicle, camper or recreational vehicle is parked is conspicuously posted as provided in subsection (E) of this section or unless an authorized agent of the respective government entity managing or responsible for such public property or the property owner, manager, renter, lessee or agent thereof specifically requests that such vehicle, camper or recreational vehicle be removed within the 24-hour period.</a:t>
            </a:r>
          </a:p>
          <a:p>
            <a:r>
              <a:rPr lang="en-US" sz="1600" dirty="0">
                <a:latin typeface="Century Gothic" panose="020B0502020202020204" pitchFamily="34" charset="0"/>
              </a:rPr>
              <a:t>J. Unless otherwise specifically permitted by this section, </a:t>
            </a:r>
            <a:r>
              <a:rPr lang="en-US" sz="1600" b="1" dirty="0">
                <a:latin typeface="Century Gothic" panose="020B0502020202020204" pitchFamily="34" charset="0"/>
              </a:rPr>
              <a:t>the parking of any vehicle, tent, camper, recreational vehicle or other similar device in any location for more than 24 hours when not upon one’s own real property shall be prima facie evidence of intent to violate this section.</a:t>
            </a:r>
          </a:p>
          <a:p>
            <a:r>
              <a:rPr lang="en-US" sz="1600" dirty="0">
                <a:latin typeface="Century Gothic" panose="020B0502020202020204" pitchFamily="34" charset="0"/>
              </a:rPr>
              <a:t>K. Any violation of this section shall constitute </a:t>
            </a:r>
            <a:r>
              <a:rPr lang="en-US" sz="1600" b="1" dirty="0">
                <a:latin typeface="Century Gothic" panose="020B0502020202020204" pitchFamily="34" charset="0"/>
              </a:rPr>
              <a:t>a class 1 misdemeanor, punishable by a fine of not more than $2,500 or by six months in jail, or both</a:t>
            </a:r>
            <a:r>
              <a:rPr lang="en-US" sz="1600" dirty="0" smtClean="0">
                <a:latin typeface="Century Gothic" panose="020B0502020202020204" pitchFamily="34" charset="0"/>
              </a:rPr>
              <a:t>.</a:t>
            </a:r>
            <a:endParaRPr lang="en-US" sz="1600" dirty="0">
              <a:latin typeface="Century Gothic" panose="020B0502020202020204" pitchFamily="34" charset="0"/>
            </a:endParaRPr>
          </a:p>
        </p:txBody>
      </p:sp>
    </p:spTree>
    <p:extLst>
      <p:ext uri="{BB962C8B-B14F-4D97-AF65-F5344CB8AC3E}">
        <p14:creationId xmlns:p14="http://schemas.microsoft.com/office/powerpoint/2010/main" val="378680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Phoenix</a:t>
            </a:r>
            <a:endParaRPr lang="en-US" dirty="0">
              <a:solidFill>
                <a:schemeClr val="bg1"/>
              </a:solidFill>
            </a:endParaRPr>
          </a:p>
        </p:txBody>
      </p:sp>
      <p:sp>
        <p:nvSpPr>
          <p:cNvPr id="3" name="TextBox 2"/>
          <p:cNvSpPr txBox="1"/>
          <p:nvPr/>
        </p:nvSpPr>
        <p:spPr>
          <a:xfrm>
            <a:off x="248971" y="765018"/>
            <a:ext cx="8727540"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err="1" smtClean="0">
                <a:latin typeface="Century Gothic" panose="020B0502020202020204" pitchFamily="34" charset="0"/>
              </a:rPr>
              <a:t>P.C.C</a:t>
            </a:r>
            <a:r>
              <a:rPr lang="en-US" sz="1600" dirty="0">
                <a:latin typeface="Century Gothic" panose="020B0502020202020204" pitchFamily="34" charset="0"/>
              </a:rPr>
              <a:t>. </a:t>
            </a:r>
            <a:r>
              <a:rPr lang="en-US" sz="1600" dirty="0" smtClean="0">
                <a:latin typeface="Century Gothic" panose="020B0502020202020204" pitchFamily="34" charset="0"/>
              </a:rPr>
              <a:t>23-30</a:t>
            </a:r>
          </a:p>
          <a:p>
            <a:endParaRPr lang="en-US" sz="1600" dirty="0">
              <a:latin typeface="Century Gothic" panose="020B0502020202020204" pitchFamily="34" charset="0"/>
            </a:endParaRPr>
          </a:p>
          <a:p>
            <a:r>
              <a:rPr lang="en-US" sz="1600" dirty="0">
                <a:latin typeface="Century Gothic" panose="020B0502020202020204" pitchFamily="34" charset="0"/>
              </a:rPr>
              <a:t>A. </a:t>
            </a:r>
            <a:r>
              <a:rPr lang="en-US" sz="1600" b="1" dirty="0">
                <a:latin typeface="Century Gothic" panose="020B0502020202020204" pitchFamily="34" charset="0"/>
              </a:rPr>
              <a:t>It shall be unlawful for any person to camp in any park or preserve, or in any building, facility, or parking lot or structure, or on any property adjacent thereto, that is owned, possessed and controlled by the City</a:t>
            </a:r>
            <a:r>
              <a:rPr lang="en-US" sz="1600" dirty="0">
                <a:latin typeface="Century Gothic" panose="020B0502020202020204" pitchFamily="34" charset="0"/>
              </a:rPr>
              <a:t>, except as permitted in paragraph C below.</a:t>
            </a:r>
          </a:p>
          <a:p>
            <a:endParaRPr lang="en-US" sz="1600" dirty="0">
              <a:latin typeface="Century Gothic" panose="020B0502020202020204" pitchFamily="34" charset="0"/>
            </a:endParaRPr>
          </a:p>
          <a:p>
            <a:r>
              <a:rPr lang="en-US" sz="1600" dirty="0">
                <a:latin typeface="Century Gothic" panose="020B0502020202020204" pitchFamily="34" charset="0"/>
              </a:rPr>
              <a:t>B. For the purposes of this section the term </a:t>
            </a:r>
            <a:r>
              <a:rPr lang="en-US" sz="1600" b="1" dirty="0">
                <a:latin typeface="Century Gothic" panose="020B0502020202020204" pitchFamily="34" charset="0"/>
              </a:rPr>
              <a:t>"camp" means to use real property of the City for living accommodation purposes such as sleeping activities, or making preparations to sleep, including the laying down of bedding for the purpose of sleeping, or storing personal belongings, or making any fire, or using any tents or shelter or other structure or vehicle for sleeping or doing any digging or earth breaking or carrying on cooking activities</a:t>
            </a:r>
            <a:r>
              <a:rPr lang="en-US" sz="1600" dirty="0">
                <a:latin typeface="Century Gothic" panose="020B0502020202020204" pitchFamily="34" charset="0"/>
              </a:rPr>
              <a:t>. The above-listed activities constitute camping when it reasonably appears, in light of all the circumstances, that the participants, in conducting these activities, are in fact using the area for living accommodation purposes regardless of the intent of the participants or the nature of any other activities in which they may also be engaging</a:t>
            </a:r>
            <a:r>
              <a:rPr lang="en-US" sz="1600" dirty="0" smtClean="0">
                <a:latin typeface="Century Gothic" panose="020B0502020202020204" pitchFamily="34" charset="0"/>
              </a:rPr>
              <a:t>.</a:t>
            </a:r>
          </a:p>
        </p:txBody>
      </p:sp>
    </p:spTree>
    <p:extLst>
      <p:ext uri="{BB962C8B-B14F-4D97-AF65-F5344CB8AC3E}">
        <p14:creationId xmlns:p14="http://schemas.microsoft.com/office/powerpoint/2010/main" val="229679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Phoenix</a:t>
            </a:r>
            <a:endParaRPr lang="en-US" dirty="0">
              <a:solidFill>
                <a:schemeClr val="bg1"/>
              </a:solidFill>
            </a:endParaRPr>
          </a:p>
        </p:txBody>
      </p:sp>
      <p:sp>
        <p:nvSpPr>
          <p:cNvPr id="3" name="TextBox 2"/>
          <p:cNvSpPr txBox="1"/>
          <p:nvPr/>
        </p:nvSpPr>
        <p:spPr>
          <a:xfrm>
            <a:off x="208229" y="1057118"/>
            <a:ext cx="8727540" cy="2862322"/>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latin typeface="Century Gothic" panose="020B0502020202020204" pitchFamily="34" charset="0"/>
              </a:rPr>
              <a:t>P.C.C</a:t>
            </a:r>
            <a:r>
              <a:rPr lang="en-US" dirty="0">
                <a:latin typeface="Century Gothic" panose="020B0502020202020204" pitchFamily="34" charset="0"/>
              </a:rPr>
              <a:t>. </a:t>
            </a:r>
            <a:r>
              <a:rPr lang="en-US" dirty="0" smtClean="0">
                <a:latin typeface="Century Gothic" panose="020B0502020202020204" pitchFamily="34" charset="0"/>
              </a:rPr>
              <a:t>23-48.01</a:t>
            </a:r>
          </a:p>
          <a:p>
            <a:pPr marL="285750" indent="-285750">
              <a:buFont typeface="Arial" panose="020B0604020202020204" pitchFamily="34" charset="0"/>
              <a:buChar char="•"/>
            </a:pPr>
            <a:endParaRPr lang="en-US" dirty="0">
              <a:latin typeface="Century Gothic" panose="020B0502020202020204" pitchFamily="34" charset="0"/>
            </a:endParaRPr>
          </a:p>
          <a:p>
            <a:pPr marL="742950" lvl="1" indent="-285750">
              <a:buFont typeface="Arial" panose="020B0604020202020204" pitchFamily="34" charset="0"/>
              <a:buChar char="•"/>
            </a:pPr>
            <a:r>
              <a:rPr lang="en-US" dirty="0">
                <a:latin typeface="Century Gothic" panose="020B0502020202020204" pitchFamily="34" charset="0"/>
              </a:rPr>
              <a:t>It shall be </a:t>
            </a:r>
            <a:r>
              <a:rPr lang="en-US" b="1" dirty="0">
                <a:latin typeface="Century Gothic" panose="020B0502020202020204" pitchFamily="34" charset="0"/>
              </a:rPr>
              <a:t>unlawful for any person to use a public street, highway, alley, lane, parkway, sidewalk or other right-of-way</a:t>
            </a:r>
            <a:r>
              <a:rPr lang="en-US" dirty="0">
                <a:latin typeface="Century Gothic" panose="020B0502020202020204" pitchFamily="34" charset="0"/>
              </a:rPr>
              <a:t>, whether such right-of-way has been dedicated to the public in fee or by easement, </a:t>
            </a:r>
            <a:r>
              <a:rPr lang="en-US" b="1" dirty="0">
                <a:latin typeface="Century Gothic" panose="020B0502020202020204" pitchFamily="34" charset="0"/>
              </a:rPr>
              <a:t>for lying, sleeping or otherwise remaining in a sitting position thereon, except in the case of a physical emergency or the administration of medical assistance</a:t>
            </a:r>
            <a:r>
              <a:rPr lang="en-US" dirty="0">
                <a:latin typeface="Century Gothic" panose="020B0502020202020204" pitchFamily="34" charset="0"/>
              </a:rPr>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449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9">
            <a:extLst>
              <a:ext uri="{FF2B5EF4-FFF2-40B4-BE49-F238E27FC236}">
                <a16:creationId xmlns:a16="http://schemas.microsoft.com/office/drawing/2014/main" id="{35FCCE37-ED3A-BE40-8F1B-79C6CB9BCC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8" b="22872"/>
          <a:stretch/>
        </p:blipFill>
        <p:spPr>
          <a:xfrm>
            <a:off x="0" y="1"/>
            <a:ext cx="9144000" cy="918926"/>
          </a:xfrm>
          <a:prstGeom prst="rect">
            <a:avLst/>
          </a:prstGeom>
        </p:spPr>
      </p:pic>
      <p:sp>
        <p:nvSpPr>
          <p:cNvPr id="2" name="Title 1"/>
          <p:cNvSpPr>
            <a:spLocks noGrp="1"/>
          </p:cNvSpPr>
          <p:nvPr>
            <p:ph type="title"/>
          </p:nvPr>
        </p:nvSpPr>
        <p:spPr>
          <a:xfrm>
            <a:off x="412750" y="186694"/>
            <a:ext cx="7886700" cy="531914"/>
          </a:xfrm>
        </p:spPr>
        <p:txBody>
          <a:bodyPr>
            <a:normAutofit fontScale="90000"/>
          </a:bodyPr>
          <a:lstStyle/>
          <a:p>
            <a:pPr algn="ctr"/>
            <a:r>
              <a:rPr lang="en-US" b="1" dirty="0" smtClean="0"/>
              <a:t>Fund for Empowerment v. City of Phoenix</a:t>
            </a:r>
            <a:endParaRPr lang="en-US" b="1" dirty="0"/>
          </a:p>
        </p:txBody>
      </p:sp>
      <p:sp>
        <p:nvSpPr>
          <p:cNvPr id="3" name="TextBox 2"/>
          <p:cNvSpPr txBox="1"/>
          <p:nvPr/>
        </p:nvSpPr>
        <p:spPr>
          <a:xfrm>
            <a:off x="208230" y="1050202"/>
            <a:ext cx="872754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entury Gothic" panose="020B0502020202020204" pitchFamily="34" charset="0"/>
              </a:rPr>
              <a:t>Filed November 2022, District of Arizona</a:t>
            </a:r>
          </a:p>
          <a:p>
            <a:pPr marL="285750" indent="-285750">
              <a:buFont typeface="Arial" panose="020B0604020202020204" pitchFamily="34" charset="0"/>
              <a:buChar char="•"/>
            </a:pPr>
            <a:r>
              <a:rPr lang="en-US" dirty="0" smtClean="0">
                <a:latin typeface="Century Gothic" panose="020B0502020202020204" pitchFamily="34" charset="0"/>
              </a:rPr>
              <a:t>“the Zone”</a:t>
            </a:r>
          </a:p>
          <a:p>
            <a:pPr marL="285750" indent="-285750">
              <a:buFont typeface="Arial" panose="020B0604020202020204" pitchFamily="34" charset="0"/>
              <a:buChar char="•"/>
            </a:pPr>
            <a:r>
              <a:rPr lang="en-US" dirty="0" smtClean="0">
                <a:latin typeface="Century Gothic" panose="020B0502020202020204" pitchFamily="34" charset="0"/>
              </a:rPr>
              <a:t>“</a:t>
            </a:r>
            <a:r>
              <a:rPr lang="en-US" dirty="0">
                <a:latin typeface="Century Gothic" panose="020B0502020202020204" pitchFamily="34" charset="0"/>
              </a:rPr>
              <a:t>Clean Sweeps</a:t>
            </a:r>
            <a:r>
              <a:rPr lang="en-US" dirty="0" smtClean="0">
                <a:latin typeface="Century Gothic" panose="020B0502020202020204" pitchFamily="34" charset="0"/>
              </a:rPr>
              <a:t>”</a:t>
            </a:r>
          </a:p>
          <a:p>
            <a:pPr marL="285750" indent="-285750">
              <a:buFont typeface="Arial" panose="020B0604020202020204" pitchFamily="34" charset="0"/>
              <a:buChar char="•"/>
            </a:pPr>
            <a:r>
              <a:rPr lang="en-US" dirty="0" smtClean="0">
                <a:latin typeface="Century Gothic" panose="020B0502020202020204" pitchFamily="34" charset="0"/>
              </a:rPr>
              <a:t>No notice of sweeps</a:t>
            </a:r>
          </a:p>
          <a:p>
            <a:pPr marL="285750" indent="-285750">
              <a:buFont typeface="Arial" panose="020B0604020202020204" pitchFamily="34" charset="0"/>
              <a:buChar char="•"/>
            </a:pPr>
            <a:r>
              <a:rPr lang="en-US" dirty="0" smtClean="0">
                <a:latin typeface="Century Gothic" panose="020B0502020202020204" pitchFamily="34" charset="0"/>
              </a:rPr>
              <a:t>Minutes to pack and leave, sometimes as early as 3:00 AM</a:t>
            </a:r>
          </a:p>
          <a:p>
            <a:pPr marL="285750" indent="-285750">
              <a:buFont typeface="Arial" panose="020B0604020202020204" pitchFamily="34" charset="0"/>
              <a:buChar char="•"/>
            </a:pPr>
            <a:r>
              <a:rPr lang="en-US" dirty="0" smtClean="0">
                <a:latin typeface="Century Gothic" panose="020B0502020202020204" pitchFamily="34" charset="0"/>
              </a:rPr>
              <a:t>Destruction/seizure of personal property</a:t>
            </a:r>
          </a:p>
          <a:p>
            <a:pPr marL="742950" lvl="1" indent="-285750">
              <a:buFont typeface="Arial" panose="020B0604020202020204" pitchFamily="34" charset="0"/>
              <a:buChar char="•"/>
            </a:pPr>
            <a:r>
              <a:rPr lang="en-US" dirty="0" smtClean="0">
                <a:latin typeface="Century Gothic" panose="020B0502020202020204" pitchFamily="34" charset="0"/>
              </a:rPr>
              <a:t>Identification, benefit payment cards, clothing, bedding, photographs/family items</a:t>
            </a:r>
          </a:p>
          <a:p>
            <a:pPr marL="285750" indent="-285750">
              <a:buFont typeface="Arial" panose="020B0604020202020204" pitchFamily="34" charset="0"/>
              <a:buChar char="•"/>
            </a:pPr>
            <a:r>
              <a:rPr lang="en-US" dirty="0" smtClean="0">
                <a:latin typeface="Century Gothic" panose="020B0502020202020204" pitchFamily="34" charset="0"/>
              </a:rPr>
              <a:t>Anticipated increase in sweeps in response to lawsuit filed by local business owners</a:t>
            </a:r>
            <a:endParaRPr lang="en-US" dirty="0">
              <a:latin typeface="Century Gothic" panose="020B0502020202020204" pitchFamily="34" charset="0"/>
            </a:endParaRPr>
          </a:p>
        </p:txBody>
      </p:sp>
    </p:spTree>
    <p:extLst>
      <p:ext uri="{BB962C8B-B14F-4D97-AF65-F5344CB8AC3E}">
        <p14:creationId xmlns:p14="http://schemas.microsoft.com/office/powerpoint/2010/main" val="1298615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Scottsdale</a:t>
            </a:r>
            <a:endParaRPr lang="en-US" dirty="0">
              <a:solidFill>
                <a:schemeClr val="bg1"/>
              </a:solidFill>
            </a:endParaRPr>
          </a:p>
        </p:txBody>
      </p:sp>
      <p:sp>
        <p:nvSpPr>
          <p:cNvPr id="5" name="Rectangle 4"/>
          <p:cNvSpPr/>
          <p:nvPr/>
        </p:nvSpPr>
        <p:spPr>
          <a:xfrm>
            <a:off x="54366" y="881571"/>
            <a:ext cx="8951521" cy="3995966"/>
          </a:xfrm>
          <a:prstGeom prst="rect">
            <a:avLst/>
          </a:prstGeom>
        </p:spPr>
        <p:txBody>
          <a:bodyPr wrap="square">
            <a:spAutoFit/>
          </a:bodyPr>
          <a:lstStyle/>
          <a:p>
            <a:r>
              <a:rPr lang="en-US" sz="1600" dirty="0">
                <a:latin typeface="Century Gothic" panose="020B0502020202020204" pitchFamily="34" charset="0"/>
              </a:rPr>
              <a:t>Sec. 19-21. - Camping in public </a:t>
            </a:r>
            <a:r>
              <a:rPr lang="en-US" sz="1600" dirty="0" smtClean="0">
                <a:latin typeface="Century Gothic" panose="020B0502020202020204" pitchFamily="34" charset="0"/>
              </a:rPr>
              <a:t>places</a:t>
            </a:r>
          </a:p>
          <a:p>
            <a:endParaRPr lang="en-US" sz="1600" dirty="0">
              <a:latin typeface="Century Gothic" panose="020B0502020202020204" pitchFamily="34" charset="0"/>
            </a:endParaRPr>
          </a:p>
          <a:p>
            <a:pPr marL="342900" indent="-342900">
              <a:lnSpc>
                <a:spcPts val="1400"/>
              </a:lnSpc>
              <a:buAutoNum type="alphaLcParenBoth"/>
            </a:pPr>
            <a:r>
              <a:rPr lang="en-US" sz="1400" dirty="0" smtClean="0">
                <a:latin typeface="Century Gothic" panose="020B0502020202020204" pitchFamily="34" charset="0"/>
              </a:rPr>
              <a:t>The </a:t>
            </a:r>
            <a:r>
              <a:rPr lang="en-US" sz="1400" dirty="0">
                <a:latin typeface="Century Gothic" panose="020B0502020202020204" pitchFamily="34" charset="0"/>
              </a:rPr>
              <a:t>following words, terms and phrases, when used in this section shall have the meanings ascribed to them below: </a:t>
            </a:r>
            <a:endParaRPr lang="en-US" sz="1400" dirty="0" smtClean="0">
              <a:latin typeface="Century Gothic" panose="020B0502020202020204" pitchFamily="34" charset="0"/>
            </a:endParaRPr>
          </a:p>
          <a:p>
            <a:pPr marL="342900" indent="-342900">
              <a:lnSpc>
                <a:spcPts val="1400"/>
              </a:lnSpc>
              <a:buAutoNum type="alphaLcParenBoth"/>
            </a:pPr>
            <a:endParaRPr lang="en-US" sz="1400" dirty="0">
              <a:latin typeface="Century Gothic" panose="020B0502020202020204" pitchFamily="34" charset="0"/>
            </a:endParaRPr>
          </a:p>
          <a:p>
            <a:pPr>
              <a:lnSpc>
                <a:spcPts val="1400"/>
              </a:lnSpc>
            </a:pPr>
            <a:r>
              <a:rPr lang="en-US" sz="1400" u="sng" dirty="0">
                <a:latin typeface="Century Gothic" panose="020B0502020202020204" pitchFamily="34" charset="0"/>
              </a:rPr>
              <a:t>Camp</a:t>
            </a:r>
            <a:r>
              <a:rPr lang="en-US" sz="1400" dirty="0">
                <a:latin typeface="Century Gothic" panose="020B0502020202020204" pitchFamily="34" charset="0"/>
              </a:rPr>
              <a:t> means to reside in or use a public park, street, or other public place for living accommodation purposes; including, but not limited to, activities such as erecting tents or any other structure providing shelter, digging or breaking earth, laying down bedding for the purposes of sleeping, using camp paraphernalia, storing personal belongings, starting a fire, regularly cooking or preparing meals, or living in a parked vehicle. </a:t>
            </a:r>
            <a:endParaRPr lang="en-US" sz="1400" dirty="0" smtClean="0">
              <a:latin typeface="Century Gothic" panose="020B0502020202020204" pitchFamily="34" charset="0"/>
            </a:endParaRPr>
          </a:p>
          <a:p>
            <a:pPr>
              <a:lnSpc>
                <a:spcPts val="1400"/>
              </a:lnSpc>
            </a:pPr>
            <a:endParaRPr lang="en-US" sz="1400" dirty="0">
              <a:latin typeface="Century Gothic" panose="020B0502020202020204" pitchFamily="34" charset="0"/>
            </a:endParaRPr>
          </a:p>
          <a:p>
            <a:pPr>
              <a:lnSpc>
                <a:spcPts val="1400"/>
              </a:lnSpc>
            </a:pPr>
            <a:r>
              <a:rPr lang="en-US" sz="1400" u="sng" dirty="0" smtClean="0">
                <a:latin typeface="Century Gothic" panose="020B0502020202020204" pitchFamily="34" charset="0"/>
              </a:rPr>
              <a:t>Camp paraphernalia</a:t>
            </a:r>
            <a:r>
              <a:rPr lang="en-US" sz="1400" dirty="0" smtClean="0">
                <a:latin typeface="Century Gothic" panose="020B0502020202020204" pitchFamily="34" charset="0"/>
              </a:rPr>
              <a:t> includes, but is not limited to, tarpaulins, cots, beds, sleeping bags, hammocks or non-city designated cooking facilities and similar equipment. </a:t>
            </a:r>
          </a:p>
          <a:p>
            <a:pPr>
              <a:lnSpc>
                <a:spcPts val="1400"/>
              </a:lnSpc>
            </a:pPr>
            <a:endParaRPr lang="en-US" sz="1400" dirty="0" smtClean="0">
              <a:latin typeface="Century Gothic" panose="020B0502020202020204" pitchFamily="34" charset="0"/>
            </a:endParaRPr>
          </a:p>
          <a:p>
            <a:pPr>
              <a:lnSpc>
                <a:spcPts val="1400"/>
              </a:lnSpc>
            </a:pPr>
            <a:r>
              <a:rPr lang="en-US" sz="1400" u="sng" dirty="0" smtClean="0">
                <a:latin typeface="Century Gothic" panose="020B0502020202020204" pitchFamily="34" charset="0"/>
              </a:rPr>
              <a:t>Public park </a:t>
            </a:r>
            <a:r>
              <a:rPr lang="en-US" sz="1400" dirty="0" smtClean="0">
                <a:latin typeface="Century Gothic" panose="020B0502020202020204" pitchFamily="34" charset="0"/>
              </a:rPr>
              <a:t>means all city parks and playgrounds. </a:t>
            </a:r>
          </a:p>
          <a:p>
            <a:pPr>
              <a:lnSpc>
                <a:spcPts val="1400"/>
              </a:lnSpc>
            </a:pPr>
            <a:endParaRPr lang="en-US" sz="1400" dirty="0" smtClean="0">
              <a:latin typeface="Century Gothic" panose="020B0502020202020204" pitchFamily="34" charset="0"/>
            </a:endParaRPr>
          </a:p>
          <a:p>
            <a:pPr>
              <a:lnSpc>
                <a:spcPts val="1400"/>
              </a:lnSpc>
            </a:pPr>
            <a:r>
              <a:rPr lang="en-US" sz="1400" u="sng" dirty="0" smtClean="0">
                <a:latin typeface="Century Gothic" panose="020B0502020202020204" pitchFamily="34" charset="0"/>
              </a:rPr>
              <a:t>Public street </a:t>
            </a:r>
            <a:r>
              <a:rPr lang="en-US" sz="1400" dirty="0" smtClean="0">
                <a:latin typeface="Century Gothic" panose="020B0502020202020204" pitchFamily="34" charset="0"/>
              </a:rPr>
              <a:t>means all public streets and highways, public sidewalks, public benches, public parking lots and public parking structures. </a:t>
            </a:r>
          </a:p>
          <a:p>
            <a:pPr>
              <a:lnSpc>
                <a:spcPts val="1400"/>
              </a:lnSpc>
            </a:pPr>
            <a:endParaRPr lang="en-US" sz="1400" dirty="0" smtClean="0">
              <a:latin typeface="Century Gothic" panose="020B0502020202020204" pitchFamily="34" charset="0"/>
            </a:endParaRPr>
          </a:p>
          <a:p>
            <a:pPr>
              <a:lnSpc>
                <a:spcPts val="1400"/>
              </a:lnSpc>
            </a:pPr>
            <a:r>
              <a:rPr lang="en-US" sz="1400" u="sng" dirty="0" smtClean="0">
                <a:latin typeface="Century Gothic" panose="020B0502020202020204" pitchFamily="34" charset="0"/>
              </a:rPr>
              <a:t>Public place </a:t>
            </a:r>
            <a:r>
              <a:rPr lang="en-US" sz="1400" dirty="0" smtClean="0">
                <a:latin typeface="Century Gothic" panose="020B0502020202020204" pitchFamily="34" charset="0"/>
              </a:rPr>
              <a:t>means public plazas, including the Scottsdale Civic Center Mall, transportation facilities, schools, attractions, monuments and any improved or unimproved public area. </a:t>
            </a:r>
          </a:p>
        </p:txBody>
      </p:sp>
    </p:spTree>
    <p:extLst>
      <p:ext uri="{BB962C8B-B14F-4D97-AF65-F5344CB8AC3E}">
        <p14:creationId xmlns:p14="http://schemas.microsoft.com/office/powerpoint/2010/main" val="274313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Scottsdale</a:t>
            </a:r>
            <a:endParaRPr lang="en-US" dirty="0">
              <a:solidFill>
                <a:schemeClr val="bg1"/>
              </a:solidFill>
            </a:endParaRPr>
          </a:p>
        </p:txBody>
      </p:sp>
      <p:sp>
        <p:nvSpPr>
          <p:cNvPr id="5" name="Rectangle 4"/>
          <p:cNvSpPr/>
          <p:nvPr/>
        </p:nvSpPr>
        <p:spPr>
          <a:xfrm>
            <a:off x="481013" y="881571"/>
            <a:ext cx="7986711" cy="4278094"/>
          </a:xfrm>
          <a:prstGeom prst="rect">
            <a:avLst/>
          </a:prstGeom>
        </p:spPr>
        <p:txBody>
          <a:bodyPr wrap="square">
            <a:spAutoFit/>
          </a:bodyPr>
          <a:lstStyle/>
          <a:p>
            <a:r>
              <a:rPr lang="en-US" sz="1600" dirty="0">
                <a:latin typeface="Century Gothic" panose="020B0502020202020204" pitchFamily="34" charset="0"/>
              </a:rPr>
              <a:t>Sec. 19-21. - Camping in public </a:t>
            </a:r>
            <a:r>
              <a:rPr lang="en-US" sz="1600" dirty="0" smtClean="0">
                <a:latin typeface="Century Gothic" panose="020B0502020202020204" pitchFamily="34" charset="0"/>
              </a:rPr>
              <a:t>places (continued)</a:t>
            </a:r>
          </a:p>
          <a:p>
            <a:endParaRPr lang="en-US" sz="1600" dirty="0">
              <a:latin typeface="Century Gothic" panose="020B0502020202020204" pitchFamily="34" charset="0"/>
            </a:endParaRPr>
          </a:p>
          <a:p>
            <a:r>
              <a:rPr lang="en-US" sz="1600" dirty="0" smtClean="0">
                <a:latin typeface="Century Gothic" panose="020B0502020202020204" pitchFamily="34" charset="0"/>
              </a:rPr>
              <a:t>(</a:t>
            </a:r>
            <a:r>
              <a:rPr lang="en-US" sz="1600" dirty="0">
                <a:latin typeface="Century Gothic" panose="020B0502020202020204" pitchFamily="34" charset="0"/>
              </a:rPr>
              <a:t>b) </a:t>
            </a:r>
            <a:r>
              <a:rPr lang="en-US" sz="1600" dirty="0" smtClean="0">
                <a:latin typeface="Century Gothic" panose="020B0502020202020204" pitchFamily="34" charset="0"/>
              </a:rPr>
              <a:t>No </a:t>
            </a:r>
            <a:r>
              <a:rPr lang="en-US" sz="1600" dirty="0">
                <a:latin typeface="Century Gothic" panose="020B0502020202020204" pitchFamily="34" charset="0"/>
              </a:rPr>
              <a:t>person shall camp in any public park, street or place, except when specifically authorized by a permit issued by the city. </a:t>
            </a:r>
            <a:endParaRPr lang="en-US" sz="1600" dirty="0" smtClean="0">
              <a:latin typeface="Century Gothic" panose="020B0502020202020204" pitchFamily="34" charset="0"/>
            </a:endParaRPr>
          </a:p>
          <a:p>
            <a:endParaRPr lang="en-US" sz="1600" dirty="0">
              <a:latin typeface="Century Gothic" panose="020B0502020202020204" pitchFamily="34" charset="0"/>
            </a:endParaRPr>
          </a:p>
          <a:p>
            <a:r>
              <a:rPr lang="en-US" sz="1600" strike="sngStrike" dirty="0">
                <a:latin typeface="Century Gothic" panose="020B0502020202020204" pitchFamily="34" charset="0"/>
              </a:rPr>
              <a:t>(c) </a:t>
            </a:r>
            <a:r>
              <a:rPr lang="en-US" sz="1600" strike="sngStrike" dirty="0" smtClean="0">
                <a:latin typeface="Century Gothic" panose="020B0502020202020204" pitchFamily="34" charset="0"/>
              </a:rPr>
              <a:t>A </a:t>
            </a:r>
            <a:r>
              <a:rPr lang="en-US" sz="1600" strike="sngStrike" dirty="0">
                <a:latin typeface="Century Gothic" panose="020B0502020202020204" pitchFamily="34" charset="0"/>
              </a:rPr>
              <a:t>violation of any of the provisions of this section shall be punishable as class 1 misdemeanors are punishable under state law. Each day that a violation of this section continues shall constitute a separate offense.</a:t>
            </a:r>
            <a:r>
              <a:rPr lang="en-US" sz="1600" dirty="0">
                <a:latin typeface="Century Gothic" panose="020B0502020202020204" pitchFamily="34" charset="0"/>
              </a:rPr>
              <a:t> </a:t>
            </a:r>
            <a:endParaRPr lang="en-US" sz="1600" dirty="0" smtClean="0">
              <a:latin typeface="Century Gothic" panose="020B0502020202020204" pitchFamily="34" charset="0"/>
            </a:endParaRPr>
          </a:p>
          <a:p>
            <a:endParaRPr lang="en-US" sz="1600" dirty="0">
              <a:latin typeface="Century Gothic" panose="020B0502020202020204" pitchFamily="34" charset="0"/>
            </a:endParaRPr>
          </a:p>
          <a:p>
            <a:r>
              <a:rPr lang="en-US" sz="1600" u="sng" dirty="0" smtClean="0">
                <a:latin typeface="Century Gothic" panose="020B0502020202020204" pitchFamily="34" charset="0"/>
              </a:rPr>
              <a:t>(c) A violation of this section is a class 3 misdemeanor.</a:t>
            </a:r>
          </a:p>
          <a:p>
            <a:endParaRPr lang="en-US" sz="1600" u="sng" dirty="0">
              <a:latin typeface="Century Gothic" panose="020B0502020202020204" pitchFamily="34" charset="0"/>
            </a:endParaRPr>
          </a:p>
          <a:p>
            <a:r>
              <a:rPr lang="en-US" sz="1600" u="sng" dirty="0" smtClean="0">
                <a:latin typeface="Century Gothic" panose="020B0502020202020204" pitchFamily="34" charset="0"/>
              </a:rPr>
              <a:t>(d) Prior to issuing a citation or making an arrest for this section, a peace officer shall give a person violating this section a reasonable opportunity to relocate and shall also confirm that there is available shelter space.</a:t>
            </a:r>
          </a:p>
          <a:p>
            <a:endParaRPr lang="en-US" sz="1600" dirty="0">
              <a:latin typeface="Century Gothic" panose="020B0502020202020204" pitchFamily="34" charset="0"/>
            </a:endParaRPr>
          </a:p>
          <a:p>
            <a:pPr algn="r"/>
            <a:r>
              <a:rPr lang="en-US" sz="1400" dirty="0" smtClean="0">
                <a:latin typeface="Century Gothic" panose="020B0502020202020204" pitchFamily="34" charset="0"/>
              </a:rPr>
              <a:t>Passed and adopted by the City Council of the City of Scottsdale, Maricopa County, Arizona this 20 day of September 2022.</a:t>
            </a:r>
            <a:endParaRPr lang="en-US" sz="1400" dirty="0">
              <a:latin typeface="Century Gothic" panose="020B0502020202020204" pitchFamily="34" charset="0"/>
            </a:endParaRPr>
          </a:p>
        </p:txBody>
      </p:sp>
    </p:spTree>
    <p:extLst>
      <p:ext uri="{BB962C8B-B14F-4D97-AF65-F5344CB8AC3E}">
        <p14:creationId xmlns:p14="http://schemas.microsoft.com/office/powerpoint/2010/main" val="421403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Glendale</a:t>
            </a:r>
            <a:endParaRPr lang="en-US" dirty="0">
              <a:solidFill>
                <a:schemeClr val="bg1"/>
              </a:solidFill>
            </a:endParaRPr>
          </a:p>
        </p:txBody>
      </p:sp>
      <p:sp>
        <p:nvSpPr>
          <p:cNvPr id="5" name="Rectangle 4"/>
          <p:cNvSpPr/>
          <p:nvPr/>
        </p:nvSpPr>
        <p:spPr>
          <a:xfrm>
            <a:off x="54366" y="881571"/>
            <a:ext cx="8951521" cy="307777"/>
          </a:xfrm>
          <a:prstGeom prst="rect">
            <a:avLst/>
          </a:prstGeom>
        </p:spPr>
        <p:txBody>
          <a:bodyPr wrap="square">
            <a:spAutoFit/>
          </a:bodyPr>
          <a:lstStyle/>
          <a:p>
            <a:endParaRPr lang="en-US" sz="1400" dirty="0" smtClean="0">
              <a:latin typeface="Century Gothic" panose="020B0502020202020204" pitchFamily="34" charset="0"/>
            </a:endParaRPr>
          </a:p>
        </p:txBody>
      </p:sp>
      <p:sp>
        <p:nvSpPr>
          <p:cNvPr id="3" name="Rectangle 2"/>
          <p:cNvSpPr/>
          <p:nvPr/>
        </p:nvSpPr>
        <p:spPr>
          <a:xfrm>
            <a:off x="54366" y="765019"/>
            <a:ext cx="8822934" cy="4278094"/>
          </a:xfrm>
          <a:prstGeom prst="rect">
            <a:avLst/>
          </a:prstGeom>
        </p:spPr>
        <p:txBody>
          <a:bodyPr wrap="square">
            <a:spAutoFit/>
          </a:bodyPr>
          <a:lstStyle/>
          <a:p>
            <a:r>
              <a:rPr lang="en-US" sz="1600" dirty="0">
                <a:latin typeface="Century Gothic" panose="020B0502020202020204" pitchFamily="34" charset="0"/>
              </a:rPr>
              <a:t>Sec. 25-90. - Camping prohibited; exceptions.</a:t>
            </a:r>
          </a:p>
          <a:p>
            <a:pPr marL="342900" indent="-342900">
              <a:buAutoNum type="alphaLcParenBoth"/>
            </a:pPr>
            <a:r>
              <a:rPr lang="en-US" sz="1600" b="1" dirty="0" smtClean="0">
                <a:latin typeface="Century Gothic" panose="020B0502020202020204" pitchFamily="34" charset="0"/>
              </a:rPr>
              <a:t>It </a:t>
            </a:r>
            <a:r>
              <a:rPr lang="en-US" sz="1600" b="1" dirty="0">
                <a:latin typeface="Century Gothic" panose="020B0502020202020204" pitchFamily="34" charset="0"/>
              </a:rPr>
              <a:t>shall be unlawful for any person to camp upon any public or private land, whether or not such camping takes place in a motor vehicle. A violation of this paragraph shall constitute a class 1 misdemeanor punishable in accordance with Glendale City Code section 1-7. </a:t>
            </a:r>
            <a:endParaRPr lang="en-US" sz="1600" b="1" dirty="0" smtClean="0">
              <a:latin typeface="Century Gothic" panose="020B0502020202020204" pitchFamily="34" charset="0"/>
            </a:endParaRPr>
          </a:p>
          <a:p>
            <a:pPr marL="342900" indent="-342900">
              <a:buAutoNum type="alphaLcParenBoth"/>
            </a:pPr>
            <a:endParaRPr lang="en-US" sz="1600" dirty="0">
              <a:latin typeface="Century Gothic" panose="020B0502020202020204" pitchFamily="34" charset="0"/>
            </a:endParaRPr>
          </a:p>
          <a:p>
            <a:pPr marL="342900" indent="-342900">
              <a:buAutoNum type="alphaLcParenBoth" startAt="2"/>
            </a:pPr>
            <a:r>
              <a:rPr lang="en-US" sz="1600" dirty="0" smtClean="0">
                <a:latin typeface="Century Gothic" panose="020B0502020202020204" pitchFamily="34" charset="0"/>
              </a:rPr>
              <a:t>The </a:t>
            </a:r>
            <a:r>
              <a:rPr lang="en-US" sz="1600" dirty="0">
                <a:latin typeface="Century Gothic" panose="020B0502020202020204" pitchFamily="34" charset="0"/>
              </a:rPr>
              <a:t>following activities shall not be punishable under section 25-90(a): </a:t>
            </a:r>
            <a:endParaRPr lang="en-US" sz="1600" dirty="0" smtClean="0">
              <a:latin typeface="Century Gothic" panose="020B0502020202020204" pitchFamily="34" charset="0"/>
            </a:endParaRPr>
          </a:p>
          <a:p>
            <a:r>
              <a:rPr lang="en-US" sz="1600" dirty="0" smtClean="0">
                <a:latin typeface="Century Gothic" panose="020B0502020202020204" pitchFamily="34" charset="0"/>
              </a:rPr>
              <a:t>(</a:t>
            </a:r>
            <a:r>
              <a:rPr lang="en-US" sz="1600" dirty="0">
                <a:latin typeface="Century Gothic" panose="020B0502020202020204" pitchFamily="34" charset="0"/>
              </a:rPr>
              <a:t>1) </a:t>
            </a:r>
            <a:r>
              <a:rPr lang="en-US" sz="1600" dirty="0" smtClean="0">
                <a:latin typeface="Century Gothic" panose="020B0502020202020204" pitchFamily="34" charset="0"/>
              </a:rPr>
              <a:t>Camping </a:t>
            </a:r>
            <a:r>
              <a:rPr lang="en-US" sz="1600" dirty="0">
                <a:latin typeface="Century Gothic" panose="020B0502020202020204" pitchFamily="34" charset="0"/>
              </a:rPr>
              <a:t>on own property. Landowners or family members of landowners who camp on such land for their own private use and enjoyment; </a:t>
            </a:r>
          </a:p>
          <a:p>
            <a:r>
              <a:rPr lang="en-US" sz="1600" dirty="0">
                <a:latin typeface="Century Gothic" panose="020B0502020202020204" pitchFamily="34" charset="0"/>
              </a:rPr>
              <a:t>(2) </a:t>
            </a:r>
            <a:r>
              <a:rPr lang="en-US" sz="1600" dirty="0" smtClean="0">
                <a:latin typeface="Century Gothic" panose="020B0502020202020204" pitchFamily="34" charset="0"/>
              </a:rPr>
              <a:t>Camping </a:t>
            </a:r>
            <a:r>
              <a:rPr lang="en-US" sz="1600" dirty="0">
                <a:latin typeface="Century Gothic" panose="020B0502020202020204" pitchFamily="34" charset="0"/>
              </a:rPr>
              <a:t>authorized by permit. Any organized and supervised camping activity, on public or private land, which has secured prior permission of the city manager or his designee; or </a:t>
            </a:r>
          </a:p>
          <a:p>
            <a:r>
              <a:rPr lang="en-US" sz="1600" dirty="0">
                <a:latin typeface="Century Gothic" panose="020B0502020202020204" pitchFamily="34" charset="0"/>
              </a:rPr>
              <a:t>(3) </a:t>
            </a:r>
            <a:r>
              <a:rPr lang="en-US" sz="1600" dirty="0" smtClean="0">
                <a:latin typeface="Century Gothic" panose="020B0502020202020204" pitchFamily="34" charset="0"/>
              </a:rPr>
              <a:t>Tailgating</a:t>
            </a:r>
            <a:r>
              <a:rPr lang="en-US" sz="1600" dirty="0">
                <a:latin typeface="Century Gothic" panose="020B0502020202020204" pitchFamily="34" charset="0"/>
              </a:rPr>
              <a:t>. Any camping which occurs for twenty-four (24) or less consecutive hours in the parking lots of any stadium or arena with a seating capacity of more than fifteen thousand (15,000) and owned or operated by a public entity or agency. </a:t>
            </a:r>
          </a:p>
          <a:p>
            <a:r>
              <a:rPr lang="en-US" sz="1600" b="1" dirty="0">
                <a:latin typeface="Century Gothic" panose="020B0502020202020204" pitchFamily="34" charset="0"/>
              </a:rPr>
              <a:t>(4) </a:t>
            </a:r>
            <a:r>
              <a:rPr lang="en-US" sz="1600" b="1" dirty="0" smtClean="0">
                <a:latin typeface="Century Gothic" panose="020B0502020202020204" pitchFamily="34" charset="0"/>
              </a:rPr>
              <a:t>No </a:t>
            </a:r>
            <a:r>
              <a:rPr lang="en-US" sz="1600" b="1" dirty="0">
                <a:latin typeface="Century Gothic" panose="020B0502020202020204" pitchFamily="34" charset="0"/>
              </a:rPr>
              <a:t>criminal sanction shall be imposed against individuals sleeping outdoors on public property when no alternative shelter is available to them.</a:t>
            </a:r>
            <a:r>
              <a:rPr lang="en-US" sz="1600" dirty="0">
                <a:latin typeface="Century Gothic" panose="020B0502020202020204" pitchFamily="34" charset="0"/>
              </a:rPr>
              <a:t> </a:t>
            </a:r>
          </a:p>
        </p:txBody>
      </p:sp>
    </p:spTree>
    <p:extLst>
      <p:ext uri="{BB962C8B-B14F-4D97-AF65-F5344CB8AC3E}">
        <p14:creationId xmlns:p14="http://schemas.microsoft.com/office/powerpoint/2010/main" val="246704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Peoria</a:t>
            </a:r>
            <a:endParaRPr lang="en-US" dirty="0">
              <a:solidFill>
                <a:schemeClr val="bg1"/>
              </a:solidFill>
            </a:endParaRPr>
          </a:p>
        </p:txBody>
      </p:sp>
      <p:sp>
        <p:nvSpPr>
          <p:cNvPr id="5" name="Rectangle 4"/>
          <p:cNvSpPr/>
          <p:nvPr/>
        </p:nvSpPr>
        <p:spPr>
          <a:xfrm>
            <a:off x="54366" y="881571"/>
            <a:ext cx="8951521" cy="307777"/>
          </a:xfrm>
          <a:prstGeom prst="rect">
            <a:avLst/>
          </a:prstGeom>
        </p:spPr>
        <p:txBody>
          <a:bodyPr wrap="square">
            <a:spAutoFit/>
          </a:bodyPr>
          <a:lstStyle/>
          <a:p>
            <a:endParaRPr lang="en-US" sz="1400" dirty="0" smtClean="0">
              <a:latin typeface="Century Gothic" panose="020B0502020202020204" pitchFamily="34" charset="0"/>
            </a:endParaRPr>
          </a:p>
        </p:txBody>
      </p:sp>
      <p:sp>
        <p:nvSpPr>
          <p:cNvPr id="3" name="Rectangle 2"/>
          <p:cNvSpPr/>
          <p:nvPr/>
        </p:nvSpPr>
        <p:spPr>
          <a:xfrm>
            <a:off x="190500" y="881571"/>
            <a:ext cx="8710612" cy="4278094"/>
          </a:xfrm>
          <a:prstGeom prst="rect">
            <a:avLst/>
          </a:prstGeom>
        </p:spPr>
        <p:txBody>
          <a:bodyPr wrap="square">
            <a:spAutoFit/>
          </a:bodyPr>
          <a:lstStyle/>
          <a:p>
            <a:r>
              <a:rPr lang="en-US" sz="1700" dirty="0">
                <a:latin typeface="Century Gothic" panose="020B0502020202020204" pitchFamily="34" charset="0"/>
              </a:rPr>
              <a:t>Camping may be permitted in the City of Peoria only under the following circumstances: </a:t>
            </a:r>
          </a:p>
          <a:p>
            <a:r>
              <a:rPr lang="en-US" sz="1700" dirty="0">
                <a:latin typeface="Century Gothic" panose="020B0502020202020204" pitchFamily="34" charset="0"/>
              </a:rPr>
              <a:t>(a) </a:t>
            </a:r>
            <a:r>
              <a:rPr lang="en-US" sz="1700" dirty="0" smtClean="0">
                <a:latin typeface="Century Gothic" panose="020B0502020202020204" pitchFamily="34" charset="0"/>
              </a:rPr>
              <a:t>Camping </a:t>
            </a:r>
            <a:r>
              <a:rPr lang="en-US" sz="1700" dirty="0">
                <a:latin typeface="Century Gothic" panose="020B0502020202020204" pitchFamily="34" charset="0"/>
              </a:rPr>
              <a:t>in public recreation areas or private recreation areas specifically set aside for, having zoning and a site plan permitting public camping purposes and clearly marked for public camping purposes; </a:t>
            </a:r>
          </a:p>
          <a:p>
            <a:r>
              <a:rPr lang="en-US" sz="1700" dirty="0">
                <a:latin typeface="Century Gothic" panose="020B0502020202020204" pitchFamily="34" charset="0"/>
              </a:rPr>
              <a:t>(b) </a:t>
            </a:r>
            <a:r>
              <a:rPr lang="en-US" sz="1700" dirty="0" smtClean="0">
                <a:latin typeface="Century Gothic" panose="020B0502020202020204" pitchFamily="34" charset="0"/>
              </a:rPr>
              <a:t>Camping </a:t>
            </a:r>
            <a:r>
              <a:rPr lang="en-US" sz="1700" dirty="0">
                <a:latin typeface="Century Gothic" panose="020B0502020202020204" pitchFamily="34" charset="0"/>
              </a:rPr>
              <a:t>events sponsored and conducted by and under the direction and control of the City Community Services Department; </a:t>
            </a:r>
          </a:p>
          <a:p>
            <a:r>
              <a:rPr lang="en-US" sz="1700" dirty="0">
                <a:latin typeface="Century Gothic" panose="020B0502020202020204" pitchFamily="34" charset="0"/>
              </a:rPr>
              <a:t>(c) </a:t>
            </a:r>
            <a:r>
              <a:rPr lang="en-US" sz="1700" dirty="0" smtClean="0">
                <a:latin typeface="Century Gothic" panose="020B0502020202020204" pitchFamily="34" charset="0"/>
              </a:rPr>
              <a:t> </a:t>
            </a:r>
            <a:r>
              <a:rPr lang="en-US" sz="1700" b="1" dirty="0" smtClean="0">
                <a:latin typeface="Century Gothic" panose="020B0502020202020204" pitchFamily="34" charset="0"/>
              </a:rPr>
              <a:t>Camping</a:t>
            </a:r>
            <a:r>
              <a:rPr lang="en-US" sz="1700" b="1" dirty="0">
                <a:latin typeface="Century Gothic" panose="020B0502020202020204" pitchFamily="34" charset="0"/>
              </a:rPr>
              <a:t>: (i) In the yard of a residence with the consent of the owner or occupant of the residence</a:t>
            </a:r>
            <a:r>
              <a:rPr lang="en-US" sz="1700" dirty="0">
                <a:latin typeface="Century Gothic" panose="020B0502020202020204" pitchFamily="34" charset="0"/>
              </a:rPr>
              <a:t>, where the camping is in the rear yard, or in an area of a side yard or front yard that is separated from view from the street by a fence, hedge or other obstruction; or </a:t>
            </a:r>
            <a:r>
              <a:rPr lang="en-US" sz="1700" b="1" dirty="0">
                <a:latin typeface="Century Gothic" panose="020B0502020202020204" pitchFamily="34" charset="0"/>
              </a:rPr>
              <a:t>(ii) inside of a licensed and registered motor vehicle in the parking lot on the site of a religious institution with the written consent of such institution</a:t>
            </a:r>
            <a:r>
              <a:rPr lang="en-US" sz="1700" dirty="0">
                <a:latin typeface="Century Gothic" panose="020B0502020202020204" pitchFamily="34" charset="0"/>
              </a:rPr>
              <a:t>, where the driver/occupant of such vehicle is in possession of a valid driver's license, provided that no more than three vehicles shall be permitted at any one location, for a period not to exceed seven days in a thirty day consecutive period. </a:t>
            </a:r>
          </a:p>
        </p:txBody>
      </p:sp>
    </p:spTree>
    <p:extLst>
      <p:ext uri="{BB962C8B-B14F-4D97-AF65-F5344CB8AC3E}">
        <p14:creationId xmlns:p14="http://schemas.microsoft.com/office/powerpoint/2010/main" val="326741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Peoria</a:t>
            </a:r>
            <a:endParaRPr lang="en-US" dirty="0">
              <a:solidFill>
                <a:schemeClr val="bg1"/>
              </a:solidFill>
            </a:endParaRPr>
          </a:p>
        </p:txBody>
      </p:sp>
      <p:sp>
        <p:nvSpPr>
          <p:cNvPr id="5" name="Rectangle 4"/>
          <p:cNvSpPr/>
          <p:nvPr/>
        </p:nvSpPr>
        <p:spPr>
          <a:xfrm>
            <a:off x="54366" y="881571"/>
            <a:ext cx="8951521" cy="307777"/>
          </a:xfrm>
          <a:prstGeom prst="rect">
            <a:avLst/>
          </a:prstGeom>
        </p:spPr>
        <p:txBody>
          <a:bodyPr wrap="square">
            <a:spAutoFit/>
          </a:bodyPr>
          <a:lstStyle/>
          <a:p>
            <a:endParaRPr lang="en-US" sz="1400" dirty="0" smtClean="0">
              <a:latin typeface="Century Gothic" panose="020B0502020202020204" pitchFamily="34" charset="0"/>
            </a:endParaRPr>
          </a:p>
        </p:txBody>
      </p:sp>
      <p:sp>
        <p:nvSpPr>
          <p:cNvPr id="3" name="Rectangle 2"/>
          <p:cNvSpPr/>
          <p:nvPr/>
        </p:nvSpPr>
        <p:spPr>
          <a:xfrm>
            <a:off x="174820" y="881571"/>
            <a:ext cx="8710612" cy="3970318"/>
          </a:xfrm>
          <a:prstGeom prst="rect">
            <a:avLst/>
          </a:prstGeom>
        </p:spPr>
        <p:txBody>
          <a:bodyPr wrap="square">
            <a:spAutoFit/>
          </a:bodyPr>
          <a:lstStyle/>
          <a:p>
            <a:r>
              <a:rPr lang="en-US" sz="1400" dirty="0">
                <a:latin typeface="Century Gothic" panose="020B0502020202020204" pitchFamily="34" charset="0"/>
              </a:rPr>
              <a:t>(d) </a:t>
            </a:r>
            <a:r>
              <a:rPr lang="en-US" sz="1400" dirty="0" smtClean="0">
                <a:latin typeface="Century Gothic" panose="020B0502020202020204" pitchFamily="34" charset="0"/>
              </a:rPr>
              <a:t>Camping </a:t>
            </a:r>
            <a:r>
              <a:rPr lang="en-US" sz="1400" b="1" dirty="0">
                <a:latin typeface="Century Gothic" panose="020B0502020202020204" pitchFamily="34" charset="0"/>
              </a:rPr>
              <a:t>shall not be permitted </a:t>
            </a:r>
            <a:r>
              <a:rPr lang="en-US" sz="1400" dirty="0">
                <a:latin typeface="Century Gothic" panose="020B0502020202020204" pitchFamily="34" charset="0"/>
              </a:rPr>
              <a:t>under this subsection: </a:t>
            </a:r>
            <a:endParaRPr lang="en-US" sz="1400" dirty="0" smtClean="0">
              <a:latin typeface="Century Gothic" panose="020B0502020202020204" pitchFamily="34" charset="0"/>
            </a:endParaRPr>
          </a:p>
          <a:p>
            <a:endParaRPr lang="en-US" sz="1400" dirty="0">
              <a:latin typeface="Century Gothic" panose="020B0502020202020204" pitchFamily="34" charset="0"/>
            </a:endParaRPr>
          </a:p>
          <a:p>
            <a:r>
              <a:rPr lang="en-US" sz="1400" dirty="0" smtClean="0">
                <a:latin typeface="Century Gothic" panose="020B0502020202020204" pitchFamily="34" charset="0"/>
              </a:rPr>
              <a:t>(1) </a:t>
            </a:r>
            <a:r>
              <a:rPr lang="en-US" sz="1400" b="1" dirty="0" smtClean="0">
                <a:latin typeface="Century Gothic" panose="020B0502020202020204" pitchFamily="34" charset="0"/>
              </a:rPr>
              <a:t>Where </a:t>
            </a:r>
            <a:r>
              <a:rPr lang="en-US" sz="1400" b="1" dirty="0">
                <a:latin typeface="Century Gothic" panose="020B0502020202020204" pitchFamily="34" charset="0"/>
              </a:rPr>
              <a:t>it is conducted in such a manner as to constitute a nuisance because of noise, inadequate sanitation, or other matters offensive to persons of ordinary sensibility</a:t>
            </a:r>
            <a:r>
              <a:rPr lang="en-US" sz="1400" dirty="0">
                <a:latin typeface="Century Gothic" panose="020B0502020202020204" pitchFamily="34" charset="0"/>
              </a:rPr>
              <a:t>; nor where the camping is of such frequency, intensity or duration as to constitute a use of land prohibited by any provision of the Peoria Zoning Ordinance or this code; nor where prohibited under any provision of this code concerning use of mobile homes; nor where any fee, charge or other monetary consideration is collected for the privilege of camping or for any services or the use of any facilities related thereto, </a:t>
            </a:r>
            <a:r>
              <a:rPr lang="en-US" sz="1400" dirty="0" smtClean="0">
                <a:latin typeface="Century Gothic" panose="020B0502020202020204" pitchFamily="34" charset="0"/>
              </a:rPr>
              <a:t>or</a:t>
            </a:r>
          </a:p>
          <a:p>
            <a:r>
              <a:rPr lang="en-US" sz="1400" dirty="0" smtClean="0">
                <a:latin typeface="Century Gothic" panose="020B0502020202020204" pitchFamily="34" charset="0"/>
              </a:rPr>
              <a:t> </a:t>
            </a:r>
            <a:endParaRPr lang="en-US" sz="1400" dirty="0">
              <a:latin typeface="Century Gothic" panose="020B0502020202020204" pitchFamily="34" charset="0"/>
            </a:endParaRPr>
          </a:p>
          <a:p>
            <a:r>
              <a:rPr lang="en-US" sz="1400" b="1" dirty="0">
                <a:latin typeface="Century Gothic" panose="020B0502020202020204" pitchFamily="34" charset="0"/>
              </a:rPr>
              <a:t>(2) </a:t>
            </a:r>
            <a:r>
              <a:rPr lang="en-US" sz="1400" b="1" dirty="0" smtClean="0">
                <a:latin typeface="Century Gothic" panose="020B0502020202020204" pitchFamily="34" charset="0"/>
              </a:rPr>
              <a:t>In </a:t>
            </a:r>
            <a:r>
              <a:rPr lang="en-US" sz="1400" b="1" dirty="0">
                <a:latin typeface="Century Gothic" panose="020B0502020202020204" pitchFamily="34" charset="0"/>
              </a:rPr>
              <a:t>the parking lot of any retail, industrial, office, commercial establishment, regardless of the permission of the owner, lessee, occupant or person having legal control of such property, unless such property has been specifically zoned to permit camping and has approved water and wastewater disposal facilities and other utilities for camping purposes</a:t>
            </a:r>
            <a:r>
              <a:rPr lang="en-US" sz="1400" dirty="0">
                <a:latin typeface="Century Gothic" panose="020B0502020202020204" pitchFamily="34" charset="0"/>
              </a:rPr>
              <a:t>, or </a:t>
            </a:r>
            <a:endParaRPr lang="en-US" sz="1400" dirty="0" smtClean="0">
              <a:latin typeface="Century Gothic" panose="020B0502020202020204" pitchFamily="34" charset="0"/>
            </a:endParaRPr>
          </a:p>
          <a:p>
            <a:endParaRPr lang="en-US" sz="1400" dirty="0">
              <a:latin typeface="Century Gothic" panose="020B0502020202020204" pitchFamily="34" charset="0"/>
            </a:endParaRPr>
          </a:p>
          <a:p>
            <a:r>
              <a:rPr lang="en-US" sz="1400" dirty="0">
                <a:latin typeface="Century Gothic" panose="020B0502020202020204" pitchFamily="34" charset="0"/>
              </a:rPr>
              <a:t>(3) </a:t>
            </a:r>
            <a:r>
              <a:rPr lang="en-US" sz="1400" b="1" dirty="0" smtClean="0">
                <a:latin typeface="Century Gothic" panose="020B0502020202020204" pitchFamily="34" charset="0"/>
              </a:rPr>
              <a:t>On </a:t>
            </a:r>
            <a:r>
              <a:rPr lang="en-US" sz="1400" b="1" dirty="0">
                <a:latin typeface="Century Gothic" panose="020B0502020202020204" pitchFamily="34" charset="0"/>
              </a:rPr>
              <a:t>the Property of the United States, the State of Arizona, or any political subdivision </a:t>
            </a:r>
            <a:r>
              <a:rPr lang="en-US" sz="1400" dirty="0">
                <a:latin typeface="Century Gothic" panose="020B0502020202020204" pitchFamily="34" charset="0"/>
              </a:rPr>
              <a:t>thereof, where the United States, the State or its political subdivisions have not provided facilities for camping or have elected not to permit camping. </a:t>
            </a:r>
          </a:p>
        </p:txBody>
      </p:sp>
    </p:spTree>
    <p:extLst>
      <p:ext uri="{BB962C8B-B14F-4D97-AF65-F5344CB8AC3E}">
        <p14:creationId xmlns:p14="http://schemas.microsoft.com/office/powerpoint/2010/main" val="91421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Mesa</a:t>
            </a:r>
            <a:endParaRPr lang="en-US" dirty="0">
              <a:solidFill>
                <a:schemeClr val="bg1"/>
              </a:solidFill>
            </a:endParaRPr>
          </a:p>
        </p:txBody>
      </p:sp>
      <p:sp>
        <p:nvSpPr>
          <p:cNvPr id="5" name="Rectangle 4"/>
          <p:cNvSpPr/>
          <p:nvPr/>
        </p:nvSpPr>
        <p:spPr>
          <a:xfrm>
            <a:off x="54366" y="881571"/>
            <a:ext cx="8951521" cy="307777"/>
          </a:xfrm>
          <a:prstGeom prst="rect">
            <a:avLst/>
          </a:prstGeom>
        </p:spPr>
        <p:txBody>
          <a:bodyPr wrap="square">
            <a:spAutoFit/>
          </a:bodyPr>
          <a:lstStyle/>
          <a:p>
            <a:endParaRPr lang="en-US" sz="1400" dirty="0" smtClean="0">
              <a:latin typeface="Century Gothic" panose="020B0502020202020204" pitchFamily="34" charset="0"/>
            </a:endParaRPr>
          </a:p>
        </p:txBody>
      </p:sp>
      <p:sp>
        <p:nvSpPr>
          <p:cNvPr id="6" name="Rectangle 5"/>
          <p:cNvSpPr/>
          <p:nvPr/>
        </p:nvSpPr>
        <p:spPr>
          <a:xfrm>
            <a:off x="292893" y="881571"/>
            <a:ext cx="8558212" cy="4247317"/>
          </a:xfrm>
          <a:prstGeom prst="rect">
            <a:avLst/>
          </a:prstGeom>
        </p:spPr>
        <p:txBody>
          <a:bodyPr wrap="square">
            <a:spAutoFit/>
          </a:bodyPr>
          <a:lstStyle/>
          <a:p>
            <a:r>
              <a:rPr lang="en-US" dirty="0">
                <a:latin typeface="Century Gothic" panose="020B0502020202020204" pitchFamily="34" charset="0"/>
              </a:rPr>
              <a:t>6-1-17: </a:t>
            </a:r>
            <a:r>
              <a:rPr lang="en-US" dirty="0" smtClean="0">
                <a:latin typeface="Century Gothic" panose="020B0502020202020204" pitchFamily="34" charset="0"/>
              </a:rPr>
              <a:t>PROHIBITED </a:t>
            </a:r>
            <a:r>
              <a:rPr lang="en-US" dirty="0">
                <a:latin typeface="Century Gothic" panose="020B0502020202020204" pitchFamily="34" charset="0"/>
              </a:rPr>
              <a:t>USE OF PUBLIC RIGHT-OF-WAY</a:t>
            </a:r>
          </a:p>
          <a:p>
            <a:r>
              <a:rPr lang="en-US" b="1" dirty="0">
                <a:latin typeface="Century Gothic" panose="020B0502020202020204" pitchFamily="34" charset="0"/>
              </a:rPr>
              <a:t>It shall be unlawful for any person to use a public street, highway, alley, lane, parkway, sidewalk, or other right-of-way</a:t>
            </a:r>
            <a:r>
              <a:rPr lang="en-US" dirty="0">
                <a:latin typeface="Century Gothic" panose="020B0502020202020204" pitchFamily="34" charset="0"/>
              </a:rPr>
              <a:t>, whether such right-of-way has been dedicated to the public in fee or by easement, </a:t>
            </a:r>
            <a:r>
              <a:rPr lang="en-US" b="1" dirty="0">
                <a:latin typeface="Century Gothic" panose="020B0502020202020204" pitchFamily="34" charset="0"/>
              </a:rPr>
              <a:t>for lying, sleeping, or remaining in a sitting position thereon, except in the case of a physical emergency or the administration of medical assistance</a:t>
            </a:r>
            <a:r>
              <a:rPr lang="en-US" dirty="0" smtClean="0">
                <a:latin typeface="Century Gothic" panose="020B0502020202020204" pitchFamily="34" charset="0"/>
              </a:rPr>
              <a:t>.</a:t>
            </a:r>
          </a:p>
          <a:p>
            <a:endParaRPr lang="en-US" dirty="0">
              <a:latin typeface="Century Gothic" panose="020B0502020202020204" pitchFamily="34" charset="0"/>
            </a:endParaRPr>
          </a:p>
          <a:p>
            <a:r>
              <a:rPr lang="en-US" dirty="0">
                <a:latin typeface="Century Gothic" panose="020B0502020202020204" pitchFamily="34" charset="0"/>
              </a:rPr>
              <a:t>6-10-4: </a:t>
            </a:r>
            <a:r>
              <a:rPr lang="en-US" b="1" dirty="0">
                <a:latin typeface="Century Gothic" panose="020B0502020202020204" pitchFamily="34" charset="0"/>
              </a:rPr>
              <a:t>Camping</a:t>
            </a:r>
            <a:r>
              <a:rPr lang="en-US" dirty="0">
                <a:latin typeface="Century Gothic" panose="020B0502020202020204" pitchFamily="34" charset="0"/>
              </a:rPr>
              <a:t>. No person shall camp in a park unless the park or area therein is specifically authorized by the Director for camping, or the person possesses a permit pursuant to Section 6-10-6 allowing camping in a park or an area therein. </a:t>
            </a:r>
            <a:r>
              <a:rPr lang="en-US" b="1" dirty="0">
                <a:latin typeface="Century Gothic" panose="020B0502020202020204" pitchFamily="34" charset="0"/>
              </a:rPr>
              <a:t>If any item used for camping is left unattended or abandoned in a park, the City may confiscate and discard the item in accordance with applicable law</a:t>
            </a:r>
            <a:r>
              <a:rPr lang="en-US" dirty="0">
                <a:latin typeface="Century Gothic" panose="020B0502020202020204" pitchFamily="34" charset="0"/>
              </a:rPr>
              <a:t>. This Subsection does not apply to temporary structures set up by a governmental agency or relief workers during a disaster or emergency. </a:t>
            </a:r>
          </a:p>
        </p:txBody>
      </p:sp>
    </p:spTree>
    <p:extLst>
      <p:ext uri="{BB962C8B-B14F-4D97-AF65-F5344CB8AC3E}">
        <p14:creationId xmlns:p14="http://schemas.microsoft.com/office/powerpoint/2010/main" val="129975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traight Connector 11"/>
          <p:cNvSpPr/>
          <p:nvPr/>
        </p:nvSpPr>
        <p:spPr>
          <a:xfrm>
            <a:off x="4567860" y="4854330"/>
            <a:ext cx="2159460" cy="270"/>
          </a:xfrm>
          <a:prstGeom prst="line">
            <a:avLst/>
          </a:prstGeom>
          <a:ln w="76200">
            <a:solidFill>
              <a:srgbClr val="101B2C"/>
            </a:solidFill>
          </a:ln>
        </p:spPr>
        <p:style>
          <a:lnRef idx="1">
            <a:schemeClr val="accent1"/>
          </a:lnRef>
          <a:fillRef idx="0">
            <a:schemeClr val="accent1"/>
          </a:fillRef>
          <a:effectRef idx="0">
            <a:schemeClr val="accent1"/>
          </a:effectRef>
          <a:fontRef idx="minor"/>
        </p:style>
      </p:sp>
      <p:sp>
        <p:nvSpPr>
          <p:cNvPr id="252" name="Rectangle 21"/>
          <p:cNvSpPr/>
          <p:nvPr/>
        </p:nvSpPr>
        <p:spPr>
          <a:xfrm>
            <a:off x="-28620" y="0"/>
            <a:ext cx="4567590" cy="5143230"/>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p:style>
      </p:sp>
      <p:pic>
        <p:nvPicPr>
          <p:cNvPr id="253" name="Picture Placeholder 1"/>
          <p:cNvPicPr/>
          <p:nvPr/>
        </p:nvPicPr>
        <p:blipFill>
          <a:blip r:embed="rId3"/>
          <a:srcRect l="20398" r="20398"/>
          <a:stretch/>
        </p:blipFill>
        <p:spPr>
          <a:xfrm>
            <a:off x="953370" y="1830870"/>
            <a:ext cx="2555550" cy="2877660"/>
          </a:xfrm>
          <a:prstGeom prst="rect">
            <a:avLst/>
          </a:prstGeom>
          <a:ln w="0">
            <a:noFill/>
          </a:ln>
        </p:spPr>
      </p:pic>
      <p:sp>
        <p:nvSpPr>
          <p:cNvPr id="254" name="TextBox 15"/>
          <p:cNvSpPr/>
          <p:nvPr/>
        </p:nvSpPr>
        <p:spPr>
          <a:xfrm>
            <a:off x="4828950" y="679321"/>
            <a:ext cx="3179250" cy="561051"/>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nSpc>
                <a:spcPct val="100000"/>
              </a:lnSpc>
            </a:pPr>
            <a:r>
              <a:rPr lang="en-US" sz="3203" b="1" spc="-1">
                <a:solidFill>
                  <a:srgbClr val="363636"/>
                </a:solidFill>
                <a:latin typeface="Baskerville"/>
                <a:ea typeface="Baskerville"/>
              </a:rPr>
              <a:t>ELIGIBILITY</a:t>
            </a:r>
            <a:endParaRPr lang="en-US" sz="3203" spc="-1">
              <a:latin typeface="Arial"/>
            </a:endParaRPr>
          </a:p>
        </p:txBody>
      </p:sp>
      <p:sp>
        <p:nvSpPr>
          <p:cNvPr id="255" name="Straight Connector 19"/>
          <p:cNvSpPr/>
          <p:nvPr/>
        </p:nvSpPr>
        <p:spPr>
          <a:xfrm>
            <a:off x="5163210" y="574290"/>
            <a:ext cx="435240" cy="270"/>
          </a:xfrm>
          <a:prstGeom prst="line">
            <a:avLst/>
          </a:prstGeom>
          <a:ln w="76200">
            <a:solidFill>
              <a:srgbClr val="B3945D"/>
            </a:solidFill>
          </a:ln>
        </p:spPr>
        <p:style>
          <a:lnRef idx="1">
            <a:schemeClr val="accent1"/>
          </a:lnRef>
          <a:fillRef idx="0">
            <a:schemeClr val="accent1"/>
          </a:fillRef>
          <a:effectRef idx="0">
            <a:schemeClr val="accent1"/>
          </a:effectRef>
          <a:fontRef idx="minor"/>
        </p:style>
      </p:sp>
      <p:sp>
        <p:nvSpPr>
          <p:cNvPr id="256" name="TextBox 12"/>
          <p:cNvSpPr/>
          <p:nvPr/>
        </p:nvSpPr>
        <p:spPr>
          <a:xfrm>
            <a:off x="7144740" y="4708801"/>
            <a:ext cx="2069820" cy="253531"/>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nSpc>
                <a:spcPct val="150000"/>
              </a:lnSpc>
            </a:pPr>
            <a:r>
              <a:rPr lang="en-US" sz="803" spc="-1">
                <a:solidFill>
                  <a:srgbClr val="B3945D"/>
                </a:solidFill>
                <a:latin typeface="Heebo"/>
              </a:rPr>
              <a:t>COMMUNITY LEGAL SERVICES</a:t>
            </a:r>
            <a:endParaRPr lang="en-US" sz="803" spc="-1">
              <a:latin typeface="Arial"/>
            </a:endParaRPr>
          </a:p>
        </p:txBody>
      </p:sp>
      <p:sp>
        <p:nvSpPr>
          <p:cNvPr id="257" name="Content Placeholder 2"/>
          <p:cNvSpPr/>
          <p:nvPr/>
        </p:nvSpPr>
        <p:spPr>
          <a:xfrm>
            <a:off x="4828950" y="1223370"/>
            <a:ext cx="4241430" cy="295083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noAutofit/>
          </a:bodyPr>
          <a:lstStyle/>
          <a:p>
            <a:pPr marL="128520" indent="-128520">
              <a:lnSpc>
                <a:spcPct val="90000"/>
              </a:lnSpc>
              <a:spcBef>
                <a:spcPts val="563"/>
              </a:spcBef>
              <a:buClr>
                <a:srgbClr val="2B2B2B"/>
              </a:buClr>
              <a:buFont typeface="Arial"/>
              <a:buChar char="•"/>
            </a:pPr>
            <a:r>
              <a:rPr lang="en-US" sz="2400" spc="-1">
                <a:solidFill>
                  <a:srgbClr val="2B2B2B"/>
                </a:solidFill>
                <a:latin typeface="Century Gothic"/>
              </a:rPr>
              <a:t>Low income families and individuals 125% of the federal poverty line (higher for veterans with tax issues and victims of domestic violence)</a:t>
            </a:r>
            <a:endParaRPr lang="en-US" sz="2400" spc="-1">
              <a:latin typeface="Arial"/>
            </a:endParaRPr>
          </a:p>
          <a:p>
            <a:pPr marL="128520" indent="-128520">
              <a:lnSpc>
                <a:spcPct val="90000"/>
              </a:lnSpc>
              <a:spcBef>
                <a:spcPts val="563"/>
              </a:spcBef>
              <a:buClr>
                <a:srgbClr val="2B2B2B"/>
              </a:buClr>
              <a:buFont typeface="Arial"/>
              <a:buChar char="•"/>
            </a:pPr>
            <a:r>
              <a:rPr lang="en-US" sz="2400" spc="-1">
                <a:solidFill>
                  <a:srgbClr val="2B2B2B"/>
                </a:solidFill>
                <a:latin typeface="Century Gothic"/>
              </a:rPr>
              <a:t>Legally in the United States (besides victims of violence and case is related)  </a:t>
            </a:r>
            <a:endParaRPr lang="en-US" sz="2400" spc="-1">
              <a:latin typeface="Arial"/>
            </a:endParaRPr>
          </a:p>
        </p:txBody>
      </p:sp>
      <p:pic>
        <p:nvPicPr>
          <p:cNvPr id="258" name="Picture 2"/>
          <p:cNvPicPr/>
          <p:nvPr/>
        </p:nvPicPr>
        <p:blipFill>
          <a:blip r:embed="rId4"/>
          <a:stretch/>
        </p:blipFill>
        <p:spPr>
          <a:xfrm>
            <a:off x="432810" y="-219510"/>
            <a:ext cx="3597210" cy="2363040"/>
          </a:xfrm>
          <a:prstGeom prst="rect">
            <a:avLst/>
          </a:prstGeom>
          <a:ln w="0">
            <a:noFill/>
          </a:ln>
        </p:spPr>
      </p:pic>
    </p:spTree>
    <p:extLst>
      <p:ext uri="{BB962C8B-B14F-4D97-AF65-F5344CB8AC3E}">
        <p14:creationId xmlns:p14="http://schemas.microsoft.com/office/powerpoint/2010/main" val="55192499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42" presetClass="entr" fill="hold" nodeType="after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additive="repl">
                                        <p:cTn id="7" dur="500"/>
                                        <p:tgtEl>
                                          <p:spTgt spid="252"/>
                                        </p:tgtEl>
                                      </p:cBhvr>
                                    </p:animEffect>
                                    <p:anim calcmode="lin" valueType="num">
                                      <p:cBhvr additive="repl">
                                        <p:cTn id="8" dur="500" fill="hold"/>
                                        <p:tgtEl>
                                          <p:spTgt spid="252"/>
                                        </p:tgtEl>
                                        <p:attrNameLst>
                                          <p:attrName>ppt_x</p:attrName>
                                        </p:attrNameLst>
                                      </p:cBhvr>
                                      <p:tavLst>
                                        <p:tav tm="0">
                                          <p:val>
                                            <p:strVal val="#ppt_x"/>
                                          </p:val>
                                        </p:tav>
                                        <p:tav tm="100000">
                                          <p:val>
                                            <p:strVal val="#ppt_x"/>
                                          </p:val>
                                        </p:tav>
                                      </p:tavLst>
                                    </p:anim>
                                    <p:anim calcmode="lin" valueType="num">
                                      <p:cBhvr additive="repl">
                                        <p:cTn id="9" dur="500" fill="hold"/>
                                        <p:tgtEl>
                                          <p:spTgt spid="25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5"/>
                                        </p:tgtEl>
                                        <p:attrNameLst>
                                          <p:attrName>style.visibility</p:attrName>
                                        </p:attrNameLst>
                                      </p:cBhvr>
                                      <p:to>
                                        <p:strVal val="visible"/>
                                      </p:to>
                                    </p:set>
                                    <p:animEffect transition="in" filter="wipe(left)">
                                      <p:cBhvr additive="repl">
                                        <p:cTn id="13" dur="500"/>
                                        <p:tgtEl>
                                          <p:spTgt spid="255"/>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54"/>
                                        </p:tgtEl>
                                        <p:attrNameLst>
                                          <p:attrName>style.visibility</p:attrName>
                                        </p:attrNameLst>
                                      </p:cBhvr>
                                      <p:to>
                                        <p:strVal val="visible"/>
                                      </p:to>
                                    </p:set>
                                    <p:animEffect transition="in" filter="wipe(up)">
                                      <p:cBhvr additive="repl">
                                        <p:cTn id="17" dur="500"/>
                                        <p:tgtEl>
                                          <p:spTgt spid="25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51"/>
                                        </p:tgtEl>
                                        <p:attrNameLst>
                                          <p:attrName>style.visibility</p:attrName>
                                        </p:attrNameLst>
                                      </p:cBhvr>
                                      <p:to>
                                        <p:strVal val="visible"/>
                                      </p:to>
                                    </p:set>
                                    <p:animEffect transition="in" filter="wipe(left)">
                                      <p:cBhvr additive="repl">
                                        <p:cTn id="21" dur="500"/>
                                        <p:tgtEl>
                                          <p:spTgt spid="251"/>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256"/>
                                        </p:tgtEl>
                                        <p:attrNameLst>
                                          <p:attrName>style.visibility</p:attrName>
                                        </p:attrNameLst>
                                      </p:cBhvr>
                                      <p:to>
                                        <p:strVal val="visible"/>
                                      </p:to>
                                    </p:set>
                                    <p:animEffect transition="in" filter="wipe(down)">
                                      <p:cBhvr additive="repl">
                                        <p:cTn id="25"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Mesa</a:t>
            </a:r>
            <a:endParaRPr lang="en-US" dirty="0">
              <a:solidFill>
                <a:schemeClr val="bg1"/>
              </a:solidFill>
            </a:endParaRPr>
          </a:p>
        </p:txBody>
      </p:sp>
      <p:sp>
        <p:nvSpPr>
          <p:cNvPr id="5" name="Rectangle 4"/>
          <p:cNvSpPr/>
          <p:nvPr/>
        </p:nvSpPr>
        <p:spPr>
          <a:xfrm>
            <a:off x="54366" y="881571"/>
            <a:ext cx="8951521" cy="307777"/>
          </a:xfrm>
          <a:prstGeom prst="rect">
            <a:avLst/>
          </a:prstGeom>
        </p:spPr>
        <p:txBody>
          <a:bodyPr wrap="square">
            <a:spAutoFit/>
          </a:bodyPr>
          <a:lstStyle/>
          <a:p>
            <a:endParaRPr lang="en-US" sz="1400" dirty="0" smtClean="0">
              <a:latin typeface="Century Gothic" panose="020B0502020202020204" pitchFamily="34" charset="0"/>
            </a:endParaRPr>
          </a:p>
        </p:txBody>
      </p:sp>
      <p:sp>
        <p:nvSpPr>
          <p:cNvPr id="3" name="Rectangle 2"/>
          <p:cNvSpPr/>
          <p:nvPr/>
        </p:nvSpPr>
        <p:spPr>
          <a:xfrm>
            <a:off x="190500" y="881571"/>
            <a:ext cx="8710612" cy="353943"/>
          </a:xfrm>
          <a:prstGeom prst="rect">
            <a:avLst/>
          </a:prstGeom>
        </p:spPr>
        <p:txBody>
          <a:bodyPr wrap="square">
            <a:spAutoFit/>
          </a:bodyPr>
          <a:lstStyle/>
          <a:p>
            <a:endParaRPr lang="en-US" sz="1700" dirty="0">
              <a:latin typeface="Century Gothic" panose="020B0502020202020204" pitchFamily="34" charset="0"/>
            </a:endParaRPr>
          </a:p>
        </p:txBody>
      </p:sp>
      <p:sp>
        <p:nvSpPr>
          <p:cNvPr id="6" name="Rectangle 5"/>
          <p:cNvSpPr/>
          <p:nvPr/>
        </p:nvSpPr>
        <p:spPr>
          <a:xfrm>
            <a:off x="280988" y="1140589"/>
            <a:ext cx="8558212" cy="2585323"/>
          </a:xfrm>
          <a:prstGeom prst="rect">
            <a:avLst/>
          </a:prstGeom>
        </p:spPr>
        <p:txBody>
          <a:bodyPr wrap="square">
            <a:spAutoFit/>
          </a:bodyPr>
          <a:lstStyle/>
          <a:p>
            <a:r>
              <a:rPr lang="en-US" dirty="0">
                <a:latin typeface="Century Gothic" panose="020B0502020202020204" pitchFamily="34" charset="0"/>
              </a:rPr>
              <a:t>6-10-2: </a:t>
            </a:r>
            <a:r>
              <a:rPr lang="en-US" b="1" dirty="0">
                <a:latin typeface="Century Gothic" panose="020B0502020202020204" pitchFamily="34" charset="0"/>
              </a:rPr>
              <a:t>"CAMP" or "CAMPING"</a:t>
            </a:r>
            <a:r>
              <a:rPr lang="en-US" dirty="0">
                <a:latin typeface="Century Gothic" panose="020B0502020202020204" pitchFamily="34" charset="0"/>
              </a:rPr>
              <a:t>: The </a:t>
            </a:r>
            <a:r>
              <a:rPr lang="en-US" b="1" dirty="0">
                <a:latin typeface="Century Gothic" panose="020B0502020202020204" pitchFamily="34" charset="0"/>
              </a:rPr>
              <a:t>use of a park as a temporary or permanent place of dwelling, lodging, residence, or as a living accommodation.</a:t>
            </a:r>
            <a:r>
              <a:rPr lang="en-US" dirty="0">
                <a:latin typeface="Century Gothic" panose="020B0502020202020204" pitchFamily="34" charset="0"/>
              </a:rPr>
              <a:t> Indications of camping may include, but are not limited to, burning a fire, carrying on cooking activities, storing personal belongings, laying down bedding for sleeping, or using tents or temporary structures for shelter, sleeping, or storing of personal belongings. </a:t>
            </a:r>
            <a:r>
              <a:rPr lang="en-US" b="1" dirty="0">
                <a:latin typeface="Century Gothic" panose="020B0502020202020204" pitchFamily="34" charset="0"/>
              </a:rPr>
              <a:t>Such activities constitute camping when it reasonably appears under the circumstances that a person is using the area as a living accommodation, no matter how temporary</a:t>
            </a:r>
            <a:r>
              <a:rPr lang="en-US" dirty="0">
                <a:latin typeface="Century Gothic" panose="020B0502020202020204" pitchFamily="34" charset="0"/>
              </a:rPr>
              <a:t>. </a:t>
            </a:r>
          </a:p>
        </p:txBody>
      </p:sp>
    </p:spTree>
    <p:extLst>
      <p:ext uri="{BB962C8B-B14F-4D97-AF65-F5344CB8AC3E}">
        <p14:creationId xmlns:p14="http://schemas.microsoft.com/office/powerpoint/2010/main" val="209748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Tucson</a:t>
            </a:r>
            <a:endParaRPr lang="en-US" dirty="0">
              <a:solidFill>
                <a:schemeClr val="bg1"/>
              </a:solidFill>
            </a:endParaRPr>
          </a:p>
        </p:txBody>
      </p:sp>
      <p:sp>
        <p:nvSpPr>
          <p:cNvPr id="3" name="Rectangle 2"/>
          <p:cNvSpPr/>
          <p:nvPr/>
        </p:nvSpPr>
        <p:spPr>
          <a:xfrm>
            <a:off x="190500" y="881571"/>
            <a:ext cx="8710612" cy="353943"/>
          </a:xfrm>
          <a:prstGeom prst="rect">
            <a:avLst/>
          </a:prstGeom>
        </p:spPr>
        <p:txBody>
          <a:bodyPr wrap="square">
            <a:spAutoFit/>
          </a:bodyPr>
          <a:lstStyle/>
          <a:p>
            <a:endParaRPr lang="en-US" sz="1700" dirty="0">
              <a:latin typeface="Century Gothic" panose="020B0502020202020204" pitchFamily="34" charset="0"/>
            </a:endParaRPr>
          </a:p>
        </p:txBody>
      </p:sp>
      <p:sp>
        <p:nvSpPr>
          <p:cNvPr id="6" name="Rectangle 5"/>
          <p:cNvSpPr/>
          <p:nvPr/>
        </p:nvSpPr>
        <p:spPr>
          <a:xfrm>
            <a:off x="280988" y="1140589"/>
            <a:ext cx="8558212" cy="2308324"/>
          </a:xfrm>
          <a:prstGeom prst="rect">
            <a:avLst/>
          </a:prstGeom>
        </p:spPr>
        <p:txBody>
          <a:bodyPr wrap="square">
            <a:spAutoFit/>
          </a:bodyPr>
          <a:lstStyle/>
          <a:p>
            <a:r>
              <a:rPr lang="en-US" i="1" dirty="0">
                <a:latin typeface="Century Gothic" panose="020B0502020202020204" pitchFamily="34" charset="0"/>
              </a:rPr>
              <a:t>Sec. 21-1(1). Camping</a:t>
            </a:r>
            <a:r>
              <a:rPr lang="en-US" dirty="0">
                <a:latin typeface="Century Gothic" panose="020B0502020202020204" pitchFamily="34" charset="0"/>
              </a:rPr>
              <a:t> means the placement of any tent, temporary shelter or structure, blanket, cloth, or other sleeping implements on park property for the purpose of protection from the elements for any persons remaining in the park</a:t>
            </a:r>
            <a:r>
              <a:rPr lang="en-US" dirty="0" smtClean="0">
                <a:latin typeface="Century Gothic" panose="020B0502020202020204" pitchFamily="34" charset="0"/>
              </a:rPr>
              <a:t>.</a:t>
            </a:r>
          </a:p>
          <a:p>
            <a:endParaRPr lang="en-US" dirty="0">
              <a:latin typeface="Century Gothic" panose="020B0502020202020204" pitchFamily="34" charset="0"/>
            </a:endParaRPr>
          </a:p>
          <a:p>
            <a:r>
              <a:rPr lang="en-US" dirty="0" smtClean="0">
                <a:latin typeface="Century Gothic" panose="020B0502020202020204" pitchFamily="34" charset="0"/>
              </a:rPr>
              <a:t>Sec 21-3(4</a:t>
            </a:r>
            <a:r>
              <a:rPr lang="en-US" dirty="0">
                <a:latin typeface="Century Gothic" panose="020B0502020202020204" pitchFamily="34" charset="0"/>
              </a:rPr>
              <a:t>)   </a:t>
            </a:r>
            <a:r>
              <a:rPr lang="en-US" i="1" dirty="0">
                <a:latin typeface="Century Gothic" panose="020B0502020202020204" pitchFamily="34" charset="0"/>
              </a:rPr>
              <a:t>Camping.</a:t>
            </a:r>
            <a:r>
              <a:rPr lang="en-US" dirty="0">
                <a:latin typeface="Century Gothic" panose="020B0502020202020204" pitchFamily="34" charset="0"/>
              </a:rPr>
              <a:t> Camp, lodge or sleep therein between the hours of 10:30 p.m. and 6:00 a.m. unless special written permit be obtained seventy-two (72) hours in advance from the director.</a:t>
            </a:r>
          </a:p>
        </p:txBody>
      </p:sp>
    </p:spTree>
    <p:extLst>
      <p:ext uri="{BB962C8B-B14F-4D97-AF65-F5344CB8AC3E}">
        <p14:creationId xmlns:p14="http://schemas.microsoft.com/office/powerpoint/2010/main" val="9297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Tempe</a:t>
            </a:r>
            <a:endParaRPr lang="en-US" dirty="0">
              <a:solidFill>
                <a:schemeClr val="bg1"/>
              </a:solidFill>
            </a:endParaRPr>
          </a:p>
        </p:txBody>
      </p:sp>
      <p:sp>
        <p:nvSpPr>
          <p:cNvPr id="3" name="Rectangle 2"/>
          <p:cNvSpPr/>
          <p:nvPr/>
        </p:nvSpPr>
        <p:spPr>
          <a:xfrm>
            <a:off x="190500" y="881571"/>
            <a:ext cx="8710612" cy="4031873"/>
          </a:xfrm>
          <a:prstGeom prst="rect">
            <a:avLst/>
          </a:prstGeom>
        </p:spPr>
        <p:txBody>
          <a:bodyPr wrap="square">
            <a:spAutoFit/>
          </a:bodyPr>
          <a:lstStyle/>
          <a:p>
            <a:r>
              <a:rPr lang="en-US" sz="1600" dirty="0">
                <a:latin typeface="Century Gothic" panose="020B0502020202020204" pitchFamily="34" charset="0"/>
              </a:rPr>
              <a:t>Sec. 23-90. - Definitions.</a:t>
            </a:r>
          </a:p>
          <a:p>
            <a:r>
              <a:rPr lang="en-US" sz="1600" dirty="0">
                <a:latin typeface="Century Gothic" panose="020B0502020202020204" pitchFamily="34" charset="0"/>
              </a:rPr>
              <a:t>For the purposes of this article the following definitions apply. </a:t>
            </a:r>
            <a:endParaRPr lang="en-US" sz="1600" dirty="0" smtClean="0">
              <a:latin typeface="Century Gothic" panose="020B0502020202020204" pitchFamily="34" charset="0"/>
            </a:endParaRPr>
          </a:p>
          <a:p>
            <a:endParaRPr lang="en-US" sz="1600" dirty="0">
              <a:latin typeface="Century Gothic" panose="020B0502020202020204" pitchFamily="34" charset="0"/>
            </a:endParaRPr>
          </a:p>
          <a:p>
            <a:pPr marL="342900" indent="-342900">
              <a:buAutoNum type="alphaLcParenBoth"/>
            </a:pPr>
            <a:r>
              <a:rPr lang="en-US" sz="1600" b="1" dirty="0" smtClean="0">
                <a:latin typeface="Century Gothic" panose="020B0502020202020204" pitchFamily="34" charset="0"/>
              </a:rPr>
              <a:t>"</a:t>
            </a:r>
            <a:r>
              <a:rPr lang="en-US" sz="1600" b="1" dirty="0">
                <a:latin typeface="Century Gothic" panose="020B0502020202020204" pitchFamily="34" charset="0"/>
              </a:rPr>
              <a:t>Camp" or "Camping" means the use of public property as a temporary or permanent place of dwelling, lodging or residence, or as a living accommodation at any time.</a:t>
            </a:r>
            <a:r>
              <a:rPr lang="en-US" sz="1600" dirty="0">
                <a:latin typeface="Century Gothic" panose="020B0502020202020204" pitchFamily="34" charset="0"/>
              </a:rPr>
              <a:t> Indications of camping may include, but are not limited to, burning a fire, carrying on cooking activities, storing personal belongings, </a:t>
            </a:r>
            <a:r>
              <a:rPr lang="en-US" sz="1600" b="1" dirty="0">
                <a:latin typeface="Century Gothic" panose="020B0502020202020204" pitchFamily="34" charset="0"/>
              </a:rPr>
              <a:t>laying down bedding for sleeping, using tents or temporary structures for shelter, sleeping or storing of personal belongings</a:t>
            </a:r>
            <a:r>
              <a:rPr lang="en-US" sz="1600" dirty="0">
                <a:latin typeface="Century Gothic" panose="020B0502020202020204" pitchFamily="34" charset="0"/>
              </a:rPr>
              <a:t>. Such activities constitute camping when it reasonably appears under the circumstances that the participants are using the area as a living accommodation, no matter how temporary. </a:t>
            </a:r>
            <a:endParaRPr lang="en-US" sz="1600" dirty="0" smtClean="0">
              <a:latin typeface="Century Gothic" panose="020B0502020202020204" pitchFamily="34" charset="0"/>
            </a:endParaRPr>
          </a:p>
          <a:p>
            <a:pPr marL="342900" indent="-342900">
              <a:buAutoNum type="alphaLcParenBoth"/>
            </a:pPr>
            <a:endParaRPr lang="en-US" sz="1600" dirty="0">
              <a:latin typeface="Century Gothic" panose="020B0502020202020204" pitchFamily="34" charset="0"/>
            </a:endParaRPr>
          </a:p>
          <a:p>
            <a:r>
              <a:rPr lang="en-US" sz="1600" dirty="0">
                <a:latin typeface="Century Gothic" panose="020B0502020202020204" pitchFamily="34" charset="0"/>
              </a:rPr>
              <a:t>(b) </a:t>
            </a:r>
            <a:r>
              <a:rPr lang="en-US" sz="1600" dirty="0" smtClean="0">
                <a:latin typeface="Century Gothic" panose="020B0502020202020204" pitchFamily="34" charset="0"/>
              </a:rPr>
              <a:t>"</a:t>
            </a:r>
            <a:r>
              <a:rPr lang="en-US" sz="1600" dirty="0">
                <a:latin typeface="Century Gothic" panose="020B0502020202020204" pitchFamily="34" charset="0"/>
              </a:rPr>
              <a:t>Public property" means any public school, park, playground, street, sidewalk, right-of-way, highway, alleyway, bike path, transit stop or facility, mountain park, preserve or land whether improved or unimproved, or attraction, structure, facility, parking lot, or property open for public use. </a:t>
            </a:r>
          </a:p>
        </p:txBody>
      </p:sp>
    </p:spTree>
    <p:extLst>
      <p:ext uri="{BB962C8B-B14F-4D97-AF65-F5344CB8AC3E}">
        <p14:creationId xmlns:p14="http://schemas.microsoft.com/office/powerpoint/2010/main" val="394024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Tempe</a:t>
            </a:r>
            <a:endParaRPr lang="en-US" dirty="0">
              <a:solidFill>
                <a:schemeClr val="bg1"/>
              </a:solidFill>
            </a:endParaRPr>
          </a:p>
        </p:txBody>
      </p:sp>
      <p:sp>
        <p:nvSpPr>
          <p:cNvPr id="3" name="Rectangle 2"/>
          <p:cNvSpPr/>
          <p:nvPr/>
        </p:nvSpPr>
        <p:spPr>
          <a:xfrm>
            <a:off x="190500" y="881571"/>
            <a:ext cx="8710612" cy="4278094"/>
          </a:xfrm>
          <a:prstGeom prst="rect">
            <a:avLst/>
          </a:prstGeom>
        </p:spPr>
        <p:txBody>
          <a:bodyPr wrap="square">
            <a:spAutoFit/>
          </a:bodyPr>
          <a:lstStyle/>
          <a:p>
            <a:r>
              <a:rPr lang="en-US" sz="1600" dirty="0">
                <a:latin typeface="Century Gothic" panose="020B0502020202020204" pitchFamily="34" charset="0"/>
              </a:rPr>
              <a:t>Sec. 23-91. - Prohibited acts</a:t>
            </a:r>
            <a:r>
              <a:rPr lang="en-US" sz="1600" dirty="0" smtClean="0">
                <a:latin typeface="Century Gothic" panose="020B0502020202020204" pitchFamily="34" charset="0"/>
              </a:rPr>
              <a:t>.</a:t>
            </a:r>
          </a:p>
          <a:p>
            <a:endParaRPr lang="en-US" sz="1600" dirty="0">
              <a:latin typeface="Century Gothic" panose="020B0502020202020204" pitchFamily="34" charset="0"/>
            </a:endParaRPr>
          </a:p>
          <a:p>
            <a:r>
              <a:rPr lang="en-US" sz="1600" dirty="0" smtClean="0">
                <a:latin typeface="Century Gothic" panose="020B0502020202020204" pitchFamily="34" charset="0"/>
              </a:rPr>
              <a:t>(a) Purpose</a:t>
            </a:r>
            <a:r>
              <a:rPr lang="en-US" sz="1600" dirty="0">
                <a:latin typeface="Century Gothic" panose="020B0502020202020204" pitchFamily="34" charset="0"/>
              </a:rPr>
              <a:t>. The intent of this article is to protect the health, safety and welfare of the residents, business owners and the public at large within the Tempe City limits, and to assure all public property is readily accessible, clean and sanitary. It is not intended to interfere with otherwise lawful and ordinary uses of public property. </a:t>
            </a:r>
            <a:endParaRPr lang="en-US" sz="1600" dirty="0" smtClean="0">
              <a:latin typeface="Century Gothic" panose="020B0502020202020204" pitchFamily="34" charset="0"/>
            </a:endParaRPr>
          </a:p>
          <a:p>
            <a:pPr marL="342900" indent="-342900">
              <a:buAutoNum type="alphaLcParenBoth"/>
            </a:pPr>
            <a:endParaRPr lang="en-US" sz="1600" dirty="0">
              <a:latin typeface="Century Gothic" panose="020B0502020202020204" pitchFamily="34" charset="0"/>
            </a:endParaRPr>
          </a:p>
          <a:p>
            <a:r>
              <a:rPr lang="en-US" sz="1600" b="1" dirty="0">
                <a:latin typeface="Century Gothic" panose="020B0502020202020204" pitchFamily="34" charset="0"/>
              </a:rPr>
              <a:t>(b) </a:t>
            </a:r>
            <a:r>
              <a:rPr lang="en-US" sz="1600" b="1" dirty="0" smtClean="0">
                <a:latin typeface="Century Gothic" panose="020B0502020202020204" pitchFamily="34" charset="0"/>
              </a:rPr>
              <a:t>No </a:t>
            </a:r>
            <a:r>
              <a:rPr lang="en-US" sz="1600" b="1" dirty="0">
                <a:latin typeface="Century Gothic" panose="020B0502020202020204" pitchFamily="34" charset="0"/>
              </a:rPr>
              <a:t>person shall camp on any public property, unless it is an area specifically authorized for camping or the person possesses a permit allowing camping in the area. </a:t>
            </a:r>
          </a:p>
          <a:p>
            <a:endParaRPr lang="en-US" sz="1600" dirty="0" smtClean="0">
              <a:latin typeface="Century Gothic" panose="020B0502020202020204" pitchFamily="34" charset="0"/>
            </a:endParaRPr>
          </a:p>
          <a:p>
            <a:r>
              <a:rPr lang="en-US" sz="1600" dirty="0" smtClean="0">
                <a:latin typeface="Century Gothic" panose="020B0502020202020204" pitchFamily="34" charset="0"/>
              </a:rPr>
              <a:t>(</a:t>
            </a:r>
            <a:r>
              <a:rPr lang="en-US" sz="1600" dirty="0">
                <a:latin typeface="Century Gothic" panose="020B0502020202020204" pitchFamily="34" charset="0"/>
              </a:rPr>
              <a:t>c) </a:t>
            </a:r>
            <a:r>
              <a:rPr lang="en-US" sz="1600" dirty="0" smtClean="0">
                <a:latin typeface="Century Gothic" panose="020B0502020202020204" pitchFamily="34" charset="0"/>
              </a:rPr>
              <a:t>This </a:t>
            </a:r>
            <a:r>
              <a:rPr lang="en-US" sz="1600" dirty="0">
                <a:latin typeface="Century Gothic" panose="020B0502020202020204" pitchFamily="34" charset="0"/>
              </a:rPr>
              <a:t>section does not apply to temporary structures or camps set up by a government agency or relief workers during a disaster or emergency situation. </a:t>
            </a:r>
          </a:p>
          <a:p>
            <a:endParaRPr lang="en-US" sz="1600" dirty="0" smtClean="0">
              <a:latin typeface="Century Gothic" panose="020B0502020202020204" pitchFamily="34" charset="0"/>
            </a:endParaRPr>
          </a:p>
          <a:p>
            <a:r>
              <a:rPr lang="en-US" sz="1600" b="1" dirty="0" smtClean="0">
                <a:latin typeface="Century Gothic" panose="020B0502020202020204" pitchFamily="34" charset="0"/>
              </a:rPr>
              <a:t>(</a:t>
            </a:r>
            <a:r>
              <a:rPr lang="en-US" sz="1600" b="1" dirty="0">
                <a:latin typeface="Century Gothic" panose="020B0502020202020204" pitchFamily="34" charset="0"/>
              </a:rPr>
              <a:t>d) </a:t>
            </a:r>
            <a:r>
              <a:rPr lang="en-US" sz="1600" b="1" dirty="0" smtClean="0">
                <a:latin typeface="Century Gothic" panose="020B0502020202020204" pitchFamily="34" charset="0"/>
              </a:rPr>
              <a:t>Nothing </a:t>
            </a:r>
            <a:r>
              <a:rPr lang="en-US" sz="1600" b="1" dirty="0">
                <a:latin typeface="Century Gothic" panose="020B0502020202020204" pitchFamily="34" charset="0"/>
              </a:rPr>
              <a:t>in this article shall be construed to criminalize homelessness, target the homeless community, or otherwise criminalize an individual's status rather than conduct. </a:t>
            </a:r>
          </a:p>
        </p:txBody>
      </p:sp>
    </p:spTree>
    <p:extLst>
      <p:ext uri="{BB962C8B-B14F-4D97-AF65-F5344CB8AC3E}">
        <p14:creationId xmlns:p14="http://schemas.microsoft.com/office/powerpoint/2010/main" val="20680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Tempe</a:t>
            </a:r>
            <a:endParaRPr lang="en-US" dirty="0">
              <a:solidFill>
                <a:schemeClr val="bg1"/>
              </a:solidFill>
            </a:endParaRPr>
          </a:p>
        </p:txBody>
      </p:sp>
      <p:sp>
        <p:nvSpPr>
          <p:cNvPr id="3" name="Rectangle 2"/>
          <p:cNvSpPr/>
          <p:nvPr/>
        </p:nvSpPr>
        <p:spPr>
          <a:xfrm>
            <a:off x="190500" y="881571"/>
            <a:ext cx="8710612" cy="1077218"/>
          </a:xfrm>
          <a:prstGeom prst="rect">
            <a:avLst/>
          </a:prstGeom>
        </p:spPr>
        <p:txBody>
          <a:bodyPr wrap="square">
            <a:spAutoFit/>
          </a:bodyPr>
          <a:lstStyle/>
          <a:p>
            <a:r>
              <a:rPr lang="en-US" sz="1600" dirty="0">
                <a:latin typeface="Century Gothic" panose="020B0502020202020204" pitchFamily="34" charset="0"/>
              </a:rPr>
              <a:t>Sec. 23-92. - Penalty</a:t>
            </a:r>
            <a:r>
              <a:rPr lang="en-US" sz="1600" dirty="0" smtClean="0">
                <a:latin typeface="Century Gothic" panose="020B0502020202020204" pitchFamily="34" charset="0"/>
              </a:rPr>
              <a:t>.</a:t>
            </a:r>
          </a:p>
          <a:p>
            <a:endParaRPr lang="en-US" sz="1600" dirty="0">
              <a:latin typeface="Century Gothic" panose="020B0502020202020204" pitchFamily="34" charset="0"/>
            </a:endParaRPr>
          </a:p>
          <a:p>
            <a:r>
              <a:rPr lang="en-US" sz="1600" b="1" dirty="0">
                <a:latin typeface="Century Gothic" panose="020B0502020202020204" pitchFamily="34" charset="0"/>
              </a:rPr>
              <a:t>Any person convicted of a violation of any provision of this article shall be guilty of a Class 1 misdemeanor</a:t>
            </a:r>
            <a:r>
              <a:rPr lang="en-US" sz="1600" dirty="0">
                <a:latin typeface="Century Gothic" panose="020B0502020202020204" pitchFamily="34" charset="0"/>
              </a:rPr>
              <a:t> punishable as set forth in Section 1-7 of this Code. </a:t>
            </a:r>
          </a:p>
        </p:txBody>
      </p:sp>
    </p:spTree>
    <p:extLst>
      <p:ext uri="{BB962C8B-B14F-4D97-AF65-F5344CB8AC3E}">
        <p14:creationId xmlns:p14="http://schemas.microsoft.com/office/powerpoint/2010/main" val="11912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a:solidFill>
                  <a:schemeClr val="bg1"/>
                </a:solidFill>
              </a:rPr>
              <a:t>Flagstaff</a:t>
            </a:r>
          </a:p>
        </p:txBody>
      </p:sp>
      <p:sp>
        <p:nvSpPr>
          <p:cNvPr id="3" name="Rectangle 2"/>
          <p:cNvSpPr/>
          <p:nvPr/>
        </p:nvSpPr>
        <p:spPr>
          <a:xfrm>
            <a:off x="190500" y="881571"/>
            <a:ext cx="8710612" cy="3785652"/>
          </a:xfrm>
          <a:prstGeom prst="rect">
            <a:avLst/>
          </a:prstGeom>
        </p:spPr>
        <p:txBody>
          <a:bodyPr wrap="square">
            <a:spAutoFit/>
          </a:bodyPr>
          <a:lstStyle/>
          <a:p>
            <a:r>
              <a:rPr lang="en-US" sz="1600" b="1" dirty="0">
                <a:latin typeface="Century Gothic" panose="020B0502020202020204" pitchFamily="34" charset="0"/>
              </a:rPr>
              <a:t>6-01-001-0022 CAMPING ON PUBLIC PROPERTY WITHIN CITY LIMITS</a:t>
            </a:r>
          </a:p>
          <a:p>
            <a:endParaRPr lang="en-US" sz="1600" dirty="0">
              <a:latin typeface="Century Gothic" panose="020B0502020202020204" pitchFamily="34" charset="0"/>
            </a:endParaRPr>
          </a:p>
          <a:p>
            <a:r>
              <a:rPr lang="en-US" sz="1600" dirty="0" smtClean="0">
                <a:latin typeface="Century Gothic" panose="020B0502020202020204" pitchFamily="34" charset="0"/>
              </a:rPr>
              <a:t>A</a:t>
            </a:r>
            <a:r>
              <a:rPr lang="en-US" sz="1600" dirty="0">
                <a:latin typeface="Century Gothic" panose="020B0502020202020204" pitchFamily="34" charset="0"/>
              </a:rPr>
              <a:t>.    </a:t>
            </a:r>
            <a:r>
              <a:rPr lang="en-US" sz="1600" dirty="0" smtClean="0">
                <a:latin typeface="Century Gothic" panose="020B0502020202020204" pitchFamily="34" charset="0"/>
              </a:rPr>
              <a:t>PURPOSE</a:t>
            </a:r>
          </a:p>
          <a:p>
            <a:endParaRPr lang="en-US" sz="1600" dirty="0">
              <a:latin typeface="Century Gothic" panose="020B0502020202020204" pitchFamily="34" charset="0"/>
            </a:endParaRPr>
          </a:p>
          <a:p>
            <a:r>
              <a:rPr lang="en-US" sz="1600" dirty="0">
                <a:latin typeface="Century Gothic" panose="020B0502020202020204" pitchFamily="34" charset="0"/>
              </a:rPr>
              <a:t>The purpose of this Section to provide for the safety, harmonious use, and well-being of all users of city property by </a:t>
            </a:r>
            <a:r>
              <a:rPr lang="en-US" sz="1600" b="1" dirty="0">
                <a:latin typeface="Century Gothic" panose="020B0502020202020204" pitchFamily="34" charset="0"/>
              </a:rPr>
              <a:t>prohibiting the storage of personal belongings and placement of structures on public property for living accommodation purposes, and by preventing the fire dangers, littering, overuse of public property, and other misappropriation of public space for personal use associated with urban camping within the city limits</a:t>
            </a:r>
            <a:r>
              <a:rPr lang="en-US" sz="1600" dirty="0">
                <a:latin typeface="Century Gothic" panose="020B0502020202020204" pitchFamily="34" charset="0"/>
              </a:rPr>
              <a:t>. Although </a:t>
            </a:r>
            <a:r>
              <a:rPr lang="en-US" sz="1600" b="1" dirty="0">
                <a:latin typeface="Century Gothic" panose="020B0502020202020204" pitchFamily="34" charset="0"/>
              </a:rPr>
              <a:t>no single activity automatically triggers the application of this ordinance</a:t>
            </a:r>
            <a:r>
              <a:rPr lang="en-US" sz="1600" dirty="0">
                <a:latin typeface="Century Gothic" panose="020B0502020202020204" pitchFamily="34" charset="0"/>
              </a:rPr>
              <a:t>; the activities shall be considered as a whole in determining whether it reasonably appears, in light of all the circumstances, that a person conducting these activities is using public property for camping purposes, whether recreational or as a primary living space. </a:t>
            </a:r>
            <a:r>
              <a:rPr lang="en-US" sz="1600" b="1" dirty="0">
                <a:latin typeface="Century Gothic" panose="020B0502020202020204" pitchFamily="34" charset="0"/>
              </a:rPr>
              <a:t>Nothing in this ordinance is meant to imply that homelessness is illegal in Flagstaff.</a:t>
            </a:r>
          </a:p>
        </p:txBody>
      </p:sp>
    </p:spTree>
    <p:extLst>
      <p:ext uri="{BB962C8B-B14F-4D97-AF65-F5344CB8AC3E}">
        <p14:creationId xmlns:p14="http://schemas.microsoft.com/office/powerpoint/2010/main" val="291808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Flagstaff</a:t>
            </a:r>
            <a:endParaRPr lang="en-US" dirty="0">
              <a:solidFill>
                <a:schemeClr val="bg1"/>
              </a:solidFill>
            </a:endParaRPr>
          </a:p>
        </p:txBody>
      </p:sp>
      <p:sp>
        <p:nvSpPr>
          <p:cNvPr id="3" name="Rectangle 2"/>
          <p:cNvSpPr/>
          <p:nvPr/>
        </p:nvSpPr>
        <p:spPr>
          <a:xfrm>
            <a:off x="216693" y="951363"/>
            <a:ext cx="8710612" cy="3970318"/>
          </a:xfrm>
          <a:prstGeom prst="rect">
            <a:avLst/>
          </a:prstGeom>
        </p:spPr>
        <p:txBody>
          <a:bodyPr wrap="square">
            <a:spAutoFit/>
          </a:bodyPr>
          <a:lstStyle/>
          <a:p>
            <a:r>
              <a:rPr lang="en-US" sz="1400" dirty="0">
                <a:latin typeface="Century Gothic" panose="020B0502020202020204" pitchFamily="34" charset="0"/>
              </a:rPr>
              <a:t>B.    PROHIBITION</a:t>
            </a:r>
          </a:p>
          <a:p>
            <a:r>
              <a:rPr lang="en-US" sz="1400" b="1" dirty="0">
                <a:latin typeface="Century Gothic" panose="020B0502020202020204" pitchFamily="34" charset="0"/>
              </a:rPr>
              <a:t>It is unlawful for any individual to camp on public property within the Flagstaff city limits unless specifically authorized by law. </a:t>
            </a:r>
            <a:r>
              <a:rPr lang="en-US" sz="1400" dirty="0">
                <a:latin typeface="Century Gothic" panose="020B0502020202020204" pitchFamily="34" charset="0"/>
              </a:rPr>
              <a:t>For the purpose of this section, the term "camping" means the use of any city property or any undeveloped, unimproved county, state, and federal property for living accommodation purposes, including, but not limited to, activities such as:</a:t>
            </a:r>
          </a:p>
          <a:p>
            <a:r>
              <a:rPr lang="en-US" sz="1400" dirty="0">
                <a:latin typeface="Century Gothic" panose="020B0502020202020204" pitchFamily="34" charset="0"/>
              </a:rPr>
              <a:t>(1)    </a:t>
            </a:r>
            <a:r>
              <a:rPr lang="en-US" sz="1400" b="1" dirty="0">
                <a:latin typeface="Century Gothic" panose="020B0502020202020204" pitchFamily="34" charset="0"/>
              </a:rPr>
              <a:t>Sleeping activities or making preparations to sleep including the laying down of bedding for the purpose of sleeping</a:t>
            </a:r>
            <a:r>
              <a:rPr lang="en-US" sz="1400" dirty="0">
                <a:latin typeface="Century Gothic" panose="020B0502020202020204" pitchFamily="34" charset="0"/>
              </a:rPr>
              <a:t>;</a:t>
            </a:r>
          </a:p>
          <a:p>
            <a:r>
              <a:rPr lang="en-US" sz="1400" dirty="0">
                <a:latin typeface="Century Gothic" panose="020B0502020202020204" pitchFamily="34" charset="0"/>
              </a:rPr>
              <a:t>(2)    </a:t>
            </a:r>
            <a:r>
              <a:rPr lang="en-US" sz="1400" b="1" dirty="0">
                <a:latin typeface="Century Gothic" panose="020B0502020202020204" pitchFamily="34" charset="0"/>
              </a:rPr>
              <a:t>Storing personal belongings</a:t>
            </a:r>
            <a:r>
              <a:rPr lang="en-US" sz="1400" dirty="0">
                <a:latin typeface="Century Gothic" panose="020B0502020202020204" pitchFamily="34" charset="0"/>
              </a:rPr>
              <a:t>;</a:t>
            </a:r>
          </a:p>
          <a:p>
            <a:r>
              <a:rPr lang="en-US" sz="1400" dirty="0">
                <a:latin typeface="Century Gothic" panose="020B0502020202020204" pitchFamily="34" charset="0"/>
              </a:rPr>
              <a:t>(3)    </a:t>
            </a:r>
            <a:r>
              <a:rPr lang="en-US" sz="1400" b="1" dirty="0">
                <a:latin typeface="Century Gothic" panose="020B0502020202020204" pitchFamily="34" charset="0"/>
              </a:rPr>
              <a:t>Making any fire</a:t>
            </a:r>
            <a:r>
              <a:rPr lang="en-US" sz="1400" dirty="0">
                <a:latin typeface="Century Gothic" panose="020B0502020202020204" pitchFamily="34" charset="0"/>
              </a:rPr>
              <a:t>, other than in a fire or barbecue pit provided by the City for such use;</a:t>
            </a:r>
          </a:p>
          <a:p>
            <a:r>
              <a:rPr lang="en-US" sz="1400" dirty="0">
                <a:latin typeface="Century Gothic" panose="020B0502020202020204" pitchFamily="34" charset="0"/>
              </a:rPr>
              <a:t>(4)    </a:t>
            </a:r>
            <a:r>
              <a:rPr lang="en-US" sz="1400" b="1" dirty="0">
                <a:latin typeface="Century Gothic" panose="020B0502020202020204" pitchFamily="34" charset="0"/>
              </a:rPr>
              <a:t>Using any tent, shelter, vehicle, or other structure for sleeping</a:t>
            </a:r>
            <a:r>
              <a:rPr lang="en-US" sz="1400" dirty="0">
                <a:latin typeface="Century Gothic" panose="020B0502020202020204" pitchFamily="34" charset="0"/>
              </a:rPr>
              <a:t>;</a:t>
            </a:r>
          </a:p>
          <a:p>
            <a:r>
              <a:rPr lang="en-US" sz="1400" dirty="0">
                <a:latin typeface="Century Gothic" panose="020B0502020202020204" pitchFamily="34" charset="0"/>
              </a:rPr>
              <a:t>(5)    </a:t>
            </a:r>
            <a:r>
              <a:rPr lang="en-US" sz="1400" b="1" dirty="0">
                <a:latin typeface="Century Gothic" panose="020B0502020202020204" pitchFamily="34" charset="0"/>
              </a:rPr>
              <a:t>Cooking</a:t>
            </a:r>
            <a:r>
              <a:rPr lang="en-US" sz="1400" dirty="0">
                <a:latin typeface="Century Gothic" panose="020B0502020202020204" pitchFamily="34" charset="0"/>
              </a:rPr>
              <a:t>, other than in a fire or barbecue pit provided by the City for such use</a:t>
            </a:r>
          </a:p>
          <a:p>
            <a:r>
              <a:rPr lang="en-US" sz="1400" dirty="0">
                <a:latin typeface="Century Gothic" panose="020B0502020202020204" pitchFamily="34" charset="0"/>
              </a:rPr>
              <a:t>The above listed activities shall constitute camping when it reasonably appears, in light of all the circumstances, that the participants, in conducting such activities, are in fact using the area for living accommodation purposes, either as recreational camping or as a primary living space, and regardless of the intent of the participants or the nature of any other activities in which they may also be engaging. "Camping" shall be distinguished from those short term uses such as napping and </a:t>
            </a:r>
            <a:r>
              <a:rPr lang="en-US" sz="1400" dirty="0" err="1">
                <a:latin typeface="Century Gothic" panose="020B0502020202020204" pitchFamily="34" charset="0"/>
              </a:rPr>
              <a:t>picknicking</a:t>
            </a:r>
            <a:r>
              <a:rPr lang="en-US" sz="1400" dirty="0">
                <a:latin typeface="Century Gothic" panose="020B0502020202020204" pitchFamily="34" charset="0"/>
              </a:rPr>
              <a:t> that are characterized by brief and intermittent use of city property for recreational purposes during daylight hours.</a:t>
            </a:r>
          </a:p>
        </p:txBody>
      </p:sp>
    </p:spTree>
    <p:extLst>
      <p:ext uri="{BB962C8B-B14F-4D97-AF65-F5344CB8AC3E}">
        <p14:creationId xmlns:p14="http://schemas.microsoft.com/office/powerpoint/2010/main" val="26201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a:solidFill>
                  <a:schemeClr val="bg1"/>
                </a:solidFill>
              </a:rPr>
              <a:t>Flagstaff</a:t>
            </a:r>
          </a:p>
        </p:txBody>
      </p:sp>
      <p:sp>
        <p:nvSpPr>
          <p:cNvPr id="3" name="Rectangle 2"/>
          <p:cNvSpPr/>
          <p:nvPr/>
        </p:nvSpPr>
        <p:spPr>
          <a:xfrm>
            <a:off x="190500" y="881571"/>
            <a:ext cx="8710612" cy="3785652"/>
          </a:xfrm>
          <a:prstGeom prst="rect">
            <a:avLst/>
          </a:prstGeom>
        </p:spPr>
        <p:txBody>
          <a:bodyPr wrap="square">
            <a:spAutoFit/>
          </a:bodyPr>
          <a:lstStyle/>
          <a:p>
            <a:r>
              <a:rPr lang="en-US" sz="1600" dirty="0">
                <a:latin typeface="Century Gothic" panose="020B0502020202020204" pitchFamily="34" charset="0"/>
              </a:rPr>
              <a:t>C.   </a:t>
            </a:r>
            <a:r>
              <a:rPr lang="en-US" sz="1600" b="1" dirty="0">
                <a:latin typeface="Century Gothic" panose="020B0502020202020204" pitchFamily="34" charset="0"/>
              </a:rPr>
              <a:t> No person shall be arrested for a violation of this ordinance unless the person continues to engage in such conduct after warning by any police officer or authorized representative of the government entity responsible for such public property, or unless such property has been conspicuously posted with a warning of the provisions of this ordinance</a:t>
            </a:r>
            <a:r>
              <a:rPr lang="en-US" sz="1600" dirty="0" smtClean="0">
                <a:latin typeface="Century Gothic" panose="020B0502020202020204" pitchFamily="34" charset="0"/>
              </a:rPr>
              <a:t>.</a:t>
            </a:r>
          </a:p>
          <a:p>
            <a:endParaRPr lang="en-US" sz="1600" dirty="0">
              <a:latin typeface="Century Gothic" panose="020B0502020202020204" pitchFamily="34" charset="0"/>
            </a:endParaRPr>
          </a:p>
          <a:p>
            <a:r>
              <a:rPr lang="en-US" sz="1600" dirty="0">
                <a:latin typeface="Century Gothic" panose="020B0502020202020204" pitchFamily="34" charset="0"/>
              </a:rPr>
              <a:t>D.    For the purpose of this section </a:t>
            </a:r>
            <a:r>
              <a:rPr lang="en-US" sz="1600" b="1" dirty="0" smtClean="0">
                <a:latin typeface="Century Gothic" panose="020B0502020202020204" pitchFamily="34" charset="0"/>
              </a:rPr>
              <a:t>"city </a:t>
            </a:r>
            <a:r>
              <a:rPr lang="en-US" sz="1600" b="1" dirty="0">
                <a:latin typeface="Century Gothic" panose="020B0502020202020204" pitchFamily="34" charset="0"/>
              </a:rPr>
              <a:t>property"</a:t>
            </a:r>
            <a:r>
              <a:rPr lang="en-US" sz="1600" dirty="0">
                <a:latin typeface="Century Gothic" panose="020B0502020202020204" pitchFamily="34" charset="0"/>
              </a:rPr>
              <a:t> shall mean all real property including appurtenances thereon which is owned, leased, or controlled by the City and shall include </a:t>
            </a:r>
            <a:r>
              <a:rPr lang="en-US" sz="1600" b="1" dirty="0">
                <a:latin typeface="Century Gothic" panose="020B0502020202020204" pitchFamily="34" charset="0"/>
              </a:rPr>
              <a:t>all improved or unimproved land, all public right of ways including trails, easements, public sidewalks and public parking lots</a:t>
            </a:r>
            <a:r>
              <a:rPr lang="en-US" sz="1600" dirty="0" smtClean="0">
                <a:latin typeface="Century Gothic" panose="020B0502020202020204" pitchFamily="34" charset="0"/>
              </a:rPr>
              <a:t>.</a:t>
            </a:r>
          </a:p>
          <a:p>
            <a:endParaRPr lang="en-US" sz="1600" dirty="0">
              <a:latin typeface="Century Gothic" panose="020B0502020202020204" pitchFamily="34" charset="0"/>
            </a:endParaRPr>
          </a:p>
          <a:p>
            <a:r>
              <a:rPr lang="en-US" sz="1600" dirty="0">
                <a:latin typeface="Century Gothic" panose="020B0502020202020204" pitchFamily="34" charset="0"/>
              </a:rPr>
              <a:t>E.    </a:t>
            </a:r>
            <a:r>
              <a:rPr lang="en-US" sz="1600" b="1" dirty="0">
                <a:latin typeface="Century Gothic" panose="020B0502020202020204" pitchFamily="34" charset="0"/>
              </a:rPr>
              <a:t>A violation of this section is a class 3 misdemeanor. Each day that a violation of this section continues shall constitute a separate offense</a:t>
            </a:r>
            <a:r>
              <a:rPr lang="en-US" sz="1600" b="1" dirty="0" smtClean="0">
                <a:latin typeface="Century Gothic" panose="020B0502020202020204" pitchFamily="34" charset="0"/>
              </a:rPr>
              <a:t>.</a:t>
            </a:r>
          </a:p>
          <a:p>
            <a:endParaRPr lang="en-US" sz="1600" b="1" dirty="0">
              <a:latin typeface="Century Gothic" panose="020B0502020202020204" pitchFamily="34" charset="0"/>
            </a:endParaRPr>
          </a:p>
          <a:p>
            <a:r>
              <a:rPr lang="en-US" sz="1600" b="1" dirty="0">
                <a:latin typeface="Century Gothic" panose="020B0502020202020204" pitchFamily="34" charset="0"/>
              </a:rPr>
              <a:t>F.    Necessity, as set forth in ARS 13-417, is a defense to prosecution under this Section</a:t>
            </a:r>
            <a:r>
              <a:rPr lang="en-US" sz="1600" dirty="0">
                <a:latin typeface="Century Gothic" panose="020B0502020202020204" pitchFamily="34" charset="0"/>
              </a:rPr>
              <a:t>.</a:t>
            </a:r>
          </a:p>
        </p:txBody>
      </p:sp>
    </p:spTree>
    <p:extLst>
      <p:ext uri="{BB962C8B-B14F-4D97-AF65-F5344CB8AC3E}">
        <p14:creationId xmlns:p14="http://schemas.microsoft.com/office/powerpoint/2010/main" val="40743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Yuma</a:t>
            </a:r>
            <a:endParaRPr lang="en-US" dirty="0">
              <a:solidFill>
                <a:schemeClr val="bg1"/>
              </a:solidFill>
            </a:endParaRPr>
          </a:p>
        </p:txBody>
      </p:sp>
      <p:sp>
        <p:nvSpPr>
          <p:cNvPr id="3" name="Rectangle 2"/>
          <p:cNvSpPr/>
          <p:nvPr/>
        </p:nvSpPr>
        <p:spPr>
          <a:xfrm>
            <a:off x="190500" y="881571"/>
            <a:ext cx="8710612" cy="4031873"/>
          </a:xfrm>
          <a:prstGeom prst="rect">
            <a:avLst/>
          </a:prstGeom>
        </p:spPr>
        <p:txBody>
          <a:bodyPr wrap="square">
            <a:spAutoFit/>
          </a:bodyPr>
          <a:lstStyle/>
          <a:p>
            <a:r>
              <a:rPr lang="en-US" sz="1600" dirty="0">
                <a:latin typeface="Century Gothic" panose="020B0502020202020204" pitchFamily="34" charset="0"/>
              </a:rPr>
              <a:t>§ 110-04 Overnight Camping Prohibited Outside Licensed Campgrounds</a:t>
            </a:r>
            <a:r>
              <a:rPr lang="en-US" sz="1600" dirty="0" smtClean="0">
                <a:latin typeface="Century Gothic" panose="020B0502020202020204" pitchFamily="34" charset="0"/>
              </a:rPr>
              <a:t>.</a:t>
            </a:r>
          </a:p>
          <a:p>
            <a:endParaRPr lang="en-US" sz="1600" dirty="0">
              <a:latin typeface="Century Gothic" panose="020B0502020202020204" pitchFamily="34" charset="0"/>
            </a:endParaRPr>
          </a:p>
          <a:p>
            <a:r>
              <a:rPr lang="en-US" sz="1600" dirty="0">
                <a:latin typeface="Century Gothic" panose="020B0502020202020204" pitchFamily="34" charset="0"/>
              </a:rPr>
              <a:t>   (A)</a:t>
            </a:r>
            <a:r>
              <a:rPr lang="en-US" sz="1600" i="1" dirty="0">
                <a:latin typeface="Century Gothic" panose="020B0502020202020204" pitchFamily="34" charset="0"/>
              </a:rPr>
              <a:t>   </a:t>
            </a:r>
            <a:r>
              <a:rPr lang="en-US" sz="1600" b="1" i="1" dirty="0">
                <a:latin typeface="Century Gothic" panose="020B0502020202020204" pitchFamily="34" charset="0"/>
              </a:rPr>
              <a:t>Generally.</a:t>
            </a:r>
            <a:r>
              <a:rPr lang="en-US" sz="1600" b="1" dirty="0">
                <a:latin typeface="Century Gothic" panose="020B0502020202020204" pitchFamily="34" charset="0"/>
              </a:rPr>
              <a:t> Overnight camping by any person, whether or not such camping takes place in a motor vehicle, shall be prohibited upon any public or private land</a:t>
            </a:r>
            <a:r>
              <a:rPr lang="en-US" sz="1600" dirty="0">
                <a:latin typeface="Century Gothic" panose="020B0502020202020204" pitchFamily="34" charset="0"/>
              </a:rPr>
              <a:t>, which property is not licensed by the city as a campground</a:t>
            </a:r>
            <a:r>
              <a:rPr lang="en-US" sz="1600" dirty="0" smtClean="0">
                <a:latin typeface="Century Gothic" panose="020B0502020202020204" pitchFamily="34" charset="0"/>
              </a:rPr>
              <a:t>.</a:t>
            </a:r>
          </a:p>
          <a:p>
            <a:endParaRPr lang="en-US" sz="1600" dirty="0">
              <a:latin typeface="Century Gothic" panose="020B0502020202020204" pitchFamily="34" charset="0"/>
            </a:endParaRPr>
          </a:p>
          <a:p>
            <a:r>
              <a:rPr lang="en-US" sz="1600" dirty="0">
                <a:latin typeface="Century Gothic" panose="020B0502020202020204" pitchFamily="34" charset="0"/>
              </a:rPr>
              <a:t>   (B)</a:t>
            </a:r>
            <a:r>
              <a:rPr lang="en-US" sz="1600" i="1" dirty="0">
                <a:latin typeface="Century Gothic" panose="020B0502020202020204" pitchFamily="34" charset="0"/>
              </a:rPr>
              <a:t>   Camping on own property.</a:t>
            </a:r>
            <a:r>
              <a:rPr lang="en-US" sz="1600" dirty="0">
                <a:latin typeface="Century Gothic" panose="020B0502020202020204" pitchFamily="34" charset="0"/>
              </a:rPr>
              <a:t> The prohibition of division (A) of this section shall not apply to the landowner or members of the family when camping on such land for their own private use and enjoyment provided such camping is not in violation of Ordinance 583 (Chapter 154</a:t>
            </a:r>
            <a:r>
              <a:rPr lang="en-US" sz="1600" dirty="0" smtClean="0">
                <a:latin typeface="Century Gothic" panose="020B0502020202020204" pitchFamily="34" charset="0"/>
              </a:rPr>
              <a:t>).</a:t>
            </a:r>
          </a:p>
          <a:p>
            <a:endParaRPr lang="en-US" sz="1600" dirty="0">
              <a:latin typeface="Century Gothic" panose="020B0502020202020204" pitchFamily="34" charset="0"/>
            </a:endParaRPr>
          </a:p>
          <a:p>
            <a:r>
              <a:rPr lang="en-US" sz="1600" dirty="0">
                <a:latin typeface="Century Gothic" panose="020B0502020202020204" pitchFamily="34" charset="0"/>
              </a:rPr>
              <a:t>   (C)</a:t>
            </a:r>
            <a:r>
              <a:rPr lang="en-US" sz="1600" i="1" dirty="0">
                <a:latin typeface="Century Gothic" panose="020B0502020202020204" pitchFamily="34" charset="0"/>
              </a:rPr>
              <a:t>   Exemptions.</a:t>
            </a:r>
            <a:r>
              <a:rPr lang="en-US" sz="1600" dirty="0">
                <a:latin typeface="Century Gothic" panose="020B0502020202020204" pitchFamily="34" charset="0"/>
              </a:rPr>
              <a:t> The prohibition of division (A) of this section shall not apply to any organized and supervised camping activity on public or private land and for which the organization has secured the prior permission of the City Administrator or his designee.</a:t>
            </a:r>
          </a:p>
          <a:p>
            <a:endParaRPr lang="en-US" sz="1600" dirty="0"/>
          </a:p>
        </p:txBody>
      </p:sp>
    </p:spTree>
    <p:extLst>
      <p:ext uri="{BB962C8B-B14F-4D97-AF65-F5344CB8AC3E}">
        <p14:creationId xmlns:p14="http://schemas.microsoft.com/office/powerpoint/2010/main" val="244586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765018"/>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Title 1"/>
          <p:cNvSpPr>
            <a:spLocks noGrp="1"/>
          </p:cNvSpPr>
          <p:nvPr>
            <p:ph type="title"/>
          </p:nvPr>
        </p:nvSpPr>
        <p:spPr>
          <a:xfrm>
            <a:off x="628649" y="116553"/>
            <a:ext cx="7886700" cy="531914"/>
          </a:xfrm>
        </p:spPr>
        <p:txBody>
          <a:bodyPr>
            <a:normAutofit fontScale="90000"/>
          </a:bodyPr>
          <a:lstStyle/>
          <a:p>
            <a:pPr algn="ctr"/>
            <a:r>
              <a:rPr lang="en-US" dirty="0" smtClean="0">
                <a:solidFill>
                  <a:schemeClr val="bg1"/>
                </a:solidFill>
              </a:rPr>
              <a:t>Yuma</a:t>
            </a:r>
            <a:endParaRPr lang="en-US" dirty="0">
              <a:solidFill>
                <a:schemeClr val="bg1"/>
              </a:solidFill>
            </a:endParaRPr>
          </a:p>
        </p:txBody>
      </p:sp>
      <p:sp>
        <p:nvSpPr>
          <p:cNvPr id="3" name="Rectangle 2"/>
          <p:cNvSpPr/>
          <p:nvPr/>
        </p:nvSpPr>
        <p:spPr>
          <a:xfrm>
            <a:off x="190500" y="881571"/>
            <a:ext cx="8710612" cy="2308324"/>
          </a:xfrm>
          <a:prstGeom prst="rect">
            <a:avLst/>
          </a:prstGeom>
        </p:spPr>
        <p:txBody>
          <a:bodyPr wrap="square">
            <a:spAutoFit/>
          </a:bodyPr>
          <a:lstStyle/>
          <a:p>
            <a:r>
              <a:rPr lang="en-US" sz="1600" dirty="0">
                <a:latin typeface="Century Gothic" panose="020B0502020202020204" pitchFamily="34" charset="0"/>
              </a:rPr>
              <a:t>(D)</a:t>
            </a:r>
            <a:r>
              <a:rPr lang="en-US" sz="1600" i="1" dirty="0">
                <a:latin typeface="Century Gothic" panose="020B0502020202020204" pitchFamily="34" charset="0"/>
              </a:rPr>
              <a:t>   Civic and convention center exempt.</a:t>
            </a:r>
            <a:r>
              <a:rPr lang="en-US" sz="1600" dirty="0">
                <a:latin typeface="Century Gothic" panose="020B0502020202020204" pitchFamily="34" charset="0"/>
              </a:rPr>
              <a:t> The prohibition of division (A) of this section shall not apply to camping at the Yuma Civic and Convention Center in compliance with center rules and regulations.</a:t>
            </a:r>
          </a:p>
          <a:p>
            <a:endParaRPr lang="en-US" sz="1600" dirty="0">
              <a:latin typeface="Century Gothic" panose="020B0502020202020204" pitchFamily="34" charset="0"/>
            </a:endParaRPr>
          </a:p>
          <a:p>
            <a:r>
              <a:rPr lang="en-US" sz="1600" dirty="0">
                <a:latin typeface="Century Gothic" panose="020B0502020202020204" pitchFamily="34" charset="0"/>
              </a:rPr>
              <a:t>§ 110-99 Penalty</a:t>
            </a:r>
            <a:r>
              <a:rPr lang="en-US" sz="1600" dirty="0" smtClean="0">
                <a:latin typeface="Century Gothic" panose="020B0502020202020204" pitchFamily="34" charset="0"/>
              </a:rPr>
              <a:t>.</a:t>
            </a:r>
          </a:p>
          <a:p>
            <a:endParaRPr lang="en-US" sz="1600" dirty="0">
              <a:latin typeface="Century Gothic" panose="020B0502020202020204" pitchFamily="34" charset="0"/>
            </a:endParaRPr>
          </a:p>
          <a:p>
            <a:r>
              <a:rPr lang="en-US" sz="1600" dirty="0" smtClean="0">
                <a:latin typeface="Century Gothic" panose="020B0502020202020204" pitchFamily="34" charset="0"/>
              </a:rPr>
              <a:t>Unless </a:t>
            </a:r>
            <a:r>
              <a:rPr lang="en-US" sz="1600" dirty="0">
                <a:latin typeface="Century Gothic" panose="020B0502020202020204" pitchFamily="34" charset="0"/>
              </a:rPr>
              <a:t>otherwise specifically provided for in this chapter, any person or corporation who shall violate any provision of this chapter shall be deemed guilty of a class 1 misdemeanor, and shall be punished as provided in § 10-99 of this code.</a:t>
            </a:r>
          </a:p>
        </p:txBody>
      </p:sp>
    </p:spTree>
    <p:extLst>
      <p:ext uri="{BB962C8B-B14F-4D97-AF65-F5344CB8AC3E}">
        <p14:creationId xmlns:p14="http://schemas.microsoft.com/office/powerpoint/2010/main" val="29205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Box 8"/>
          <p:cNvSpPr/>
          <p:nvPr/>
        </p:nvSpPr>
        <p:spPr>
          <a:xfrm flipH="1">
            <a:off x="7138530" y="4402890"/>
            <a:ext cx="1549800" cy="275908"/>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gn="ctr">
              <a:lnSpc>
                <a:spcPct val="150000"/>
              </a:lnSpc>
            </a:pPr>
            <a:r>
              <a:rPr lang="en-US" sz="900" b="1" i="1" u="sng" spc="-1">
                <a:solidFill>
                  <a:srgbClr val="B3945D"/>
                </a:solidFill>
                <a:latin typeface="Open Sans"/>
              </a:rPr>
              <a:t>clsaz.org</a:t>
            </a:r>
            <a:endParaRPr lang="en-US" sz="900" spc="-1">
              <a:latin typeface="Arial"/>
            </a:endParaRPr>
          </a:p>
        </p:txBody>
      </p:sp>
      <p:sp>
        <p:nvSpPr>
          <p:cNvPr id="260" name="Picture Placeholder 10"/>
          <p:cNvSpPr/>
          <p:nvPr/>
        </p:nvSpPr>
        <p:spPr>
          <a:xfrm>
            <a:off x="571590" y="514350"/>
            <a:ext cx="3428730" cy="4143150"/>
          </a:xfrm>
          <a:custGeom>
            <a:avLst/>
            <a:gdLst/>
            <a:ahLst/>
            <a:cxnLst/>
            <a:rect l="l" t="t" r="r" b="b"/>
            <a:pathLst>
              <a:path w="4574275" h="5524499">
                <a:moveTo>
                  <a:pt x="0" y="0"/>
                </a:moveTo>
                <a:lnTo>
                  <a:pt x="4574275" y="0"/>
                </a:lnTo>
                <a:lnTo>
                  <a:pt x="4574275" y="5524499"/>
                </a:lnTo>
                <a:lnTo>
                  <a:pt x="0" y="5524499"/>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sp>
      <p:sp>
        <p:nvSpPr>
          <p:cNvPr id="261" name="TextBox 9"/>
          <p:cNvSpPr/>
          <p:nvPr/>
        </p:nvSpPr>
        <p:spPr>
          <a:xfrm>
            <a:off x="4299480" y="1008990"/>
            <a:ext cx="4737420" cy="3669145"/>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marL="342900" indent="-342900">
              <a:lnSpc>
                <a:spcPct val="150000"/>
              </a:lnSpc>
              <a:buClr>
                <a:srgbClr val="101B2C"/>
              </a:buClr>
              <a:buFont typeface="Arial"/>
              <a:buChar char="•"/>
            </a:pPr>
            <a:r>
              <a:rPr lang="en-US" spc="-1">
                <a:solidFill>
                  <a:srgbClr val="101B2C"/>
                </a:solidFill>
                <a:latin typeface="Century Gothic"/>
              </a:rPr>
              <a:t>Health and Economic Stability</a:t>
            </a:r>
            <a:endParaRPr lang="en-US" spc="-1">
              <a:latin typeface="Arial"/>
            </a:endParaRPr>
          </a:p>
          <a:p>
            <a:pPr marL="342900" indent="-342900">
              <a:lnSpc>
                <a:spcPct val="150000"/>
              </a:lnSpc>
              <a:buClr>
                <a:srgbClr val="101B2C"/>
              </a:buClr>
              <a:buFont typeface="Arial"/>
              <a:buChar char="•"/>
            </a:pPr>
            <a:r>
              <a:rPr lang="en-US" spc="-1">
                <a:solidFill>
                  <a:srgbClr val="101B2C"/>
                </a:solidFill>
                <a:latin typeface="Century Gothic"/>
              </a:rPr>
              <a:t>Employment Law</a:t>
            </a:r>
            <a:endParaRPr lang="en-US" spc="-1">
              <a:latin typeface="Arial"/>
            </a:endParaRPr>
          </a:p>
          <a:p>
            <a:pPr marL="342900" indent="-342900">
              <a:lnSpc>
                <a:spcPct val="150000"/>
              </a:lnSpc>
              <a:buClr>
                <a:srgbClr val="101B2C"/>
              </a:buClr>
              <a:buFont typeface="Arial"/>
              <a:buChar char="•"/>
            </a:pPr>
            <a:r>
              <a:rPr lang="en-US" spc="-1">
                <a:solidFill>
                  <a:srgbClr val="101B2C"/>
                </a:solidFill>
                <a:latin typeface="Century Gothic"/>
              </a:rPr>
              <a:t>Farmworker</a:t>
            </a:r>
            <a:endParaRPr lang="en-US" spc="-1">
              <a:latin typeface="Arial"/>
            </a:endParaRPr>
          </a:p>
          <a:p>
            <a:pPr marL="342900" indent="-342900">
              <a:lnSpc>
                <a:spcPct val="150000"/>
              </a:lnSpc>
              <a:buClr>
                <a:srgbClr val="101B2C"/>
              </a:buClr>
              <a:buFont typeface="Arial"/>
              <a:buChar char="•"/>
            </a:pPr>
            <a:r>
              <a:rPr lang="en-US" spc="-1">
                <a:solidFill>
                  <a:srgbClr val="101B2C"/>
                </a:solidFill>
                <a:latin typeface="Century Gothic"/>
              </a:rPr>
              <a:t>Marijuana Expungement/Prop 207</a:t>
            </a:r>
            <a:endParaRPr lang="en-US" spc="-1">
              <a:latin typeface="Arial"/>
            </a:endParaRPr>
          </a:p>
          <a:p>
            <a:pPr marL="342900" indent="-342900">
              <a:lnSpc>
                <a:spcPct val="150000"/>
              </a:lnSpc>
              <a:buClr>
                <a:srgbClr val="101B2C"/>
              </a:buClr>
              <a:buFont typeface="Arial"/>
              <a:buChar char="•"/>
            </a:pPr>
            <a:r>
              <a:rPr lang="en-US" spc="-1">
                <a:solidFill>
                  <a:srgbClr val="101B2C"/>
                </a:solidFill>
                <a:latin typeface="Century Gothic"/>
              </a:rPr>
              <a:t>Set Asides</a:t>
            </a:r>
            <a:endParaRPr lang="en-US" spc="-1">
              <a:latin typeface="Arial"/>
            </a:endParaRPr>
          </a:p>
          <a:p>
            <a:pPr marL="342900" indent="-342900">
              <a:lnSpc>
                <a:spcPct val="150000"/>
              </a:lnSpc>
              <a:buClr>
                <a:srgbClr val="101B2C"/>
              </a:buClr>
              <a:buFont typeface="Arial"/>
              <a:buChar char="•"/>
            </a:pPr>
            <a:r>
              <a:rPr lang="en-US" spc="-1">
                <a:solidFill>
                  <a:srgbClr val="101B2C"/>
                </a:solidFill>
                <a:latin typeface="Century Gothic"/>
              </a:rPr>
              <a:t>Housing</a:t>
            </a:r>
            <a:endParaRPr lang="en-US" spc="-1">
              <a:latin typeface="Arial"/>
            </a:endParaRPr>
          </a:p>
          <a:p>
            <a:pPr marL="342900" indent="-342900">
              <a:lnSpc>
                <a:spcPct val="150000"/>
              </a:lnSpc>
              <a:buClr>
                <a:srgbClr val="101B2C"/>
              </a:buClr>
              <a:buFont typeface="Arial"/>
              <a:buChar char="•"/>
            </a:pPr>
            <a:r>
              <a:rPr lang="en-US" spc="-1">
                <a:solidFill>
                  <a:srgbClr val="101B2C"/>
                </a:solidFill>
                <a:latin typeface="Century Gothic"/>
              </a:rPr>
              <a:t>Family Law</a:t>
            </a:r>
            <a:endParaRPr lang="en-US" spc="-1">
              <a:latin typeface="Arial"/>
            </a:endParaRPr>
          </a:p>
          <a:p>
            <a:pPr marL="342900" indent="-342900">
              <a:lnSpc>
                <a:spcPct val="150000"/>
              </a:lnSpc>
              <a:buClr>
                <a:srgbClr val="101B2C"/>
              </a:buClr>
              <a:buFont typeface="Arial"/>
              <a:buChar char="•"/>
            </a:pPr>
            <a:r>
              <a:rPr lang="en-US" spc="-1">
                <a:solidFill>
                  <a:srgbClr val="101B2C"/>
                </a:solidFill>
                <a:latin typeface="Century Gothic"/>
              </a:rPr>
              <a:t>Consumer</a:t>
            </a:r>
            <a:endParaRPr lang="en-US" spc="-1">
              <a:latin typeface="Arial"/>
            </a:endParaRPr>
          </a:p>
          <a:p>
            <a:pPr>
              <a:lnSpc>
                <a:spcPct val="100000"/>
              </a:lnSpc>
            </a:pPr>
            <a:endParaRPr lang="en-US" spc="-1">
              <a:latin typeface="Arial"/>
            </a:endParaRPr>
          </a:p>
        </p:txBody>
      </p:sp>
      <p:sp>
        <p:nvSpPr>
          <p:cNvPr id="262" name="TextBox 11"/>
          <p:cNvSpPr/>
          <p:nvPr/>
        </p:nvSpPr>
        <p:spPr>
          <a:xfrm>
            <a:off x="6779430" y="2754000"/>
            <a:ext cx="1127790" cy="189346"/>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gn="ctr">
              <a:lnSpc>
                <a:spcPct val="150000"/>
              </a:lnSpc>
            </a:pPr>
            <a:r>
              <a:rPr lang="en-US" sz="525" spc="-1">
                <a:solidFill>
                  <a:srgbClr val="808080"/>
                </a:solidFill>
                <a:latin typeface="Heebo"/>
              </a:rPr>
              <a:t>"</a:t>
            </a:r>
            <a:endParaRPr lang="en-US" sz="525" spc="-1">
              <a:latin typeface="Arial"/>
            </a:endParaRPr>
          </a:p>
        </p:txBody>
      </p:sp>
      <p:sp>
        <p:nvSpPr>
          <p:cNvPr id="263" name="TextBox 12"/>
          <p:cNvSpPr/>
          <p:nvPr/>
        </p:nvSpPr>
        <p:spPr>
          <a:xfrm>
            <a:off x="3933900" y="202770"/>
            <a:ext cx="5209920" cy="622157"/>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gn="ctr">
              <a:lnSpc>
                <a:spcPct val="100000"/>
              </a:lnSpc>
            </a:pPr>
            <a:r>
              <a:rPr lang="en-US" sz="3600" b="1" spc="-1">
                <a:solidFill>
                  <a:srgbClr val="101B2C"/>
                </a:solidFill>
                <a:latin typeface="Century Gothic"/>
              </a:rPr>
              <a:t>AREAS OF PRACTICE</a:t>
            </a:r>
            <a:endParaRPr lang="en-US" sz="3600" spc="-1">
              <a:latin typeface="Arial"/>
            </a:endParaRPr>
          </a:p>
        </p:txBody>
      </p:sp>
      <p:sp>
        <p:nvSpPr>
          <p:cNvPr id="264" name="Straight Connector 13"/>
          <p:cNvSpPr/>
          <p:nvPr/>
        </p:nvSpPr>
        <p:spPr>
          <a:xfrm>
            <a:off x="4736340" y="287550"/>
            <a:ext cx="326430" cy="270"/>
          </a:xfrm>
          <a:prstGeom prst="line">
            <a:avLst/>
          </a:prstGeom>
          <a:ln w="76200">
            <a:solidFill>
              <a:srgbClr val="FFFFFF"/>
            </a:solidFill>
            <a:miter/>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01442367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left)">
                                      <p:cBhvr additive="repl">
                                        <p:cTn id="7" dur="500"/>
                                        <p:tgtEl>
                                          <p:spTgt spid="26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wipe(up)">
                                      <p:cBhvr additive="repl">
                                        <p:cTn id="11" dur="500"/>
                                        <p:tgtEl>
                                          <p:spTgt spid="263"/>
                                        </p:tgtEl>
                                      </p:cBhvr>
                                    </p:animEffect>
                                  </p:childTnLst>
                                </p:cTn>
                              </p:par>
                            </p:childTnLst>
                          </p:cTn>
                        </p:par>
                        <p:par>
                          <p:cTn id="12" fill="hold">
                            <p:stCondLst>
                              <p:cond delay="1000"/>
                            </p:stCondLst>
                            <p:childTnLst>
                              <p:par>
                                <p:cTn id="13" presetID="42" presetClass="entr" fill="hold" nodeType="afterEffect">
                                  <p:stCondLst>
                                    <p:cond delay="0"/>
                                  </p:stCondLst>
                                  <p:childTnLst>
                                    <p:set>
                                      <p:cBhvr>
                                        <p:cTn id="14" dur="1" fill="hold">
                                          <p:stCondLst>
                                            <p:cond delay="0"/>
                                          </p:stCondLst>
                                        </p:cTn>
                                        <p:tgtEl>
                                          <p:spTgt spid="261"/>
                                        </p:tgtEl>
                                        <p:attrNameLst>
                                          <p:attrName>style.visibility</p:attrName>
                                        </p:attrNameLst>
                                      </p:cBhvr>
                                      <p:to>
                                        <p:strVal val="visible"/>
                                      </p:to>
                                    </p:set>
                                    <p:animEffect transition="in" filter="fade">
                                      <p:cBhvr additive="repl">
                                        <p:cTn id="15" dur="500"/>
                                        <p:tgtEl>
                                          <p:spTgt spid="261"/>
                                        </p:tgtEl>
                                      </p:cBhvr>
                                    </p:animEffect>
                                    <p:anim calcmode="lin" valueType="num">
                                      <p:cBhvr additive="repl">
                                        <p:cTn id="16" dur="500" fill="hold"/>
                                        <p:tgtEl>
                                          <p:spTgt spid="261"/>
                                        </p:tgtEl>
                                        <p:attrNameLst>
                                          <p:attrName>ppt_x</p:attrName>
                                        </p:attrNameLst>
                                      </p:cBhvr>
                                      <p:tavLst>
                                        <p:tav tm="0">
                                          <p:val>
                                            <p:strVal val="#ppt_x"/>
                                          </p:val>
                                        </p:tav>
                                        <p:tav tm="100000">
                                          <p:val>
                                            <p:strVal val="#ppt_x"/>
                                          </p:val>
                                        </p:tav>
                                      </p:tavLst>
                                    </p:anim>
                                    <p:anim calcmode="lin" valueType="num">
                                      <p:cBhvr additive="repl">
                                        <p:cTn id="17" dur="500" fill="hold"/>
                                        <p:tgtEl>
                                          <p:spTgt spid="261"/>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fill="hold" nodeType="afterEffect">
                                  <p:stCondLst>
                                    <p:cond delay="0"/>
                                  </p:stCondLst>
                                  <p:childTnLst>
                                    <p:set>
                                      <p:cBhvr>
                                        <p:cTn id="20" dur="1" fill="hold">
                                          <p:stCondLst>
                                            <p:cond delay="0"/>
                                          </p:stCondLst>
                                        </p:cTn>
                                        <p:tgtEl>
                                          <p:spTgt spid="262"/>
                                        </p:tgtEl>
                                        <p:attrNameLst>
                                          <p:attrName>style.visibility</p:attrName>
                                        </p:attrNameLst>
                                      </p:cBhvr>
                                      <p:to>
                                        <p:strVal val="visible"/>
                                      </p:to>
                                    </p:set>
                                    <p:animEffect transition="in" filter="fade">
                                      <p:cBhvr additive="repl">
                                        <p:cTn id="21" dur="500"/>
                                        <p:tgtEl>
                                          <p:spTgt spid="262"/>
                                        </p:tgtEl>
                                      </p:cBhvr>
                                    </p:animEffect>
                                    <p:anim calcmode="lin" valueType="num">
                                      <p:cBhvr additive="repl">
                                        <p:cTn id="22" dur="500" fill="hold"/>
                                        <p:tgtEl>
                                          <p:spTgt spid="262"/>
                                        </p:tgtEl>
                                        <p:attrNameLst>
                                          <p:attrName>ppt_x</p:attrName>
                                        </p:attrNameLst>
                                      </p:cBhvr>
                                      <p:tavLst>
                                        <p:tav tm="0">
                                          <p:val>
                                            <p:strVal val="#ppt_x"/>
                                          </p:val>
                                        </p:tav>
                                        <p:tav tm="100000">
                                          <p:val>
                                            <p:strVal val="#ppt_x"/>
                                          </p:val>
                                        </p:tav>
                                      </p:tavLst>
                                    </p:anim>
                                    <p:anim calcmode="lin" valueType="num">
                                      <p:cBhvr additive="repl">
                                        <p:cTn id="23" dur="500" fill="hold"/>
                                        <p:tgtEl>
                                          <p:spTgt spid="2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C467B77B-BDC8-B44C-A4BB-5A21385073F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cxnSp>
        <p:nvCxnSpPr>
          <p:cNvPr id="68" name="Straight Connector 67"/>
          <p:cNvCxnSpPr/>
          <p:nvPr/>
        </p:nvCxnSpPr>
        <p:spPr>
          <a:xfrm>
            <a:off x="0" y="4854535"/>
            <a:ext cx="6727372" cy="0"/>
          </a:xfrm>
          <a:prstGeom prst="line">
            <a:avLst/>
          </a:prstGeom>
          <a:ln w="76200">
            <a:solidFill>
              <a:srgbClr val="B3945D"/>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0913" y="163414"/>
            <a:ext cx="8421865" cy="646331"/>
          </a:xfrm>
          <a:prstGeom prst="rect">
            <a:avLst/>
          </a:prstGeom>
          <a:noFill/>
        </p:spPr>
        <p:txBody>
          <a:bodyPr wrap="square" rtlCol="0">
            <a:spAutoFit/>
          </a:bodyPr>
          <a:lstStyle/>
          <a:p>
            <a:pPr algn="ctr"/>
            <a:r>
              <a:rPr lang="en-US" sz="3600" b="1" dirty="0" smtClean="0">
                <a:solidFill>
                  <a:schemeClr val="bg1"/>
                </a:solidFill>
                <a:latin typeface="Baskerville Old Face" panose="02020602080505020303" pitchFamily="18" charset="0"/>
                <a:ea typeface="Roboto Light" panose="02000000000000000000" pitchFamily="2" charset="0"/>
              </a:rPr>
              <a:t>Taking Action to Help Individuals</a:t>
            </a:r>
            <a:endParaRPr lang="id-ID" sz="3600" b="1" dirty="0">
              <a:solidFill>
                <a:schemeClr val="bg1"/>
              </a:solidFill>
              <a:latin typeface="Baskerville Old Face" panose="02020602080505020303" pitchFamily="18" charset="0"/>
              <a:ea typeface="Roboto Light" panose="02000000000000000000" pitchFamily="2" charset="0"/>
            </a:endParaRPr>
          </a:p>
        </p:txBody>
      </p:sp>
      <p:cxnSp>
        <p:nvCxnSpPr>
          <p:cNvPr id="26" name="Straight Connector 25"/>
          <p:cNvCxnSpPr/>
          <p:nvPr/>
        </p:nvCxnSpPr>
        <p:spPr>
          <a:xfrm>
            <a:off x="4354305" y="809745"/>
            <a:ext cx="43538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Google Shape;216;p30"/>
          <p:cNvSpPr txBox="1">
            <a:spLocks/>
          </p:cNvSpPr>
          <p:nvPr/>
        </p:nvSpPr>
        <p:spPr>
          <a:xfrm>
            <a:off x="355988" y="914378"/>
            <a:ext cx="8438762" cy="3387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600" b="0" i="0" u="none" strike="noStrike" cap="none">
                <a:solidFill>
                  <a:schemeClr val="lt1"/>
                </a:solidFill>
                <a:latin typeface="Century Gothic"/>
                <a:ea typeface="Century Gothic"/>
                <a:cs typeface="Century Gothic"/>
                <a:sym typeface="Century Gothic"/>
              </a:defRPr>
            </a:lvl9pPr>
          </a:lstStyle>
          <a:p>
            <a:r>
              <a:rPr lang="en-US" dirty="0" smtClean="0"/>
              <a:t>Has </a:t>
            </a:r>
            <a:r>
              <a:rPr lang="en-US" dirty="0"/>
              <a:t>your client been given a warning from law enforcement about camping? When were these </a:t>
            </a:r>
            <a:r>
              <a:rPr lang="en-US" dirty="0" smtClean="0"/>
              <a:t>warnings?</a:t>
            </a:r>
            <a:endParaRPr lang="en-US" dirty="0"/>
          </a:p>
          <a:p>
            <a:r>
              <a:rPr lang="en-US" dirty="0" smtClean="0"/>
              <a:t>Do </a:t>
            </a:r>
            <a:r>
              <a:rPr lang="en-US" dirty="0"/>
              <a:t>they live in a city with an anti camping law?</a:t>
            </a:r>
          </a:p>
          <a:p>
            <a:r>
              <a:rPr lang="en-US" dirty="0" smtClean="0"/>
              <a:t>Are </a:t>
            </a:r>
            <a:r>
              <a:rPr lang="en-US" dirty="0"/>
              <a:t>they living with a </a:t>
            </a:r>
            <a:r>
              <a:rPr lang="en-US" dirty="0" smtClean="0"/>
              <a:t>disability?</a:t>
            </a:r>
            <a:endParaRPr lang="en-US" dirty="0"/>
          </a:p>
          <a:p>
            <a:r>
              <a:rPr lang="en-US" dirty="0" smtClean="0"/>
              <a:t>Is </a:t>
            </a:r>
            <a:r>
              <a:rPr lang="en-US" dirty="0"/>
              <a:t>the camping related or a result of their </a:t>
            </a:r>
            <a:r>
              <a:rPr lang="en-US" dirty="0" smtClean="0"/>
              <a:t>disability?</a:t>
            </a:r>
            <a:endParaRPr lang="en-US" dirty="0"/>
          </a:p>
          <a:p>
            <a:r>
              <a:rPr lang="en-US" dirty="0" smtClean="0"/>
              <a:t>Is </a:t>
            </a:r>
            <a:r>
              <a:rPr lang="en-US" dirty="0"/>
              <a:t>there a shelter for the unhoused in this community and are there available </a:t>
            </a:r>
            <a:r>
              <a:rPr lang="en-US" dirty="0" smtClean="0"/>
              <a:t>beds?</a:t>
            </a:r>
            <a:endParaRPr lang="en-US" dirty="0"/>
          </a:p>
        </p:txBody>
      </p:sp>
    </p:spTree>
    <p:extLst>
      <p:ext uri="{BB962C8B-B14F-4D97-AF65-F5344CB8AC3E}">
        <p14:creationId xmlns:p14="http://schemas.microsoft.com/office/powerpoint/2010/main" val="38519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Rectangle 6"/>
          <p:cNvSpPr/>
          <p:nvPr/>
        </p:nvSpPr>
        <p:spPr>
          <a:xfrm>
            <a:off x="0" y="-498420"/>
            <a:ext cx="9143820" cy="5143230"/>
          </a:xfrm>
          <a:prstGeom prst="rect">
            <a:avLst/>
          </a:prstGeom>
          <a:solidFill>
            <a:srgbClr val="B3945D"/>
          </a:solidFill>
          <a:ln>
            <a:noFill/>
          </a:ln>
        </p:spPr>
        <p:style>
          <a:lnRef idx="2">
            <a:schemeClr val="accent1">
              <a:shade val="50000"/>
            </a:schemeClr>
          </a:lnRef>
          <a:fillRef idx="1">
            <a:schemeClr val="accent1"/>
          </a:fillRef>
          <a:effectRef idx="0">
            <a:schemeClr val="accent1"/>
          </a:effectRef>
          <a:fontRef idx="minor"/>
        </p:style>
      </p:sp>
      <p:sp>
        <p:nvSpPr>
          <p:cNvPr id="318" name="TextBox 7"/>
          <p:cNvSpPr/>
          <p:nvPr/>
        </p:nvSpPr>
        <p:spPr>
          <a:xfrm>
            <a:off x="786510" y="1589221"/>
            <a:ext cx="7570800" cy="2595518"/>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indent="-162000">
              <a:buClr>
                <a:srgbClr val="101B2C"/>
              </a:buClr>
              <a:buFont typeface="Wingdings 3" charset="2"/>
              <a:buChar char=""/>
            </a:pPr>
            <a:r>
              <a:rPr lang="en-US" sz="2805" spc="-1">
                <a:solidFill>
                  <a:srgbClr val="101B2C"/>
                </a:solidFill>
                <a:latin typeface="Century Gothic"/>
              </a:rPr>
              <a:t>Telephone (602) 258-3434</a:t>
            </a:r>
            <a:endParaRPr lang="en-US" sz="2805" spc="-1">
              <a:latin typeface="Arial"/>
            </a:endParaRPr>
          </a:p>
          <a:p>
            <a:pPr marL="914490" lvl="1" indent="-457110">
              <a:buClr>
                <a:srgbClr val="101B2C"/>
              </a:buClr>
              <a:buFont typeface="Arial"/>
              <a:buChar char="•"/>
            </a:pPr>
            <a:r>
              <a:rPr lang="en-US" sz="2002" spc="-1">
                <a:solidFill>
                  <a:srgbClr val="101B2C"/>
                </a:solidFill>
                <a:latin typeface="Century Gothic"/>
              </a:rPr>
              <a:t>Applications via phone 8am-2pm in Maricopa County </a:t>
            </a:r>
            <a:endParaRPr lang="en-US" sz="2002" spc="-1">
              <a:latin typeface="Arial"/>
            </a:endParaRPr>
          </a:p>
          <a:p>
            <a:pPr marL="914490" lvl="1" indent="-457110">
              <a:buClr>
                <a:srgbClr val="101B2C"/>
              </a:buClr>
              <a:buFont typeface="Arial"/>
              <a:buChar char="•"/>
            </a:pPr>
            <a:r>
              <a:rPr lang="en-US" sz="2002" spc="-1">
                <a:solidFill>
                  <a:srgbClr val="101B2C"/>
                </a:solidFill>
                <a:latin typeface="Century Gothic"/>
              </a:rPr>
              <a:t>CLS is not accepting in-person applications at this time due to COVID-19</a:t>
            </a:r>
            <a:endParaRPr lang="en-US" sz="2002" spc="-1">
              <a:latin typeface="Arial"/>
            </a:endParaRPr>
          </a:p>
          <a:p>
            <a:pPr indent="-162000">
              <a:buClr>
                <a:srgbClr val="101B2C"/>
              </a:buClr>
              <a:buFont typeface="Wingdings 3" charset="2"/>
              <a:buChar char=""/>
            </a:pPr>
            <a:r>
              <a:rPr lang="en-US" sz="2805" spc="-1">
                <a:solidFill>
                  <a:srgbClr val="101B2C"/>
                </a:solidFill>
                <a:latin typeface="Century Gothic"/>
              </a:rPr>
              <a:t>www.azlawhelp.org/accesstojustice.cfm   </a:t>
            </a:r>
            <a:endParaRPr lang="en-US" sz="2805" spc="-1">
              <a:latin typeface="Arial"/>
            </a:endParaRPr>
          </a:p>
          <a:p>
            <a:pPr indent="-162000">
              <a:buClr>
                <a:srgbClr val="101B2C"/>
              </a:buClr>
              <a:buFont typeface="Wingdings 3" charset="2"/>
              <a:buChar char=""/>
            </a:pPr>
            <a:r>
              <a:rPr lang="en-US" sz="2805" spc="-1">
                <a:solidFill>
                  <a:srgbClr val="101B2C"/>
                </a:solidFill>
                <a:latin typeface="Century Gothic"/>
              </a:rPr>
              <a:t>www.clsaz.org/ </a:t>
            </a:r>
            <a:endParaRPr lang="en-US" sz="2805" spc="-1">
              <a:latin typeface="Arial"/>
            </a:endParaRPr>
          </a:p>
        </p:txBody>
      </p:sp>
      <p:sp>
        <p:nvSpPr>
          <p:cNvPr id="319" name="TextBox 11"/>
          <p:cNvSpPr/>
          <p:nvPr/>
        </p:nvSpPr>
        <p:spPr>
          <a:xfrm>
            <a:off x="786510" y="341010"/>
            <a:ext cx="4510350" cy="760656"/>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nSpc>
                <a:spcPct val="150000"/>
              </a:lnSpc>
            </a:pPr>
            <a:r>
              <a:rPr lang="en-US" sz="3000" b="1" spc="-1">
                <a:solidFill>
                  <a:srgbClr val="101B2C"/>
                </a:solidFill>
                <a:latin typeface="Century Gothic"/>
              </a:rPr>
              <a:t>HOW TO REACH US??</a:t>
            </a:r>
            <a:endParaRPr lang="en-US" sz="3000" spc="-1">
              <a:latin typeface="Arial"/>
            </a:endParaRPr>
          </a:p>
        </p:txBody>
      </p:sp>
      <p:sp>
        <p:nvSpPr>
          <p:cNvPr id="320" name="Rectangle 12"/>
          <p:cNvSpPr/>
          <p:nvPr/>
        </p:nvSpPr>
        <p:spPr>
          <a:xfrm>
            <a:off x="0" y="4469040"/>
            <a:ext cx="9143820" cy="672030"/>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p:style>
      </p:sp>
      <p:pic>
        <p:nvPicPr>
          <p:cNvPr id="321" name="Picture 3"/>
          <p:cNvPicPr/>
          <p:nvPr/>
        </p:nvPicPr>
        <p:blipFill>
          <a:blip r:embed="rId2"/>
          <a:stretch/>
        </p:blipFill>
        <p:spPr>
          <a:xfrm>
            <a:off x="6444360" y="-234900"/>
            <a:ext cx="2369520" cy="1869750"/>
          </a:xfrm>
          <a:prstGeom prst="rect">
            <a:avLst/>
          </a:prstGeom>
          <a:ln w="0">
            <a:noFill/>
          </a:ln>
        </p:spPr>
      </p:pic>
    </p:spTree>
    <p:extLst>
      <p:ext uri="{BB962C8B-B14F-4D97-AF65-F5344CB8AC3E}">
        <p14:creationId xmlns:p14="http://schemas.microsoft.com/office/powerpoint/2010/main" val="45842497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42" presetClass="entr" fill="hold" nodeType="after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additive="repl">
                                        <p:cTn id="7" dur="500"/>
                                        <p:tgtEl>
                                          <p:spTgt spid="317"/>
                                        </p:tgtEl>
                                      </p:cBhvr>
                                    </p:animEffect>
                                    <p:anim calcmode="lin" valueType="num">
                                      <p:cBhvr additive="repl">
                                        <p:cTn id="8" dur="500" fill="hold"/>
                                        <p:tgtEl>
                                          <p:spTgt spid="317"/>
                                        </p:tgtEl>
                                        <p:attrNameLst>
                                          <p:attrName>ppt_x</p:attrName>
                                        </p:attrNameLst>
                                      </p:cBhvr>
                                      <p:tavLst>
                                        <p:tav tm="0">
                                          <p:val>
                                            <p:strVal val="#ppt_x"/>
                                          </p:val>
                                        </p:tav>
                                        <p:tav tm="100000">
                                          <p:val>
                                            <p:strVal val="#ppt_x"/>
                                          </p:val>
                                        </p:tav>
                                      </p:tavLst>
                                    </p:anim>
                                    <p:anim calcmode="lin" valueType="num">
                                      <p:cBhvr additive="repl">
                                        <p:cTn id="9" dur="500" fill="hold"/>
                                        <p:tgtEl>
                                          <p:spTgt spid="3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19"/>
                                        </p:tgtEl>
                                        <p:attrNameLst>
                                          <p:attrName>style.visibility</p:attrName>
                                        </p:attrNameLst>
                                      </p:cBhvr>
                                      <p:to>
                                        <p:strVal val="visible"/>
                                      </p:to>
                                    </p:set>
                                    <p:animEffect transition="in" filter="wipe(down)">
                                      <p:cBhvr additive="repl">
                                        <p:cTn id="13" dur="500"/>
                                        <p:tgtEl>
                                          <p:spTgt spid="319"/>
                                        </p:tgtEl>
                                      </p:cBhvr>
                                    </p:animEffect>
                                  </p:childTnLst>
                                </p:cTn>
                              </p:par>
                            </p:childTnLst>
                          </p:cTn>
                        </p:par>
                        <p:par>
                          <p:cTn id="14" fill="hold">
                            <p:stCondLst>
                              <p:cond delay="1000"/>
                            </p:stCondLst>
                            <p:childTnLst>
                              <p:par>
                                <p:cTn id="15" presetID="42" presetClass="entr" fill="hold" nodeType="afterEffect">
                                  <p:stCondLst>
                                    <p:cond delay="0"/>
                                  </p:stCondLst>
                                  <p:childTnLst>
                                    <p:set>
                                      <p:cBhvr>
                                        <p:cTn id="16" dur="1" fill="hold">
                                          <p:stCondLst>
                                            <p:cond delay="0"/>
                                          </p:stCondLst>
                                        </p:cTn>
                                        <p:tgtEl>
                                          <p:spTgt spid="318"/>
                                        </p:tgtEl>
                                        <p:attrNameLst>
                                          <p:attrName>style.visibility</p:attrName>
                                        </p:attrNameLst>
                                      </p:cBhvr>
                                      <p:to>
                                        <p:strVal val="visible"/>
                                      </p:to>
                                    </p:set>
                                    <p:animEffect transition="in" filter="fade">
                                      <p:cBhvr additive="repl">
                                        <p:cTn id="17" dur="500"/>
                                        <p:tgtEl>
                                          <p:spTgt spid="318"/>
                                        </p:tgtEl>
                                      </p:cBhvr>
                                    </p:animEffect>
                                    <p:anim calcmode="lin" valueType="num">
                                      <p:cBhvr additive="repl">
                                        <p:cTn id="18" dur="500" fill="hold"/>
                                        <p:tgtEl>
                                          <p:spTgt spid="318"/>
                                        </p:tgtEl>
                                        <p:attrNameLst>
                                          <p:attrName>ppt_x</p:attrName>
                                        </p:attrNameLst>
                                      </p:cBhvr>
                                      <p:tavLst>
                                        <p:tav tm="0">
                                          <p:val>
                                            <p:strVal val="#ppt_x"/>
                                          </p:val>
                                        </p:tav>
                                        <p:tav tm="100000">
                                          <p:val>
                                            <p:strVal val="#ppt_x"/>
                                          </p:val>
                                        </p:tav>
                                      </p:tavLst>
                                    </p:anim>
                                    <p:anim calcmode="lin" valueType="num">
                                      <p:cBhvr additive="repl">
                                        <p:cTn id="19" dur="500" fill="hold"/>
                                        <p:tgtEl>
                                          <p:spTgt spid="31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fill="hold" nodeType="afterEffect">
                                  <p:stCondLst>
                                    <p:cond delay="0"/>
                                  </p:stCondLst>
                                  <p:childTnLst>
                                    <p:set>
                                      <p:cBhvr>
                                        <p:cTn id="22" dur="1" fill="hold">
                                          <p:stCondLst>
                                            <p:cond delay="0"/>
                                          </p:stCondLst>
                                        </p:cTn>
                                        <p:tgtEl>
                                          <p:spTgt spid="320"/>
                                        </p:tgtEl>
                                        <p:attrNameLst>
                                          <p:attrName>style.visibility</p:attrName>
                                        </p:attrNameLst>
                                      </p:cBhvr>
                                      <p:to>
                                        <p:strVal val="visible"/>
                                      </p:to>
                                    </p:set>
                                    <p:animEffect transition="in" filter="fade">
                                      <p:cBhvr additive="repl">
                                        <p:cTn id="23" dur="500"/>
                                        <p:tgtEl>
                                          <p:spTgt spid="320"/>
                                        </p:tgtEl>
                                      </p:cBhvr>
                                    </p:animEffect>
                                    <p:anim calcmode="lin" valueType="num">
                                      <p:cBhvr additive="repl">
                                        <p:cTn id="24" dur="500" fill="hold"/>
                                        <p:tgtEl>
                                          <p:spTgt spid="320"/>
                                        </p:tgtEl>
                                        <p:attrNameLst>
                                          <p:attrName>ppt_x</p:attrName>
                                        </p:attrNameLst>
                                      </p:cBhvr>
                                      <p:tavLst>
                                        <p:tav tm="0">
                                          <p:val>
                                            <p:strVal val="#ppt_x"/>
                                          </p:val>
                                        </p:tav>
                                        <p:tav tm="100000">
                                          <p:val>
                                            <p:strVal val="#ppt_x"/>
                                          </p:val>
                                        </p:tav>
                                      </p:tavLst>
                                    </p:anim>
                                    <p:anim calcmode="lin" valueType="num">
                                      <p:cBhvr additive="repl">
                                        <p:cTn id="25" dur="500" fill="hold"/>
                                        <p:tgtEl>
                                          <p:spTgt spid="3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Box 9"/>
          <p:cNvSpPr/>
          <p:nvPr/>
        </p:nvSpPr>
        <p:spPr>
          <a:xfrm>
            <a:off x="2617920" y="669870"/>
            <a:ext cx="3908250" cy="499816"/>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gn="ctr">
              <a:lnSpc>
                <a:spcPct val="100000"/>
              </a:lnSpc>
            </a:pPr>
            <a:r>
              <a:rPr lang="en-US" sz="2805" spc="-1">
                <a:solidFill>
                  <a:srgbClr val="2B2B2B"/>
                </a:solidFill>
                <a:latin typeface="Open Sans"/>
              </a:rPr>
              <a:t>FOLLOW US </a:t>
            </a:r>
            <a:endParaRPr lang="en-US" sz="2805" spc="-1">
              <a:latin typeface="Arial"/>
            </a:endParaRPr>
          </a:p>
        </p:txBody>
      </p:sp>
      <p:sp>
        <p:nvSpPr>
          <p:cNvPr id="323" name="Straight Connector 13"/>
          <p:cNvSpPr/>
          <p:nvPr/>
        </p:nvSpPr>
        <p:spPr>
          <a:xfrm>
            <a:off x="4354290" y="574290"/>
            <a:ext cx="435240" cy="270"/>
          </a:xfrm>
          <a:prstGeom prst="line">
            <a:avLst/>
          </a:prstGeom>
          <a:ln w="76200">
            <a:solidFill>
              <a:srgbClr val="B3945D"/>
            </a:solidFill>
          </a:ln>
        </p:spPr>
        <p:style>
          <a:lnRef idx="1">
            <a:schemeClr val="accent1"/>
          </a:lnRef>
          <a:fillRef idx="0">
            <a:schemeClr val="accent1"/>
          </a:fillRef>
          <a:effectRef idx="0">
            <a:schemeClr val="accent1"/>
          </a:effectRef>
          <a:fontRef idx="minor"/>
        </p:style>
      </p:sp>
      <p:sp>
        <p:nvSpPr>
          <p:cNvPr id="324" name="Rectangle 18"/>
          <p:cNvSpPr/>
          <p:nvPr/>
        </p:nvSpPr>
        <p:spPr>
          <a:xfrm>
            <a:off x="5573880" y="1507410"/>
            <a:ext cx="3533490" cy="1360821"/>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nSpc>
                <a:spcPct val="100000"/>
              </a:lnSpc>
            </a:pPr>
            <a:r>
              <a:rPr lang="en-US" sz="2400" b="1" spc="-1">
                <a:solidFill>
                  <a:srgbClr val="2B2B2B"/>
                </a:solidFill>
                <a:latin typeface="Open Sans"/>
              </a:rPr>
              <a:t>WWW.CLSAZ.ORG</a:t>
            </a:r>
            <a:endParaRPr lang="en-US" sz="2400" spc="-1">
              <a:latin typeface="Arial"/>
            </a:endParaRPr>
          </a:p>
          <a:p>
            <a:pPr>
              <a:lnSpc>
                <a:spcPct val="100000"/>
              </a:lnSpc>
            </a:pPr>
            <a:endParaRPr lang="en-US" sz="2400" spc="-1">
              <a:latin typeface="Arial"/>
            </a:endParaRPr>
          </a:p>
          <a:p>
            <a:pPr>
              <a:lnSpc>
                <a:spcPct val="150000"/>
              </a:lnSpc>
            </a:pPr>
            <a:endParaRPr lang="en-US" sz="2400" spc="-1">
              <a:latin typeface="Arial"/>
            </a:endParaRPr>
          </a:p>
        </p:txBody>
      </p:sp>
      <p:grpSp>
        <p:nvGrpSpPr>
          <p:cNvPr id="325" name="Group 22"/>
          <p:cNvGrpSpPr/>
          <p:nvPr/>
        </p:nvGrpSpPr>
        <p:grpSpPr>
          <a:xfrm>
            <a:off x="0" y="4845420"/>
            <a:ext cx="9143820" cy="8910"/>
            <a:chOff x="0" y="6460560"/>
            <a:chExt cx="12191760" cy="11880"/>
          </a:xfrm>
        </p:grpSpPr>
        <p:sp>
          <p:nvSpPr>
            <p:cNvPr id="326" name="Straight Connector 23"/>
            <p:cNvSpPr/>
            <p:nvPr/>
          </p:nvSpPr>
          <p:spPr>
            <a:xfrm flipV="1">
              <a:off x="0" y="6460560"/>
              <a:ext cx="4415040" cy="11880"/>
            </a:xfrm>
            <a:prstGeom prst="line">
              <a:avLst/>
            </a:prstGeom>
            <a:ln w="76200">
              <a:solidFill>
                <a:srgbClr val="B3945D"/>
              </a:solidFill>
            </a:ln>
          </p:spPr>
          <p:style>
            <a:lnRef idx="1">
              <a:schemeClr val="accent1"/>
            </a:lnRef>
            <a:fillRef idx="0">
              <a:schemeClr val="accent1"/>
            </a:fillRef>
            <a:effectRef idx="0">
              <a:schemeClr val="accent1"/>
            </a:effectRef>
            <a:fontRef idx="minor"/>
          </p:style>
        </p:sp>
        <p:sp>
          <p:nvSpPr>
            <p:cNvPr id="327" name="Straight Connector 26"/>
            <p:cNvSpPr/>
            <p:nvPr/>
          </p:nvSpPr>
          <p:spPr>
            <a:xfrm flipV="1">
              <a:off x="7776720" y="6460560"/>
              <a:ext cx="4415040" cy="11880"/>
            </a:xfrm>
            <a:prstGeom prst="line">
              <a:avLst/>
            </a:prstGeom>
            <a:ln w="76200">
              <a:solidFill>
                <a:srgbClr val="B3945D"/>
              </a:solidFill>
            </a:ln>
          </p:spPr>
          <p:style>
            <a:lnRef idx="1">
              <a:schemeClr val="accent1"/>
            </a:lnRef>
            <a:fillRef idx="0">
              <a:schemeClr val="accent1"/>
            </a:fillRef>
            <a:effectRef idx="0">
              <a:schemeClr val="accent1"/>
            </a:effectRef>
            <a:fontRef idx="minor"/>
          </p:style>
        </p:sp>
      </p:grpSp>
      <p:sp>
        <p:nvSpPr>
          <p:cNvPr id="328" name="TextBox 11"/>
          <p:cNvSpPr/>
          <p:nvPr/>
        </p:nvSpPr>
        <p:spPr>
          <a:xfrm>
            <a:off x="3311550" y="4699621"/>
            <a:ext cx="2520990" cy="253531"/>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gn="ctr">
              <a:lnSpc>
                <a:spcPct val="150000"/>
              </a:lnSpc>
            </a:pPr>
            <a:r>
              <a:rPr lang="en-US" sz="803" spc="-1">
                <a:solidFill>
                  <a:srgbClr val="B3945D"/>
                </a:solidFill>
                <a:latin typeface="Century Gothic"/>
              </a:rPr>
              <a:t>COMMUNITY LEGAL SERVICES</a:t>
            </a:r>
            <a:endParaRPr lang="en-US" sz="803" spc="-1">
              <a:latin typeface="Arial"/>
            </a:endParaRPr>
          </a:p>
        </p:txBody>
      </p:sp>
      <p:pic>
        <p:nvPicPr>
          <p:cNvPr id="329" name="Picture 27"/>
          <p:cNvPicPr/>
          <p:nvPr/>
        </p:nvPicPr>
        <p:blipFill>
          <a:blip r:embed="rId2"/>
          <a:stretch/>
        </p:blipFill>
        <p:spPr>
          <a:xfrm>
            <a:off x="612900" y="1338930"/>
            <a:ext cx="4125330" cy="2554470"/>
          </a:xfrm>
          <a:prstGeom prst="rect">
            <a:avLst/>
          </a:prstGeom>
          <a:ln w="0">
            <a:noFill/>
          </a:ln>
        </p:spPr>
      </p:pic>
      <p:pic>
        <p:nvPicPr>
          <p:cNvPr id="330" name="Picture Placeholder 15"/>
          <p:cNvPicPr/>
          <p:nvPr/>
        </p:nvPicPr>
        <p:blipFill>
          <a:blip r:embed="rId3"/>
          <a:srcRect l="388" r="388"/>
          <a:stretch/>
        </p:blipFill>
        <p:spPr>
          <a:xfrm>
            <a:off x="-222480" y="984150"/>
            <a:ext cx="5795820" cy="3603150"/>
          </a:xfrm>
          <a:prstGeom prst="rect">
            <a:avLst/>
          </a:prstGeom>
          <a:ln w="0">
            <a:noFill/>
          </a:ln>
        </p:spPr>
      </p:pic>
      <p:pic>
        <p:nvPicPr>
          <p:cNvPr id="331" name="Picture 9"/>
          <p:cNvPicPr/>
          <p:nvPr/>
        </p:nvPicPr>
        <p:blipFill>
          <a:blip r:embed="rId4"/>
          <a:stretch/>
        </p:blipFill>
        <p:spPr>
          <a:xfrm>
            <a:off x="4932630" y="2365740"/>
            <a:ext cx="1058670" cy="649080"/>
          </a:xfrm>
          <a:prstGeom prst="rect">
            <a:avLst/>
          </a:prstGeom>
          <a:ln w="0">
            <a:noFill/>
          </a:ln>
        </p:spPr>
      </p:pic>
      <p:pic>
        <p:nvPicPr>
          <p:cNvPr id="332" name="Picture 8"/>
          <p:cNvPicPr/>
          <p:nvPr/>
        </p:nvPicPr>
        <p:blipFill>
          <a:blip r:embed="rId5"/>
          <a:stretch/>
        </p:blipFill>
        <p:spPr>
          <a:xfrm>
            <a:off x="5916510" y="2421360"/>
            <a:ext cx="537840" cy="537840"/>
          </a:xfrm>
          <a:prstGeom prst="rect">
            <a:avLst/>
          </a:prstGeom>
          <a:ln w="0">
            <a:noFill/>
          </a:ln>
        </p:spPr>
      </p:pic>
      <p:pic>
        <p:nvPicPr>
          <p:cNvPr id="333" name="Picture 6"/>
          <p:cNvPicPr/>
          <p:nvPr/>
        </p:nvPicPr>
        <p:blipFill>
          <a:blip r:embed="rId6"/>
          <a:stretch/>
        </p:blipFill>
        <p:spPr>
          <a:xfrm>
            <a:off x="6693030" y="2450520"/>
            <a:ext cx="534600" cy="537840"/>
          </a:xfrm>
          <a:prstGeom prst="rect">
            <a:avLst/>
          </a:prstGeom>
          <a:ln w="0">
            <a:noFill/>
          </a:ln>
        </p:spPr>
      </p:pic>
      <p:pic>
        <p:nvPicPr>
          <p:cNvPr id="334" name="Picture 1"/>
          <p:cNvPicPr/>
          <p:nvPr/>
        </p:nvPicPr>
        <p:blipFill>
          <a:blip r:embed="rId7"/>
          <a:stretch/>
        </p:blipFill>
        <p:spPr>
          <a:xfrm>
            <a:off x="7466040" y="2389770"/>
            <a:ext cx="611010" cy="611010"/>
          </a:xfrm>
          <a:prstGeom prst="rect">
            <a:avLst/>
          </a:prstGeom>
          <a:ln w="0">
            <a:noFill/>
          </a:ln>
        </p:spPr>
      </p:pic>
    </p:spTree>
    <p:extLst>
      <p:ext uri="{BB962C8B-B14F-4D97-AF65-F5344CB8AC3E}">
        <p14:creationId xmlns:p14="http://schemas.microsoft.com/office/powerpoint/2010/main" val="117792776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wipe(left)">
                                      <p:cBhvr additive="repl">
                                        <p:cTn id="7" dur="500"/>
                                        <p:tgtEl>
                                          <p:spTgt spid="32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22"/>
                                        </p:tgtEl>
                                        <p:attrNameLst>
                                          <p:attrName>style.visibility</p:attrName>
                                        </p:attrNameLst>
                                      </p:cBhvr>
                                      <p:to>
                                        <p:strVal val="visible"/>
                                      </p:to>
                                    </p:set>
                                    <p:animEffect transition="in" filter="wipe(up)">
                                      <p:cBhvr additive="repl">
                                        <p:cTn id="11" dur="500"/>
                                        <p:tgtEl>
                                          <p:spTgt spid="322"/>
                                        </p:tgtEl>
                                      </p:cBhvr>
                                    </p:animEffect>
                                  </p:childTnLst>
                                </p:cTn>
                              </p:par>
                            </p:childTnLst>
                          </p:cTn>
                        </p:par>
                        <p:par>
                          <p:cTn id="12" fill="hold">
                            <p:stCondLst>
                              <p:cond delay="1000"/>
                            </p:stCondLst>
                            <p:childTnLst>
                              <p:par>
                                <p:cTn id="13" presetID="42" presetClass="entr" fill="hold" nodeType="afterEffect">
                                  <p:stCondLst>
                                    <p:cond delay="0"/>
                                  </p:stCondLst>
                                  <p:childTnLst>
                                    <p:set>
                                      <p:cBhvr>
                                        <p:cTn id="14" dur="1" fill="hold">
                                          <p:stCondLst>
                                            <p:cond delay="0"/>
                                          </p:stCondLst>
                                        </p:cTn>
                                        <p:tgtEl>
                                          <p:spTgt spid="324"/>
                                        </p:tgtEl>
                                        <p:attrNameLst>
                                          <p:attrName>style.visibility</p:attrName>
                                        </p:attrNameLst>
                                      </p:cBhvr>
                                      <p:to>
                                        <p:strVal val="visible"/>
                                      </p:to>
                                    </p:set>
                                    <p:animEffect transition="in" filter="fade">
                                      <p:cBhvr additive="repl">
                                        <p:cTn id="15" dur="500"/>
                                        <p:tgtEl>
                                          <p:spTgt spid="324"/>
                                        </p:tgtEl>
                                      </p:cBhvr>
                                    </p:animEffect>
                                    <p:anim calcmode="lin" valueType="num">
                                      <p:cBhvr additive="repl">
                                        <p:cTn id="16" dur="500" fill="hold"/>
                                        <p:tgtEl>
                                          <p:spTgt spid="324"/>
                                        </p:tgtEl>
                                        <p:attrNameLst>
                                          <p:attrName>ppt_x</p:attrName>
                                        </p:attrNameLst>
                                      </p:cBhvr>
                                      <p:tavLst>
                                        <p:tav tm="0">
                                          <p:val>
                                            <p:strVal val="#ppt_x"/>
                                          </p:val>
                                        </p:tav>
                                        <p:tav tm="100000">
                                          <p:val>
                                            <p:strVal val="#ppt_x"/>
                                          </p:val>
                                        </p:tav>
                                      </p:tavLst>
                                    </p:anim>
                                    <p:anim calcmode="lin" valueType="num">
                                      <p:cBhvr additive="repl">
                                        <p:cTn id="17" dur="500" fill="hold"/>
                                        <p:tgtEl>
                                          <p:spTgt spid="32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325"/>
                                        </p:tgtEl>
                                        <p:attrNameLst>
                                          <p:attrName>style.visibility</p:attrName>
                                        </p:attrNameLst>
                                      </p:cBhvr>
                                      <p:to>
                                        <p:strVal val="visible"/>
                                      </p:to>
                                    </p:set>
                                    <p:animEffect transition="in" filter="barn(inVertical)">
                                      <p:cBhvr additive="repl">
                                        <p:cTn id="21" dur="500"/>
                                        <p:tgtEl>
                                          <p:spTgt spid="325"/>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328"/>
                                        </p:tgtEl>
                                        <p:attrNameLst>
                                          <p:attrName>style.visibility</p:attrName>
                                        </p:attrNameLst>
                                      </p:cBhvr>
                                      <p:to>
                                        <p:strVal val="visible"/>
                                      </p:to>
                                    </p:set>
                                    <p:animEffect transition="in" filter="wipe(down)">
                                      <p:cBhvr additive="repl">
                                        <p:cTn id="25"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 y="0"/>
            <a:ext cx="9143999" cy="5143500"/>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id-ID" sz="1013">
              <a:solidFill>
                <a:prstClr val="white"/>
              </a:solidFill>
              <a:latin typeface="Calibri" panose="020F0502020204030204"/>
            </a:endParaRPr>
          </a:p>
        </p:txBody>
      </p:sp>
      <p:sp>
        <p:nvSpPr>
          <p:cNvPr id="36" name="TextBox 35"/>
          <p:cNvSpPr txBox="1"/>
          <p:nvPr/>
        </p:nvSpPr>
        <p:spPr>
          <a:xfrm>
            <a:off x="2" y="618963"/>
            <a:ext cx="9143998" cy="715581"/>
          </a:xfrm>
          <a:prstGeom prst="rect">
            <a:avLst/>
          </a:prstGeom>
          <a:noFill/>
        </p:spPr>
        <p:txBody>
          <a:bodyPr wrap="square" rtlCol="0">
            <a:spAutoFit/>
          </a:bodyPr>
          <a:lstStyle/>
          <a:p>
            <a:pPr algn="ctr" defTabSz="457189"/>
            <a:r>
              <a:rPr lang="en-US" sz="4050" b="1" dirty="0">
                <a:solidFill>
                  <a:prstClr val="white"/>
                </a:solidFill>
                <a:latin typeface="Baskerville" panose="02020502070401020303" pitchFamily="18" charset="0"/>
                <a:ea typeface="Baskerville" panose="02020502070401020303" pitchFamily="18" charset="0"/>
              </a:rPr>
              <a:t>THANK YOU /GRACIAS</a:t>
            </a:r>
            <a:endParaRPr lang="id-ID" sz="4050" b="1" dirty="0">
              <a:solidFill>
                <a:prstClr val="white"/>
              </a:solidFill>
              <a:latin typeface="Baskerville" panose="02020502070401020303" pitchFamily="18" charset="0"/>
              <a:ea typeface="Baskerville" panose="02020502070401020303" pitchFamily="18" charset="0"/>
            </a:endParaRPr>
          </a:p>
        </p:txBody>
      </p:sp>
      <p:cxnSp>
        <p:nvCxnSpPr>
          <p:cNvPr id="37" name="Straight Connector 36"/>
          <p:cNvCxnSpPr/>
          <p:nvPr/>
        </p:nvCxnSpPr>
        <p:spPr>
          <a:xfrm>
            <a:off x="4354305" y="429469"/>
            <a:ext cx="435389" cy="0"/>
          </a:xfrm>
          <a:prstGeom prst="line">
            <a:avLst/>
          </a:prstGeom>
          <a:ln w="76200">
            <a:solidFill>
              <a:srgbClr val="B3945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5666" y="1167404"/>
            <a:ext cx="5712665" cy="3590575"/>
          </a:xfrm>
          <a:prstGeom prst="rect">
            <a:avLst/>
          </a:prstGeom>
        </p:spPr>
      </p:pic>
    </p:spTree>
    <p:extLst>
      <p:ext uri="{BB962C8B-B14F-4D97-AF65-F5344CB8AC3E}">
        <p14:creationId xmlns:p14="http://schemas.microsoft.com/office/powerpoint/2010/main" val="324656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up)">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Rectangle 11"/>
          <p:cNvSpPr/>
          <p:nvPr/>
        </p:nvSpPr>
        <p:spPr>
          <a:xfrm>
            <a:off x="0" y="0"/>
            <a:ext cx="9467550" cy="5143230"/>
          </a:xfrm>
          <a:prstGeom prst="rect">
            <a:avLst/>
          </a:prstGeom>
          <a:solidFill>
            <a:srgbClr val="B3945D"/>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marL="900180" lvl="2" indent="-214380">
              <a:buClr>
                <a:srgbClr val="EF9D6A"/>
              </a:buClr>
              <a:buFont typeface="Wingdings" charset="2"/>
              <a:buChar char=""/>
            </a:pPr>
            <a:r>
              <a:rPr lang="en-US" sz="2100" spc="-1">
                <a:solidFill>
                  <a:srgbClr val="FFFFFF"/>
                </a:solidFill>
                <a:latin typeface="Century Gothic"/>
              </a:rPr>
              <a:t>Maricopa County</a:t>
            </a:r>
            <a:endParaRPr lang="en-US" sz="2100" spc="-1">
              <a:latin typeface="Arial"/>
            </a:endParaRPr>
          </a:p>
          <a:p>
            <a:pPr>
              <a:lnSpc>
                <a:spcPct val="100000"/>
              </a:lnSpc>
            </a:pPr>
            <a:endParaRPr lang="en-US" sz="2100" spc="-1">
              <a:latin typeface="Arial"/>
            </a:endParaRPr>
          </a:p>
          <a:p>
            <a:pPr marL="900180" lvl="2" indent="-214380">
              <a:buClr>
                <a:srgbClr val="EF9D6A"/>
              </a:buClr>
              <a:buFont typeface="Wingdings" charset="2"/>
              <a:buChar char=""/>
            </a:pPr>
            <a:r>
              <a:rPr lang="en-US" sz="2100" spc="-1">
                <a:solidFill>
                  <a:srgbClr val="FFFFFF"/>
                </a:solidFill>
                <a:latin typeface="Century Gothic"/>
              </a:rPr>
              <a:t>Yavapai County</a:t>
            </a:r>
            <a:endParaRPr lang="en-US" sz="2100" spc="-1">
              <a:latin typeface="Arial"/>
            </a:endParaRPr>
          </a:p>
          <a:p>
            <a:pPr>
              <a:lnSpc>
                <a:spcPct val="100000"/>
              </a:lnSpc>
            </a:pPr>
            <a:endParaRPr lang="en-US" sz="2100" spc="-1">
              <a:latin typeface="Arial"/>
            </a:endParaRPr>
          </a:p>
          <a:p>
            <a:pPr marL="900180" lvl="2" indent="-214380">
              <a:buClr>
                <a:srgbClr val="EF9D6A"/>
              </a:buClr>
              <a:buFont typeface="Wingdings" charset="2"/>
              <a:buChar char=""/>
            </a:pPr>
            <a:r>
              <a:rPr lang="en-US" sz="2100" spc="-1">
                <a:solidFill>
                  <a:srgbClr val="FFFFFF"/>
                </a:solidFill>
                <a:latin typeface="Century Gothic"/>
              </a:rPr>
              <a:t>Mohave County</a:t>
            </a:r>
            <a:endParaRPr lang="en-US" sz="2100" spc="-1">
              <a:latin typeface="Arial"/>
            </a:endParaRPr>
          </a:p>
          <a:p>
            <a:pPr>
              <a:lnSpc>
                <a:spcPct val="100000"/>
              </a:lnSpc>
            </a:pPr>
            <a:endParaRPr lang="en-US" sz="2100" spc="-1">
              <a:latin typeface="Arial"/>
            </a:endParaRPr>
          </a:p>
          <a:p>
            <a:pPr marL="900180" lvl="2" indent="-214380">
              <a:buClr>
                <a:srgbClr val="EF9D6A"/>
              </a:buClr>
              <a:buFont typeface="Wingdings" charset="2"/>
              <a:buChar char=""/>
            </a:pPr>
            <a:r>
              <a:rPr lang="en-US" sz="2100" spc="-1">
                <a:solidFill>
                  <a:srgbClr val="FFFFFF"/>
                </a:solidFill>
                <a:latin typeface="Century Gothic"/>
              </a:rPr>
              <a:t>La Paz County </a:t>
            </a:r>
            <a:endParaRPr lang="en-US" sz="2100" spc="-1">
              <a:latin typeface="Arial"/>
            </a:endParaRPr>
          </a:p>
          <a:p>
            <a:pPr>
              <a:lnSpc>
                <a:spcPct val="100000"/>
              </a:lnSpc>
            </a:pPr>
            <a:endParaRPr lang="en-US" sz="2100" spc="-1">
              <a:latin typeface="Arial"/>
            </a:endParaRPr>
          </a:p>
          <a:p>
            <a:pPr marL="900180" lvl="2" indent="-214380">
              <a:buClr>
                <a:srgbClr val="EF9D6A"/>
              </a:buClr>
              <a:buFont typeface="Wingdings" charset="2"/>
              <a:buChar char=""/>
            </a:pPr>
            <a:r>
              <a:rPr lang="en-US" sz="2100" spc="-1">
                <a:solidFill>
                  <a:srgbClr val="FFFFFF"/>
                </a:solidFill>
                <a:latin typeface="Century Gothic"/>
              </a:rPr>
              <a:t>Yuma County </a:t>
            </a:r>
            <a:endParaRPr lang="en-US" sz="2100" spc="-1">
              <a:latin typeface="Arial"/>
            </a:endParaRPr>
          </a:p>
        </p:txBody>
      </p:sp>
      <p:sp>
        <p:nvSpPr>
          <p:cNvPr id="266" name="Rectangle 15"/>
          <p:cNvSpPr/>
          <p:nvPr/>
        </p:nvSpPr>
        <p:spPr>
          <a:xfrm>
            <a:off x="0" y="4558140"/>
            <a:ext cx="9467550" cy="402030"/>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p:style>
      </p:sp>
      <p:sp>
        <p:nvSpPr>
          <p:cNvPr id="267" name="TextBox 12"/>
          <p:cNvSpPr/>
          <p:nvPr/>
        </p:nvSpPr>
        <p:spPr>
          <a:xfrm>
            <a:off x="4609980" y="1406970"/>
            <a:ext cx="1733130" cy="523605"/>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nSpc>
                <a:spcPct val="150000"/>
              </a:lnSpc>
            </a:pPr>
            <a:endParaRPr lang="en-US" sz="1350" spc="-1">
              <a:latin typeface="Arial"/>
            </a:endParaRPr>
          </a:p>
          <a:p>
            <a:pPr algn="ctr">
              <a:lnSpc>
                <a:spcPct val="150000"/>
              </a:lnSpc>
            </a:pPr>
            <a:r>
              <a:rPr lang="id-ID" sz="623" spc="-1">
                <a:solidFill>
                  <a:srgbClr val="FFFFFF"/>
                </a:solidFill>
                <a:latin typeface="Heebo"/>
              </a:rPr>
              <a:t> </a:t>
            </a:r>
            <a:endParaRPr lang="en-US" sz="623" spc="-1">
              <a:latin typeface="Arial"/>
            </a:endParaRPr>
          </a:p>
        </p:txBody>
      </p:sp>
      <p:sp>
        <p:nvSpPr>
          <p:cNvPr id="268" name="TextBox 13"/>
          <p:cNvSpPr/>
          <p:nvPr/>
        </p:nvSpPr>
        <p:spPr>
          <a:xfrm>
            <a:off x="1967220" y="487891"/>
            <a:ext cx="2952450" cy="437491"/>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gn="ctr">
              <a:lnSpc>
                <a:spcPct val="100000"/>
              </a:lnSpc>
            </a:pPr>
            <a:r>
              <a:rPr lang="en-US" sz="2400" b="1" spc="-1">
                <a:solidFill>
                  <a:srgbClr val="FFFFFF"/>
                </a:solidFill>
                <a:latin typeface="Century Gothic"/>
              </a:rPr>
              <a:t>SERVICE AREA</a:t>
            </a:r>
            <a:endParaRPr lang="en-US" sz="2400" spc="-1">
              <a:latin typeface="Arial"/>
            </a:endParaRPr>
          </a:p>
        </p:txBody>
      </p:sp>
      <p:sp>
        <p:nvSpPr>
          <p:cNvPr id="269" name="Straight Connector 14"/>
          <p:cNvSpPr/>
          <p:nvPr/>
        </p:nvSpPr>
        <p:spPr>
          <a:xfrm>
            <a:off x="789210" y="948780"/>
            <a:ext cx="355320" cy="270"/>
          </a:xfrm>
          <a:prstGeom prst="line">
            <a:avLst/>
          </a:prstGeom>
          <a:ln w="76200">
            <a:solidFill>
              <a:srgbClr val="FFFFFF"/>
            </a:solidFill>
          </a:ln>
        </p:spPr>
        <p:style>
          <a:lnRef idx="1">
            <a:schemeClr val="accent1"/>
          </a:lnRef>
          <a:fillRef idx="0">
            <a:schemeClr val="accent1"/>
          </a:fillRef>
          <a:effectRef idx="0">
            <a:schemeClr val="accent1"/>
          </a:effectRef>
          <a:fontRef idx="minor"/>
        </p:style>
      </p:sp>
      <p:pic>
        <p:nvPicPr>
          <p:cNvPr id="270" name="Picture 16"/>
          <p:cNvPicPr/>
          <p:nvPr/>
        </p:nvPicPr>
        <p:blipFill>
          <a:blip r:embed="rId2"/>
          <a:stretch/>
        </p:blipFill>
        <p:spPr>
          <a:xfrm>
            <a:off x="5025780" y="522720"/>
            <a:ext cx="3360690" cy="3851820"/>
          </a:xfrm>
          <a:prstGeom prst="rect">
            <a:avLst/>
          </a:prstGeom>
          <a:ln w="0">
            <a:noFill/>
          </a:ln>
        </p:spPr>
      </p:pic>
    </p:spTree>
    <p:extLst>
      <p:ext uri="{BB962C8B-B14F-4D97-AF65-F5344CB8AC3E}">
        <p14:creationId xmlns:p14="http://schemas.microsoft.com/office/powerpoint/2010/main" val="347925352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42" presetClass="entr" fill="hold"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additive="repl">
                                        <p:cTn id="7" dur="500"/>
                                        <p:tgtEl>
                                          <p:spTgt spid="265"/>
                                        </p:tgtEl>
                                      </p:cBhvr>
                                    </p:animEffect>
                                    <p:anim calcmode="lin" valueType="num">
                                      <p:cBhvr additive="repl">
                                        <p:cTn id="8" dur="500" fill="hold"/>
                                        <p:tgtEl>
                                          <p:spTgt spid="265"/>
                                        </p:tgtEl>
                                        <p:attrNameLst>
                                          <p:attrName>ppt_x</p:attrName>
                                        </p:attrNameLst>
                                      </p:cBhvr>
                                      <p:tavLst>
                                        <p:tav tm="0">
                                          <p:val>
                                            <p:strVal val="#ppt_x"/>
                                          </p:val>
                                        </p:tav>
                                        <p:tav tm="100000">
                                          <p:val>
                                            <p:strVal val="#ppt_x"/>
                                          </p:val>
                                        </p:tav>
                                      </p:tavLst>
                                    </p:anim>
                                    <p:anim calcmode="lin" valueType="num">
                                      <p:cBhvr additive="repl">
                                        <p:cTn id="9" dur="500" fill="hold"/>
                                        <p:tgtEl>
                                          <p:spTgt spid="26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69"/>
                                        </p:tgtEl>
                                        <p:attrNameLst>
                                          <p:attrName>style.visibility</p:attrName>
                                        </p:attrNameLst>
                                      </p:cBhvr>
                                      <p:to>
                                        <p:strVal val="visible"/>
                                      </p:to>
                                    </p:set>
                                    <p:animEffect transition="in" filter="wipe(left)">
                                      <p:cBhvr additive="repl">
                                        <p:cTn id="13" dur="500"/>
                                        <p:tgtEl>
                                          <p:spTgt spid="26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8"/>
                                        </p:tgtEl>
                                        <p:attrNameLst>
                                          <p:attrName>style.visibility</p:attrName>
                                        </p:attrNameLst>
                                      </p:cBhvr>
                                      <p:to>
                                        <p:strVal val="visible"/>
                                      </p:to>
                                    </p:set>
                                    <p:animEffect transition="in" filter="wipe(left)">
                                      <p:cBhvr additive="repl">
                                        <p:cTn id="17" dur="500"/>
                                        <p:tgtEl>
                                          <p:spTgt spid="268"/>
                                        </p:tgtEl>
                                      </p:cBhvr>
                                    </p:animEffect>
                                  </p:childTnLst>
                                </p:cTn>
                              </p:par>
                            </p:childTnLst>
                          </p:cTn>
                        </p:par>
                        <p:par>
                          <p:cTn id="18" fill="hold">
                            <p:stCondLst>
                              <p:cond delay="1500"/>
                            </p:stCondLst>
                            <p:childTnLst>
                              <p:par>
                                <p:cTn id="19" presetID="42" presetClass="entr" fill="hold" nodeType="afterEffect">
                                  <p:stCondLst>
                                    <p:cond delay="0"/>
                                  </p:stCondLst>
                                  <p:childTnLst>
                                    <p:set>
                                      <p:cBhvr>
                                        <p:cTn id="20" dur="1" fill="hold">
                                          <p:stCondLst>
                                            <p:cond delay="0"/>
                                          </p:stCondLst>
                                        </p:cTn>
                                        <p:tgtEl>
                                          <p:spTgt spid="267"/>
                                        </p:tgtEl>
                                        <p:attrNameLst>
                                          <p:attrName>style.visibility</p:attrName>
                                        </p:attrNameLst>
                                      </p:cBhvr>
                                      <p:to>
                                        <p:strVal val="visible"/>
                                      </p:to>
                                    </p:set>
                                    <p:animEffect transition="in" filter="fade">
                                      <p:cBhvr additive="repl">
                                        <p:cTn id="21" dur="500"/>
                                        <p:tgtEl>
                                          <p:spTgt spid="267"/>
                                        </p:tgtEl>
                                      </p:cBhvr>
                                    </p:animEffect>
                                    <p:anim calcmode="lin" valueType="num">
                                      <p:cBhvr additive="repl">
                                        <p:cTn id="22" dur="500" fill="hold"/>
                                        <p:tgtEl>
                                          <p:spTgt spid="267"/>
                                        </p:tgtEl>
                                        <p:attrNameLst>
                                          <p:attrName>ppt_x</p:attrName>
                                        </p:attrNameLst>
                                      </p:cBhvr>
                                      <p:tavLst>
                                        <p:tav tm="0">
                                          <p:val>
                                            <p:strVal val="#ppt_x"/>
                                          </p:val>
                                        </p:tav>
                                        <p:tav tm="100000">
                                          <p:val>
                                            <p:strVal val="#ppt_x"/>
                                          </p:val>
                                        </p:tav>
                                      </p:tavLst>
                                    </p:anim>
                                    <p:anim calcmode="lin" valueType="num">
                                      <p:cBhvr additive="repl">
                                        <p:cTn id="23" dur="500" fill="hold"/>
                                        <p:tgtEl>
                                          <p:spTgt spid="26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fill="hold" nodeType="afterEffect">
                                  <p:stCondLst>
                                    <p:cond delay="0"/>
                                  </p:stCondLst>
                                  <p:childTnLst>
                                    <p:set>
                                      <p:cBhvr>
                                        <p:cTn id="26" dur="1" fill="hold">
                                          <p:stCondLst>
                                            <p:cond delay="0"/>
                                          </p:stCondLst>
                                        </p:cTn>
                                        <p:tgtEl>
                                          <p:spTgt spid="266"/>
                                        </p:tgtEl>
                                        <p:attrNameLst>
                                          <p:attrName>style.visibility</p:attrName>
                                        </p:attrNameLst>
                                      </p:cBhvr>
                                      <p:to>
                                        <p:strVal val="visible"/>
                                      </p:to>
                                    </p:set>
                                    <p:animEffect transition="in" filter="fade">
                                      <p:cBhvr additive="repl">
                                        <p:cTn id="27" dur="500"/>
                                        <p:tgtEl>
                                          <p:spTgt spid="266"/>
                                        </p:tgtEl>
                                      </p:cBhvr>
                                    </p:animEffect>
                                    <p:anim calcmode="lin" valueType="num">
                                      <p:cBhvr additive="repl">
                                        <p:cTn id="28" dur="500" fill="hold"/>
                                        <p:tgtEl>
                                          <p:spTgt spid="266"/>
                                        </p:tgtEl>
                                        <p:attrNameLst>
                                          <p:attrName>ppt_x</p:attrName>
                                        </p:attrNameLst>
                                      </p:cBhvr>
                                      <p:tavLst>
                                        <p:tav tm="0">
                                          <p:val>
                                            <p:strVal val="#ppt_x"/>
                                          </p:val>
                                        </p:tav>
                                        <p:tav tm="100000">
                                          <p:val>
                                            <p:strVal val="#ppt_x"/>
                                          </p:val>
                                        </p:tav>
                                      </p:tavLst>
                                    </p:anim>
                                    <p:anim calcmode="lin" valueType="num">
                                      <p:cBhvr additive="repl">
                                        <p:cTn id="29" dur="5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Rectangle 18"/>
          <p:cNvSpPr/>
          <p:nvPr/>
        </p:nvSpPr>
        <p:spPr>
          <a:xfrm>
            <a:off x="-164700" y="0"/>
            <a:ext cx="9308250" cy="5143230"/>
          </a:xfrm>
          <a:prstGeom prst="rect">
            <a:avLst/>
          </a:prstGeom>
          <a:solidFill>
            <a:srgbClr val="B3945D"/>
          </a:solidFill>
          <a:ln>
            <a:noFill/>
          </a:ln>
        </p:spPr>
        <p:style>
          <a:lnRef idx="2">
            <a:schemeClr val="accent1">
              <a:shade val="50000"/>
            </a:schemeClr>
          </a:lnRef>
          <a:fillRef idx="1">
            <a:schemeClr val="accent1"/>
          </a:fillRef>
          <a:effectRef idx="0">
            <a:schemeClr val="accent1"/>
          </a:effectRef>
          <a:fontRef idx="minor"/>
        </p:style>
      </p:sp>
      <p:sp>
        <p:nvSpPr>
          <p:cNvPr id="310" name="Rectangle 1"/>
          <p:cNvSpPr/>
          <p:nvPr/>
        </p:nvSpPr>
        <p:spPr>
          <a:xfrm>
            <a:off x="-164700" y="0"/>
            <a:ext cx="9308250" cy="5143230"/>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p:style>
      </p:sp>
      <p:pic>
        <p:nvPicPr>
          <p:cNvPr id="311" name="Picture 2"/>
          <p:cNvPicPr/>
          <p:nvPr/>
        </p:nvPicPr>
        <p:blipFill>
          <a:blip r:embed="rId3"/>
          <a:stretch/>
        </p:blipFill>
        <p:spPr>
          <a:xfrm>
            <a:off x="6635790" y="3506490"/>
            <a:ext cx="2701350" cy="1774710"/>
          </a:xfrm>
          <a:prstGeom prst="rect">
            <a:avLst/>
          </a:prstGeom>
          <a:ln w="0">
            <a:noFill/>
          </a:ln>
        </p:spPr>
      </p:pic>
      <p:sp>
        <p:nvSpPr>
          <p:cNvPr id="312" name="TextBox 8"/>
          <p:cNvSpPr/>
          <p:nvPr/>
        </p:nvSpPr>
        <p:spPr>
          <a:xfrm>
            <a:off x="250830" y="21060"/>
            <a:ext cx="8689410" cy="228415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gn="ctr">
              <a:lnSpc>
                <a:spcPct val="100000"/>
              </a:lnSpc>
            </a:pPr>
            <a:r>
              <a:rPr lang="en-US" sz="4800" b="1" spc="-1">
                <a:solidFill>
                  <a:srgbClr val="FFFFFF"/>
                </a:solidFill>
                <a:latin typeface="Century Gothic"/>
              </a:rPr>
              <a:t>TENANTS EVICTION ASSISTANCE  PROJECT (TEAP)</a:t>
            </a:r>
            <a:endParaRPr lang="en-US" sz="4800" spc="-1">
              <a:latin typeface="Arial"/>
            </a:endParaRPr>
          </a:p>
          <a:p>
            <a:pPr>
              <a:lnSpc>
                <a:spcPct val="100000"/>
              </a:lnSpc>
            </a:pPr>
            <a:endParaRPr lang="en-US" sz="4800" spc="-1">
              <a:latin typeface="Arial"/>
            </a:endParaRPr>
          </a:p>
        </p:txBody>
      </p:sp>
      <p:sp>
        <p:nvSpPr>
          <p:cNvPr id="313" name="Straight Connector 10"/>
          <p:cNvSpPr/>
          <p:nvPr/>
        </p:nvSpPr>
        <p:spPr>
          <a:xfrm>
            <a:off x="4179060" y="1600290"/>
            <a:ext cx="501660" cy="270"/>
          </a:xfrm>
          <a:prstGeom prst="line">
            <a:avLst/>
          </a:prstGeom>
          <a:ln w="76200">
            <a:solidFill>
              <a:srgbClr val="B3945D"/>
            </a:solidFill>
          </a:ln>
        </p:spPr>
        <p:style>
          <a:lnRef idx="1">
            <a:schemeClr val="accent1"/>
          </a:lnRef>
          <a:fillRef idx="0">
            <a:schemeClr val="accent1"/>
          </a:fillRef>
          <a:effectRef idx="0">
            <a:schemeClr val="accent1"/>
          </a:effectRef>
          <a:fontRef idx="minor"/>
        </p:style>
      </p:sp>
      <p:sp>
        <p:nvSpPr>
          <p:cNvPr id="314" name="TextBox 15"/>
          <p:cNvSpPr/>
          <p:nvPr/>
        </p:nvSpPr>
        <p:spPr>
          <a:xfrm>
            <a:off x="846180" y="1738530"/>
            <a:ext cx="7735500" cy="3115147"/>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nSpc>
                <a:spcPct val="100000"/>
              </a:lnSpc>
            </a:pPr>
            <a:r>
              <a:rPr lang="en-US" b="1" spc="-1">
                <a:solidFill>
                  <a:srgbClr val="FFFFFF"/>
                </a:solidFill>
                <a:latin typeface="Century Gothic"/>
              </a:rPr>
              <a:t>Eviction Assistance for Maricopa County Residents in Nonpayment of Rent </a:t>
            </a:r>
            <a:endParaRPr lang="en-US" spc="-1">
              <a:latin typeface="Arial"/>
            </a:endParaRPr>
          </a:p>
          <a:p>
            <a:pPr>
              <a:lnSpc>
                <a:spcPct val="100000"/>
              </a:lnSpc>
            </a:pPr>
            <a:endParaRPr lang="en-US" spc="-1">
              <a:latin typeface="Arial"/>
            </a:endParaRPr>
          </a:p>
          <a:p>
            <a:pPr>
              <a:lnSpc>
                <a:spcPct val="100000"/>
              </a:lnSpc>
            </a:pPr>
            <a:r>
              <a:rPr lang="en-US" b="1" spc="-1">
                <a:solidFill>
                  <a:srgbClr val="FFFFFF"/>
                </a:solidFill>
                <a:latin typeface="Century Gothic"/>
              </a:rPr>
              <a:t>TEAP provides no-cost legal assistance to help with your eviction problems, including </a:t>
            </a:r>
            <a:endParaRPr lang="en-US" spc="-1">
              <a:latin typeface="Arial"/>
            </a:endParaRPr>
          </a:p>
          <a:p>
            <a:pPr marL="743040" lvl="1" indent="-285660">
              <a:buClr>
                <a:srgbClr val="FFFFFF"/>
              </a:buClr>
              <a:buFont typeface="Arial"/>
              <a:buChar char="•"/>
            </a:pPr>
            <a:r>
              <a:rPr lang="en-US" b="1" spc="-1">
                <a:solidFill>
                  <a:srgbClr val="FFFFFF"/>
                </a:solidFill>
                <a:latin typeface="Century Gothic"/>
              </a:rPr>
              <a:t>Working cooperatively with local agencies</a:t>
            </a:r>
            <a:endParaRPr lang="en-US" spc="-1">
              <a:latin typeface="Arial"/>
            </a:endParaRPr>
          </a:p>
          <a:p>
            <a:pPr marL="743040" lvl="1" indent="-285660">
              <a:buClr>
                <a:srgbClr val="FFFFFF"/>
              </a:buClr>
              <a:buFont typeface="Arial"/>
              <a:buChar char="•"/>
            </a:pPr>
            <a:r>
              <a:rPr lang="en-US" b="1" spc="-1">
                <a:solidFill>
                  <a:srgbClr val="FFFFFF"/>
                </a:solidFill>
                <a:latin typeface="Century Gothic"/>
              </a:rPr>
              <a:t>Advice and Representation</a:t>
            </a:r>
            <a:endParaRPr lang="en-US" spc="-1">
              <a:latin typeface="Arial"/>
            </a:endParaRPr>
          </a:p>
          <a:p>
            <a:pPr marL="743040" lvl="1" indent="-285660">
              <a:buClr>
                <a:srgbClr val="FFFFFF"/>
              </a:buClr>
              <a:buFont typeface="Arial"/>
              <a:buChar char="•"/>
            </a:pPr>
            <a:r>
              <a:rPr lang="en-US" b="1" spc="-1">
                <a:solidFill>
                  <a:srgbClr val="FFFFFF"/>
                </a:solidFill>
                <a:latin typeface="Century Gothic"/>
              </a:rPr>
              <a:t>Assistance for Mobile Home Parks</a:t>
            </a:r>
            <a:endParaRPr lang="en-US" spc="-1">
              <a:latin typeface="Arial"/>
            </a:endParaRPr>
          </a:p>
          <a:p>
            <a:pPr>
              <a:lnSpc>
                <a:spcPct val="100000"/>
              </a:lnSpc>
            </a:pPr>
            <a:endParaRPr lang="en-US" spc="-1">
              <a:latin typeface="Arial"/>
            </a:endParaRPr>
          </a:p>
          <a:p>
            <a:pPr>
              <a:lnSpc>
                <a:spcPct val="100000"/>
              </a:lnSpc>
            </a:pPr>
            <a:r>
              <a:rPr lang="en-US" b="1" spc="-1">
                <a:solidFill>
                  <a:srgbClr val="FFFFFF"/>
                </a:solidFill>
                <a:latin typeface="Century Gothic"/>
              </a:rPr>
              <a:t>Contact TEAP at (602)385-8880</a:t>
            </a:r>
            <a:endParaRPr lang="en-US" spc="-1">
              <a:latin typeface="Arial"/>
            </a:endParaRPr>
          </a:p>
          <a:p>
            <a:pPr>
              <a:lnSpc>
                <a:spcPct val="100000"/>
              </a:lnSpc>
            </a:pPr>
            <a:endParaRPr lang="en-US" spc="-1">
              <a:latin typeface="Arial"/>
            </a:endParaRPr>
          </a:p>
        </p:txBody>
      </p:sp>
      <p:sp>
        <p:nvSpPr>
          <p:cNvPr id="315" name="Straight Connector 26"/>
          <p:cNvSpPr/>
          <p:nvPr/>
        </p:nvSpPr>
        <p:spPr>
          <a:xfrm flipV="1">
            <a:off x="152280" y="0"/>
            <a:ext cx="270" cy="5143500"/>
          </a:xfrm>
          <a:prstGeom prst="line">
            <a:avLst/>
          </a:prstGeom>
          <a:ln w="327025">
            <a:solidFill>
              <a:srgbClr val="B3945D"/>
            </a:solidFill>
          </a:ln>
        </p:spPr>
        <p:style>
          <a:lnRef idx="1">
            <a:schemeClr val="accent1"/>
          </a:lnRef>
          <a:fillRef idx="0">
            <a:schemeClr val="accent1"/>
          </a:fillRef>
          <a:effectRef idx="0">
            <a:schemeClr val="accent1"/>
          </a:effectRef>
          <a:fontRef idx="minor"/>
        </p:style>
      </p:sp>
      <p:sp>
        <p:nvSpPr>
          <p:cNvPr id="316" name="TextBox 17"/>
          <p:cNvSpPr/>
          <p:nvPr/>
        </p:nvSpPr>
        <p:spPr>
          <a:xfrm>
            <a:off x="7144740" y="4727701"/>
            <a:ext cx="2069820" cy="253531"/>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nSpc>
                <a:spcPct val="150000"/>
              </a:lnSpc>
            </a:pPr>
            <a:r>
              <a:rPr lang="en-US" sz="803" spc="-1">
                <a:solidFill>
                  <a:srgbClr val="FFFFFF">
                    <a:alpha val="24000"/>
                  </a:srgbClr>
                </a:solidFill>
                <a:latin typeface="Heebo"/>
              </a:rPr>
              <a:t>COMMUNITY LEGAL SERVICES</a:t>
            </a:r>
            <a:endParaRPr lang="en-US" sz="803" spc="-1">
              <a:latin typeface="Arial"/>
            </a:endParaRPr>
          </a:p>
        </p:txBody>
      </p:sp>
    </p:spTree>
    <p:extLst>
      <p:ext uri="{BB962C8B-B14F-4D97-AF65-F5344CB8AC3E}">
        <p14:creationId xmlns:p14="http://schemas.microsoft.com/office/powerpoint/2010/main" val="140763769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wipe(left)">
                                      <p:cBhvr additive="repl">
                                        <p:cTn id="7" dur="500"/>
                                        <p:tgtEl>
                                          <p:spTgt spid="3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3"/>
                                        </p:tgtEl>
                                        <p:attrNameLst>
                                          <p:attrName>style.visibility</p:attrName>
                                        </p:attrNameLst>
                                      </p:cBhvr>
                                      <p:to>
                                        <p:strVal val="visible"/>
                                      </p:to>
                                    </p:set>
                                    <p:animEffect transition="in" filter="wipe(left)">
                                      <p:cBhvr additive="repl">
                                        <p:cTn id="11" dur="500"/>
                                        <p:tgtEl>
                                          <p:spTgt spid="3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12"/>
                                        </p:tgtEl>
                                        <p:attrNameLst>
                                          <p:attrName>style.visibility</p:attrName>
                                        </p:attrNameLst>
                                      </p:cBhvr>
                                      <p:to>
                                        <p:strVal val="visible"/>
                                      </p:to>
                                    </p:set>
                                    <p:animEffect transition="in" filter="wipe(left)">
                                      <p:cBhvr additive="repl">
                                        <p:cTn id="15" dur="500"/>
                                        <p:tgtEl>
                                          <p:spTgt spid="312"/>
                                        </p:tgtEl>
                                      </p:cBhvr>
                                    </p:animEffect>
                                  </p:childTnLst>
                                </p:cTn>
                              </p:par>
                            </p:childTnLst>
                          </p:cTn>
                        </p:par>
                        <p:par>
                          <p:cTn id="16" fill="hold">
                            <p:stCondLst>
                              <p:cond delay="1500"/>
                            </p:stCondLst>
                            <p:childTnLst>
                              <p:par>
                                <p:cTn id="17" presetID="42" presetClass="entr"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fade">
                                      <p:cBhvr additive="repl">
                                        <p:cTn id="19" dur="500"/>
                                        <p:tgtEl>
                                          <p:spTgt spid="314"/>
                                        </p:tgtEl>
                                      </p:cBhvr>
                                    </p:animEffect>
                                    <p:anim calcmode="lin" valueType="num">
                                      <p:cBhvr additive="repl">
                                        <p:cTn id="20" dur="500" fill="hold"/>
                                        <p:tgtEl>
                                          <p:spTgt spid="314"/>
                                        </p:tgtEl>
                                        <p:attrNameLst>
                                          <p:attrName>ppt_x</p:attrName>
                                        </p:attrNameLst>
                                      </p:cBhvr>
                                      <p:tavLst>
                                        <p:tav tm="0">
                                          <p:val>
                                            <p:strVal val="#ppt_x"/>
                                          </p:val>
                                        </p:tav>
                                        <p:tav tm="100000">
                                          <p:val>
                                            <p:strVal val="#ppt_x"/>
                                          </p:val>
                                        </p:tav>
                                      </p:tavLst>
                                    </p:anim>
                                    <p:anim calcmode="lin" valueType="num">
                                      <p:cBhvr additive="repl">
                                        <p:cTn id="21" dur="500" fill="hold"/>
                                        <p:tgtEl>
                                          <p:spTgt spid="31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15"/>
                                        </p:tgtEl>
                                        <p:attrNameLst>
                                          <p:attrName>style.visibility</p:attrName>
                                        </p:attrNameLst>
                                      </p:cBhvr>
                                      <p:to>
                                        <p:strVal val="visible"/>
                                      </p:to>
                                    </p:set>
                                    <p:animEffect transition="in" filter="wipe(left)">
                                      <p:cBhvr additive="repl">
                                        <p:cTn id="25" dur="500"/>
                                        <p:tgtEl>
                                          <p:spTgt spid="315"/>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16"/>
                                        </p:tgtEl>
                                        <p:attrNameLst>
                                          <p:attrName>style.visibility</p:attrName>
                                        </p:attrNameLst>
                                      </p:cBhvr>
                                      <p:to>
                                        <p:strVal val="visible"/>
                                      </p:to>
                                    </p:set>
                                    <p:animEffect transition="in" filter="wipe(down)">
                                      <p:cBhvr additive="repl">
                                        <p:cTn id="29" dur="500"/>
                                        <p:tgtEl>
                                          <p:spTgt spid="316"/>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309"/>
                                        </p:tgtEl>
                                        <p:attrNameLst>
                                          <p:attrName>style.visibility</p:attrName>
                                        </p:attrNameLst>
                                      </p:cBhvr>
                                      <p:to>
                                        <p:strVal val="visible"/>
                                      </p:to>
                                    </p:set>
                                    <p:animEffect transition="in" filter="wipe(left)">
                                      <p:cBhvr additive="repl">
                                        <p:cTn id="33"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4944991" y="5038462"/>
            <a:ext cx="2159454" cy="0"/>
          </a:xfrm>
          <a:prstGeom prst="line">
            <a:avLst/>
          </a:prstGeom>
          <a:ln w="76200">
            <a:solidFill>
              <a:srgbClr val="101B2C"/>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0"/>
            <a:ext cx="2752628" cy="5143500"/>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9" name="Content Placeholder 3"/>
          <p:cNvSpPr txBox="1">
            <a:spLocks/>
          </p:cNvSpPr>
          <p:nvPr/>
        </p:nvSpPr>
        <p:spPr>
          <a:xfrm>
            <a:off x="3012854" y="300366"/>
            <a:ext cx="6023728" cy="419621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spc="300" dirty="0" smtClean="0">
                <a:solidFill>
                  <a:srgbClr val="0A2450"/>
                </a:solidFill>
                <a:latin typeface="Century Gothic" panose="020B0502020202020204" pitchFamily="34" charset="0"/>
                <a:ea typeface="Open Sans" panose="020B0604020202020204" charset="0"/>
                <a:cs typeface="Open Sans" panose="020B0604020202020204" charset="0"/>
              </a:rPr>
              <a:t>MARTIN v. CITY OF BOISE</a:t>
            </a:r>
          </a:p>
          <a:p>
            <a:pPr marL="0" indent="0">
              <a:buNone/>
            </a:pPr>
            <a:endParaRPr lang="en-US" sz="800" b="1" spc="300" dirty="0" smtClean="0">
              <a:solidFill>
                <a:srgbClr val="0A2450"/>
              </a:solidFill>
              <a:latin typeface="Century Gothic" panose="020B0502020202020204" pitchFamily="34" charset="0"/>
              <a:ea typeface="Open Sans" panose="020B0604020202020204" charset="0"/>
              <a:cs typeface="Open Sans" panose="020B0604020202020204" charset="0"/>
            </a:endParaRPr>
          </a:p>
          <a:p>
            <a:r>
              <a:rPr lang="en-US" sz="1800" dirty="0" smtClean="0">
                <a:latin typeface="Century Gothic" panose="020B0502020202020204" pitchFamily="34" charset="0"/>
              </a:rPr>
              <a:t>9</a:t>
            </a:r>
            <a:r>
              <a:rPr lang="en-US" sz="1800" baseline="30000" dirty="0" smtClean="0">
                <a:latin typeface="Century Gothic" panose="020B0502020202020204" pitchFamily="34" charset="0"/>
              </a:rPr>
              <a:t>TH</a:t>
            </a:r>
            <a:r>
              <a:rPr lang="en-US" sz="1800" dirty="0" smtClean="0">
                <a:latin typeface="Century Gothic" panose="020B0502020202020204" pitchFamily="34" charset="0"/>
              </a:rPr>
              <a:t> Circuit Court of Appeals Decision - 920 F.3d 584</a:t>
            </a:r>
          </a:p>
          <a:p>
            <a:pPr marL="0" indent="0">
              <a:buNone/>
            </a:pPr>
            <a:endParaRPr lang="en-US" sz="1800" dirty="0" smtClean="0">
              <a:latin typeface="Century Gothic" panose="020B0502020202020204" pitchFamily="34" charset="0"/>
            </a:endParaRPr>
          </a:p>
          <a:p>
            <a:r>
              <a:rPr lang="en-US" sz="1800" dirty="0" smtClean="0">
                <a:latin typeface="Century Gothic" panose="020B0502020202020204" pitchFamily="34" charset="0"/>
              </a:rPr>
              <a:t>Laws That Criminalize Homeless People Sitting</a:t>
            </a:r>
            <a:r>
              <a:rPr lang="en-US" sz="1800" dirty="0">
                <a:latin typeface="Century Gothic" panose="020B0502020202020204" pitchFamily="34" charset="0"/>
              </a:rPr>
              <a:t>, </a:t>
            </a:r>
            <a:r>
              <a:rPr lang="en-US" sz="1800" dirty="0" smtClean="0">
                <a:latin typeface="Century Gothic" panose="020B0502020202020204" pitchFamily="34" charset="0"/>
              </a:rPr>
              <a:t>Sleeping</a:t>
            </a:r>
            <a:r>
              <a:rPr lang="en-US" sz="1800" dirty="0">
                <a:latin typeface="Century Gothic" panose="020B0502020202020204" pitchFamily="34" charset="0"/>
              </a:rPr>
              <a:t>, or </a:t>
            </a:r>
            <a:r>
              <a:rPr lang="en-US" sz="1800" dirty="0" smtClean="0">
                <a:latin typeface="Century Gothic" panose="020B0502020202020204" pitchFamily="34" charset="0"/>
              </a:rPr>
              <a:t>Lying Outside </a:t>
            </a:r>
            <a:r>
              <a:rPr lang="en-US" sz="1800" dirty="0">
                <a:latin typeface="Century Gothic" panose="020B0502020202020204" pitchFamily="34" charset="0"/>
              </a:rPr>
              <a:t>on </a:t>
            </a:r>
            <a:r>
              <a:rPr lang="en-US" sz="1800" dirty="0" smtClean="0">
                <a:latin typeface="Century Gothic" panose="020B0502020202020204" pitchFamily="34" charset="0"/>
              </a:rPr>
              <a:t>Public Property Violate Eighth Amendment to US Constitution</a:t>
            </a:r>
          </a:p>
          <a:p>
            <a:pPr marL="0" indent="0">
              <a:buNone/>
            </a:pPr>
            <a:endParaRPr lang="en-US" sz="1800" dirty="0">
              <a:latin typeface="Century Gothic" panose="020B0502020202020204" pitchFamily="34" charset="0"/>
            </a:endParaRPr>
          </a:p>
          <a:p>
            <a:r>
              <a:rPr lang="en-US" sz="1800" dirty="0" smtClean="0">
                <a:latin typeface="Century Gothic" panose="020B0502020202020204" pitchFamily="34" charset="0"/>
              </a:rPr>
              <a:t>Unless Sufficient Numbers of Shelter Beds Are Available Within Geographic Boundaries of Municipality on Any Given Night</a:t>
            </a:r>
          </a:p>
          <a:p>
            <a:endParaRPr lang="en-US" sz="1800" dirty="0">
              <a:latin typeface="Century Gothic" panose="020B0502020202020204" pitchFamily="34" charset="0"/>
            </a:endParaRPr>
          </a:p>
          <a:p>
            <a:pPr marL="0" indent="0">
              <a:buNone/>
            </a:pPr>
            <a:endParaRPr lang="en-US" sz="1600" dirty="0">
              <a:latin typeface="Century Gothic" panose="020B0502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7801" t="12280" r="18599" b="4696"/>
          <a:stretch/>
        </p:blipFill>
        <p:spPr>
          <a:xfrm>
            <a:off x="80128" y="414450"/>
            <a:ext cx="2592371" cy="4270342"/>
          </a:xfrm>
          <a:prstGeom prst="rect">
            <a:avLst/>
          </a:prstGeom>
        </p:spPr>
      </p:pic>
    </p:spTree>
    <p:extLst>
      <p:ext uri="{BB962C8B-B14F-4D97-AF65-F5344CB8AC3E}">
        <p14:creationId xmlns:p14="http://schemas.microsoft.com/office/powerpoint/2010/main" val="45401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2531"/>
          <a:stretch/>
        </p:blipFill>
        <p:spPr>
          <a:xfrm>
            <a:off x="-793" y="0"/>
            <a:ext cx="9144793" cy="593888"/>
          </a:xfrm>
          <a:prstGeom prst="rect">
            <a:avLst/>
          </a:prstGeom>
        </p:spPr>
      </p:pic>
      <p:sp>
        <p:nvSpPr>
          <p:cNvPr id="2" name="Title 1"/>
          <p:cNvSpPr>
            <a:spLocks noGrp="1"/>
          </p:cNvSpPr>
          <p:nvPr>
            <p:ph type="title"/>
          </p:nvPr>
        </p:nvSpPr>
        <p:spPr>
          <a:xfrm>
            <a:off x="181070" y="161440"/>
            <a:ext cx="8673220" cy="479729"/>
          </a:xfrm>
        </p:spPr>
        <p:txBody>
          <a:bodyPr>
            <a:normAutofit fontScale="90000"/>
          </a:bodyPr>
          <a:lstStyle/>
          <a:p>
            <a:pPr lvl="1" algn="ctr" defTabSz="685800" rtl="0">
              <a:lnSpc>
                <a:spcPct val="90000"/>
              </a:lnSpc>
              <a:spcBef>
                <a:spcPct val="0"/>
              </a:spcBef>
            </a:pPr>
            <a:r>
              <a:rPr lang="en-US" b="1" dirty="0" smtClean="0">
                <a:latin typeface="Century Gothic" panose="020B0502020202020204" pitchFamily="34" charset="0"/>
              </a:rPr>
              <a:t>EIGHTH AMENDMENT TO UNITED STATES CONSTITUTION</a:t>
            </a:r>
            <a:br>
              <a:rPr lang="en-US" b="1" dirty="0" smtClean="0">
                <a:latin typeface="Century Gothic" panose="020B0502020202020204" pitchFamily="34" charset="0"/>
              </a:rPr>
            </a:br>
            <a:r>
              <a:rPr lang="en-US" b="1" dirty="0" smtClean="0">
                <a:latin typeface="Century Gothic" panose="020B0502020202020204" pitchFamily="34" charset="0"/>
              </a:rPr>
              <a:t>PROHIBITS CRUEL AND UNUSUAL PUNISHMENTS</a:t>
            </a:r>
            <a:r>
              <a:rPr lang="en-US" dirty="0" smtClean="0">
                <a:latin typeface="Century Gothic" panose="020B0502020202020204" pitchFamily="34" charset="0"/>
              </a:rPr>
              <a:t/>
            </a:r>
            <a:br>
              <a:rPr lang="en-US" dirty="0" smtClean="0">
                <a:latin typeface="Century Gothic" panose="020B0502020202020204" pitchFamily="34" charset="0"/>
              </a:rPr>
            </a:br>
            <a:endParaRPr lang="en-US" b="1" dirty="0">
              <a:latin typeface="Baskerville Old Face" panose="02020602080505020303" pitchFamily="18" charset="0"/>
            </a:endParaRPr>
          </a:p>
        </p:txBody>
      </p:sp>
      <p:sp>
        <p:nvSpPr>
          <p:cNvPr id="5" name="TextBox 4"/>
          <p:cNvSpPr txBox="1"/>
          <p:nvPr/>
        </p:nvSpPr>
        <p:spPr>
          <a:xfrm>
            <a:off x="353085" y="825444"/>
            <a:ext cx="8609846" cy="3549690"/>
          </a:xfrm>
          <a:prstGeom prst="rect">
            <a:avLst/>
          </a:prstGeom>
          <a:noFill/>
        </p:spPr>
        <p:txBody>
          <a:bodyPr wrap="square" rtlCol="0">
            <a:spAutoFit/>
          </a:bodyPr>
          <a:lstStyle/>
          <a:p>
            <a:pPr marL="285750" lvl="1" indent="-285750">
              <a:spcBef>
                <a:spcPts val="750"/>
              </a:spcBef>
              <a:buFont typeface="Arial" panose="020B0604020202020204" pitchFamily="34" charset="0"/>
              <a:buChar char="•"/>
            </a:pPr>
            <a:r>
              <a:rPr lang="en-US" dirty="0" smtClean="0">
                <a:latin typeface="Century Gothic" panose="020B0502020202020204" pitchFamily="34" charset="0"/>
              </a:rPr>
              <a:t>“…</a:t>
            </a:r>
            <a:r>
              <a:rPr lang="en-US" dirty="0">
                <a:latin typeface="Century Gothic" panose="020B0502020202020204" pitchFamily="34" charset="0"/>
              </a:rPr>
              <a:t>sitting, lying, and sleeping…are universal and unavoidable consequences of being human.” Quote from </a:t>
            </a:r>
            <a:r>
              <a:rPr lang="en-US" i="1" dirty="0">
                <a:latin typeface="Century Gothic" panose="020B0502020202020204" pitchFamily="34" charset="0"/>
              </a:rPr>
              <a:t>Martin v. </a:t>
            </a:r>
            <a:r>
              <a:rPr lang="en-US" i="1" dirty="0" smtClean="0">
                <a:latin typeface="Century Gothic" panose="020B0502020202020204" pitchFamily="34" charset="0"/>
              </a:rPr>
              <a:t>Boise</a:t>
            </a:r>
          </a:p>
          <a:p>
            <a:pPr marL="285750" lvl="1" indent="-285750">
              <a:spcBef>
                <a:spcPts val="750"/>
              </a:spcBef>
              <a:buFont typeface="Arial" panose="020B0604020202020204" pitchFamily="34" charset="0"/>
              <a:buChar char="•"/>
            </a:pPr>
            <a:r>
              <a:rPr lang="en-US" dirty="0" smtClean="0">
                <a:latin typeface="Century Gothic" panose="020B0502020202020204" pitchFamily="34" charset="0"/>
              </a:rPr>
              <a:t>the </a:t>
            </a:r>
            <a:r>
              <a:rPr lang="en-US" dirty="0">
                <a:latin typeface="Century Gothic" panose="020B0502020202020204" pitchFamily="34" charset="0"/>
              </a:rPr>
              <a:t>state may not “criminalize conduct that is an unavoidable consequence of being homeless — namely sitting, lying, or sleeping on the streets.” Quote from </a:t>
            </a:r>
            <a:r>
              <a:rPr lang="en-US" i="1" dirty="0">
                <a:latin typeface="Century Gothic" panose="020B0502020202020204" pitchFamily="34" charset="0"/>
              </a:rPr>
              <a:t>Martin v. </a:t>
            </a:r>
            <a:r>
              <a:rPr lang="en-US" i="1" dirty="0" smtClean="0">
                <a:latin typeface="Century Gothic" panose="020B0502020202020204" pitchFamily="34" charset="0"/>
              </a:rPr>
              <a:t>Boise</a:t>
            </a:r>
          </a:p>
          <a:p>
            <a:pPr marL="285750" lvl="1" indent="-285750">
              <a:spcBef>
                <a:spcPts val="750"/>
              </a:spcBef>
              <a:buFont typeface="Arial" panose="020B0604020202020204" pitchFamily="34" charset="0"/>
              <a:buChar char="•"/>
            </a:pPr>
            <a:r>
              <a:rPr lang="en-US" dirty="0" smtClean="0">
                <a:latin typeface="Century Gothic" panose="020B0502020202020204" pitchFamily="34" charset="0"/>
              </a:rPr>
              <a:t>In </a:t>
            </a:r>
            <a:r>
              <a:rPr lang="en-US" dirty="0">
                <a:latin typeface="Century Gothic" panose="020B0502020202020204" pitchFamily="34" charset="0"/>
              </a:rPr>
              <a:t>2016 there were 867 homeless individuals counted in Ada County, Idaho,125 of whom were </a:t>
            </a:r>
            <a:r>
              <a:rPr lang="en-US" dirty="0" smtClean="0">
                <a:latin typeface="Century Gothic" panose="020B0502020202020204" pitchFamily="34" charset="0"/>
              </a:rPr>
              <a:t>unsheltered</a:t>
            </a:r>
          </a:p>
          <a:p>
            <a:pPr marL="285750" lvl="1" indent="-285750">
              <a:spcBef>
                <a:spcPts val="750"/>
              </a:spcBef>
              <a:buFont typeface="Arial" panose="020B0604020202020204" pitchFamily="34" charset="0"/>
              <a:buChar char="•"/>
            </a:pPr>
            <a:r>
              <a:rPr lang="en-US" dirty="0" smtClean="0">
                <a:latin typeface="Century Gothic" panose="020B0502020202020204" pitchFamily="34" charset="0"/>
              </a:rPr>
              <a:t>In </a:t>
            </a:r>
            <a:r>
              <a:rPr lang="en-US" dirty="0">
                <a:latin typeface="Century Gothic" panose="020B0502020202020204" pitchFamily="34" charset="0"/>
              </a:rPr>
              <a:t>Ada County in 2016 Only One Shelter With 96 Beds Was Open to All Persons Regardless of </a:t>
            </a:r>
            <a:r>
              <a:rPr lang="en-US" dirty="0" smtClean="0">
                <a:latin typeface="Century Gothic" panose="020B0502020202020204" pitchFamily="34" charset="0"/>
              </a:rPr>
              <a:t>Faith</a:t>
            </a:r>
          </a:p>
          <a:p>
            <a:pPr marL="285750" lvl="1" indent="-285750">
              <a:spcBef>
                <a:spcPts val="750"/>
              </a:spcBef>
              <a:buFont typeface="Arial" panose="020B0604020202020204" pitchFamily="34" charset="0"/>
              <a:buChar char="•"/>
            </a:pPr>
            <a:r>
              <a:rPr lang="en-US" dirty="0" smtClean="0">
                <a:latin typeface="Century Gothic" panose="020B0502020202020204" pitchFamily="34" charset="0"/>
              </a:rPr>
              <a:t>The </a:t>
            </a:r>
            <a:r>
              <a:rPr lang="en-US" dirty="0">
                <a:latin typeface="Century Gothic" panose="020B0502020202020204" pitchFamily="34" charset="0"/>
              </a:rPr>
              <a:t>Other Two Shelters Had Strict Religious Requirement and Time Limitation </a:t>
            </a:r>
            <a:r>
              <a:rPr lang="en-US" dirty="0" smtClean="0">
                <a:latin typeface="Century Gothic" panose="020B0502020202020204" pitchFamily="34" charset="0"/>
              </a:rPr>
              <a:t>Policies</a:t>
            </a:r>
            <a:endParaRPr lang="en-US" dirty="0">
              <a:latin typeface="Century Gothic" panose="020B0502020202020204" pitchFamily="34" charset="0"/>
            </a:endParaRPr>
          </a:p>
        </p:txBody>
      </p:sp>
    </p:spTree>
    <p:extLst>
      <p:ext uri="{BB962C8B-B14F-4D97-AF65-F5344CB8AC3E}">
        <p14:creationId xmlns:p14="http://schemas.microsoft.com/office/powerpoint/2010/main" val="1505210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748982" cy="5143500"/>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 name="Rectangle 2"/>
          <p:cNvSpPr>
            <a:spLocks noChangeArrowheads="1"/>
          </p:cNvSpPr>
          <p:nvPr/>
        </p:nvSpPr>
        <p:spPr bwMode="auto">
          <a:xfrm rot="10800000" flipV="1">
            <a:off x="942222" y="493174"/>
            <a:ext cx="799066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A city cannot, via the threat of prosecution, coerce an individual to attend religion-based treatment programs consistently with the Establishment Clause of the First Amendment. </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3" name="Rectangle 3"/>
          <p:cNvSpPr>
            <a:spLocks noChangeArrowheads="1"/>
          </p:cNvSpPr>
          <p:nvPr/>
        </p:nvSpPr>
        <p:spPr bwMode="auto">
          <a:xfrm>
            <a:off x="4807868" y="2205069"/>
            <a:ext cx="43361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Inouye v.</a:t>
            </a:r>
            <a:r>
              <a:rPr kumimoji="0" lang="en-US" altLang="en-US" sz="120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 </a:t>
            </a:r>
            <a:r>
              <a:rPr kumimoji="0" lang="en-US" altLang="en-US" sz="1200" b="0" i="1" u="none" strike="noStrike" cap="none" normalizeH="0" baseline="0" dirty="0" err="1" smtClean="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Kemna</a:t>
            </a:r>
            <a:r>
              <a:rPr kumimoji="0" lang="en-US" altLang="en-US" sz="120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 504 F.3d 705, 712–13 (9th Cir. 2007)</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982" y="2728995"/>
            <a:ext cx="3621757" cy="2414505"/>
          </a:xfrm>
          <a:prstGeom prst="rect">
            <a:avLst/>
          </a:prstGeom>
        </p:spPr>
      </p:pic>
    </p:spTree>
    <p:extLst>
      <p:ext uri="{BB962C8B-B14F-4D97-AF65-F5344CB8AC3E}">
        <p14:creationId xmlns:p14="http://schemas.microsoft.com/office/powerpoint/2010/main" val="42570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Custom charity">
      <a:dk1>
        <a:sysClr val="windowText" lastClr="000000"/>
      </a:dk1>
      <a:lt1>
        <a:sysClr val="window" lastClr="FFFFFF"/>
      </a:lt1>
      <a:dk2>
        <a:srgbClr val="44546A"/>
      </a:dk2>
      <a:lt2>
        <a:srgbClr val="E7E6E6"/>
      </a:lt2>
      <a:accent1>
        <a:srgbClr val="FF0000"/>
      </a:accent1>
      <a:accent2>
        <a:srgbClr val="FF0000"/>
      </a:accent2>
      <a:accent3>
        <a:srgbClr val="F94133"/>
      </a:accent3>
      <a:accent4>
        <a:srgbClr val="7F7F7F"/>
      </a:accent4>
      <a:accent5>
        <a:srgbClr val="FFFFF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13833</TotalTime>
  <Words>3297</Words>
  <Application>Microsoft Office PowerPoint</Application>
  <PresentationFormat>On-screen Show (16:9)</PresentationFormat>
  <Paragraphs>260</Paragraphs>
  <Slides>43</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Arial</vt:lpstr>
      <vt:lpstr>Baskerville</vt:lpstr>
      <vt:lpstr>Baskerville Old Face</vt:lpstr>
      <vt:lpstr>Calibri</vt:lpstr>
      <vt:lpstr>Calibri Light</vt:lpstr>
      <vt:lpstr>Century</vt:lpstr>
      <vt:lpstr>Century Gothic</vt:lpstr>
      <vt:lpstr>Heebo</vt:lpstr>
      <vt:lpstr>Open Sans</vt:lpstr>
      <vt:lpstr>Roboto Light</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EIGHTH AMENDMENT TO UNITED STATES CONSTITUTION PROHIBITS CRUEL AND UNUSUAL PUNISHMENTS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Survey of City Ordinances</vt:lpstr>
      <vt:lpstr>Sedona</vt:lpstr>
      <vt:lpstr>Sedona</vt:lpstr>
      <vt:lpstr>Sedona</vt:lpstr>
      <vt:lpstr>Phoenix</vt:lpstr>
      <vt:lpstr>Phoenix</vt:lpstr>
      <vt:lpstr>Fund for Empowerment v. City of Phoenix</vt:lpstr>
      <vt:lpstr>Scottsdale</vt:lpstr>
      <vt:lpstr>Scottsdale</vt:lpstr>
      <vt:lpstr>Glendale</vt:lpstr>
      <vt:lpstr>Peoria</vt:lpstr>
      <vt:lpstr>Peoria</vt:lpstr>
      <vt:lpstr>Mesa</vt:lpstr>
      <vt:lpstr>Mesa</vt:lpstr>
      <vt:lpstr>Tucson</vt:lpstr>
      <vt:lpstr>Tempe</vt:lpstr>
      <vt:lpstr>Tempe</vt:lpstr>
      <vt:lpstr>Tempe</vt:lpstr>
      <vt:lpstr>Flagstaff</vt:lpstr>
      <vt:lpstr>Flagstaff</vt:lpstr>
      <vt:lpstr>Flagstaff</vt:lpstr>
      <vt:lpstr>Yuma</vt:lpstr>
      <vt:lpstr>Yuma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On The Word</dc:title>
  <dc:creator>user</dc:creator>
  <cp:lastModifiedBy>Bret Rasner</cp:lastModifiedBy>
  <cp:revision>682</cp:revision>
  <dcterms:created xsi:type="dcterms:W3CDTF">2017-10-03T07:27:46Z</dcterms:created>
  <dcterms:modified xsi:type="dcterms:W3CDTF">2023-02-28T03:22:47Z</dcterms:modified>
</cp:coreProperties>
</file>