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handoutMasterIdLst>
    <p:handoutMasterId r:id="rId73"/>
  </p:handoutMasterIdLst>
  <p:sldIdLst>
    <p:sldId id="339" r:id="rId5"/>
    <p:sldId id="256" r:id="rId6"/>
    <p:sldId id="258" r:id="rId7"/>
    <p:sldId id="257" r:id="rId8"/>
    <p:sldId id="268" r:id="rId9"/>
    <p:sldId id="259" r:id="rId10"/>
    <p:sldId id="260" r:id="rId11"/>
    <p:sldId id="269" r:id="rId12"/>
    <p:sldId id="261" r:id="rId13"/>
    <p:sldId id="262" r:id="rId14"/>
    <p:sldId id="264" r:id="rId15"/>
    <p:sldId id="263" r:id="rId16"/>
    <p:sldId id="280" r:id="rId17"/>
    <p:sldId id="274" r:id="rId18"/>
    <p:sldId id="278" r:id="rId19"/>
    <p:sldId id="277" r:id="rId20"/>
    <p:sldId id="276" r:id="rId21"/>
    <p:sldId id="281" r:id="rId22"/>
    <p:sldId id="279" r:id="rId23"/>
    <p:sldId id="275" r:id="rId24"/>
    <p:sldId id="265" r:id="rId25"/>
    <p:sldId id="266" r:id="rId26"/>
    <p:sldId id="267" r:id="rId27"/>
    <p:sldId id="270" r:id="rId28"/>
    <p:sldId id="271" r:id="rId29"/>
    <p:sldId id="323" r:id="rId30"/>
    <p:sldId id="324" r:id="rId31"/>
    <p:sldId id="282" r:id="rId32"/>
    <p:sldId id="272" r:id="rId33"/>
    <p:sldId id="273" r:id="rId34"/>
    <p:sldId id="287" r:id="rId35"/>
    <p:sldId id="288" r:id="rId36"/>
    <p:sldId id="341" r:id="rId37"/>
    <p:sldId id="340" r:id="rId38"/>
    <p:sldId id="327" r:id="rId39"/>
    <p:sldId id="328" r:id="rId40"/>
    <p:sldId id="329" r:id="rId41"/>
    <p:sldId id="330" r:id="rId42"/>
    <p:sldId id="331" r:id="rId43"/>
    <p:sldId id="332" r:id="rId44"/>
    <p:sldId id="333" r:id="rId45"/>
    <p:sldId id="334" r:id="rId46"/>
    <p:sldId id="335" r:id="rId47"/>
    <p:sldId id="336" r:id="rId48"/>
    <p:sldId id="337" r:id="rId49"/>
    <p:sldId id="286" r:id="rId50"/>
    <p:sldId id="342" r:id="rId51"/>
    <p:sldId id="344" r:id="rId52"/>
    <p:sldId id="345" r:id="rId53"/>
    <p:sldId id="346" r:id="rId54"/>
    <p:sldId id="347" r:id="rId55"/>
    <p:sldId id="352" r:id="rId56"/>
    <p:sldId id="353" r:id="rId57"/>
    <p:sldId id="290" r:id="rId58"/>
    <p:sldId id="291" r:id="rId59"/>
    <p:sldId id="322" r:id="rId60"/>
    <p:sldId id="338" r:id="rId61"/>
    <p:sldId id="351" r:id="rId62"/>
    <p:sldId id="304" r:id="rId63"/>
    <p:sldId id="348" r:id="rId64"/>
    <p:sldId id="299" r:id="rId65"/>
    <p:sldId id="300" r:id="rId66"/>
    <p:sldId id="349" r:id="rId67"/>
    <p:sldId id="305" r:id="rId68"/>
    <p:sldId id="308" r:id="rId69"/>
    <p:sldId id="309" r:id="rId70"/>
    <p:sldId id="350" r:id="rId7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ECF2"/>
    <a:srgbClr val="262626"/>
    <a:srgbClr val="4D6E6B"/>
    <a:srgbClr val="FFFFFF"/>
    <a:srgbClr val="E2B2B3"/>
    <a:srgbClr val="DDAEAF"/>
    <a:srgbClr val="C00000"/>
    <a:srgbClr val="FF2009"/>
    <a:srgbClr val="808080"/>
    <a:srgbClr val="E39F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80806" autoAdjust="0"/>
  </p:normalViewPr>
  <p:slideViewPr>
    <p:cSldViewPr snapToGrid="0">
      <p:cViewPr varScale="1">
        <p:scale>
          <a:sx n="73" d="100"/>
          <a:sy n="73" d="100"/>
        </p:scale>
        <p:origin x="1046" y="72"/>
      </p:cViewPr>
      <p:guideLst/>
    </p:cSldViewPr>
  </p:slid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69" d="100"/>
          <a:sy n="69" d="100"/>
        </p:scale>
        <p:origin x="308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666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5EB6AE8-6395-4B66-8C8E-16A17AB4E8FA}" type="datetimeFigureOut">
              <a:rPr lang="en-US" smtClean="0"/>
              <a:t>2/28/2023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5668498-8BF2-4917-B660-ACBC3D961D36}" type="slidenum">
              <a:rPr lang="en-US" smtClean="0"/>
              <a:t>‹#›</a:t>
            </a:fld>
            <a:endParaRPr lang="en-US"/>
          </a:p>
        </p:txBody>
      </p:sp>
    </p:spTree>
    <p:extLst>
      <p:ext uri="{BB962C8B-B14F-4D97-AF65-F5344CB8AC3E}">
        <p14:creationId xmlns:p14="http://schemas.microsoft.com/office/powerpoint/2010/main" val="99990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will be the backdrop as people arrive.  We will have this up while intros are made.  Please keep your intros brief, as attendees are eager to hear the project conversation.</a:t>
            </a:r>
          </a:p>
        </p:txBody>
      </p:sp>
      <p:sp>
        <p:nvSpPr>
          <p:cNvPr id="4" name="Slide Number Placeholder 3"/>
          <p:cNvSpPr>
            <a:spLocks noGrp="1"/>
          </p:cNvSpPr>
          <p:nvPr>
            <p:ph type="sldNum" sz="quarter" idx="5"/>
          </p:nvPr>
        </p:nvSpPr>
        <p:spPr/>
        <p:txBody>
          <a:bodyPr/>
          <a:lstStyle/>
          <a:p>
            <a:fld id="{75668498-8BF2-4917-B660-ACBC3D961D36}" type="slidenum">
              <a:rPr lang="en-US" smtClean="0"/>
              <a:t>1</a:t>
            </a:fld>
            <a:endParaRPr lang="en-US"/>
          </a:p>
        </p:txBody>
      </p:sp>
    </p:spTree>
    <p:extLst>
      <p:ext uri="{BB962C8B-B14F-4D97-AF65-F5344CB8AC3E}">
        <p14:creationId xmlns:p14="http://schemas.microsoft.com/office/powerpoint/2010/main" val="234827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668498-8BF2-4917-B660-ACBC3D961D36}" type="slidenum">
              <a:rPr lang="en-US" smtClean="0"/>
              <a:t>54</a:t>
            </a:fld>
            <a:endParaRPr lang="en-US"/>
          </a:p>
        </p:txBody>
      </p:sp>
    </p:spTree>
    <p:extLst>
      <p:ext uri="{BB962C8B-B14F-4D97-AF65-F5344CB8AC3E}">
        <p14:creationId xmlns:p14="http://schemas.microsoft.com/office/powerpoint/2010/main" val="138070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location on Central Main Street Plan Form-Based Zoning</a:t>
            </a:r>
          </a:p>
        </p:txBody>
      </p:sp>
      <p:sp>
        <p:nvSpPr>
          <p:cNvPr id="4" name="Slide Number Placeholder 3"/>
          <p:cNvSpPr>
            <a:spLocks noGrp="1"/>
          </p:cNvSpPr>
          <p:nvPr>
            <p:ph type="sldNum" sz="quarter" idx="5"/>
          </p:nvPr>
        </p:nvSpPr>
        <p:spPr/>
        <p:txBody>
          <a:bodyPr/>
          <a:lstStyle/>
          <a:p>
            <a:fld id="{75668498-8BF2-4917-B660-ACBC3D961D36}" type="slidenum">
              <a:rPr lang="en-US" smtClean="0"/>
              <a:t>55</a:t>
            </a:fld>
            <a:endParaRPr lang="en-US"/>
          </a:p>
        </p:txBody>
      </p:sp>
    </p:spTree>
    <p:extLst>
      <p:ext uri="{BB962C8B-B14F-4D97-AF65-F5344CB8AC3E}">
        <p14:creationId xmlns:p14="http://schemas.microsoft.com/office/powerpoint/2010/main" val="61690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of residential floor plan</a:t>
            </a:r>
          </a:p>
        </p:txBody>
      </p:sp>
      <p:sp>
        <p:nvSpPr>
          <p:cNvPr id="4" name="Slide Number Placeholder 3"/>
          <p:cNvSpPr>
            <a:spLocks noGrp="1"/>
          </p:cNvSpPr>
          <p:nvPr>
            <p:ph type="sldNum" sz="quarter" idx="5"/>
          </p:nvPr>
        </p:nvSpPr>
        <p:spPr/>
        <p:txBody>
          <a:bodyPr/>
          <a:lstStyle/>
          <a:p>
            <a:fld id="{75668498-8BF2-4917-B660-ACBC3D961D36}" type="slidenum">
              <a:rPr lang="en-US" smtClean="0"/>
              <a:t>60</a:t>
            </a:fld>
            <a:endParaRPr lang="en-US"/>
          </a:p>
        </p:txBody>
      </p:sp>
    </p:spTree>
    <p:extLst>
      <p:ext uri="{BB962C8B-B14F-4D97-AF65-F5344CB8AC3E}">
        <p14:creationId xmlns:p14="http://schemas.microsoft.com/office/powerpoint/2010/main" val="3801241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668498-8BF2-4917-B660-ACBC3D961D36}" type="slidenum">
              <a:rPr lang="en-US" smtClean="0"/>
              <a:t>62</a:t>
            </a:fld>
            <a:endParaRPr lang="en-US"/>
          </a:p>
        </p:txBody>
      </p:sp>
    </p:spTree>
    <p:extLst>
      <p:ext uri="{BB962C8B-B14F-4D97-AF65-F5344CB8AC3E}">
        <p14:creationId xmlns:p14="http://schemas.microsoft.com/office/powerpoint/2010/main" val="273155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to #46 go very quickly flipping through photos while asking the questions.</a:t>
            </a:r>
          </a:p>
        </p:txBody>
      </p:sp>
      <p:sp>
        <p:nvSpPr>
          <p:cNvPr id="4" name="Slide Number Placeholder 3"/>
          <p:cNvSpPr>
            <a:spLocks noGrp="1"/>
          </p:cNvSpPr>
          <p:nvPr>
            <p:ph type="sldNum" sz="quarter" idx="5"/>
          </p:nvPr>
        </p:nvSpPr>
        <p:spPr/>
        <p:txBody>
          <a:bodyPr/>
          <a:lstStyle/>
          <a:p>
            <a:fld id="{75668498-8BF2-4917-B660-ACBC3D961D36}" type="slidenum">
              <a:rPr lang="en-US" smtClean="0"/>
              <a:t>2</a:t>
            </a:fld>
            <a:endParaRPr lang="en-US"/>
          </a:p>
        </p:txBody>
      </p:sp>
    </p:spTree>
    <p:extLst>
      <p:ext uri="{BB962C8B-B14F-4D97-AF65-F5344CB8AC3E}">
        <p14:creationId xmlns:p14="http://schemas.microsoft.com/office/powerpoint/2010/main" val="97312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68498-8BF2-4917-B660-ACBC3D961D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4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668498-8BF2-4917-B660-ACBC3D961D36}" type="slidenum">
              <a:rPr lang="en-US" smtClean="0"/>
              <a:t>33</a:t>
            </a:fld>
            <a:endParaRPr lang="en-US"/>
          </a:p>
        </p:txBody>
      </p:sp>
    </p:spTree>
    <p:extLst>
      <p:ext uri="{BB962C8B-B14F-4D97-AF65-F5344CB8AC3E}">
        <p14:creationId xmlns:p14="http://schemas.microsoft.com/office/powerpoint/2010/main" val="127878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668498-8BF2-4917-B660-ACBC3D961D36}" type="slidenum">
              <a:rPr lang="en-US" smtClean="0"/>
              <a:t>34</a:t>
            </a:fld>
            <a:endParaRPr lang="en-US"/>
          </a:p>
        </p:txBody>
      </p:sp>
    </p:spTree>
    <p:extLst>
      <p:ext uri="{BB962C8B-B14F-4D97-AF65-F5344CB8AC3E}">
        <p14:creationId xmlns:p14="http://schemas.microsoft.com/office/powerpoint/2010/main" val="2010826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Michael gives an intro into ADOH’s role in approving and reviewing manufactured homes</a:t>
            </a:r>
          </a:p>
        </p:txBody>
      </p:sp>
      <p:sp>
        <p:nvSpPr>
          <p:cNvPr id="4" name="Slide Number Placeholder 3"/>
          <p:cNvSpPr>
            <a:spLocks noGrp="1"/>
          </p:cNvSpPr>
          <p:nvPr>
            <p:ph type="sldNum" sz="quarter" idx="5"/>
          </p:nvPr>
        </p:nvSpPr>
        <p:spPr/>
        <p:txBody>
          <a:bodyPr/>
          <a:lstStyle/>
          <a:p>
            <a:fld id="{75668498-8BF2-4917-B660-ACBC3D961D36}" type="slidenum">
              <a:rPr lang="en-US" smtClean="0"/>
              <a:t>47</a:t>
            </a:fld>
            <a:endParaRPr lang="en-US"/>
          </a:p>
        </p:txBody>
      </p:sp>
    </p:spTree>
    <p:extLst>
      <p:ext uri="{BB962C8B-B14F-4D97-AF65-F5344CB8AC3E}">
        <p14:creationId xmlns:p14="http://schemas.microsoft.com/office/powerpoint/2010/main" val="285459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the ADOH website</a:t>
            </a:r>
          </a:p>
        </p:txBody>
      </p:sp>
      <p:sp>
        <p:nvSpPr>
          <p:cNvPr id="4" name="Slide Number Placeholder 3"/>
          <p:cNvSpPr>
            <a:spLocks noGrp="1"/>
          </p:cNvSpPr>
          <p:nvPr>
            <p:ph type="sldNum" sz="quarter" idx="5"/>
          </p:nvPr>
        </p:nvSpPr>
        <p:spPr/>
        <p:txBody>
          <a:bodyPr/>
          <a:lstStyle/>
          <a:p>
            <a:fld id="{75668498-8BF2-4917-B660-ACBC3D961D36}" type="slidenum">
              <a:rPr lang="en-US" smtClean="0"/>
              <a:t>48</a:t>
            </a:fld>
            <a:endParaRPr lang="en-US"/>
          </a:p>
        </p:txBody>
      </p:sp>
    </p:spTree>
    <p:extLst>
      <p:ext uri="{BB962C8B-B14F-4D97-AF65-F5344CB8AC3E}">
        <p14:creationId xmlns:p14="http://schemas.microsoft.com/office/powerpoint/2010/main" val="124097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find the Manufactured Housing &amp; Building Division</a:t>
            </a:r>
          </a:p>
        </p:txBody>
      </p:sp>
      <p:sp>
        <p:nvSpPr>
          <p:cNvPr id="4" name="Slide Number Placeholder 3"/>
          <p:cNvSpPr>
            <a:spLocks noGrp="1"/>
          </p:cNvSpPr>
          <p:nvPr>
            <p:ph type="sldNum" sz="quarter" idx="5"/>
          </p:nvPr>
        </p:nvSpPr>
        <p:spPr/>
        <p:txBody>
          <a:bodyPr/>
          <a:lstStyle/>
          <a:p>
            <a:fld id="{75668498-8BF2-4917-B660-ACBC3D961D36}" type="slidenum">
              <a:rPr lang="en-US" smtClean="0"/>
              <a:t>49</a:t>
            </a:fld>
            <a:endParaRPr lang="en-US"/>
          </a:p>
        </p:txBody>
      </p:sp>
    </p:spTree>
    <p:extLst>
      <p:ext uri="{BB962C8B-B14F-4D97-AF65-F5344CB8AC3E}">
        <p14:creationId xmlns:p14="http://schemas.microsoft.com/office/powerpoint/2010/main" val="397594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Angelica talks about Mesa’s progressive approach to downtown redevelopment and form based zoning</a:t>
            </a:r>
          </a:p>
        </p:txBody>
      </p:sp>
      <p:sp>
        <p:nvSpPr>
          <p:cNvPr id="4" name="Slide Number Placeholder 3"/>
          <p:cNvSpPr>
            <a:spLocks noGrp="1"/>
          </p:cNvSpPr>
          <p:nvPr>
            <p:ph type="sldNum" sz="quarter" idx="5"/>
          </p:nvPr>
        </p:nvSpPr>
        <p:spPr/>
        <p:txBody>
          <a:bodyPr/>
          <a:lstStyle/>
          <a:p>
            <a:fld id="{75668498-8BF2-4917-B660-ACBC3D961D36}" type="slidenum">
              <a:rPr lang="en-US" smtClean="0"/>
              <a:t>51</a:t>
            </a:fld>
            <a:endParaRPr lang="en-US"/>
          </a:p>
        </p:txBody>
      </p:sp>
    </p:spTree>
    <p:extLst>
      <p:ext uri="{BB962C8B-B14F-4D97-AF65-F5344CB8AC3E}">
        <p14:creationId xmlns:p14="http://schemas.microsoft.com/office/powerpoint/2010/main" val="302129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DB9D-0A17-41C1-B492-5F43D1827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C49052-EBD7-4B95-B3A8-93BDCAA5D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3C77C8-9D3D-4D69-B65D-D1ED4376774C}"/>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5" name="Footer Placeholder 4">
            <a:extLst>
              <a:ext uri="{FF2B5EF4-FFF2-40B4-BE49-F238E27FC236}">
                <a16:creationId xmlns:a16="http://schemas.microsoft.com/office/drawing/2014/main" id="{B906AEAC-1A0E-40A0-89FB-5E16BA30C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8BD3-66A6-4078-83FC-C19B6FBF36A2}"/>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162364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8F50-BCB2-4947-B6A6-3503F3A91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4F44B-9FC0-48FF-A06D-D45D16AE0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F814B-7804-40EC-BAE0-0A2703C94D9D}"/>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5" name="Footer Placeholder 4">
            <a:extLst>
              <a:ext uri="{FF2B5EF4-FFF2-40B4-BE49-F238E27FC236}">
                <a16:creationId xmlns:a16="http://schemas.microsoft.com/office/drawing/2014/main" id="{C2C9EBF2-F5C1-4621-8955-55DC808D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A990D-440F-444B-AA21-37304A4D7186}"/>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1049993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51D232-8C09-4C89-8498-24B7FEA423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CA7EC3-BF17-419E-A662-5EBD85227A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1CF4-11FB-42E5-B070-9C765DE27637}"/>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5" name="Footer Placeholder 4">
            <a:extLst>
              <a:ext uri="{FF2B5EF4-FFF2-40B4-BE49-F238E27FC236}">
                <a16:creationId xmlns:a16="http://schemas.microsoft.com/office/drawing/2014/main" id="{0516FEE9-F148-48DC-884F-721D04F8D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FF5BA-EBE2-47B9-A645-78484074EF68}"/>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271084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2827-C639-4B10-AC53-AD834660C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AB89D-4C37-4440-A7D1-7D4BAFD420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5D604-5C5D-4C96-B4FF-C26ACD3A41CD}"/>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5" name="Footer Placeholder 4">
            <a:extLst>
              <a:ext uri="{FF2B5EF4-FFF2-40B4-BE49-F238E27FC236}">
                <a16:creationId xmlns:a16="http://schemas.microsoft.com/office/drawing/2014/main" id="{39026295-F14E-4E00-B399-8BF1534FD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42C2B-104E-4229-B154-FA8CB206BCC1}"/>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391423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B0A4-9FC2-4A57-BEB3-D255D28C0E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3189BD-57AC-4198-B084-49834E5E1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2973DB-05E1-4F2E-9479-EF3964FB9DBC}"/>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5" name="Footer Placeholder 4">
            <a:extLst>
              <a:ext uri="{FF2B5EF4-FFF2-40B4-BE49-F238E27FC236}">
                <a16:creationId xmlns:a16="http://schemas.microsoft.com/office/drawing/2014/main" id="{0AB36CDC-5E2A-41BB-A72E-11F9C8B93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018B4-5D69-4FF4-9688-818ADE8A9396}"/>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406756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59E5-5333-4120-AF29-2B48E458F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2C3B18-29E0-4C53-A05A-8E79C0B8E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DC776-BA25-49BD-B2A0-C11BDF9197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1F03C5-57CD-4AFF-AB98-028F90E0D1CA}"/>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6" name="Footer Placeholder 5">
            <a:extLst>
              <a:ext uri="{FF2B5EF4-FFF2-40B4-BE49-F238E27FC236}">
                <a16:creationId xmlns:a16="http://schemas.microsoft.com/office/drawing/2014/main" id="{641EED4D-F52C-4EC0-9CC5-AF18C9DE7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AD61AE-E0E1-4B60-8B99-9F76BC76E694}"/>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1498911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DF2F-AC7A-4B8A-9A23-0BAF6009E0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54A29F-F6C5-4BF7-A58A-0DBA87239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C4FEAC-520E-4479-8B5E-26D9014A2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20DE0-96CF-495D-9890-33ADCE8FE2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BE138-D6FB-4D82-8C45-3B6B3F510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D67AC3-FB04-4423-A9C8-A99D60CD4F56}"/>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8" name="Footer Placeholder 7">
            <a:extLst>
              <a:ext uri="{FF2B5EF4-FFF2-40B4-BE49-F238E27FC236}">
                <a16:creationId xmlns:a16="http://schemas.microsoft.com/office/drawing/2014/main" id="{46882F4E-4CE7-49AE-B199-C3979F8A5C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95E46A-AD99-4C0F-B571-513DA1297448}"/>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317540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7B83-8C48-4DE5-B412-9C587E4735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BEE192-B1D6-42D5-9A02-3E5A35D74626}"/>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4" name="Footer Placeholder 3">
            <a:extLst>
              <a:ext uri="{FF2B5EF4-FFF2-40B4-BE49-F238E27FC236}">
                <a16:creationId xmlns:a16="http://schemas.microsoft.com/office/drawing/2014/main" id="{4557D6CC-5B7D-47B9-971A-0EC7C0A9B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D7A219-B7B6-4791-B531-A9E6898918D2}"/>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217650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5D827-DF71-448F-BBAC-C83D5F7EA8A8}"/>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3" name="Footer Placeholder 2">
            <a:extLst>
              <a:ext uri="{FF2B5EF4-FFF2-40B4-BE49-F238E27FC236}">
                <a16:creationId xmlns:a16="http://schemas.microsoft.com/office/drawing/2014/main" id="{F986EBA3-A68A-4BA1-97AE-7E7E14457C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17BA08-0EB3-4FE5-B630-2972D6053F9E}"/>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859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7165-962A-42BC-8700-5CAD18029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B2543C-FD8B-45E6-B7D0-280B5C640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848A5-8A6D-407B-81B0-3EAD8C192F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BDB204-E43F-4B93-AF53-11BA22D3DCC2}"/>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6" name="Footer Placeholder 5">
            <a:extLst>
              <a:ext uri="{FF2B5EF4-FFF2-40B4-BE49-F238E27FC236}">
                <a16:creationId xmlns:a16="http://schemas.microsoft.com/office/drawing/2014/main" id="{20051966-3086-4F47-A96B-BE402CA672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CF439-A63A-4EBB-9FA6-896B717507A7}"/>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2071595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1185-3405-452A-819A-51660F02C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52971A-674A-4CE2-A727-E3CDF678C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49E45B-DF2C-4133-8D23-817B3F572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1CDE1-131B-41A7-996B-DB7B153C63BB}"/>
              </a:ext>
            </a:extLst>
          </p:cNvPr>
          <p:cNvSpPr>
            <a:spLocks noGrp="1"/>
          </p:cNvSpPr>
          <p:nvPr>
            <p:ph type="dt" sz="half" idx="10"/>
          </p:nvPr>
        </p:nvSpPr>
        <p:spPr/>
        <p:txBody>
          <a:bodyPr/>
          <a:lstStyle/>
          <a:p>
            <a:fld id="{E568632C-099E-4C3D-996B-F8B14C49AF88}" type="datetimeFigureOut">
              <a:rPr lang="en-US" smtClean="0"/>
              <a:t>2/28/2023</a:t>
            </a:fld>
            <a:endParaRPr lang="en-US"/>
          </a:p>
        </p:txBody>
      </p:sp>
      <p:sp>
        <p:nvSpPr>
          <p:cNvPr id="6" name="Footer Placeholder 5">
            <a:extLst>
              <a:ext uri="{FF2B5EF4-FFF2-40B4-BE49-F238E27FC236}">
                <a16:creationId xmlns:a16="http://schemas.microsoft.com/office/drawing/2014/main" id="{58FAC114-6CF4-4C19-93E4-A2C942309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C9397-27AD-403D-B50F-88A084D74D84}"/>
              </a:ext>
            </a:extLst>
          </p:cNvPr>
          <p:cNvSpPr>
            <a:spLocks noGrp="1"/>
          </p:cNvSpPr>
          <p:nvPr>
            <p:ph type="sldNum" sz="quarter" idx="12"/>
          </p:nvPr>
        </p:nvSpPr>
        <p:spPr/>
        <p:txBody>
          <a:bodyPr/>
          <a:lstStyle/>
          <a:p>
            <a:fld id="{DDCA390A-189F-447A-8790-75BDB07C7997}" type="slidenum">
              <a:rPr lang="en-US" smtClean="0"/>
              <a:t>‹#›</a:t>
            </a:fld>
            <a:endParaRPr lang="en-US"/>
          </a:p>
        </p:txBody>
      </p:sp>
    </p:spTree>
    <p:extLst>
      <p:ext uri="{BB962C8B-B14F-4D97-AF65-F5344CB8AC3E}">
        <p14:creationId xmlns:p14="http://schemas.microsoft.com/office/powerpoint/2010/main" val="115782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A357D-92CA-45BA-9F43-6B5B1CDB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8E1DC5-ACF5-422C-AA8D-08DE915B5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E3879-3DB4-41E5-BD7A-9469441E1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8632C-099E-4C3D-996B-F8B14C49AF88}" type="datetimeFigureOut">
              <a:rPr lang="en-US" smtClean="0"/>
              <a:t>2/28/2023</a:t>
            </a:fld>
            <a:endParaRPr lang="en-US"/>
          </a:p>
        </p:txBody>
      </p:sp>
      <p:sp>
        <p:nvSpPr>
          <p:cNvPr id="5" name="Footer Placeholder 4">
            <a:extLst>
              <a:ext uri="{FF2B5EF4-FFF2-40B4-BE49-F238E27FC236}">
                <a16:creationId xmlns:a16="http://schemas.microsoft.com/office/drawing/2014/main" id="{9F4C4C51-6FFE-464A-B953-311718358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1960E3-8421-496A-91E1-6B8669E0F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A390A-189F-447A-8790-75BDB07C7997}" type="slidenum">
              <a:rPr lang="en-US" smtClean="0"/>
              <a:t>‹#›</a:t>
            </a:fld>
            <a:endParaRPr lang="en-US"/>
          </a:p>
        </p:txBody>
      </p:sp>
    </p:spTree>
    <p:extLst>
      <p:ext uri="{BB962C8B-B14F-4D97-AF65-F5344CB8AC3E}">
        <p14:creationId xmlns:p14="http://schemas.microsoft.com/office/powerpoint/2010/main" val="1536795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uilding in the woods&#10;&#10;Description automatically generated with low confidence">
            <a:extLst>
              <a:ext uri="{FF2B5EF4-FFF2-40B4-BE49-F238E27FC236}">
                <a16:creationId xmlns:a16="http://schemas.microsoft.com/office/drawing/2014/main" id="{5339B72A-B4CB-4BDE-9B3F-49A08847E10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14" name="Picture 13">
            <a:extLst>
              <a:ext uri="{FF2B5EF4-FFF2-40B4-BE49-F238E27FC236}">
                <a16:creationId xmlns:a16="http://schemas.microsoft.com/office/drawing/2014/main" id="{6EEA1257-91F8-4F2B-9121-D697D8276E5D}"/>
              </a:ext>
            </a:extLst>
          </p:cNvPr>
          <p:cNvPicPr>
            <a:picLocks noChangeAspect="1"/>
          </p:cNvPicPr>
          <p:nvPr/>
        </p:nvPicPr>
        <p:blipFill rotWithShape="1">
          <a:blip r:embed="rId4">
            <a:extLst>
              <a:ext uri="{28A0092B-C50C-407E-A947-70E740481C1C}">
                <a14:useLocalDpi xmlns:a14="http://schemas.microsoft.com/office/drawing/2010/main" val="0"/>
              </a:ext>
            </a:extLst>
          </a:blip>
          <a:srcRect l="1932" b="35738"/>
          <a:stretch/>
        </p:blipFill>
        <p:spPr>
          <a:xfrm>
            <a:off x="8768935" y="2628548"/>
            <a:ext cx="2025034" cy="1994073"/>
          </a:xfrm>
          <a:prstGeom prst="rect">
            <a:avLst/>
          </a:prstGeom>
          <a:ln w="6350">
            <a:solidFill>
              <a:srgbClr val="0F0A06"/>
            </a:solidFill>
          </a:ln>
        </p:spPr>
      </p:pic>
      <p:sp>
        <p:nvSpPr>
          <p:cNvPr id="5" name="Title 1">
            <a:extLst>
              <a:ext uri="{FF2B5EF4-FFF2-40B4-BE49-F238E27FC236}">
                <a16:creationId xmlns:a16="http://schemas.microsoft.com/office/drawing/2014/main" id="{F0884111-D202-4240-4B1D-C3CEBDA08AF7}"/>
              </a:ext>
            </a:extLst>
          </p:cNvPr>
          <p:cNvSpPr>
            <a:spLocks noGrp="1"/>
          </p:cNvSpPr>
          <p:nvPr/>
        </p:nvSpPr>
        <p:spPr>
          <a:xfrm>
            <a:off x="0" y="310717"/>
            <a:ext cx="12192000" cy="16383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accent1">
                    <a:lumMod val="50000"/>
                  </a:schemeClr>
                </a:solidFill>
                <a:latin typeface="FlamaMedium" pitchFamily="2" charset="0"/>
              </a:rPr>
              <a:t>A NEW SOLUTION FOR ATTAINABLE HOUSING </a:t>
            </a:r>
            <a:br>
              <a:rPr lang="en-US" sz="4000" dirty="0">
                <a:solidFill>
                  <a:schemeClr val="accent1">
                    <a:lumMod val="50000"/>
                  </a:schemeClr>
                </a:solidFill>
                <a:latin typeface="FlamaMedium" pitchFamily="2" charset="0"/>
              </a:rPr>
            </a:br>
            <a:endParaRPr lang="en-US" sz="4000" dirty="0">
              <a:solidFill>
                <a:schemeClr val="accent1">
                  <a:lumMod val="50000"/>
                </a:schemeClr>
              </a:solidFill>
              <a:latin typeface="FlamaBook" pitchFamily="2" charset="0"/>
            </a:endParaRPr>
          </a:p>
        </p:txBody>
      </p:sp>
      <p:pic>
        <p:nvPicPr>
          <p:cNvPr id="9" name="Picture 8" descr="A person wearing a suit and tie&#10;&#10;Description automatically generated with medium confidence">
            <a:extLst>
              <a:ext uri="{FF2B5EF4-FFF2-40B4-BE49-F238E27FC236}">
                <a16:creationId xmlns:a16="http://schemas.microsoft.com/office/drawing/2014/main" id="{174E8D3A-4C7D-A3F2-2DBF-7DDECE8C279C}"/>
              </a:ext>
            </a:extLst>
          </p:cNvPr>
          <p:cNvPicPr>
            <a:picLocks noChangeAspect="1"/>
          </p:cNvPicPr>
          <p:nvPr/>
        </p:nvPicPr>
        <p:blipFill rotWithShape="1">
          <a:blip r:embed="rId5">
            <a:extLst>
              <a:ext uri="{28A0092B-C50C-407E-A947-70E740481C1C}">
                <a14:useLocalDpi xmlns:a14="http://schemas.microsoft.com/office/drawing/2010/main" val="0"/>
              </a:ext>
            </a:extLst>
          </a:blip>
          <a:srcRect l="13064" t="10277" r="10898" b="12926"/>
          <a:stretch/>
        </p:blipFill>
        <p:spPr>
          <a:xfrm>
            <a:off x="1446742" y="2632418"/>
            <a:ext cx="1994073" cy="1994073"/>
          </a:xfrm>
          <a:prstGeom prst="rect">
            <a:avLst/>
          </a:prstGeom>
          <a:ln w="6350">
            <a:solidFill>
              <a:schemeClr val="tx1"/>
            </a:solidFill>
          </a:ln>
        </p:spPr>
      </p:pic>
      <p:sp>
        <p:nvSpPr>
          <p:cNvPr id="10" name="TextBox 12">
            <a:extLst>
              <a:ext uri="{FF2B5EF4-FFF2-40B4-BE49-F238E27FC236}">
                <a16:creationId xmlns:a16="http://schemas.microsoft.com/office/drawing/2014/main" id="{1F597958-ED10-58BB-5093-2AA2BF9C3F1C}"/>
              </a:ext>
            </a:extLst>
          </p:cNvPr>
          <p:cNvSpPr txBox="1"/>
          <p:nvPr/>
        </p:nvSpPr>
        <p:spPr>
          <a:xfrm>
            <a:off x="742572" y="4962125"/>
            <a:ext cx="345663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i="0" u="none" strike="noStrike" baseline="0" dirty="0">
                <a:solidFill>
                  <a:schemeClr val="accent1">
                    <a:lumMod val="50000"/>
                  </a:schemeClr>
                </a:solidFill>
                <a:latin typeface="Futura Md BT" panose="020B0802020204020204" pitchFamily="34" charset="0"/>
              </a:rPr>
              <a:t>TREVOR BARGER</a:t>
            </a:r>
          </a:p>
          <a:p>
            <a:pPr algn="ctr"/>
            <a:r>
              <a:rPr lang="en-US" b="0" i="0" u="none" strike="noStrike" baseline="0" dirty="0">
                <a:solidFill>
                  <a:schemeClr val="accent1">
                    <a:lumMod val="50000"/>
                  </a:schemeClr>
                </a:solidFill>
                <a:latin typeface="Futura" panose="00000400000000000000" pitchFamily="2" charset="0"/>
              </a:rPr>
              <a:t>MODERATOR | FAICP CUD</a:t>
            </a:r>
          </a:p>
          <a:p>
            <a:pPr algn="ctr"/>
            <a:r>
              <a:rPr lang="en-US" b="0" i="0" u="none" strike="noStrike" baseline="0" dirty="0">
                <a:solidFill>
                  <a:schemeClr val="accent1">
                    <a:lumMod val="50000"/>
                  </a:schemeClr>
                </a:solidFill>
                <a:latin typeface="Futura" panose="00000400000000000000" pitchFamily="2" charset="0"/>
              </a:rPr>
              <a:t>Founder – Espiritu Loci</a:t>
            </a:r>
          </a:p>
        </p:txBody>
      </p:sp>
      <p:sp>
        <p:nvSpPr>
          <p:cNvPr id="11" name="TextBox 13">
            <a:extLst>
              <a:ext uri="{FF2B5EF4-FFF2-40B4-BE49-F238E27FC236}">
                <a16:creationId xmlns:a16="http://schemas.microsoft.com/office/drawing/2014/main" id="{4312E0D1-83F5-A211-2697-D2BAAA56E97F}"/>
              </a:ext>
            </a:extLst>
          </p:cNvPr>
          <p:cNvSpPr txBox="1"/>
          <p:nvPr/>
        </p:nvSpPr>
        <p:spPr>
          <a:xfrm>
            <a:off x="4199202" y="4977544"/>
            <a:ext cx="3750878" cy="12926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i="0" u="none" strike="noStrike" baseline="0" dirty="0">
                <a:solidFill>
                  <a:schemeClr val="accent1">
                    <a:lumMod val="50000"/>
                  </a:schemeClr>
                </a:solidFill>
                <a:latin typeface="Futura Md BT" panose="020B0802020204020204" pitchFamily="34" charset="0"/>
              </a:rPr>
              <a:t>ANGELICA GUEVARA</a:t>
            </a:r>
          </a:p>
          <a:p>
            <a:pPr algn="ctr"/>
            <a:r>
              <a:rPr lang="en-US" dirty="0">
                <a:solidFill>
                  <a:schemeClr val="accent1">
                    <a:lumMod val="50000"/>
                  </a:schemeClr>
                </a:solidFill>
                <a:latin typeface="Futura" panose="00000400000000000000" pitchFamily="2" charset="0"/>
              </a:rPr>
              <a:t>Downtown Transformation </a:t>
            </a:r>
            <a:br>
              <a:rPr lang="en-US" dirty="0">
                <a:solidFill>
                  <a:schemeClr val="accent1">
                    <a:lumMod val="50000"/>
                  </a:schemeClr>
                </a:solidFill>
                <a:latin typeface="Futura" panose="00000400000000000000" pitchFamily="2" charset="0"/>
              </a:rPr>
            </a:br>
            <a:r>
              <a:rPr lang="en-US" dirty="0">
                <a:solidFill>
                  <a:schemeClr val="accent1">
                    <a:lumMod val="50000"/>
                  </a:schemeClr>
                </a:solidFill>
                <a:latin typeface="Futura" panose="00000400000000000000" pitchFamily="2" charset="0"/>
              </a:rPr>
              <a:t>Project Manager, </a:t>
            </a:r>
            <a:br>
              <a:rPr lang="en-US" dirty="0">
                <a:solidFill>
                  <a:schemeClr val="accent1">
                    <a:lumMod val="50000"/>
                  </a:schemeClr>
                </a:solidFill>
                <a:latin typeface="Futura" panose="00000400000000000000" pitchFamily="2" charset="0"/>
              </a:rPr>
            </a:br>
            <a:r>
              <a:rPr lang="en-US" dirty="0">
                <a:solidFill>
                  <a:schemeClr val="accent1">
                    <a:lumMod val="50000"/>
                  </a:schemeClr>
                </a:solidFill>
                <a:latin typeface="Futura" panose="00000400000000000000" pitchFamily="2" charset="0"/>
              </a:rPr>
              <a:t>City of Mesa</a:t>
            </a:r>
            <a:endParaRPr lang="en-US" b="0" i="0" u="none" strike="noStrike" baseline="0" dirty="0">
              <a:solidFill>
                <a:schemeClr val="accent1">
                  <a:lumMod val="50000"/>
                </a:schemeClr>
              </a:solidFill>
              <a:latin typeface="Futura" panose="00000400000000000000" pitchFamily="2" charset="0"/>
            </a:endParaRPr>
          </a:p>
        </p:txBody>
      </p:sp>
      <p:sp>
        <p:nvSpPr>
          <p:cNvPr id="12" name="TextBox 14">
            <a:extLst>
              <a:ext uri="{FF2B5EF4-FFF2-40B4-BE49-F238E27FC236}">
                <a16:creationId xmlns:a16="http://schemas.microsoft.com/office/drawing/2014/main" id="{A1F955E6-8B33-BE07-946D-3B4B4E0ECDBF}"/>
              </a:ext>
            </a:extLst>
          </p:cNvPr>
          <p:cNvSpPr txBox="1"/>
          <p:nvPr/>
        </p:nvSpPr>
        <p:spPr>
          <a:xfrm>
            <a:off x="7927161" y="4977544"/>
            <a:ext cx="370858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i="0" u="none" strike="noStrike" baseline="0" dirty="0">
                <a:solidFill>
                  <a:schemeClr val="accent1">
                    <a:lumMod val="50000"/>
                  </a:schemeClr>
                </a:solidFill>
                <a:latin typeface="Futura Md BT" panose="020B0802020204020204" pitchFamily="34" charset="0"/>
              </a:rPr>
              <a:t>MICHAEL FRARY</a:t>
            </a:r>
          </a:p>
          <a:p>
            <a:pPr algn="ctr"/>
            <a:r>
              <a:rPr lang="en-US" dirty="0">
                <a:solidFill>
                  <a:schemeClr val="accent1">
                    <a:lumMod val="50000"/>
                  </a:schemeClr>
                </a:solidFill>
                <a:latin typeface="Futura" panose="00000400000000000000" pitchFamily="2" charset="0"/>
              </a:rPr>
              <a:t>Factory Built Building Supervisor, </a:t>
            </a:r>
            <a:br>
              <a:rPr lang="en-US" dirty="0">
                <a:solidFill>
                  <a:schemeClr val="accent1">
                    <a:lumMod val="50000"/>
                  </a:schemeClr>
                </a:solidFill>
                <a:latin typeface="Futura" panose="00000400000000000000" pitchFamily="2" charset="0"/>
              </a:rPr>
            </a:br>
            <a:r>
              <a:rPr lang="en-US" dirty="0">
                <a:solidFill>
                  <a:schemeClr val="accent1">
                    <a:lumMod val="50000"/>
                  </a:schemeClr>
                </a:solidFill>
                <a:latin typeface="Futura" panose="00000400000000000000" pitchFamily="2" charset="0"/>
              </a:rPr>
              <a:t>Arizona Department of Housing</a:t>
            </a:r>
            <a:endParaRPr lang="en-US" b="0" i="0" u="none" strike="noStrike" baseline="0" dirty="0">
              <a:solidFill>
                <a:schemeClr val="accent1">
                  <a:lumMod val="50000"/>
                </a:schemeClr>
              </a:solidFill>
              <a:latin typeface="Futura" panose="00000400000000000000" pitchFamily="2" charset="0"/>
            </a:endParaRPr>
          </a:p>
        </p:txBody>
      </p:sp>
      <p:pic>
        <p:nvPicPr>
          <p:cNvPr id="19" name="Picture 18" descr="A picture containing person, outdoor, person&#10;&#10;Description automatically generated">
            <a:extLst>
              <a:ext uri="{FF2B5EF4-FFF2-40B4-BE49-F238E27FC236}">
                <a16:creationId xmlns:a16="http://schemas.microsoft.com/office/drawing/2014/main" id="{B9B213AD-FD75-43CE-BC7B-911A292FA649}"/>
              </a:ext>
            </a:extLst>
          </p:cNvPr>
          <p:cNvPicPr>
            <a:picLocks noChangeAspect="1"/>
          </p:cNvPicPr>
          <p:nvPr/>
        </p:nvPicPr>
        <p:blipFill rotWithShape="1">
          <a:blip r:embed="rId6">
            <a:extLst>
              <a:ext uri="{28A0092B-C50C-407E-A947-70E740481C1C}">
                <a14:useLocalDpi xmlns:a14="http://schemas.microsoft.com/office/drawing/2010/main" val="0"/>
              </a:ext>
            </a:extLst>
          </a:blip>
          <a:srcRect l="25748" t="14598" r="16589" b="50530"/>
          <a:stretch/>
        </p:blipFill>
        <p:spPr>
          <a:xfrm>
            <a:off x="4996404" y="2628548"/>
            <a:ext cx="2199191" cy="1994073"/>
          </a:xfrm>
          <a:prstGeom prst="rect">
            <a:avLst/>
          </a:prstGeom>
          <a:ln w="6350">
            <a:solidFill>
              <a:schemeClr val="tx1"/>
            </a:solidFill>
          </a:ln>
        </p:spPr>
      </p:pic>
    </p:spTree>
    <p:extLst>
      <p:ext uri="{BB962C8B-B14F-4D97-AF65-F5344CB8AC3E}">
        <p14:creationId xmlns:p14="http://schemas.microsoft.com/office/powerpoint/2010/main" val="227639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7EC3-F22C-438E-B387-6B16BE3AC9CC}"/>
              </a:ext>
            </a:extLst>
          </p:cNvPr>
          <p:cNvSpPr>
            <a:spLocks noGrp="1"/>
          </p:cNvSpPr>
          <p:nvPr>
            <p:ph type="title"/>
          </p:nvPr>
        </p:nvSpPr>
        <p:spPr/>
        <p:txBody>
          <a:bodyPr/>
          <a:lstStyle/>
          <a:p>
            <a:endParaRPr lang="en-US"/>
          </a:p>
        </p:txBody>
      </p:sp>
      <p:pic>
        <p:nvPicPr>
          <p:cNvPr id="6" name="Content Placeholder 5" descr="A picture containing indoor, floor, building&#10;&#10;Description automatically generated">
            <a:extLst>
              <a:ext uri="{FF2B5EF4-FFF2-40B4-BE49-F238E27FC236}">
                <a16:creationId xmlns:a16="http://schemas.microsoft.com/office/drawing/2014/main" id="{6F2695DA-437C-4C92-8002-125B830AC9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1040"/>
            <a:ext cx="12192000" cy="7559040"/>
          </a:xfrm>
        </p:spPr>
      </p:pic>
      <p:sp>
        <p:nvSpPr>
          <p:cNvPr id="8" name="TextBox 7">
            <a:extLst>
              <a:ext uri="{FF2B5EF4-FFF2-40B4-BE49-F238E27FC236}">
                <a16:creationId xmlns:a16="http://schemas.microsoft.com/office/drawing/2014/main" id="{B8452C39-C237-4F43-922C-BCA81B4633FA}"/>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50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3AB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F8B1-EA84-41AC-BC51-D9C4E8EAF4B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FC8D049-6D4A-41AD-9D39-2A1F526EDE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248"/>
            <a:ext cx="9950824" cy="6932682"/>
          </a:xfrm>
        </p:spPr>
      </p:pic>
      <p:sp>
        <p:nvSpPr>
          <p:cNvPr id="6" name="TextBox 5">
            <a:extLst>
              <a:ext uri="{FF2B5EF4-FFF2-40B4-BE49-F238E27FC236}">
                <a16:creationId xmlns:a16="http://schemas.microsoft.com/office/drawing/2014/main" id="{A06D0894-91BB-4587-B762-538C055DACAB}"/>
              </a:ext>
            </a:extLst>
          </p:cNvPr>
          <p:cNvSpPr txBox="1"/>
          <p:nvPr/>
        </p:nvSpPr>
        <p:spPr>
          <a:xfrm>
            <a:off x="7743201" y="657688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22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39C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5057-AC71-4D35-B4B7-DEC7E4FE94E7}"/>
              </a:ext>
            </a:extLst>
          </p:cNvPr>
          <p:cNvSpPr>
            <a:spLocks noGrp="1"/>
          </p:cNvSpPr>
          <p:nvPr>
            <p:ph type="title"/>
          </p:nvPr>
        </p:nvSpPr>
        <p:spPr/>
        <p:txBody>
          <a:bodyPr/>
          <a:lstStyle/>
          <a:p>
            <a:endParaRPr lang="en-US"/>
          </a:p>
        </p:txBody>
      </p:sp>
      <p:pic>
        <p:nvPicPr>
          <p:cNvPr id="5" name="Content Placeholder 4" descr="A picture containing indoor&#10;&#10;Description automatically generated">
            <a:extLst>
              <a:ext uri="{FF2B5EF4-FFF2-40B4-BE49-F238E27FC236}">
                <a16:creationId xmlns:a16="http://schemas.microsoft.com/office/drawing/2014/main" id="{64341B41-886D-45AB-969D-4280331569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99"/>
            <a:ext cx="9673411" cy="6841901"/>
          </a:xfrm>
        </p:spPr>
      </p:pic>
      <p:sp>
        <p:nvSpPr>
          <p:cNvPr id="6" name="TextBox 5">
            <a:extLst>
              <a:ext uri="{FF2B5EF4-FFF2-40B4-BE49-F238E27FC236}">
                <a16:creationId xmlns:a16="http://schemas.microsoft.com/office/drawing/2014/main" id="{E54A8610-24FB-4560-97A8-78E680C2987A}"/>
              </a:ext>
            </a:extLst>
          </p:cNvPr>
          <p:cNvSpPr txBox="1"/>
          <p:nvPr/>
        </p:nvSpPr>
        <p:spPr>
          <a:xfrm>
            <a:off x="7465788"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Autofit/>
          </a:bodyPr>
          <a:lstStyle/>
          <a:p>
            <a:r>
              <a:rPr lang="en-US" dirty="0">
                <a:latin typeface="Lab Grotesque" panose="00000500000000000000" pitchFamily="2" charset="0"/>
              </a:rPr>
              <a:t>What if robotic furniture could make each room more useful?</a:t>
            </a:r>
          </a:p>
        </p:txBody>
      </p:sp>
      <p:pic>
        <p:nvPicPr>
          <p:cNvPr id="4" name="Picture 3" descr="A picture containing dark, sign&#10;&#10;Description automatically generated">
            <a:extLst>
              <a:ext uri="{FF2B5EF4-FFF2-40B4-BE49-F238E27FC236}">
                <a16:creationId xmlns:a16="http://schemas.microsoft.com/office/drawing/2014/main" id="{255EB20E-6361-49AA-9CB6-1EC43CA86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881" y="1824821"/>
            <a:ext cx="936391" cy="923369"/>
          </a:xfrm>
          <a:prstGeom prst="rect">
            <a:avLst/>
          </a:prstGeom>
        </p:spPr>
      </p:pic>
    </p:spTree>
    <p:extLst>
      <p:ext uri="{BB962C8B-B14F-4D97-AF65-F5344CB8AC3E}">
        <p14:creationId xmlns:p14="http://schemas.microsoft.com/office/powerpoint/2010/main" val="1273470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A656-E7A3-493E-BBBD-BB624EF86AB2}"/>
              </a:ext>
            </a:extLst>
          </p:cNvPr>
          <p:cNvSpPr>
            <a:spLocks noGrp="1"/>
          </p:cNvSpPr>
          <p:nvPr>
            <p:ph type="title"/>
          </p:nvPr>
        </p:nvSpPr>
        <p:spPr/>
        <p:txBody>
          <a:bodyPr/>
          <a:lstStyle/>
          <a:p>
            <a:endParaRPr lang="en-US"/>
          </a:p>
        </p:txBody>
      </p:sp>
      <p:pic>
        <p:nvPicPr>
          <p:cNvPr id="9" name="Content Placeholder 8" descr="A collage of a person sitting on a couch&#10;&#10;Description automatically generated with low confidence">
            <a:extLst>
              <a:ext uri="{FF2B5EF4-FFF2-40B4-BE49-F238E27FC236}">
                <a16:creationId xmlns:a16="http://schemas.microsoft.com/office/drawing/2014/main" id="{8B9903B1-4457-47C7-BE40-66332F0070F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0138"/>
          <a:stretch/>
        </p:blipFill>
        <p:spPr>
          <a:xfrm>
            <a:off x="0" y="1"/>
            <a:ext cx="12616954" cy="6920202"/>
          </a:xfrm>
        </p:spPr>
      </p:pic>
    </p:spTree>
    <p:extLst>
      <p:ext uri="{BB962C8B-B14F-4D97-AF65-F5344CB8AC3E}">
        <p14:creationId xmlns:p14="http://schemas.microsoft.com/office/powerpoint/2010/main" val="317667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88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7A31-1EC9-48FB-9BA0-F998F1DD3EE6}"/>
              </a:ext>
            </a:extLst>
          </p:cNvPr>
          <p:cNvSpPr>
            <a:spLocks noGrp="1"/>
          </p:cNvSpPr>
          <p:nvPr>
            <p:ph type="title"/>
          </p:nvPr>
        </p:nvSpPr>
        <p:spPr/>
        <p:txBody>
          <a:bodyPr/>
          <a:lstStyle/>
          <a:p>
            <a:endParaRPr lang="en-US"/>
          </a:p>
        </p:txBody>
      </p:sp>
      <p:pic>
        <p:nvPicPr>
          <p:cNvPr id="5" name="Content Placeholder 4" descr="A picture containing floor, indoor, window, living&#10;&#10;Description automatically generated">
            <a:extLst>
              <a:ext uri="{FF2B5EF4-FFF2-40B4-BE49-F238E27FC236}">
                <a16:creationId xmlns:a16="http://schemas.microsoft.com/office/drawing/2014/main" id="{1B02C7BD-7773-4942-BF8D-66F2854C2F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1017"/>
          <a:stretch/>
        </p:blipFill>
        <p:spPr>
          <a:xfrm>
            <a:off x="1828800" y="0"/>
            <a:ext cx="7707086" cy="6858000"/>
          </a:xfrm>
        </p:spPr>
      </p:pic>
    </p:spTree>
    <p:extLst>
      <p:ext uri="{BB962C8B-B14F-4D97-AF65-F5344CB8AC3E}">
        <p14:creationId xmlns:p14="http://schemas.microsoft.com/office/powerpoint/2010/main" val="200659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A656-E7A3-493E-BBBD-BB624EF86AB2}"/>
              </a:ext>
            </a:extLst>
          </p:cNvPr>
          <p:cNvSpPr>
            <a:spLocks noGrp="1"/>
          </p:cNvSpPr>
          <p:nvPr>
            <p:ph type="title"/>
          </p:nvPr>
        </p:nvSpPr>
        <p:spPr/>
        <p:txBody>
          <a:bodyPr/>
          <a:lstStyle/>
          <a:p>
            <a:endParaRPr lang="en-US"/>
          </a:p>
        </p:txBody>
      </p:sp>
      <p:pic>
        <p:nvPicPr>
          <p:cNvPr id="9" name="Content Placeholder 8" descr="A collage of a person sitting on a couch&#10;&#10;Description automatically generated with low confidence">
            <a:extLst>
              <a:ext uri="{FF2B5EF4-FFF2-40B4-BE49-F238E27FC236}">
                <a16:creationId xmlns:a16="http://schemas.microsoft.com/office/drawing/2014/main" id="{8B9903B1-4457-47C7-BE40-66332F007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449"/>
          <a:stretch/>
        </p:blipFill>
        <p:spPr>
          <a:xfrm>
            <a:off x="-669377" y="0"/>
            <a:ext cx="12861788" cy="7010400"/>
          </a:xfrm>
        </p:spPr>
      </p:pic>
    </p:spTree>
    <p:extLst>
      <p:ext uri="{BB962C8B-B14F-4D97-AF65-F5344CB8AC3E}">
        <p14:creationId xmlns:p14="http://schemas.microsoft.com/office/powerpoint/2010/main" val="1479794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AA86"/>
        </a:solidFill>
        <a:effectLst/>
      </p:bgPr>
    </p:bg>
    <p:spTree>
      <p:nvGrpSpPr>
        <p:cNvPr id="1" name=""/>
        <p:cNvGrpSpPr/>
        <p:nvPr/>
      </p:nvGrpSpPr>
      <p:grpSpPr>
        <a:xfrm>
          <a:off x="0" y="0"/>
          <a:ext cx="0" cy="0"/>
          <a:chOff x="0" y="0"/>
          <a:chExt cx="0" cy="0"/>
        </a:xfrm>
      </p:grpSpPr>
      <p:pic>
        <p:nvPicPr>
          <p:cNvPr id="5" name="Content Placeholder 4" descr="A room with a tv and shelves&#10;&#10;Description automatically generated with low confidence">
            <a:extLst>
              <a:ext uri="{FF2B5EF4-FFF2-40B4-BE49-F238E27FC236}">
                <a16:creationId xmlns:a16="http://schemas.microsoft.com/office/drawing/2014/main" id="{4BEB7B05-7106-4200-995F-8E1D7421A1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714"/>
          <a:stretch/>
        </p:blipFill>
        <p:spPr>
          <a:xfrm>
            <a:off x="2255520" y="0"/>
            <a:ext cx="7680960" cy="6858000"/>
          </a:xfrm>
        </p:spPr>
      </p:pic>
    </p:spTree>
    <p:extLst>
      <p:ext uri="{BB962C8B-B14F-4D97-AF65-F5344CB8AC3E}">
        <p14:creationId xmlns:p14="http://schemas.microsoft.com/office/powerpoint/2010/main" val="329841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AA86"/>
        </a:solidFill>
        <a:effectLst/>
      </p:bgPr>
    </p:bg>
    <p:spTree>
      <p:nvGrpSpPr>
        <p:cNvPr id="1" name=""/>
        <p:cNvGrpSpPr/>
        <p:nvPr/>
      </p:nvGrpSpPr>
      <p:grpSpPr>
        <a:xfrm>
          <a:off x="0" y="0"/>
          <a:ext cx="0" cy="0"/>
          <a:chOff x="0" y="0"/>
          <a:chExt cx="0" cy="0"/>
        </a:xfrm>
      </p:grpSpPr>
      <p:pic>
        <p:nvPicPr>
          <p:cNvPr id="7" name="Picture 6" descr="A picture containing indoor, floor, living, room&#10;&#10;Description automatically generated">
            <a:extLst>
              <a:ext uri="{FF2B5EF4-FFF2-40B4-BE49-F238E27FC236}">
                <a16:creationId xmlns:a16="http://schemas.microsoft.com/office/drawing/2014/main" id="{84554ED1-FE61-46FD-B49E-871FDC55ED08}"/>
              </a:ext>
            </a:extLst>
          </p:cNvPr>
          <p:cNvPicPr>
            <a:picLocks noChangeAspect="1"/>
          </p:cNvPicPr>
          <p:nvPr/>
        </p:nvPicPr>
        <p:blipFill rotWithShape="1">
          <a:blip r:embed="rId2">
            <a:extLst>
              <a:ext uri="{28A0092B-C50C-407E-A947-70E740481C1C}">
                <a14:useLocalDpi xmlns:a14="http://schemas.microsoft.com/office/drawing/2010/main" val="0"/>
              </a:ext>
            </a:extLst>
          </a:blip>
          <a:srcRect l="11253" r="11066" b="7755"/>
          <a:stretch/>
        </p:blipFill>
        <p:spPr>
          <a:xfrm>
            <a:off x="1703294" y="-15206"/>
            <a:ext cx="8785411" cy="6873206"/>
          </a:xfrm>
          <a:prstGeom prst="rect">
            <a:avLst/>
          </a:prstGeom>
        </p:spPr>
      </p:pic>
    </p:spTree>
    <p:extLst>
      <p:ext uri="{BB962C8B-B14F-4D97-AF65-F5344CB8AC3E}">
        <p14:creationId xmlns:p14="http://schemas.microsoft.com/office/powerpoint/2010/main" val="223017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DD05-4A4D-4F27-843C-E8770A3153AC}"/>
              </a:ext>
            </a:extLst>
          </p:cNvPr>
          <p:cNvSpPr>
            <a:spLocks noGrp="1"/>
          </p:cNvSpPr>
          <p:nvPr>
            <p:ph type="title"/>
          </p:nvPr>
        </p:nvSpPr>
        <p:spPr/>
        <p:txBody>
          <a:bodyPr/>
          <a:lstStyle/>
          <a:p>
            <a:endParaRPr lang="en-US"/>
          </a:p>
        </p:txBody>
      </p:sp>
      <p:pic>
        <p:nvPicPr>
          <p:cNvPr id="5" name="Content Placeholder 4" descr="A picture containing floor, indoor, wall, ceiling&#10;&#10;Description automatically generated">
            <a:extLst>
              <a:ext uri="{FF2B5EF4-FFF2-40B4-BE49-F238E27FC236}">
                <a16:creationId xmlns:a16="http://schemas.microsoft.com/office/drawing/2014/main" id="{6F9C0413-3993-4FCD-AF8B-EEDAEBC690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0"/>
            <a:ext cx="12801600" cy="7200900"/>
          </a:xfrm>
        </p:spPr>
      </p:pic>
    </p:spTree>
    <p:extLst>
      <p:ext uri="{BB962C8B-B14F-4D97-AF65-F5344CB8AC3E}">
        <p14:creationId xmlns:p14="http://schemas.microsoft.com/office/powerpoint/2010/main" val="176391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rmAutofit/>
          </a:bodyPr>
          <a:lstStyle/>
          <a:p>
            <a:r>
              <a:rPr lang="en-US" dirty="0">
                <a:latin typeface="Lab Grotesque" panose="00000500000000000000" pitchFamily="2" charset="0"/>
              </a:rPr>
              <a:t>What if we could transform </a:t>
            </a:r>
            <a:br>
              <a:rPr lang="en-US" dirty="0">
                <a:latin typeface="Lab Grotesque" panose="00000500000000000000" pitchFamily="2" charset="0"/>
              </a:rPr>
            </a:br>
            <a:r>
              <a:rPr lang="en-US" dirty="0">
                <a:latin typeface="Lab Grotesque" panose="00000500000000000000" pitchFamily="2" charset="0"/>
              </a:rPr>
              <a:t>the way people live?</a:t>
            </a:r>
          </a:p>
        </p:txBody>
      </p:sp>
      <p:pic>
        <p:nvPicPr>
          <p:cNvPr id="7" name="Picture 6" descr="A picture containing dark, sign&#10;&#10;Description automatically generated">
            <a:extLst>
              <a:ext uri="{FF2B5EF4-FFF2-40B4-BE49-F238E27FC236}">
                <a16:creationId xmlns:a16="http://schemas.microsoft.com/office/drawing/2014/main" id="{4A8ADC77-289C-4BA2-B236-869380B9E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935" y="1815491"/>
            <a:ext cx="936391" cy="923369"/>
          </a:xfrm>
          <a:prstGeom prst="rect">
            <a:avLst/>
          </a:prstGeom>
        </p:spPr>
      </p:pic>
    </p:spTree>
    <p:extLst>
      <p:ext uri="{BB962C8B-B14F-4D97-AF65-F5344CB8AC3E}">
        <p14:creationId xmlns:p14="http://schemas.microsoft.com/office/powerpoint/2010/main" val="1797140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562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D9A4-49FD-4E5D-81BE-4A88DD1B728B}"/>
              </a:ext>
            </a:extLst>
          </p:cNvPr>
          <p:cNvSpPr>
            <a:spLocks noGrp="1"/>
          </p:cNvSpPr>
          <p:nvPr>
            <p:ph type="title"/>
          </p:nvPr>
        </p:nvSpPr>
        <p:spPr/>
        <p:txBody>
          <a:bodyPr/>
          <a:lstStyle/>
          <a:p>
            <a:endParaRPr lang="en-US"/>
          </a:p>
        </p:txBody>
      </p:sp>
      <p:pic>
        <p:nvPicPr>
          <p:cNvPr id="5" name="Content Placeholder 4" descr="A picture containing indoor, floor, living, window&#10;&#10;Description automatically generated">
            <a:extLst>
              <a:ext uri="{FF2B5EF4-FFF2-40B4-BE49-F238E27FC236}">
                <a16:creationId xmlns:a16="http://schemas.microsoft.com/office/drawing/2014/main" id="{5DA7BAE5-0839-442C-9520-AA66F57EAE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004"/>
          <a:stretch/>
        </p:blipFill>
        <p:spPr>
          <a:xfrm>
            <a:off x="1647810" y="0"/>
            <a:ext cx="8896380" cy="6858000"/>
          </a:xfrm>
        </p:spPr>
      </p:pic>
    </p:spTree>
    <p:extLst>
      <p:ext uri="{BB962C8B-B14F-4D97-AF65-F5344CB8AC3E}">
        <p14:creationId xmlns:p14="http://schemas.microsoft.com/office/powerpoint/2010/main" val="337276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Autofit/>
          </a:bodyPr>
          <a:lstStyle/>
          <a:p>
            <a:r>
              <a:rPr lang="en-US" dirty="0">
                <a:latin typeface="Lab Grotesque" panose="00000500000000000000" pitchFamily="2" charset="0"/>
              </a:rPr>
              <a:t>What if houses could be shipped anywhere in the country?</a:t>
            </a:r>
          </a:p>
        </p:txBody>
      </p:sp>
      <p:pic>
        <p:nvPicPr>
          <p:cNvPr id="4" name="Picture 3" descr="A picture containing dark, sign&#10;&#10;Description automatically generated">
            <a:extLst>
              <a:ext uri="{FF2B5EF4-FFF2-40B4-BE49-F238E27FC236}">
                <a16:creationId xmlns:a16="http://schemas.microsoft.com/office/drawing/2014/main" id="{456695E9-EA11-439E-91D4-EF9933B24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205" y="1834152"/>
            <a:ext cx="936391" cy="923369"/>
          </a:xfrm>
          <a:prstGeom prst="rect">
            <a:avLst/>
          </a:prstGeom>
        </p:spPr>
      </p:pic>
    </p:spTree>
    <p:extLst>
      <p:ext uri="{BB962C8B-B14F-4D97-AF65-F5344CB8AC3E}">
        <p14:creationId xmlns:p14="http://schemas.microsoft.com/office/powerpoint/2010/main" val="2954976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7EC3-F22C-438E-B387-6B16BE3AC9CC}"/>
              </a:ext>
            </a:extLst>
          </p:cNvPr>
          <p:cNvSpPr>
            <a:spLocks noGrp="1"/>
          </p:cNvSpPr>
          <p:nvPr>
            <p:ph type="title"/>
          </p:nvPr>
        </p:nvSpPr>
        <p:spPr/>
        <p:txBody>
          <a:bodyPr/>
          <a:lstStyle/>
          <a:p>
            <a:endParaRPr lang="en-US"/>
          </a:p>
        </p:txBody>
      </p:sp>
      <p:pic>
        <p:nvPicPr>
          <p:cNvPr id="7" name="Content Placeholder 6" descr="A picture containing road, truck, outdoor, mountain&#10;&#10;Description automatically generated">
            <a:extLst>
              <a:ext uri="{FF2B5EF4-FFF2-40B4-BE49-F238E27FC236}">
                <a16:creationId xmlns:a16="http://schemas.microsoft.com/office/drawing/2014/main" id="{ED15AF84-3F8C-42EF-8E03-39E01FEFD5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5768"/>
            <a:ext cx="12230445" cy="8299230"/>
          </a:xfrm>
        </p:spPr>
      </p:pic>
    </p:spTree>
    <p:extLst>
      <p:ext uri="{BB962C8B-B14F-4D97-AF65-F5344CB8AC3E}">
        <p14:creationId xmlns:p14="http://schemas.microsoft.com/office/powerpoint/2010/main" val="78373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139B-3C2A-4C37-BF8E-3FBA07B3804C}"/>
              </a:ext>
            </a:extLst>
          </p:cNvPr>
          <p:cNvSpPr>
            <a:spLocks noGrp="1"/>
          </p:cNvSpPr>
          <p:nvPr>
            <p:ph type="title"/>
          </p:nvPr>
        </p:nvSpPr>
        <p:spPr/>
        <p:txBody>
          <a:bodyPr/>
          <a:lstStyle/>
          <a:p>
            <a:endParaRPr lang="en-US"/>
          </a:p>
        </p:txBody>
      </p:sp>
      <p:pic>
        <p:nvPicPr>
          <p:cNvPr id="5" name="Content Placeholder 4" descr="A picture containing outdoor, building, house&#10;&#10;Description automatically generated">
            <a:extLst>
              <a:ext uri="{FF2B5EF4-FFF2-40B4-BE49-F238E27FC236}">
                <a16:creationId xmlns:a16="http://schemas.microsoft.com/office/drawing/2014/main" id="{EC7E4035-95A9-4730-9241-46B7C86B94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4167" cy="6858000"/>
          </a:xfrm>
        </p:spPr>
      </p:pic>
      <p:sp>
        <p:nvSpPr>
          <p:cNvPr id="6" name="TextBox 5">
            <a:extLst>
              <a:ext uri="{FF2B5EF4-FFF2-40B4-BE49-F238E27FC236}">
                <a16:creationId xmlns:a16="http://schemas.microsoft.com/office/drawing/2014/main" id="{145FB68A-245D-46C1-822F-DC48C6AEACED}"/>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11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C3C2-D4F3-4AE9-B3AF-F0F8D9DE6DDC}"/>
              </a:ext>
            </a:extLst>
          </p:cNvPr>
          <p:cNvSpPr>
            <a:spLocks noGrp="1"/>
          </p:cNvSpPr>
          <p:nvPr>
            <p:ph type="title"/>
          </p:nvPr>
        </p:nvSpPr>
        <p:spPr/>
        <p:txBody>
          <a:bodyPr/>
          <a:lstStyle/>
          <a:p>
            <a:endParaRPr lang="en-US"/>
          </a:p>
        </p:txBody>
      </p:sp>
      <p:pic>
        <p:nvPicPr>
          <p:cNvPr id="5" name="Content Placeholder 4" descr="A picture containing tree, outdoor, forest&#10;&#10;Description automatically generated">
            <a:extLst>
              <a:ext uri="{FF2B5EF4-FFF2-40B4-BE49-F238E27FC236}">
                <a16:creationId xmlns:a16="http://schemas.microsoft.com/office/drawing/2014/main" id="{FB87BBD7-307D-4713-8F1C-2E00211344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4167" cy="6858000"/>
          </a:xfrm>
        </p:spPr>
      </p:pic>
      <p:pic>
        <p:nvPicPr>
          <p:cNvPr id="7" name="Picture 6" descr="A building in the woods&#10;&#10;Description automatically generated with low confidence">
            <a:extLst>
              <a:ext uri="{FF2B5EF4-FFF2-40B4-BE49-F238E27FC236}">
                <a16:creationId xmlns:a16="http://schemas.microsoft.com/office/drawing/2014/main" id="{3874A073-A7CB-4B57-B69E-0C2F820BD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8" name="TextBox 7">
            <a:extLst>
              <a:ext uri="{FF2B5EF4-FFF2-40B4-BE49-F238E27FC236}">
                <a16:creationId xmlns:a16="http://schemas.microsoft.com/office/drawing/2014/main" id="{48D04EFD-3BDE-47D6-A51A-2B74F662B370}"/>
              </a:ext>
            </a:extLst>
          </p:cNvPr>
          <p:cNvSpPr txBox="1"/>
          <p:nvPr/>
        </p:nvSpPr>
        <p:spPr>
          <a:xfrm>
            <a:off x="9985460" y="6529385"/>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35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3444-96D7-49AE-9D46-0BD54ED44B4B}"/>
              </a:ext>
            </a:extLst>
          </p:cNvPr>
          <p:cNvSpPr>
            <a:spLocks noGrp="1"/>
          </p:cNvSpPr>
          <p:nvPr>
            <p:ph type="title"/>
          </p:nvPr>
        </p:nvSpPr>
        <p:spPr/>
        <p:txBody>
          <a:bodyPr/>
          <a:lstStyle/>
          <a:p>
            <a:endParaRPr lang="en-US"/>
          </a:p>
        </p:txBody>
      </p:sp>
      <p:pic>
        <p:nvPicPr>
          <p:cNvPr id="5" name="Content Placeholder 4" descr="A picture containing tree, grass, outdoor, house&#10;&#10;Description automatically generated">
            <a:extLst>
              <a:ext uri="{FF2B5EF4-FFF2-40B4-BE49-F238E27FC236}">
                <a16:creationId xmlns:a16="http://schemas.microsoft.com/office/drawing/2014/main" id="{4872F7BC-726D-48B4-8C82-7D34E1AFCA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E43246C3-1F6B-488C-8A5C-3BED7FD299D7}"/>
              </a:ext>
            </a:extLst>
          </p:cNvPr>
          <p:cNvSpPr txBox="1"/>
          <p:nvPr/>
        </p:nvSpPr>
        <p:spPr>
          <a:xfrm>
            <a:off x="9984377" y="6529385"/>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04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Autofit/>
          </a:bodyPr>
          <a:lstStyle/>
          <a:p>
            <a:r>
              <a:rPr lang="en-US" dirty="0">
                <a:latin typeface="Lab Grotesque" panose="00000500000000000000" pitchFamily="2" charset="0"/>
              </a:rPr>
              <a:t>What if houses could be</a:t>
            </a:r>
            <a:br>
              <a:rPr lang="en-US" dirty="0">
                <a:latin typeface="Lab Grotesque" panose="00000500000000000000" pitchFamily="2" charset="0"/>
              </a:rPr>
            </a:br>
            <a:r>
              <a:rPr lang="en-US" dirty="0">
                <a:latin typeface="Lab Grotesque" panose="00000500000000000000" pitchFamily="2" charset="0"/>
              </a:rPr>
              <a:t>off the grid?</a:t>
            </a:r>
          </a:p>
        </p:txBody>
      </p:sp>
      <p:pic>
        <p:nvPicPr>
          <p:cNvPr id="4" name="Picture 3" descr="A picture containing dark, sign&#10;&#10;Description automatically generated">
            <a:extLst>
              <a:ext uri="{FF2B5EF4-FFF2-40B4-BE49-F238E27FC236}">
                <a16:creationId xmlns:a16="http://schemas.microsoft.com/office/drawing/2014/main" id="{692A1E55-7C3D-426E-9FD7-DA05925E8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68" y="2155417"/>
            <a:ext cx="936391" cy="923369"/>
          </a:xfrm>
          <a:prstGeom prst="rect">
            <a:avLst/>
          </a:prstGeom>
        </p:spPr>
      </p:pic>
    </p:spTree>
    <p:extLst>
      <p:ext uri="{BB962C8B-B14F-4D97-AF65-F5344CB8AC3E}">
        <p14:creationId xmlns:p14="http://schemas.microsoft.com/office/powerpoint/2010/main" val="379472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A00659-36EA-591C-6C7E-CD8CA035F085}"/>
              </a:ext>
            </a:extLst>
          </p:cNvPr>
          <p:cNvPicPr>
            <a:picLocks noChangeAspect="1"/>
          </p:cNvPicPr>
          <p:nvPr/>
        </p:nvPicPr>
        <p:blipFill rotWithShape="1">
          <a:blip r:embed="rId2"/>
          <a:srcRect l="15229" t="15374" r="31429" b="3537"/>
          <a:stretch/>
        </p:blipFill>
        <p:spPr>
          <a:xfrm>
            <a:off x="3480318" y="1296954"/>
            <a:ext cx="6503437" cy="5561046"/>
          </a:xfrm>
          <a:prstGeom prst="rect">
            <a:avLst/>
          </a:prstGeom>
        </p:spPr>
      </p:pic>
      <p:pic>
        <p:nvPicPr>
          <p:cNvPr id="7" name="Content Placeholder 6">
            <a:extLst>
              <a:ext uri="{FF2B5EF4-FFF2-40B4-BE49-F238E27FC236}">
                <a16:creationId xmlns:a16="http://schemas.microsoft.com/office/drawing/2014/main" id="{1E1C5DB2-7813-2B9F-A5F1-B3966B552B02}"/>
              </a:ext>
            </a:extLst>
          </p:cNvPr>
          <p:cNvPicPr>
            <a:picLocks noGrp="1" noChangeAspect="1"/>
          </p:cNvPicPr>
          <p:nvPr>
            <p:ph idx="1"/>
          </p:nvPr>
        </p:nvPicPr>
        <p:blipFill rotWithShape="1">
          <a:blip r:embed="rId3"/>
          <a:srcRect l="14080"/>
          <a:stretch/>
        </p:blipFill>
        <p:spPr>
          <a:xfrm>
            <a:off x="8491524" y="775502"/>
            <a:ext cx="3947738" cy="2586623"/>
          </a:xfrm>
        </p:spPr>
      </p:pic>
      <p:pic>
        <p:nvPicPr>
          <p:cNvPr id="5" name="Picture 4">
            <a:extLst>
              <a:ext uri="{FF2B5EF4-FFF2-40B4-BE49-F238E27FC236}">
                <a16:creationId xmlns:a16="http://schemas.microsoft.com/office/drawing/2014/main" id="{3552163C-9C58-B7CB-B135-966D1AF4C2B9}"/>
              </a:ext>
            </a:extLst>
          </p:cNvPr>
          <p:cNvPicPr>
            <a:picLocks noChangeAspect="1"/>
          </p:cNvPicPr>
          <p:nvPr/>
        </p:nvPicPr>
        <p:blipFill rotWithShape="1">
          <a:blip r:embed="rId4"/>
          <a:srcRect l="15918" t="19592" r="33266" b="8163"/>
          <a:stretch/>
        </p:blipFill>
        <p:spPr>
          <a:xfrm>
            <a:off x="0" y="-13001"/>
            <a:ext cx="4254759" cy="3402525"/>
          </a:xfrm>
          <a:prstGeom prst="rect">
            <a:avLst/>
          </a:prstGeom>
        </p:spPr>
      </p:pic>
      <p:sp>
        <p:nvSpPr>
          <p:cNvPr id="10" name="TextBox 9">
            <a:extLst>
              <a:ext uri="{FF2B5EF4-FFF2-40B4-BE49-F238E27FC236}">
                <a16:creationId xmlns:a16="http://schemas.microsoft.com/office/drawing/2014/main" id="{A00E5363-3836-69E0-E663-5773805C0967}"/>
              </a:ext>
            </a:extLst>
          </p:cNvPr>
          <p:cNvSpPr txBox="1"/>
          <p:nvPr/>
        </p:nvSpPr>
        <p:spPr>
          <a:xfrm>
            <a:off x="9797143" y="217107"/>
            <a:ext cx="3834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Solar Panels</a:t>
            </a:r>
          </a:p>
        </p:txBody>
      </p:sp>
      <p:sp>
        <p:nvSpPr>
          <p:cNvPr id="11" name="TextBox 10">
            <a:extLst>
              <a:ext uri="{FF2B5EF4-FFF2-40B4-BE49-F238E27FC236}">
                <a16:creationId xmlns:a16="http://schemas.microsoft.com/office/drawing/2014/main" id="{4F2ACFBB-E2B1-5E9D-D0BE-6F76C67D93E9}"/>
              </a:ext>
            </a:extLst>
          </p:cNvPr>
          <p:cNvSpPr txBox="1"/>
          <p:nvPr/>
        </p:nvSpPr>
        <p:spPr>
          <a:xfrm>
            <a:off x="7225004" y="6271561"/>
            <a:ext cx="4298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Separate Gray and Black Water Systems</a:t>
            </a:r>
          </a:p>
        </p:txBody>
      </p:sp>
    </p:spTree>
    <p:extLst>
      <p:ext uri="{BB962C8B-B14F-4D97-AF65-F5344CB8AC3E}">
        <p14:creationId xmlns:p14="http://schemas.microsoft.com/office/powerpoint/2010/main" val="29754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Autofit/>
          </a:bodyPr>
          <a:lstStyle/>
          <a:p>
            <a:r>
              <a:rPr lang="en-US" dirty="0">
                <a:latin typeface="Lab Grotesque" panose="00000500000000000000" pitchFamily="2" charset="0"/>
              </a:rPr>
              <a:t>What if houses could be stacked to form urban communities?</a:t>
            </a:r>
          </a:p>
        </p:txBody>
      </p:sp>
      <p:pic>
        <p:nvPicPr>
          <p:cNvPr id="4" name="Picture 3" descr="A picture containing dark, sign&#10;&#10;Description automatically generated">
            <a:extLst>
              <a:ext uri="{FF2B5EF4-FFF2-40B4-BE49-F238E27FC236}">
                <a16:creationId xmlns:a16="http://schemas.microsoft.com/office/drawing/2014/main" id="{692A1E55-7C3D-426E-9FD7-DA05925E8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873" y="1796829"/>
            <a:ext cx="936391" cy="923369"/>
          </a:xfrm>
          <a:prstGeom prst="rect">
            <a:avLst/>
          </a:prstGeom>
        </p:spPr>
      </p:pic>
    </p:spTree>
    <p:extLst>
      <p:ext uri="{BB962C8B-B14F-4D97-AF65-F5344CB8AC3E}">
        <p14:creationId xmlns:p14="http://schemas.microsoft.com/office/powerpoint/2010/main" val="3241394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A988B192-390B-4C6D-A336-8EC1CC1823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800" b="35214"/>
          <a:stretch/>
        </p:blipFill>
        <p:spPr>
          <a:xfrm>
            <a:off x="0" y="1267097"/>
            <a:ext cx="12192000" cy="4323806"/>
          </a:xfrm>
        </p:spPr>
      </p:pic>
      <p:sp>
        <p:nvSpPr>
          <p:cNvPr id="6" name="TextBox 5">
            <a:extLst>
              <a:ext uri="{FF2B5EF4-FFF2-40B4-BE49-F238E27FC236}">
                <a16:creationId xmlns:a16="http://schemas.microsoft.com/office/drawing/2014/main" id="{AF56F0F8-E0EB-4F5C-B436-7FB9AF28C118}"/>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lumMod val="75000"/>
                  </a:prstClr>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lumMod val="75000"/>
                  </a:prstClr>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78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rmAutofit/>
          </a:bodyPr>
          <a:lstStyle/>
          <a:p>
            <a:r>
              <a:rPr lang="en-US" dirty="0">
                <a:latin typeface="Lab Grotesque" panose="00000500000000000000" pitchFamily="2" charset="0"/>
              </a:rPr>
              <a:t>What if houses were designed like yachts?</a:t>
            </a:r>
          </a:p>
        </p:txBody>
      </p:sp>
      <p:pic>
        <p:nvPicPr>
          <p:cNvPr id="4" name="Picture 3" descr="A picture containing dark, sign&#10;&#10;Description automatically generated">
            <a:extLst>
              <a:ext uri="{FF2B5EF4-FFF2-40B4-BE49-F238E27FC236}">
                <a16:creationId xmlns:a16="http://schemas.microsoft.com/office/drawing/2014/main" id="{6250FE33-9040-44D1-9376-BAD11D6C5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889" y="2207376"/>
            <a:ext cx="936391" cy="923369"/>
          </a:xfrm>
          <a:prstGeom prst="rect">
            <a:avLst/>
          </a:prstGeom>
        </p:spPr>
      </p:pic>
    </p:spTree>
    <p:extLst>
      <p:ext uri="{BB962C8B-B14F-4D97-AF65-F5344CB8AC3E}">
        <p14:creationId xmlns:p14="http://schemas.microsoft.com/office/powerpoint/2010/main" val="99847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hite&#10;&#10;Description automatically generated">
            <a:extLst>
              <a:ext uri="{FF2B5EF4-FFF2-40B4-BE49-F238E27FC236}">
                <a16:creationId xmlns:a16="http://schemas.microsoft.com/office/drawing/2014/main" id="{AFB6C367-C039-4A95-9C67-EAD6991C39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694" b="22809"/>
          <a:stretch/>
        </p:blipFill>
        <p:spPr>
          <a:xfrm>
            <a:off x="0" y="1201782"/>
            <a:ext cx="12192000" cy="4454436"/>
          </a:xfrm>
        </p:spPr>
      </p:pic>
      <p:sp>
        <p:nvSpPr>
          <p:cNvPr id="6" name="TextBox 5">
            <a:extLst>
              <a:ext uri="{FF2B5EF4-FFF2-40B4-BE49-F238E27FC236}">
                <a16:creationId xmlns:a16="http://schemas.microsoft.com/office/drawing/2014/main" id="{FB0128E8-1CFE-425C-B3F5-3B25F81D0B33}"/>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lumMod val="75000"/>
                  </a:prstClr>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lumMod val="75000"/>
                  </a:prstClr>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463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93F15"/>
        </a:solidFill>
        <a:effectLst/>
      </p:bgPr>
    </p:bg>
    <p:spTree>
      <p:nvGrpSpPr>
        <p:cNvPr id="1" name=""/>
        <p:cNvGrpSpPr/>
        <p:nvPr/>
      </p:nvGrpSpPr>
      <p:grpSpPr>
        <a:xfrm>
          <a:off x="0" y="0"/>
          <a:ext cx="0" cy="0"/>
          <a:chOff x="0" y="0"/>
          <a:chExt cx="0" cy="0"/>
        </a:xfrm>
      </p:grpSpPr>
      <p:pic>
        <p:nvPicPr>
          <p:cNvPr id="5" name="Content Placeholder 4" descr="A building with trees around it&#10;&#10;Description automatically generated with low confidence">
            <a:extLst>
              <a:ext uri="{FF2B5EF4-FFF2-40B4-BE49-F238E27FC236}">
                <a16:creationId xmlns:a16="http://schemas.microsoft.com/office/drawing/2014/main" id="{F672A23B-2A3D-4EAB-99F7-E87510ED76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914" y="0"/>
            <a:ext cx="9760171" cy="6858000"/>
          </a:xfrm>
        </p:spPr>
      </p:pic>
      <p:sp>
        <p:nvSpPr>
          <p:cNvPr id="4" name="TextBox 3">
            <a:extLst>
              <a:ext uri="{FF2B5EF4-FFF2-40B4-BE49-F238E27FC236}">
                <a16:creationId xmlns:a16="http://schemas.microsoft.com/office/drawing/2014/main" id="{A41C0254-FF08-DB86-95F3-EFAE32AE6C4D}"/>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lumMod val="75000"/>
                  </a:prstClr>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lumMod val="75000"/>
                  </a:prstClr>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474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Autofit/>
          </a:bodyPr>
          <a:lstStyle/>
          <a:p>
            <a:r>
              <a:rPr lang="en-US" dirty="0">
                <a:latin typeface="Lab Grotesque" panose="00000500000000000000" pitchFamily="2" charset="0"/>
              </a:rPr>
              <a:t>What if houses </a:t>
            </a:r>
            <a:br>
              <a:rPr lang="en-US" dirty="0">
                <a:latin typeface="Lab Grotesque" panose="00000500000000000000" pitchFamily="2" charset="0"/>
              </a:rPr>
            </a:br>
            <a:r>
              <a:rPr lang="en-US" dirty="0">
                <a:latin typeface="Lab Grotesque" panose="00000500000000000000" pitchFamily="2" charset="0"/>
              </a:rPr>
              <a:t>used less land?</a:t>
            </a:r>
          </a:p>
        </p:txBody>
      </p:sp>
      <p:pic>
        <p:nvPicPr>
          <p:cNvPr id="4" name="Picture 3" descr="A picture containing dark, sign&#10;&#10;Description automatically generated">
            <a:extLst>
              <a:ext uri="{FF2B5EF4-FFF2-40B4-BE49-F238E27FC236}">
                <a16:creationId xmlns:a16="http://schemas.microsoft.com/office/drawing/2014/main" id="{692A1E55-7C3D-426E-9FD7-DA05925E8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450" y="2209205"/>
            <a:ext cx="936391" cy="923369"/>
          </a:xfrm>
          <a:prstGeom prst="rect">
            <a:avLst/>
          </a:prstGeom>
        </p:spPr>
      </p:pic>
    </p:spTree>
    <p:extLst>
      <p:ext uri="{BB962C8B-B14F-4D97-AF65-F5344CB8AC3E}">
        <p14:creationId xmlns:p14="http://schemas.microsoft.com/office/powerpoint/2010/main" val="2120034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C5236EF6-CBC9-4225-893A-EC9941966F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849826" y="-960921"/>
            <a:ext cx="6769970" cy="8756138"/>
          </a:xfrm>
        </p:spPr>
      </p:pic>
      <p:sp>
        <p:nvSpPr>
          <p:cNvPr id="8" name="Rectangle 7">
            <a:extLst>
              <a:ext uri="{FF2B5EF4-FFF2-40B4-BE49-F238E27FC236}">
                <a16:creationId xmlns:a16="http://schemas.microsoft.com/office/drawing/2014/main" id="{78477082-5285-45EE-8030-90B22CC1DE4D}"/>
              </a:ext>
            </a:extLst>
          </p:cNvPr>
          <p:cNvSpPr/>
          <p:nvPr/>
        </p:nvSpPr>
        <p:spPr>
          <a:xfrm>
            <a:off x="-1" y="1"/>
            <a:ext cx="5644717" cy="6850961"/>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2083F79-1528-4753-88FD-05FBCB58141E}"/>
              </a:ext>
            </a:extLst>
          </p:cNvPr>
          <p:cNvSpPr/>
          <p:nvPr/>
        </p:nvSpPr>
        <p:spPr>
          <a:xfrm>
            <a:off x="11425560" y="-8334"/>
            <a:ext cx="766439" cy="6898319"/>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859348-C62C-4C93-97B7-52105B783A7A}"/>
              </a:ext>
            </a:extLst>
          </p:cNvPr>
          <p:cNvSpPr/>
          <p:nvPr/>
        </p:nvSpPr>
        <p:spPr>
          <a:xfrm flipV="1">
            <a:off x="-1" y="6774893"/>
            <a:ext cx="11816179" cy="115095"/>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57D72B-A461-401F-BD13-A707B868E3AC}"/>
              </a:ext>
            </a:extLst>
          </p:cNvPr>
          <p:cNvSpPr txBox="1"/>
          <p:nvPr/>
        </p:nvSpPr>
        <p:spPr>
          <a:xfrm>
            <a:off x="152399" y="239697"/>
            <a:ext cx="6062299" cy="6540252"/>
          </a:xfrm>
          <a:prstGeom prst="rect">
            <a:avLst/>
          </a:prstGeom>
          <a:noFill/>
        </p:spPr>
        <p:txBody>
          <a:bodyPr wrap="square" rtlCol="0">
            <a:spAutoFit/>
          </a:bodyPr>
          <a:lstStyle/>
          <a:p>
            <a:pPr>
              <a:spcAft>
                <a:spcPts val="1200"/>
              </a:spcAft>
            </a:pPr>
            <a:r>
              <a:rPr lang="en-US" sz="4800" b="1" dirty="0">
                <a:solidFill>
                  <a:schemeClr val="bg1"/>
                </a:solidFill>
                <a:latin typeface="Lab Grotesque" panose="00000500000000000000" pitchFamily="2" charset="0"/>
              </a:rPr>
              <a:t>The Citizen</a:t>
            </a:r>
          </a:p>
          <a:p>
            <a:pPr marL="571500" indent="-571500">
              <a:spcAft>
                <a:spcPts val="600"/>
              </a:spcAft>
              <a:buFont typeface="Arial" panose="020B0604020202020204" pitchFamily="34" charset="0"/>
              <a:buChar char="•"/>
            </a:pPr>
            <a:endParaRPr lang="en-US" sz="100" dirty="0">
              <a:solidFill>
                <a:schemeClr val="bg1"/>
              </a:solidFill>
              <a:latin typeface="Lab Grotesque" panose="00000500000000000000" pitchFamily="2" charset="0"/>
            </a:endParaRP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640 sq. ft. | 16’ x 40’</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Ori king bed and full bed</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Full ADA bath</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Tankless Water Heater</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Kitchen amenities: oven, range, microwave, fridge, and dishwasher</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Dining table and chairs</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In-unit washer/dryer</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Ori office desk/closet</a:t>
            </a:r>
            <a:endParaRPr lang="en-US" sz="4400" dirty="0">
              <a:solidFill>
                <a:schemeClr val="bg1"/>
              </a:solidFill>
              <a:latin typeface="Lab Grotesque" panose="00000500000000000000" pitchFamily="2" charset="0"/>
            </a:endParaRPr>
          </a:p>
        </p:txBody>
      </p:sp>
      <p:grpSp>
        <p:nvGrpSpPr>
          <p:cNvPr id="17" name="Group 16">
            <a:extLst>
              <a:ext uri="{FF2B5EF4-FFF2-40B4-BE49-F238E27FC236}">
                <a16:creationId xmlns:a16="http://schemas.microsoft.com/office/drawing/2014/main" id="{F815F8F6-93BD-43B6-B387-9CB329F71E0F}"/>
              </a:ext>
            </a:extLst>
          </p:cNvPr>
          <p:cNvGrpSpPr/>
          <p:nvPr/>
        </p:nvGrpSpPr>
        <p:grpSpPr>
          <a:xfrm>
            <a:off x="7348067" y="327571"/>
            <a:ext cx="2774370" cy="584775"/>
            <a:chOff x="6248437" y="460736"/>
            <a:chExt cx="2774370" cy="584775"/>
          </a:xfrm>
        </p:grpSpPr>
        <p:sp>
          <p:nvSpPr>
            <p:cNvPr id="18" name="TextBox 17">
              <a:extLst>
                <a:ext uri="{FF2B5EF4-FFF2-40B4-BE49-F238E27FC236}">
                  <a16:creationId xmlns:a16="http://schemas.microsoft.com/office/drawing/2014/main" id="{43313F47-331A-4495-A377-BBF8421C39DD}"/>
                </a:ext>
              </a:extLst>
            </p:cNvPr>
            <p:cNvSpPr txBox="1"/>
            <p:nvPr/>
          </p:nvSpPr>
          <p:spPr>
            <a:xfrm>
              <a:off x="6329286" y="460736"/>
              <a:ext cx="2612671" cy="584775"/>
            </a:xfrm>
            <a:prstGeom prst="rect">
              <a:avLst/>
            </a:prstGeom>
            <a:noFill/>
          </p:spPr>
          <p:txBody>
            <a:bodyPr wrap="square" rtlCol="0">
              <a:spAutoFit/>
            </a:bodyPr>
            <a:lstStyle/>
            <a:p>
              <a:pPr algn="ctr"/>
              <a:r>
                <a:rPr lang="en-US" sz="3200" b="1" dirty="0">
                  <a:solidFill>
                    <a:schemeClr val="bg1"/>
                  </a:solidFill>
                  <a:latin typeface="Lab Grotesque" panose="00000500000000000000" pitchFamily="2" charset="0"/>
                </a:rPr>
                <a:t>16’</a:t>
              </a:r>
              <a:endParaRPr lang="en-US" sz="3200" dirty="0">
                <a:solidFill>
                  <a:schemeClr val="bg1"/>
                </a:solidFill>
                <a:latin typeface="Lab Grotesque" panose="00000500000000000000" pitchFamily="2" charset="0"/>
              </a:endParaRPr>
            </a:p>
          </p:txBody>
        </p:sp>
        <p:cxnSp>
          <p:nvCxnSpPr>
            <p:cNvPr id="19" name="Straight Connector 18">
              <a:extLst>
                <a:ext uri="{FF2B5EF4-FFF2-40B4-BE49-F238E27FC236}">
                  <a16:creationId xmlns:a16="http://schemas.microsoft.com/office/drawing/2014/main" id="{2C2B119A-83D4-462C-868F-8F03A8E5F389}"/>
                </a:ext>
              </a:extLst>
            </p:cNvPr>
            <p:cNvCxnSpPr>
              <a:cxnSpLocks/>
            </p:cNvCxnSpPr>
            <p:nvPr/>
          </p:nvCxnSpPr>
          <p:spPr>
            <a:xfrm>
              <a:off x="6248437" y="753124"/>
              <a:ext cx="107692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DC6B08-1F3B-42C6-8C96-A4D825C76ECA}"/>
                </a:ext>
              </a:extLst>
            </p:cNvPr>
            <p:cNvCxnSpPr>
              <a:cxnSpLocks/>
            </p:cNvCxnSpPr>
            <p:nvPr/>
          </p:nvCxnSpPr>
          <p:spPr>
            <a:xfrm flipV="1">
              <a:off x="6405165" y="511182"/>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706851B-18E7-4E99-967A-1FBE95F2923D}"/>
                </a:ext>
              </a:extLst>
            </p:cNvPr>
            <p:cNvCxnSpPr>
              <a:cxnSpLocks/>
            </p:cNvCxnSpPr>
            <p:nvPr/>
          </p:nvCxnSpPr>
          <p:spPr>
            <a:xfrm flipV="1">
              <a:off x="8868965" y="511182"/>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4D01DF-8D87-42FA-B5AD-4951BF3262E5}"/>
                </a:ext>
              </a:extLst>
            </p:cNvPr>
            <p:cNvCxnSpPr>
              <a:cxnSpLocks/>
            </p:cNvCxnSpPr>
            <p:nvPr/>
          </p:nvCxnSpPr>
          <p:spPr>
            <a:xfrm flipV="1">
              <a:off x="6248437" y="550245"/>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00E385-F69F-48A4-8E3D-98AFD2DCEBD7}"/>
                </a:ext>
              </a:extLst>
            </p:cNvPr>
            <p:cNvCxnSpPr>
              <a:cxnSpLocks/>
            </p:cNvCxnSpPr>
            <p:nvPr/>
          </p:nvCxnSpPr>
          <p:spPr>
            <a:xfrm flipV="1">
              <a:off x="8715122" y="550245"/>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9176207-38B4-4551-A4E1-313B13D9C895}"/>
                </a:ext>
              </a:extLst>
            </p:cNvPr>
            <p:cNvCxnSpPr>
              <a:cxnSpLocks/>
            </p:cNvCxnSpPr>
            <p:nvPr/>
          </p:nvCxnSpPr>
          <p:spPr>
            <a:xfrm>
              <a:off x="7945884" y="753123"/>
              <a:ext cx="107692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FE430412-CD3B-4F2E-B3C3-91F1D03BC60E}"/>
              </a:ext>
            </a:extLst>
          </p:cNvPr>
          <p:cNvSpPr txBox="1"/>
          <p:nvPr/>
        </p:nvSpPr>
        <p:spPr>
          <a:xfrm rot="16200000">
            <a:off x="5455566" y="1568908"/>
            <a:ext cx="3243197" cy="584775"/>
          </a:xfrm>
          <a:prstGeom prst="rect">
            <a:avLst/>
          </a:prstGeom>
          <a:noFill/>
        </p:spPr>
        <p:txBody>
          <a:bodyPr wrap="square" rtlCol="0">
            <a:spAutoFit/>
          </a:bodyPr>
          <a:lstStyle/>
          <a:p>
            <a:pPr algn="ctr"/>
            <a:r>
              <a:rPr lang="en-US" sz="3200" b="1" dirty="0">
                <a:solidFill>
                  <a:schemeClr val="bg1"/>
                </a:solidFill>
                <a:latin typeface="Lab Grotesque" panose="00000500000000000000" pitchFamily="2" charset="0"/>
              </a:rPr>
              <a:t>40’</a:t>
            </a:r>
            <a:endParaRPr lang="en-US" sz="3200" dirty="0">
              <a:solidFill>
                <a:schemeClr val="bg1"/>
              </a:solidFill>
              <a:latin typeface="Lab Grotesque" panose="00000500000000000000" pitchFamily="2" charset="0"/>
            </a:endParaRPr>
          </a:p>
        </p:txBody>
      </p:sp>
      <p:cxnSp>
        <p:nvCxnSpPr>
          <p:cNvPr id="26" name="Straight Connector 25">
            <a:extLst>
              <a:ext uri="{FF2B5EF4-FFF2-40B4-BE49-F238E27FC236}">
                <a16:creationId xmlns:a16="http://schemas.microsoft.com/office/drawing/2014/main" id="{22948EE8-8EE1-4F1B-A572-556C9ADE593F}"/>
              </a:ext>
            </a:extLst>
          </p:cNvPr>
          <p:cNvCxnSpPr>
            <a:cxnSpLocks/>
          </p:cNvCxnSpPr>
          <p:nvPr/>
        </p:nvCxnSpPr>
        <p:spPr>
          <a:xfrm flipV="1">
            <a:off x="7077166" y="2243328"/>
            <a:ext cx="0" cy="4455823"/>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AD1ADB-4AF9-4EE9-83CD-2220464A5692}"/>
              </a:ext>
            </a:extLst>
          </p:cNvPr>
          <p:cNvCxnSpPr>
            <a:cxnSpLocks/>
          </p:cNvCxnSpPr>
          <p:nvPr/>
        </p:nvCxnSpPr>
        <p:spPr>
          <a:xfrm rot="16200000" flipV="1">
            <a:off x="7077166" y="6300481"/>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1DAF9E-0AE3-4C74-9C7B-DFFFB42855AF}"/>
              </a:ext>
            </a:extLst>
          </p:cNvPr>
          <p:cNvCxnSpPr>
            <a:cxnSpLocks/>
          </p:cNvCxnSpPr>
          <p:nvPr/>
        </p:nvCxnSpPr>
        <p:spPr>
          <a:xfrm rot="16200000" flipV="1">
            <a:off x="7077165" y="70749"/>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CA4A36-1FF0-4447-BE95-83EB24CA1505}"/>
              </a:ext>
            </a:extLst>
          </p:cNvPr>
          <p:cNvCxnSpPr>
            <a:cxnSpLocks/>
          </p:cNvCxnSpPr>
          <p:nvPr/>
        </p:nvCxnSpPr>
        <p:spPr>
          <a:xfrm rot="16200000" flipV="1">
            <a:off x="6923323" y="6342429"/>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84BB16-BBBE-4260-934D-EA78106BC151}"/>
              </a:ext>
            </a:extLst>
          </p:cNvPr>
          <p:cNvCxnSpPr>
            <a:cxnSpLocks/>
          </p:cNvCxnSpPr>
          <p:nvPr/>
        </p:nvCxnSpPr>
        <p:spPr>
          <a:xfrm rot="16200000" flipV="1">
            <a:off x="6923322" y="109812"/>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BFC041-B638-4210-9DAF-016132D35004}"/>
              </a:ext>
            </a:extLst>
          </p:cNvPr>
          <p:cNvCxnSpPr>
            <a:cxnSpLocks/>
          </p:cNvCxnSpPr>
          <p:nvPr/>
        </p:nvCxnSpPr>
        <p:spPr>
          <a:xfrm flipV="1">
            <a:off x="7077164" y="158849"/>
            <a:ext cx="0" cy="1337766"/>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5C39356-4548-4114-ACA3-CBBD74C28DE1}"/>
              </a:ext>
            </a:extLst>
          </p:cNvPr>
          <p:cNvSpPr/>
          <p:nvPr/>
        </p:nvSpPr>
        <p:spPr>
          <a:xfrm flipV="1">
            <a:off x="306657" y="0"/>
            <a:ext cx="11816179" cy="115095"/>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905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helf, several&#10;&#10;Description automatically generated">
            <a:extLst>
              <a:ext uri="{FF2B5EF4-FFF2-40B4-BE49-F238E27FC236}">
                <a16:creationId xmlns:a16="http://schemas.microsoft.com/office/drawing/2014/main" id="{ED1669F8-45B8-4009-99E6-511CF3893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40500" y="-209943"/>
            <a:ext cx="4815728" cy="6232583"/>
          </a:xfrm>
          <a:prstGeom prst="rect">
            <a:avLst/>
          </a:prstGeom>
        </p:spPr>
      </p:pic>
      <p:sp>
        <p:nvSpPr>
          <p:cNvPr id="5" name="Rectangle 4">
            <a:extLst>
              <a:ext uri="{FF2B5EF4-FFF2-40B4-BE49-F238E27FC236}">
                <a16:creationId xmlns:a16="http://schemas.microsoft.com/office/drawing/2014/main" id="{0A676C0D-A0A6-4C78-ADEF-BC88BBE0E5EC}"/>
              </a:ext>
            </a:extLst>
          </p:cNvPr>
          <p:cNvSpPr/>
          <p:nvPr/>
        </p:nvSpPr>
        <p:spPr>
          <a:xfrm>
            <a:off x="0" y="1"/>
            <a:ext cx="7349826" cy="6850961"/>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38AF81-9154-4649-A68D-828DEEF022D3}"/>
              </a:ext>
            </a:extLst>
          </p:cNvPr>
          <p:cNvSpPr/>
          <p:nvPr/>
        </p:nvSpPr>
        <p:spPr>
          <a:xfrm flipV="1">
            <a:off x="402454" y="-1"/>
            <a:ext cx="11512858" cy="753125"/>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A91BFE-4E94-45AA-AC72-8EC1632F46C9}"/>
              </a:ext>
            </a:extLst>
          </p:cNvPr>
          <p:cNvSpPr/>
          <p:nvPr/>
        </p:nvSpPr>
        <p:spPr>
          <a:xfrm>
            <a:off x="11257282" y="-1"/>
            <a:ext cx="934718" cy="6850961"/>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FD89AD-E57E-4C56-A1F7-FB29AF92E337}"/>
              </a:ext>
            </a:extLst>
          </p:cNvPr>
          <p:cNvSpPr/>
          <p:nvPr/>
        </p:nvSpPr>
        <p:spPr>
          <a:xfrm flipV="1">
            <a:off x="152400" y="5168677"/>
            <a:ext cx="11512858" cy="1689322"/>
          </a:xfrm>
          <a:prstGeom prst="rect">
            <a:avLst/>
          </a:prstGeom>
          <a:solidFill>
            <a:srgbClr val="153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4DF49DB-2B32-4932-9352-72C2977EF58E}"/>
              </a:ext>
            </a:extLst>
          </p:cNvPr>
          <p:cNvSpPr txBox="1"/>
          <p:nvPr/>
        </p:nvSpPr>
        <p:spPr>
          <a:xfrm>
            <a:off x="152400" y="239697"/>
            <a:ext cx="5644718" cy="6540252"/>
          </a:xfrm>
          <a:prstGeom prst="rect">
            <a:avLst/>
          </a:prstGeom>
          <a:noFill/>
        </p:spPr>
        <p:txBody>
          <a:bodyPr wrap="square" rtlCol="0">
            <a:spAutoFit/>
          </a:bodyPr>
          <a:lstStyle/>
          <a:p>
            <a:r>
              <a:rPr lang="en-US" sz="4800" b="1" dirty="0">
                <a:solidFill>
                  <a:schemeClr val="bg1"/>
                </a:solidFill>
                <a:latin typeface="Lab Grotesque" panose="00000500000000000000" pitchFamily="2" charset="0"/>
              </a:rPr>
              <a:t>The Denizen</a:t>
            </a:r>
          </a:p>
          <a:p>
            <a:pPr marL="571500" indent="-571500">
              <a:spcBef>
                <a:spcPts val="600"/>
              </a:spcBef>
              <a:spcAft>
                <a:spcPts val="1200"/>
              </a:spcAft>
              <a:buFont typeface="Arial" panose="020B0604020202020204" pitchFamily="34" charset="0"/>
              <a:buChar char="•"/>
            </a:pPr>
            <a:endParaRPr lang="en-US" sz="100" dirty="0">
              <a:solidFill>
                <a:schemeClr val="bg1"/>
              </a:solidFill>
              <a:latin typeface="Lab Grotesque" panose="00000500000000000000" pitchFamily="2" charset="0"/>
            </a:endParaRP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320 sq. ft. | 16’ x 20’</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Ori queen bed</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Full bath</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Tankless Water Heater</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Kitchen amenities: oven, range, microwave, fridge, and dishwasher</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Dining area</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In-unit washer/dryer</a:t>
            </a:r>
          </a:p>
          <a:p>
            <a:pPr marL="571500" indent="-571500">
              <a:spcAft>
                <a:spcPts val="600"/>
              </a:spcAft>
              <a:buFont typeface="Arial" panose="020B0604020202020204" pitchFamily="34" charset="0"/>
              <a:buChar char="•"/>
            </a:pPr>
            <a:r>
              <a:rPr lang="en-US" sz="3200" dirty="0">
                <a:solidFill>
                  <a:schemeClr val="bg1"/>
                </a:solidFill>
                <a:latin typeface="Lab Grotesque" panose="00000500000000000000" pitchFamily="2" charset="0"/>
              </a:rPr>
              <a:t>Ori office desk/closet</a:t>
            </a:r>
          </a:p>
        </p:txBody>
      </p:sp>
      <p:grpSp>
        <p:nvGrpSpPr>
          <p:cNvPr id="25" name="Group 24">
            <a:extLst>
              <a:ext uri="{FF2B5EF4-FFF2-40B4-BE49-F238E27FC236}">
                <a16:creationId xmlns:a16="http://schemas.microsoft.com/office/drawing/2014/main" id="{D2EDD5CA-A7CA-4E09-A5CA-F697274522D0}"/>
              </a:ext>
            </a:extLst>
          </p:cNvPr>
          <p:cNvGrpSpPr/>
          <p:nvPr/>
        </p:nvGrpSpPr>
        <p:grpSpPr>
          <a:xfrm>
            <a:off x="7403158" y="460739"/>
            <a:ext cx="2774370" cy="584775"/>
            <a:chOff x="6248437" y="460736"/>
            <a:chExt cx="2774370" cy="584775"/>
          </a:xfrm>
        </p:grpSpPr>
        <p:sp>
          <p:nvSpPr>
            <p:cNvPr id="22" name="TextBox 21">
              <a:extLst>
                <a:ext uri="{FF2B5EF4-FFF2-40B4-BE49-F238E27FC236}">
                  <a16:creationId xmlns:a16="http://schemas.microsoft.com/office/drawing/2014/main" id="{3E359B34-5B8D-479F-8436-7739118D8538}"/>
                </a:ext>
              </a:extLst>
            </p:cNvPr>
            <p:cNvSpPr txBox="1"/>
            <p:nvPr/>
          </p:nvSpPr>
          <p:spPr>
            <a:xfrm>
              <a:off x="6329286" y="460736"/>
              <a:ext cx="2612671" cy="584775"/>
            </a:xfrm>
            <a:prstGeom prst="rect">
              <a:avLst/>
            </a:prstGeom>
            <a:noFill/>
          </p:spPr>
          <p:txBody>
            <a:bodyPr wrap="square" rtlCol="0">
              <a:spAutoFit/>
            </a:bodyPr>
            <a:lstStyle/>
            <a:p>
              <a:pPr algn="ctr"/>
              <a:r>
                <a:rPr lang="en-US" sz="3200" b="1" dirty="0">
                  <a:solidFill>
                    <a:schemeClr val="bg1"/>
                  </a:solidFill>
                  <a:latin typeface="Lab Grotesque" panose="00000500000000000000" pitchFamily="2" charset="0"/>
                </a:rPr>
                <a:t>16’</a:t>
              </a:r>
              <a:endParaRPr lang="en-US" sz="3200" dirty="0">
                <a:solidFill>
                  <a:schemeClr val="bg1"/>
                </a:solidFill>
                <a:latin typeface="Lab Grotesque" panose="00000500000000000000" pitchFamily="2" charset="0"/>
              </a:endParaRPr>
            </a:p>
          </p:txBody>
        </p:sp>
        <p:cxnSp>
          <p:nvCxnSpPr>
            <p:cNvPr id="3" name="Straight Connector 2">
              <a:extLst>
                <a:ext uri="{FF2B5EF4-FFF2-40B4-BE49-F238E27FC236}">
                  <a16:creationId xmlns:a16="http://schemas.microsoft.com/office/drawing/2014/main" id="{E4A2DEF2-DDE4-4725-8E14-05C81EF1E865}"/>
                </a:ext>
              </a:extLst>
            </p:cNvPr>
            <p:cNvCxnSpPr>
              <a:cxnSpLocks/>
            </p:cNvCxnSpPr>
            <p:nvPr/>
          </p:nvCxnSpPr>
          <p:spPr>
            <a:xfrm>
              <a:off x="6248437" y="753124"/>
              <a:ext cx="107692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48364B-9BAD-492F-A725-E7E318DA3079}"/>
                </a:ext>
              </a:extLst>
            </p:cNvPr>
            <p:cNvCxnSpPr>
              <a:cxnSpLocks/>
            </p:cNvCxnSpPr>
            <p:nvPr/>
          </p:nvCxnSpPr>
          <p:spPr>
            <a:xfrm flipV="1">
              <a:off x="6405165" y="511182"/>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58D6E7-0BFD-4CD8-A6E3-FF6EEFCCACCA}"/>
                </a:ext>
              </a:extLst>
            </p:cNvPr>
            <p:cNvCxnSpPr>
              <a:cxnSpLocks/>
            </p:cNvCxnSpPr>
            <p:nvPr/>
          </p:nvCxnSpPr>
          <p:spPr>
            <a:xfrm flipV="1">
              <a:off x="8868965" y="511182"/>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A0425C-BA24-4128-BE4C-6C4C8E370856}"/>
                </a:ext>
              </a:extLst>
            </p:cNvPr>
            <p:cNvCxnSpPr>
              <a:cxnSpLocks/>
            </p:cNvCxnSpPr>
            <p:nvPr/>
          </p:nvCxnSpPr>
          <p:spPr>
            <a:xfrm flipV="1">
              <a:off x="6248437" y="550245"/>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60AA4D-2DCF-4F7D-BFA7-1AEAAACAFA18}"/>
                </a:ext>
              </a:extLst>
            </p:cNvPr>
            <p:cNvCxnSpPr>
              <a:cxnSpLocks/>
            </p:cNvCxnSpPr>
            <p:nvPr/>
          </p:nvCxnSpPr>
          <p:spPr>
            <a:xfrm flipV="1">
              <a:off x="8715122" y="550245"/>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5A262B-1A52-4535-A621-9B10D40A7405}"/>
                </a:ext>
              </a:extLst>
            </p:cNvPr>
            <p:cNvCxnSpPr>
              <a:cxnSpLocks/>
            </p:cNvCxnSpPr>
            <p:nvPr/>
          </p:nvCxnSpPr>
          <p:spPr>
            <a:xfrm>
              <a:off x="7945884" y="753123"/>
              <a:ext cx="107692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678650C-AAAC-4B8B-A2AF-8A66040E159F}"/>
              </a:ext>
            </a:extLst>
          </p:cNvPr>
          <p:cNvGrpSpPr/>
          <p:nvPr/>
        </p:nvGrpSpPr>
        <p:grpSpPr>
          <a:xfrm>
            <a:off x="6935408" y="887276"/>
            <a:ext cx="584775" cy="3404291"/>
            <a:chOff x="5780687" y="887273"/>
            <a:chExt cx="584775" cy="3404291"/>
          </a:xfrm>
        </p:grpSpPr>
        <p:sp>
          <p:nvSpPr>
            <p:cNvPr id="27" name="TextBox 26">
              <a:extLst>
                <a:ext uri="{FF2B5EF4-FFF2-40B4-BE49-F238E27FC236}">
                  <a16:creationId xmlns:a16="http://schemas.microsoft.com/office/drawing/2014/main" id="{77FCBBC0-0A20-436D-B122-56A4DCF9A073}"/>
                </a:ext>
              </a:extLst>
            </p:cNvPr>
            <p:cNvSpPr txBox="1"/>
            <p:nvPr/>
          </p:nvSpPr>
          <p:spPr>
            <a:xfrm rot="16200000">
              <a:off x="4451476" y="2297333"/>
              <a:ext cx="3243197" cy="584775"/>
            </a:xfrm>
            <a:prstGeom prst="rect">
              <a:avLst/>
            </a:prstGeom>
            <a:noFill/>
          </p:spPr>
          <p:txBody>
            <a:bodyPr wrap="square" rtlCol="0">
              <a:spAutoFit/>
            </a:bodyPr>
            <a:lstStyle/>
            <a:p>
              <a:pPr algn="ctr"/>
              <a:r>
                <a:rPr lang="en-US" sz="3200" b="1" dirty="0">
                  <a:solidFill>
                    <a:schemeClr val="bg1"/>
                  </a:solidFill>
                  <a:latin typeface="Lab Grotesque" panose="00000500000000000000" pitchFamily="2" charset="0"/>
                </a:rPr>
                <a:t>20’</a:t>
              </a:r>
              <a:endParaRPr lang="en-US" sz="3200" dirty="0">
                <a:solidFill>
                  <a:schemeClr val="bg1"/>
                </a:solidFill>
                <a:latin typeface="Lab Grotesque" panose="00000500000000000000" pitchFamily="2" charset="0"/>
              </a:endParaRPr>
            </a:p>
          </p:txBody>
        </p:sp>
        <p:cxnSp>
          <p:nvCxnSpPr>
            <p:cNvPr id="28" name="Straight Connector 27">
              <a:extLst>
                <a:ext uri="{FF2B5EF4-FFF2-40B4-BE49-F238E27FC236}">
                  <a16:creationId xmlns:a16="http://schemas.microsoft.com/office/drawing/2014/main" id="{5017E462-765E-4147-A76B-3AAA51F608F1}"/>
                </a:ext>
              </a:extLst>
            </p:cNvPr>
            <p:cNvCxnSpPr>
              <a:cxnSpLocks/>
            </p:cNvCxnSpPr>
            <p:nvPr/>
          </p:nvCxnSpPr>
          <p:spPr>
            <a:xfrm flipV="1">
              <a:off x="6073076" y="2953798"/>
              <a:ext cx="0" cy="1337766"/>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B7DDD4-F3EA-4EF5-A290-89EEB6025011}"/>
                </a:ext>
              </a:extLst>
            </p:cNvPr>
            <p:cNvCxnSpPr>
              <a:cxnSpLocks/>
            </p:cNvCxnSpPr>
            <p:nvPr/>
          </p:nvCxnSpPr>
          <p:spPr>
            <a:xfrm rot="16200000" flipV="1">
              <a:off x="6073076" y="3892894"/>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A62CE9C-ED4A-465F-9A4F-4A661413FEDD}"/>
                </a:ext>
              </a:extLst>
            </p:cNvPr>
            <p:cNvCxnSpPr>
              <a:cxnSpLocks/>
            </p:cNvCxnSpPr>
            <p:nvPr/>
          </p:nvCxnSpPr>
          <p:spPr>
            <a:xfrm rot="16200000" flipV="1">
              <a:off x="6073075" y="799174"/>
              <a:ext cx="0" cy="483884"/>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B088960-BD4B-4F94-9591-C302FEB16664}"/>
                </a:ext>
              </a:extLst>
            </p:cNvPr>
            <p:cNvCxnSpPr>
              <a:cxnSpLocks/>
            </p:cNvCxnSpPr>
            <p:nvPr/>
          </p:nvCxnSpPr>
          <p:spPr>
            <a:xfrm rot="16200000" flipV="1">
              <a:off x="5919233" y="3934842"/>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71413F-5879-4905-BB06-6231134248DF}"/>
                </a:ext>
              </a:extLst>
            </p:cNvPr>
            <p:cNvCxnSpPr>
              <a:cxnSpLocks/>
            </p:cNvCxnSpPr>
            <p:nvPr/>
          </p:nvCxnSpPr>
          <p:spPr>
            <a:xfrm rot="16200000" flipV="1">
              <a:off x="5919232" y="838237"/>
              <a:ext cx="307685" cy="405758"/>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6A8628-77D6-4F62-9297-DB5FCD1682AA}"/>
                </a:ext>
              </a:extLst>
            </p:cNvPr>
            <p:cNvCxnSpPr>
              <a:cxnSpLocks/>
            </p:cNvCxnSpPr>
            <p:nvPr/>
          </p:nvCxnSpPr>
          <p:spPr>
            <a:xfrm flipV="1">
              <a:off x="6073074" y="887274"/>
              <a:ext cx="0" cy="1337766"/>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6300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38D6-37DF-97F1-2863-FFE19930A616}"/>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85F583EA-47C4-3DA3-7AF9-3DF5961879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91" b="13584"/>
          <a:stretch/>
        </p:blipFill>
        <p:spPr>
          <a:xfrm>
            <a:off x="0" y="351343"/>
            <a:ext cx="12192000" cy="6155313"/>
          </a:xfrm>
        </p:spPr>
      </p:pic>
      <p:sp>
        <p:nvSpPr>
          <p:cNvPr id="6" name="TextBox 5">
            <a:extLst>
              <a:ext uri="{FF2B5EF4-FFF2-40B4-BE49-F238E27FC236}">
                <a16:creationId xmlns:a16="http://schemas.microsoft.com/office/drawing/2014/main" id="{AB358CEA-2CC5-9F17-F0BF-66A01C8F596A}"/>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721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E0A6-D95D-AAF9-FB4D-A6D22FFD3281}"/>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11C51B42-A69E-1AB3-23D0-6B3D4B3A09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892" b="12463"/>
          <a:stretch/>
        </p:blipFill>
        <p:spPr>
          <a:xfrm>
            <a:off x="-9331" y="238644"/>
            <a:ext cx="12192000" cy="6362050"/>
          </a:xfrm>
        </p:spPr>
      </p:pic>
      <p:sp>
        <p:nvSpPr>
          <p:cNvPr id="6" name="TextBox 5">
            <a:extLst>
              <a:ext uri="{FF2B5EF4-FFF2-40B4-BE49-F238E27FC236}">
                <a16:creationId xmlns:a16="http://schemas.microsoft.com/office/drawing/2014/main" id="{E4F8856B-1CFA-EAE6-58F1-721CC7B75089}"/>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12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643A-2E30-1BE6-76B0-37FCF104B9C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FAB77FAF-E440-F775-F283-C22BB26A2E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48" t="3718" r="9115" b="3648"/>
          <a:stretch/>
        </p:blipFill>
        <p:spPr>
          <a:xfrm>
            <a:off x="0" y="-888168"/>
            <a:ext cx="12192000" cy="8634336"/>
          </a:xfrm>
        </p:spPr>
      </p:pic>
      <p:sp>
        <p:nvSpPr>
          <p:cNvPr id="6" name="TextBox 5">
            <a:extLst>
              <a:ext uri="{FF2B5EF4-FFF2-40B4-BE49-F238E27FC236}">
                <a16:creationId xmlns:a16="http://schemas.microsoft.com/office/drawing/2014/main" id="{1AB0D3BB-36E3-1842-034F-94A41EE38A04}"/>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510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643A-2E30-1BE6-76B0-37FCF104B9C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FAB77FAF-E440-F775-F283-C22BB26A2E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48" t="3718" r="9115" b="3648"/>
          <a:stretch/>
        </p:blipFill>
        <p:spPr>
          <a:xfrm>
            <a:off x="0" y="-888168"/>
            <a:ext cx="12192000" cy="8634336"/>
          </a:xfrm>
        </p:spPr>
      </p:pic>
      <p:sp>
        <p:nvSpPr>
          <p:cNvPr id="3" name="TextBox 2">
            <a:extLst>
              <a:ext uri="{FF2B5EF4-FFF2-40B4-BE49-F238E27FC236}">
                <a16:creationId xmlns:a16="http://schemas.microsoft.com/office/drawing/2014/main" id="{E9F98223-49CD-FE50-B2D3-45DBFC6C4AC1}"/>
              </a:ext>
            </a:extLst>
          </p:cNvPr>
          <p:cNvSpPr txBox="1"/>
          <p:nvPr/>
        </p:nvSpPr>
        <p:spPr>
          <a:xfrm>
            <a:off x="651679" y="2943981"/>
            <a:ext cx="25192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Futura" panose="00000400000000000000" pitchFamily="2" charset="0"/>
                <a:ea typeface="+mn-ea"/>
                <a:cs typeface="+mn-cs"/>
              </a:rPr>
              <a:t>36</a:t>
            </a:r>
          </a:p>
        </p:txBody>
      </p:sp>
      <p:sp>
        <p:nvSpPr>
          <p:cNvPr id="6" name="TextBox 5">
            <a:extLst>
              <a:ext uri="{FF2B5EF4-FFF2-40B4-BE49-F238E27FC236}">
                <a16:creationId xmlns:a16="http://schemas.microsoft.com/office/drawing/2014/main" id="{AECB9E99-3C39-43F4-E86E-45BDC67CD9D3}"/>
              </a:ext>
            </a:extLst>
          </p:cNvPr>
          <p:cNvSpPr txBox="1"/>
          <p:nvPr/>
        </p:nvSpPr>
        <p:spPr>
          <a:xfrm>
            <a:off x="624784" y="2908121"/>
            <a:ext cx="25192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36</a:t>
            </a:r>
          </a:p>
        </p:txBody>
      </p:sp>
      <p:sp>
        <p:nvSpPr>
          <p:cNvPr id="7" name="TextBox 6">
            <a:extLst>
              <a:ext uri="{FF2B5EF4-FFF2-40B4-BE49-F238E27FC236}">
                <a16:creationId xmlns:a16="http://schemas.microsoft.com/office/drawing/2014/main" id="{46A824F4-8153-B2E2-32B5-D8F9FD6BFB2E}"/>
              </a:ext>
            </a:extLst>
          </p:cNvPr>
          <p:cNvSpPr txBox="1"/>
          <p:nvPr/>
        </p:nvSpPr>
        <p:spPr>
          <a:xfrm>
            <a:off x="4614079" y="2644170"/>
            <a:ext cx="25192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Futura" panose="00000400000000000000" pitchFamily="2" charset="0"/>
                <a:ea typeface="+mn-ea"/>
                <a:cs typeface="+mn-cs"/>
              </a:rPr>
              <a:t>170</a:t>
            </a:r>
          </a:p>
        </p:txBody>
      </p:sp>
      <p:sp>
        <p:nvSpPr>
          <p:cNvPr id="8" name="TextBox 7">
            <a:extLst>
              <a:ext uri="{FF2B5EF4-FFF2-40B4-BE49-F238E27FC236}">
                <a16:creationId xmlns:a16="http://schemas.microsoft.com/office/drawing/2014/main" id="{093EEEF2-0817-7B85-9017-28760FE70A75}"/>
              </a:ext>
            </a:extLst>
          </p:cNvPr>
          <p:cNvSpPr txBox="1"/>
          <p:nvPr/>
        </p:nvSpPr>
        <p:spPr>
          <a:xfrm>
            <a:off x="4587184" y="2608310"/>
            <a:ext cx="25192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170</a:t>
            </a:r>
          </a:p>
        </p:txBody>
      </p:sp>
      <p:sp>
        <p:nvSpPr>
          <p:cNvPr id="9" name="TextBox 8">
            <a:extLst>
              <a:ext uri="{FF2B5EF4-FFF2-40B4-BE49-F238E27FC236}">
                <a16:creationId xmlns:a16="http://schemas.microsoft.com/office/drawing/2014/main" id="{01459F7E-2B7C-B7BF-E1FA-5B7C93BCAAC9}"/>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67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28C6-982E-79BD-E01E-90E65B158D91}"/>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BA80FDA4-502E-89DB-C48B-4E3BB43D83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654" b="12439"/>
          <a:stretch/>
        </p:blipFill>
        <p:spPr>
          <a:xfrm>
            <a:off x="0" y="438539"/>
            <a:ext cx="12147441" cy="6280733"/>
          </a:xfrm>
        </p:spPr>
      </p:pic>
      <p:sp>
        <p:nvSpPr>
          <p:cNvPr id="6" name="TextBox 5">
            <a:extLst>
              <a:ext uri="{FF2B5EF4-FFF2-40B4-BE49-F238E27FC236}">
                <a16:creationId xmlns:a16="http://schemas.microsoft.com/office/drawing/2014/main" id="{50A48406-A42F-48A3-3497-FE61EA4B06D2}"/>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34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7EC3-F22C-438E-B387-6B16BE3AC9CC}"/>
              </a:ext>
            </a:extLst>
          </p:cNvPr>
          <p:cNvSpPr>
            <a:spLocks noGrp="1"/>
          </p:cNvSpPr>
          <p:nvPr>
            <p:ph type="title"/>
          </p:nvPr>
        </p:nvSpPr>
        <p:spPr/>
        <p:txBody>
          <a:bodyPr/>
          <a:lstStyle/>
          <a:p>
            <a:endParaRPr lang="en-US"/>
          </a:p>
        </p:txBody>
      </p:sp>
      <p:pic>
        <p:nvPicPr>
          <p:cNvPr id="5" name="Content Placeholder 4" descr="A picture containing indoor, floor, ceiling, window&#10;&#10;Description automatically generated">
            <a:extLst>
              <a:ext uri="{FF2B5EF4-FFF2-40B4-BE49-F238E27FC236}">
                <a16:creationId xmlns:a16="http://schemas.microsoft.com/office/drawing/2014/main" id="{2C323664-AAC4-48ED-98D6-5AC5D47665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677" b="6618"/>
          <a:stretch/>
        </p:blipFill>
        <p:spPr>
          <a:xfrm>
            <a:off x="0" y="0"/>
            <a:ext cx="12191999" cy="6858000"/>
          </a:xfrm>
        </p:spPr>
      </p:pic>
    </p:spTree>
    <p:extLst>
      <p:ext uri="{BB962C8B-B14F-4D97-AF65-F5344CB8AC3E}">
        <p14:creationId xmlns:p14="http://schemas.microsoft.com/office/powerpoint/2010/main" val="2271260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F0D7-336C-54FE-E12F-8030428C683C}"/>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31A32790-55D1-D639-B041-FC2C42745B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48" t="3290" r="9254" b="4076"/>
          <a:stretch/>
        </p:blipFill>
        <p:spPr>
          <a:xfrm>
            <a:off x="0" y="-93306"/>
            <a:ext cx="12192000" cy="8648512"/>
          </a:xfrm>
        </p:spPr>
      </p:pic>
      <p:sp>
        <p:nvSpPr>
          <p:cNvPr id="6" name="TextBox 5">
            <a:extLst>
              <a:ext uri="{FF2B5EF4-FFF2-40B4-BE49-F238E27FC236}">
                <a16:creationId xmlns:a16="http://schemas.microsoft.com/office/drawing/2014/main" id="{6E8A9E08-7C40-DBD9-E878-882A81044D61}"/>
              </a:ext>
            </a:extLst>
          </p:cNvPr>
          <p:cNvSpPr txBox="1"/>
          <p:nvPr/>
        </p:nvSpPr>
        <p:spPr>
          <a:xfrm>
            <a:off x="11622741" y="6282479"/>
            <a:ext cx="941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15</a:t>
            </a:r>
          </a:p>
        </p:txBody>
      </p:sp>
      <p:sp>
        <p:nvSpPr>
          <p:cNvPr id="7" name="TextBox 6">
            <a:extLst>
              <a:ext uri="{FF2B5EF4-FFF2-40B4-BE49-F238E27FC236}">
                <a16:creationId xmlns:a16="http://schemas.microsoft.com/office/drawing/2014/main" id="{DE6130F5-AEEA-2465-BCAB-65DAC3D7DCE1}"/>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16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98E5E-1B7C-EBED-1D04-741E6A83E6CB}"/>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B5D319A8-57DD-196A-9567-78CD7D8F9D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4" t="3290" r="9532" b="3434"/>
          <a:stretch/>
        </p:blipFill>
        <p:spPr>
          <a:xfrm>
            <a:off x="0" y="-111968"/>
            <a:ext cx="12192000" cy="8665883"/>
          </a:xfrm>
        </p:spPr>
      </p:pic>
      <p:sp>
        <p:nvSpPr>
          <p:cNvPr id="6" name="TextBox 5">
            <a:extLst>
              <a:ext uri="{FF2B5EF4-FFF2-40B4-BE49-F238E27FC236}">
                <a16:creationId xmlns:a16="http://schemas.microsoft.com/office/drawing/2014/main" id="{2805B624-E761-E97D-80D1-F8B2D8545C9D}"/>
              </a:ext>
            </a:extLst>
          </p:cNvPr>
          <p:cNvSpPr txBox="1"/>
          <p:nvPr/>
        </p:nvSpPr>
        <p:spPr>
          <a:xfrm>
            <a:off x="11183470" y="6249956"/>
            <a:ext cx="941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30/60</a:t>
            </a:r>
          </a:p>
        </p:txBody>
      </p:sp>
      <p:sp>
        <p:nvSpPr>
          <p:cNvPr id="8" name="TextBox 7">
            <a:extLst>
              <a:ext uri="{FF2B5EF4-FFF2-40B4-BE49-F238E27FC236}">
                <a16:creationId xmlns:a16="http://schemas.microsoft.com/office/drawing/2014/main" id="{A86BDFCD-731E-B311-13BC-BE00074091CB}"/>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64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63BA-606C-5152-9373-961B2E604924}"/>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FBF84E87-0981-EB74-1113-08D5E5D376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03" b="12391"/>
          <a:stretch/>
        </p:blipFill>
        <p:spPr>
          <a:xfrm>
            <a:off x="0" y="365125"/>
            <a:ext cx="12192000" cy="6319617"/>
          </a:xfrm>
        </p:spPr>
      </p:pic>
      <p:sp>
        <p:nvSpPr>
          <p:cNvPr id="6" name="TextBox 5">
            <a:extLst>
              <a:ext uri="{FF2B5EF4-FFF2-40B4-BE49-F238E27FC236}">
                <a16:creationId xmlns:a16="http://schemas.microsoft.com/office/drawing/2014/main" id="{46413EC0-B7A4-0F57-DCE9-9FBB22469192}"/>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68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7034-32E7-2AE9-351C-E13061AE9F33}"/>
              </a:ext>
            </a:extLst>
          </p:cNvPr>
          <p:cNvSpPr>
            <a:spLocks noGrp="1"/>
          </p:cNvSpPr>
          <p:nvPr>
            <p:ph type="title"/>
          </p:nvPr>
        </p:nvSpPr>
        <p:spPr/>
        <p:txBody>
          <a:bodyPr/>
          <a:lstStyle/>
          <a:p>
            <a:endParaRPr lang="en-US"/>
          </a:p>
        </p:txBody>
      </p:sp>
      <p:pic>
        <p:nvPicPr>
          <p:cNvPr id="5" name="Content Placeholder 4" descr="A picture containing sky, outdoor, shore, several&#10;&#10;Description automatically generated">
            <a:extLst>
              <a:ext uri="{FF2B5EF4-FFF2-40B4-BE49-F238E27FC236}">
                <a16:creationId xmlns:a16="http://schemas.microsoft.com/office/drawing/2014/main" id="{C34E8C8D-18C1-EAC3-0511-E38DB2F253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51722"/>
            <a:ext cx="14615323" cy="4805265"/>
          </a:xfrm>
        </p:spPr>
      </p:pic>
      <p:sp>
        <p:nvSpPr>
          <p:cNvPr id="6" name="TextBox 5">
            <a:extLst>
              <a:ext uri="{FF2B5EF4-FFF2-40B4-BE49-F238E27FC236}">
                <a16:creationId xmlns:a16="http://schemas.microsoft.com/office/drawing/2014/main" id="{DD85EB2E-3AEC-24CA-0B34-E16886CCEE3A}"/>
              </a:ext>
            </a:extLst>
          </p:cNvPr>
          <p:cNvSpPr txBox="1"/>
          <p:nvPr/>
        </p:nvSpPr>
        <p:spPr>
          <a:xfrm>
            <a:off x="11622203" y="6211669"/>
            <a:ext cx="941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60</a:t>
            </a:r>
          </a:p>
        </p:txBody>
      </p:sp>
      <p:sp>
        <p:nvSpPr>
          <p:cNvPr id="7" name="TextBox 6">
            <a:extLst>
              <a:ext uri="{FF2B5EF4-FFF2-40B4-BE49-F238E27FC236}">
                <a16:creationId xmlns:a16="http://schemas.microsoft.com/office/drawing/2014/main" id="{A47F4292-AB17-2618-DB6E-8CBBBC2F1488}"/>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55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6864-F34E-C6D6-FCA7-BD603E0F5DFE}"/>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B3D27E3A-8E35-49B7-F744-AE79B0E8C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92" b="14013"/>
          <a:stretch/>
        </p:blipFill>
        <p:spPr>
          <a:xfrm>
            <a:off x="0" y="579729"/>
            <a:ext cx="12206940" cy="6128982"/>
          </a:xfrm>
        </p:spPr>
      </p:pic>
      <p:sp>
        <p:nvSpPr>
          <p:cNvPr id="6" name="TextBox 5">
            <a:extLst>
              <a:ext uri="{FF2B5EF4-FFF2-40B4-BE49-F238E27FC236}">
                <a16:creationId xmlns:a16="http://schemas.microsoft.com/office/drawing/2014/main" id="{408C4746-A13C-FE94-8D94-30A79A50294C}"/>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606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7F43-545A-48F7-27E4-B9BC51B86D9D}"/>
              </a:ext>
            </a:extLst>
          </p:cNvPr>
          <p:cNvSpPr>
            <a:spLocks noGrp="1"/>
          </p:cNvSpPr>
          <p:nvPr>
            <p:ph type="title"/>
          </p:nvPr>
        </p:nvSpPr>
        <p:spPr/>
        <p:txBody>
          <a:bodyPr/>
          <a:lstStyle/>
          <a:p>
            <a:endParaRPr lang="en-US"/>
          </a:p>
        </p:txBody>
      </p:sp>
      <p:pic>
        <p:nvPicPr>
          <p:cNvPr id="5" name="Content Placeholder 4" descr="A picture containing outdoor, sky, road, street&#10;&#10;Description automatically generated">
            <a:extLst>
              <a:ext uri="{FF2B5EF4-FFF2-40B4-BE49-F238E27FC236}">
                <a16:creationId xmlns:a16="http://schemas.microsoft.com/office/drawing/2014/main" id="{CBB16FEF-8AFB-8E65-E37D-FD40A14572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5859" cy="6064899"/>
          </a:xfrm>
        </p:spPr>
      </p:pic>
      <p:sp>
        <p:nvSpPr>
          <p:cNvPr id="6" name="TextBox 5">
            <a:extLst>
              <a:ext uri="{FF2B5EF4-FFF2-40B4-BE49-F238E27FC236}">
                <a16:creationId xmlns:a16="http://schemas.microsoft.com/office/drawing/2014/main" id="{1E7E3825-C259-9581-25D4-B3E952FE0C70}"/>
              </a:ext>
            </a:extLst>
          </p:cNvPr>
          <p:cNvSpPr txBox="1"/>
          <p:nvPr/>
        </p:nvSpPr>
        <p:spPr>
          <a:xfrm>
            <a:off x="11250706" y="6245358"/>
            <a:ext cx="941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66/90</a:t>
            </a:r>
          </a:p>
        </p:txBody>
      </p:sp>
      <p:sp>
        <p:nvSpPr>
          <p:cNvPr id="8" name="TextBox 7">
            <a:extLst>
              <a:ext uri="{FF2B5EF4-FFF2-40B4-BE49-F238E27FC236}">
                <a16:creationId xmlns:a16="http://schemas.microsoft.com/office/drawing/2014/main" id="{464C37D3-248F-B9F5-A195-4BC6F138E8B3}"/>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89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utdoor&#10;&#10;Description automatically generated">
            <a:extLst>
              <a:ext uri="{FF2B5EF4-FFF2-40B4-BE49-F238E27FC236}">
                <a16:creationId xmlns:a16="http://schemas.microsoft.com/office/drawing/2014/main" id="{9122A93B-E399-4926-A657-E6B086E25625}"/>
              </a:ext>
            </a:extLst>
          </p:cNvPr>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2" name="Title 1">
            <a:extLst>
              <a:ext uri="{FF2B5EF4-FFF2-40B4-BE49-F238E27FC236}">
                <a16:creationId xmlns:a16="http://schemas.microsoft.com/office/drawing/2014/main" id="{8262877E-28F0-44D3-BB8F-47B77ADFC389}"/>
              </a:ext>
            </a:extLst>
          </p:cNvPr>
          <p:cNvSpPr>
            <a:spLocks noGrp="1"/>
          </p:cNvSpPr>
          <p:nvPr>
            <p:ph type="title"/>
          </p:nvPr>
        </p:nvSpPr>
        <p:spPr>
          <a:xfrm>
            <a:off x="838199" y="4760866"/>
            <a:ext cx="10515600" cy="1325563"/>
          </a:xfrm>
        </p:spPr>
        <p:txBody>
          <a:bodyPr/>
          <a:lstStyle/>
          <a:p>
            <a:pPr algn="ctr"/>
            <a:r>
              <a:rPr lang="en-US" dirty="0">
                <a:latin typeface="Lab Grotesque" panose="00000500000000000000" pitchFamily="2" charset="0"/>
              </a:rPr>
              <a:t>www.ZenniHome.com</a:t>
            </a:r>
          </a:p>
        </p:txBody>
      </p:sp>
      <p:pic>
        <p:nvPicPr>
          <p:cNvPr id="11" name="Content Placeholder 10" descr="Text, logo, company name&#10;&#10;Description automatically generated">
            <a:extLst>
              <a:ext uri="{FF2B5EF4-FFF2-40B4-BE49-F238E27FC236}">
                <a16:creationId xmlns:a16="http://schemas.microsoft.com/office/drawing/2014/main" id="{169157E3-0C0E-4839-BADB-7BC978E2D9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8738"/>
          <a:stretch/>
        </p:blipFill>
        <p:spPr>
          <a:xfrm>
            <a:off x="2649491" y="2172243"/>
            <a:ext cx="6219191" cy="1795463"/>
          </a:xfrm>
        </p:spPr>
      </p:pic>
      <p:pic>
        <p:nvPicPr>
          <p:cNvPr id="13" name="Picture 12" descr="A picture containing dark, sign&#10;&#10;Description automatically generated">
            <a:extLst>
              <a:ext uri="{FF2B5EF4-FFF2-40B4-BE49-F238E27FC236}">
                <a16:creationId xmlns:a16="http://schemas.microsoft.com/office/drawing/2014/main" id="{D9B6195A-7C90-4A89-B826-A784866D0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490" y="2459303"/>
            <a:ext cx="936391" cy="923369"/>
          </a:xfrm>
          <a:prstGeom prst="rect">
            <a:avLst/>
          </a:prstGeom>
        </p:spPr>
      </p:pic>
      <p:sp>
        <p:nvSpPr>
          <p:cNvPr id="6" name="TextBox 5">
            <a:extLst>
              <a:ext uri="{FF2B5EF4-FFF2-40B4-BE49-F238E27FC236}">
                <a16:creationId xmlns:a16="http://schemas.microsoft.com/office/drawing/2014/main" id="{2E318952-25C7-77D3-FF11-97455F1DB922}"/>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black"/>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93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C2711-5F06-489E-9D58-5EB50B8B3B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1475" y="798929"/>
            <a:ext cx="11669050" cy="5260142"/>
          </a:xfrm>
          <a:prstGeom prst="rect">
            <a:avLst/>
          </a:prstGeom>
        </p:spPr>
      </p:pic>
    </p:spTree>
    <p:extLst>
      <p:ext uri="{BB962C8B-B14F-4D97-AF65-F5344CB8AC3E}">
        <p14:creationId xmlns:p14="http://schemas.microsoft.com/office/powerpoint/2010/main" val="4093214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073AAE-4CE1-4693-B9E3-568FE67B718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1406"/>
          <a:stretch/>
        </p:blipFill>
        <p:spPr>
          <a:xfrm>
            <a:off x="0" y="769441"/>
            <a:ext cx="12217658" cy="6088559"/>
          </a:xfrm>
          <a:prstGeom prst="rect">
            <a:avLst/>
          </a:prstGeom>
        </p:spPr>
      </p:pic>
      <p:sp>
        <p:nvSpPr>
          <p:cNvPr id="3" name="TextBox 2">
            <a:extLst>
              <a:ext uri="{FF2B5EF4-FFF2-40B4-BE49-F238E27FC236}">
                <a16:creationId xmlns:a16="http://schemas.microsoft.com/office/drawing/2014/main" id="{93FC026E-B703-4544-B350-C7731E2A5D40}"/>
              </a:ext>
            </a:extLst>
          </p:cNvPr>
          <p:cNvSpPr txBox="1"/>
          <p:nvPr/>
        </p:nvSpPr>
        <p:spPr>
          <a:xfrm>
            <a:off x="0" y="0"/>
            <a:ext cx="12192000" cy="769441"/>
          </a:xfrm>
          <a:prstGeom prst="rect">
            <a:avLst/>
          </a:prstGeom>
          <a:noFill/>
        </p:spPr>
        <p:txBody>
          <a:bodyPr wrap="square" rtlCol="0">
            <a:spAutoFit/>
          </a:bodyPr>
          <a:lstStyle/>
          <a:p>
            <a:pPr algn="ctr"/>
            <a:r>
              <a:rPr lang="en-US" sz="4400" dirty="0">
                <a:latin typeface="Lab Grotesque" panose="00000500000000000000" pitchFamily="2" charset="0"/>
              </a:rPr>
              <a:t>https://housing.az.gov/</a:t>
            </a:r>
          </a:p>
        </p:txBody>
      </p:sp>
    </p:spTree>
    <p:extLst>
      <p:ext uri="{BB962C8B-B14F-4D97-AF65-F5344CB8AC3E}">
        <p14:creationId xmlns:p14="http://schemas.microsoft.com/office/powerpoint/2010/main" val="1041614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3CB556-F45B-4996-BCDA-8BB9FF72382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1406"/>
          <a:stretch/>
        </p:blipFill>
        <p:spPr>
          <a:xfrm>
            <a:off x="0" y="769441"/>
            <a:ext cx="12217658" cy="6088559"/>
          </a:xfrm>
          <a:prstGeom prst="rect">
            <a:avLst/>
          </a:prstGeom>
        </p:spPr>
      </p:pic>
      <p:sp>
        <p:nvSpPr>
          <p:cNvPr id="3" name="TextBox 2">
            <a:extLst>
              <a:ext uri="{FF2B5EF4-FFF2-40B4-BE49-F238E27FC236}">
                <a16:creationId xmlns:a16="http://schemas.microsoft.com/office/drawing/2014/main" id="{93FC026E-B703-4544-B350-C7731E2A5D40}"/>
              </a:ext>
            </a:extLst>
          </p:cNvPr>
          <p:cNvSpPr txBox="1"/>
          <p:nvPr/>
        </p:nvSpPr>
        <p:spPr>
          <a:xfrm>
            <a:off x="0" y="0"/>
            <a:ext cx="12192000" cy="769441"/>
          </a:xfrm>
          <a:prstGeom prst="rect">
            <a:avLst/>
          </a:prstGeom>
          <a:noFill/>
        </p:spPr>
        <p:txBody>
          <a:bodyPr wrap="square" rtlCol="0">
            <a:spAutoFit/>
          </a:bodyPr>
          <a:lstStyle/>
          <a:p>
            <a:pPr algn="ctr"/>
            <a:r>
              <a:rPr lang="en-US" sz="4400" dirty="0">
                <a:latin typeface="Lab Grotesque" panose="00000500000000000000" pitchFamily="2" charset="0"/>
              </a:rPr>
              <a:t>https://housing.az.gov/</a:t>
            </a:r>
          </a:p>
        </p:txBody>
      </p:sp>
      <p:sp>
        <p:nvSpPr>
          <p:cNvPr id="5" name="Rectangle 4">
            <a:extLst>
              <a:ext uri="{FF2B5EF4-FFF2-40B4-BE49-F238E27FC236}">
                <a16:creationId xmlns:a16="http://schemas.microsoft.com/office/drawing/2014/main" id="{DF6E3555-101D-4FF7-980A-5DE5673034F2}"/>
              </a:ext>
            </a:extLst>
          </p:cNvPr>
          <p:cNvSpPr/>
          <p:nvPr/>
        </p:nvSpPr>
        <p:spPr>
          <a:xfrm>
            <a:off x="3962400" y="881559"/>
            <a:ext cx="8229600" cy="769441"/>
          </a:xfrm>
          <a:prstGeom prst="rect">
            <a:avLst/>
          </a:prstGeom>
          <a:solidFill>
            <a:srgbClr val="FFFFFF"/>
          </a:solidFill>
          <a:ln w="57150">
            <a:solidFill>
              <a:srgbClr val="FFFF00"/>
            </a:solid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4D6E6B"/>
                </a:solidFill>
              </a:rPr>
              <a:t>Manufactured Housing &amp; Building Division</a:t>
            </a:r>
          </a:p>
        </p:txBody>
      </p:sp>
      <p:sp>
        <p:nvSpPr>
          <p:cNvPr id="7" name="Rectangle 6">
            <a:extLst>
              <a:ext uri="{FF2B5EF4-FFF2-40B4-BE49-F238E27FC236}">
                <a16:creationId xmlns:a16="http://schemas.microsoft.com/office/drawing/2014/main" id="{19ADDD3C-2C9F-45D4-814F-8B007DABFAD5}"/>
              </a:ext>
            </a:extLst>
          </p:cNvPr>
          <p:cNvSpPr/>
          <p:nvPr/>
        </p:nvSpPr>
        <p:spPr>
          <a:xfrm>
            <a:off x="3784343" y="1935480"/>
            <a:ext cx="2438399" cy="274320"/>
          </a:xfrm>
          <a:prstGeom prst="rect">
            <a:avLst/>
          </a:prstGeom>
          <a:noFill/>
          <a:ln w="762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50344FF-A4B9-405C-BEE5-D786D036786C}"/>
              </a:ext>
            </a:extLst>
          </p:cNvPr>
          <p:cNvCxnSpPr>
            <a:cxnSpLocks/>
          </p:cNvCxnSpPr>
          <p:nvPr/>
        </p:nvCxnSpPr>
        <p:spPr>
          <a:xfrm flipH="1">
            <a:off x="3809999" y="881559"/>
            <a:ext cx="152402" cy="105392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943D432-FAC2-4B4E-8BB1-DBB4980006CC}"/>
              </a:ext>
            </a:extLst>
          </p:cNvPr>
          <p:cNvCxnSpPr>
            <a:cxnSpLocks/>
          </p:cNvCxnSpPr>
          <p:nvPr/>
        </p:nvCxnSpPr>
        <p:spPr>
          <a:xfrm flipV="1">
            <a:off x="6248400" y="1651000"/>
            <a:ext cx="5943600" cy="558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88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25F2-D20F-4D4F-9561-B9B448DA6CDE}"/>
              </a:ext>
            </a:extLst>
          </p:cNvPr>
          <p:cNvSpPr>
            <a:spLocks noGrp="1"/>
          </p:cNvSpPr>
          <p:nvPr>
            <p:ph type="title"/>
          </p:nvPr>
        </p:nvSpPr>
        <p:spPr/>
        <p:txBody>
          <a:bodyPr/>
          <a:lstStyle/>
          <a:p>
            <a:endParaRPr lang="en-US"/>
          </a:p>
        </p:txBody>
      </p:sp>
      <p:pic>
        <p:nvPicPr>
          <p:cNvPr id="5" name="Content Placeholder 4" descr="A picture containing indoor, wall, floor, room&#10;&#10;Description automatically generated">
            <a:extLst>
              <a:ext uri="{FF2B5EF4-FFF2-40B4-BE49-F238E27FC236}">
                <a16:creationId xmlns:a16="http://schemas.microsoft.com/office/drawing/2014/main" id="{E896631A-1F51-4CCC-8362-19A74F1717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312"/>
            <a:ext cx="12192000" cy="6856781"/>
          </a:xfrm>
        </p:spPr>
      </p:pic>
      <p:sp>
        <p:nvSpPr>
          <p:cNvPr id="8" name="TextBox 7">
            <a:extLst>
              <a:ext uri="{FF2B5EF4-FFF2-40B4-BE49-F238E27FC236}">
                <a16:creationId xmlns:a16="http://schemas.microsoft.com/office/drawing/2014/main" id="{BF4B8785-BCF3-4643-A3C0-EBDC6E8B31C0}"/>
              </a:ext>
            </a:extLst>
          </p:cNvPr>
          <p:cNvSpPr txBox="1"/>
          <p:nvPr/>
        </p:nvSpPr>
        <p:spPr>
          <a:xfrm>
            <a:off x="8791303" y="6574470"/>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46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5D4876-7716-48BA-B977-2742496B15ED}"/>
              </a:ext>
            </a:extLst>
          </p:cNvPr>
          <p:cNvPicPr>
            <a:picLocks noChangeAspect="1"/>
          </p:cNvPicPr>
          <p:nvPr/>
        </p:nvPicPr>
        <p:blipFill rotWithShape="1">
          <a:blip r:embed="rId2"/>
          <a:srcRect l="1167" t="8371" r="51583" b="3333"/>
          <a:stretch/>
        </p:blipFill>
        <p:spPr>
          <a:xfrm>
            <a:off x="0" y="0"/>
            <a:ext cx="12192000" cy="6407788"/>
          </a:xfrm>
          <a:prstGeom prst="rect">
            <a:avLst/>
          </a:prstGeom>
        </p:spPr>
      </p:pic>
      <p:sp>
        <p:nvSpPr>
          <p:cNvPr id="6" name="Rectangle 5">
            <a:extLst>
              <a:ext uri="{FF2B5EF4-FFF2-40B4-BE49-F238E27FC236}">
                <a16:creationId xmlns:a16="http://schemas.microsoft.com/office/drawing/2014/main" id="{E61485C6-9C24-4B53-AAF1-F45C70817186}"/>
              </a:ext>
            </a:extLst>
          </p:cNvPr>
          <p:cNvSpPr/>
          <p:nvPr/>
        </p:nvSpPr>
        <p:spPr>
          <a:xfrm>
            <a:off x="0" y="6407788"/>
            <a:ext cx="2106592" cy="450212"/>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7E91A0-C6D2-4BFD-B3FA-44F928F4A04E}"/>
              </a:ext>
            </a:extLst>
          </p:cNvPr>
          <p:cNvSpPr/>
          <p:nvPr/>
        </p:nvSpPr>
        <p:spPr>
          <a:xfrm>
            <a:off x="10451939" y="6407788"/>
            <a:ext cx="1740061" cy="450212"/>
          </a:xfrm>
          <a:prstGeom prst="rect">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FDC75F-AF9A-4D0F-8400-AB9DD263FD45}"/>
              </a:ext>
            </a:extLst>
          </p:cNvPr>
          <p:cNvPicPr>
            <a:picLocks noChangeAspect="1"/>
          </p:cNvPicPr>
          <p:nvPr/>
        </p:nvPicPr>
        <p:blipFill rotWithShape="1">
          <a:blip r:embed="rId3"/>
          <a:srcRect l="6504" t="80966" r="57062" b="8741"/>
          <a:stretch/>
        </p:blipFill>
        <p:spPr>
          <a:xfrm>
            <a:off x="1377387" y="6111240"/>
            <a:ext cx="9398644" cy="746760"/>
          </a:xfrm>
          <a:prstGeom prst="rect">
            <a:avLst/>
          </a:prstGeom>
        </p:spPr>
      </p:pic>
      <p:sp>
        <p:nvSpPr>
          <p:cNvPr id="12" name="Rectangle 11">
            <a:extLst>
              <a:ext uri="{FF2B5EF4-FFF2-40B4-BE49-F238E27FC236}">
                <a16:creationId xmlns:a16="http://schemas.microsoft.com/office/drawing/2014/main" id="{361B688E-7258-4128-8C78-535861C70BA6}"/>
              </a:ext>
            </a:extLst>
          </p:cNvPr>
          <p:cNvSpPr/>
          <p:nvPr/>
        </p:nvSpPr>
        <p:spPr>
          <a:xfrm>
            <a:off x="0" y="0"/>
            <a:ext cx="12192000" cy="1059812"/>
          </a:xfrm>
          <a:prstGeom prst="rect">
            <a:avLst/>
          </a:prstGeom>
          <a:solidFill>
            <a:srgbClr val="FFFFF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Manufactured Housing &amp; Building Division</a:t>
            </a:r>
          </a:p>
        </p:txBody>
      </p:sp>
    </p:spTree>
    <p:extLst>
      <p:ext uri="{BB962C8B-B14F-4D97-AF65-F5344CB8AC3E}">
        <p14:creationId xmlns:p14="http://schemas.microsoft.com/office/powerpoint/2010/main" val="139571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7DFB5CFE-1C74-4903-BED4-21C0E5BF5205}"/>
              </a:ext>
            </a:extLst>
          </p:cNvPr>
          <p:cNvPicPr>
            <a:picLocks noGrp="1" noChangeAspect="1"/>
          </p:cNvPicPr>
          <p:nvPr>
            <p:ph idx="1"/>
          </p:nvPr>
        </p:nvPicPr>
        <p:blipFill rotWithShape="1">
          <a:blip r:embed="rId3"/>
          <a:srcRect t="18" b="1"/>
          <a:stretch/>
        </p:blipFill>
        <p:spPr>
          <a:xfrm>
            <a:off x="20" y="1282"/>
            <a:ext cx="12191980" cy="6856718"/>
          </a:xfrm>
          <a:prstGeom prst="rect">
            <a:avLst/>
          </a:prstGeom>
        </p:spPr>
      </p:pic>
      <p:pic>
        <p:nvPicPr>
          <p:cNvPr id="2050" name="Picture 2" descr="Mesa quietly implements new city logo ">
            <a:extLst>
              <a:ext uri="{FF2B5EF4-FFF2-40B4-BE49-F238E27FC236}">
                <a16:creationId xmlns:a16="http://schemas.microsoft.com/office/drawing/2014/main" id="{D81B96B9-01DE-4618-9762-E407A789C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69" y="272728"/>
            <a:ext cx="48006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92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D6DE-6ACB-ABE3-5C48-B906834609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532BFA4-E3E3-B644-6560-B7BC7B5536F7}"/>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6A3B829-ACF3-9A7A-9F7C-5584BC6B48AB}"/>
              </a:ext>
            </a:extLst>
          </p:cNvPr>
          <p:cNvPicPr>
            <a:picLocks noChangeAspect="1"/>
          </p:cNvPicPr>
          <p:nvPr/>
        </p:nvPicPr>
        <p:blipFill>
          <a:blip r:embed="rId2"/>
          <a:stretch>
            <a:fillRect/>
          </a:stretch>
        </p:blipFill>
        <p:spPr>
          <a:xfrm>
            <a:off x="558550" y="294708"/>
            <a:ext cx="11098186" cy="6281765"/>
          </a:xfrm>
          <a:prstGeom prst="rect">
            <a:avLst/>
          </a:prstGeom>
        </p:spPr>
      </p:pic>
    </p:spTree>
    <p:extLst>
      <p:ext uri="{BB962C8B-B14F-4D97-AF65-F5344CB8AC3E}">
        <p14:creationId xmlns:p14="http://schemas.microsoft.com/office/powerpoint/2010/main" val="1338892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46F-354F-D749-34F0-49909AA7EB6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8A5BD07-9EF7-BC4C-1C8F-7A4348894C4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36A8155-06E6-DB20-0A76-5C09F5A314FD}"/>
              </a:ext>
            </a:extLst>
          </p:cNvPr>
          <p:cNvPicPr>
            <a:picLocks noChangeAspect="1"/>
          </p:cNvPicPr>
          <p:nvPr/>
        </p:nvPicPr>
        <p:blipFill rotWithShape="1">
          <a:blip r:embed="rId2"/>
          <a:srcRect l="211" t="1109" r="11398" b="3412"/>
          <a:stretch/>
        </p:blipFill>
        <p:spPr>
          <a:xfrm>
            <a:off x="490232" y="1513334"/>
            <a:ext cx="11211535" cy="3666607"/>
          </a:xfrm>
          <a:prstGeom prst="rect">
            <a:avLst/>
          </a:prstGeom>
        </p:spPr>
      </p:pic>
    </p:spTree>
    <p:extLst>
      <p:ext uri="{BB962C8B-B14F-4D97-AF65-F5344CB8AC3E}">
        <p14:creationId xmlns:p14="http://schemas.microsoft.com/office/powerpoint/2010/main" val="4036967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7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074" name="Picture 2">
            <a:extLst>
              <a:ext uri="{FF2B5EF4-FFF2-40B4-BE49-F238E27FC236}">
                <a16:creationId xmlns:a16="http://schemas.microsoft.com/office/drawing/2014/main" id="{F8B211B2-33CD-0878-2482-DDE74C3225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24" r="1076" b="9611"/>
          <a:stretch/>
        </p:blipFill>
        <p:spPr bwMode="auto">
          <a:xfrm>
            <a:off x="20" y="1065320"/>
            <a:ext cx="11260235" cy="579268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5DFFD49-F9A6-4D43-A8A1-7751982695DA}"/>
              </a:ext>
            </a:extLst>
          </p:cNvPr>
          <p:cNvSpPr txBox="1">
            <a:spLocks/>
          </p:cNvSpPr>
          <p:nvPr/>
        </p:nvSpPr>
        <p:spPr>
          <a:xfrm>
            <a:off x="-15065" y="0"/>
            <a:ext cx="12207065" cy="1134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Lab Grotesque" panose="00000500000000000000" pitchFamily="2" charset="0"/>
              </a:rPr>
              <a:t>Central Main Street Plan Form-Based Zoning</a:t>
            </a:r>
          </a:p>
        </p:txBody>
      </p:sp>
      <p:sp>
        <p:nvSpPr>
          <p:cNvPr id="2" name="Title 1">
            <a:extLst>
              <a:ext uri="{FF2B5EF4-FFF2-40B4-BE49-F238E27FC236}">
                <a16:creationId xmlns:a16="http://schemas.microsoft.com/office/drawing/2014/main" id="{4A3E9475-F9A8-0E58-D096-191C7B2D0553}"/>
              </a:ext>
            </a:extLst>
          </p:cNvPr>
          <p:cNvSpPr>
            <a:spLocks noGrp="1"/>
          </p:cNvSpPr>
          <p:nvPr>
            <p:ph type="title"/>
          </p:nvPr>
        </p:nvSpPr>
        <p:spPr>
          <a:xfrm>
            <a:off x="8497527" y="1054284"/>
            <a:ext cx="3709537" cy="5792679"/>
          </a:xfrm>
          <a:solidFill>
            <a:srgbClr val="353446"/>
          </a:solidFill>
        </p:spPr>
        <p:txBody>
          <a:bodyPr>
            <a:normAutofit/>
          </a:bodyPr>
          <a:lstStyle/>
          <a:p>
            <a:pPr algn="ctr"/>
            <a:r>
              <a:rPr lang="en-US" sz="2800" b="1" dirty="0">
                <a:solidFill>
                  <a:schemeClr val="bg1"/>
                </a:solidFill>
              </a:rPr>
              <a:t>T6 Main Street</a:t>
            </a:r>
            <a:br>
              <a:rPr lang="en-US" sz="2800" b="1" dirty="0">
                <a:solidFill>
                  <a:schemeClr val="bg1"/>
                </a:solidFill>
              </a:rPr>
            </a:br>
            <a:r>
              <a:rPr lang="en-US" sz="2800" b="1" dirty="0">
                <a:solidFill>
                  <a:schemeClr val="bg1"/>
                </a:solidFill>
              </a:rPr>
              <a:t>Approval with Administrative Review</a:t>
            </a: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endParaRPr lang="en-US" sz="2800" b="1" dirty="0">
              <a:solidFill>
                <a:schemeClr val="bg1"/>
              </a:solidFill>
            </a:endParaRPr>
          </a:p>
        </p:txBody>
      </p:sp>
      <p:pic>
        <p:nvPicPr>
          <p:cNvPr id="6" name="Picture 5" descr="11-58-3-T6MS">
            <a:extLst>
              <a:ext uri="{FF2B5EF4-FFF2-40B4-BE49-F238E27FC236}">
                <a16:creationId xmlns:a16="http://schemas.microsoft.com/office/drawing/2014/main" id="{A6CAF02E-BEEA-BFA9-5ADB-4719A9A612A8}"/>
              </a:ext>
            </a:extLst>
          </p:cNvPr>
          <p:cNvPicPr>
            <a:picLocks noGrp="1" noChangeAspect="1" noChangeArrowheads="1"/>
          </p:cNvPicPr>
          <p:nvPr/>
        </p:nvPicPr>
        <p:blipFill rotWithShape="1">
          <a:blip r:embed="rId4">
            <a:extLst>
              <a:ext uri="{28A0092B-C50C-407E-A947-70E740481C1C}">
                <a14:useLocalDpi xmlns:a14="http://schemas.microsoft.com/office/drawing/2010/main" val="0"/>
              </a:ext>
            </a:extLst>
          </a:blip>
          <a:srcRect l="2131" r="3638"/>
          <a:stretch/>
        </p:blipFill>
        <p:spPr bwMode="auto">
          <a:xfrm>
            <a:off x="8579730" y="2599653"/>
            <a:ext cx="3545130" cy="4165997"/>
          </a:xfrm>
          <a:prstGeom prst="rect">
            <a:avLst/>
          </a:prstGeom>
          <a:noFill/>
          <a:ln w="57150">
            <a:solidFill>
              <a:srgbClr val="2F374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38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9475-F9A8-0E58-D096-191C7B2D05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DE65FF-ADCE-7A2B-77E3-FE513607B6E8}"/>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F8B211B2-33CD-0878-2482-DDE74C3225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15" t="35799" r="60152" b="38608"/>
          <a:stretch/>
        </p:blipFill>
        <p:spPr bwMode="auto">
          <a:xfrm>
            <a:off x="0" y="0"/>
            <a:ext cx="9638639" cy="68688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D2D4355-3E76-E00F-F7EE-45DF1BB14307}"/>
              </a:ext>
            </a:extLst>
          </p:cNvPr>
          <p:cNvSpPr/>
          <p:nvPr/>
        </p:nvSpPr>
        <p:spPr>
          <a:xfrm>
            <a:off x="4698609" y="3545058"/>
            <a:ext cx="492369" cy="59084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298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842E-748D-4307-B4DE-E1E7BBB3E381}"/>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b="1" kern="1200" dirty="0">
                <a:solidFill>
                  <a:schemeClr val="tx1"/>
                </a:solidFill>
                <a:latin typeface="+mj-lt"/>
                <a:ea typeface="+mj-ea"/>
                <a:cs typeface="+mj-cs"/>
              </a:rPr>
              <a:t>29 W Main Street - today</a:t>
            </a:r>
          </a:p>
        </p:txBody>
      </p:sp>
      <p:pic>
        <p:nvPicPr>
          <p:cNvPr id="1026" name="Picture 2">
            <a:extLst>
              <a:ext uri="{FF2B5EF4-FFF2-40B4-BE49-F238E27FC236}">
                <a16:creationId xmlns:a16="http://schemas.microsoft.com/office/drawing/2014/main" id="{30DFDD00-24C1-4BA3-BFCB-54B52050A2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410511"/>
            <a:ext cx="12199013" cy="45136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406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1DB2-22F1-4C95-9AB3-3D573647B1F6}"/>
              </a:ext>
            </a:extLst>
          </p:cNvPr>
          <p:cNvSpPr>
            <a:spLocks noGrp="1"/>
          </p:cNvSpPr>
          <p:nvPr>
            <p:ph type="title"/>
          </p:nvPr>
        </p:nvSpPr>
        <p:spPr/>
        <p:txBody>
          <a:bodyPr/>
          <a:lstStyle/>
          <a:p>
            <a:endParaRPr lang="en-US"/>
          </a:p>
        </p:txBody>
      </p:sp>
      <p:pic>
        <p:nvPicPr>
          <p:cNvPr id="5" name="Content Placeholder 4" descr="A picture containing outdoor, sky, city, apartment building&#10;&#10;Description automatically generated">
            <a:extLst>
              <a:ext uri="{FF2B5EF4-FFF2-40B4-BE49-F238E27FC236}">
                <a16:creationId xmlns:a16="http://schemas.microsoft.com/office/drawing/2014/main" id="{CEAE2388-86A3-4AA6-9A6F-DE3E9DE342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875" b="11875"/>
          <a:stretch/>
        </p:blipFill>
        <p:spPr>
          <a:xfrm>
            <a:off x="0" y="0"/>
            <a:ext cx="12192000" cy="6858000"/>
          </a:xfrm>
        </p:spPr>
      </p:pic>
      <p:sp>
        <p:nvSpPr>
          <p:cNvPr id="6" name="TextBox 5">
            <a:extLst>
              <a:ext uri="{FF2B5EF4-FFF2-40B4-BE49-F238E27FC236}">
                <a16:creationId xmlns:a16="http://schemas.microsoft.com/office/drawing/2014/main" id="{2FF58C34-2C28-4FD5-8025-B1A7450D4CE6}"/>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2E3CDF1-3D5D-8A35-9E72-C90E451E99A0}"/>
              </a:ext>
            </a:extLst>
          </p:cNvPr>
          <p:cNvSpPr txBox="1"/>
          <p:nvPr/>
        </p:nvSpPr>
        <p:spPr>
          <a:xfrm>
            <a:off x="11532197" y="6211669"/>
            <a:ext cx="941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Futura" panose="00000400000000000000" pitchFamily="2" charset="0"/>
                <a:ea typeface="+mn-ea"/>
                <a:cs typeface="+mn-cs"/>
              </a:rPr>
              <a:t>180</a:t>
            </a:r>
          </a:p>
        </p:txBody>
      </p:sp>
    </p:spTree>
    <p:extLst>
      <p:ext uri="{BB962C8B-B14F-4D97-AF65-F5344CB8AC3E}">
        <p14:creationId xmlns:p14="http://schemas.microsoft.com/office/powerpoint/2010/main" val="3654083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842E-748D-4307-B4DE-E1E7BBB3E381}"/>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b="1" kern="1200" dirty="0">
                <a:solidFill>
                  <a:schemeClr val="tx1"/>
                </a:solidFill>
                <a:latin typeface="+mj-lt"/>
                <a:ea typeface="+mj-ea"/>
                <a:cs typeface="+mj-cs"/>
              </a:rPr>
              <a:t>29 W Main </a:t>
            </a:r>
            <a:r>
              <a:rPr lang="en-US" sz="5400" b="1" dirty="0"/>
              <a:t>Street - today</a:t>
            </a:r>
            <a:endParaRPr lang="en-US" sz="5400" b="1" kern="1200" dirty="0">
              <a:solidFill>
                <a:schemeClr val="tx1"/>
              </a:solidFill>
              <a:latin typeface="+mj-lt"/>
              <a:ea typeface="+mj-ea"/>
              <a:cs typeface="+mj-cs"/>
            </a:endParaRPr>
          </a:p>
        </p:txBody>
      </p:sp>
      <p:pic>
        <p:nvPicPr>
          <p:cNvPr id="1026" name="Picture 2">
            <a:extLst>
              <a:ext uri="{FF2B5EF4-FFF2-40B4-BE49-F238E27FC236}">
                <a16:creationId xmlns:a16="http://schemas.microsoft.com/office/drawing/2014/main" id="{30DFDD00-24C1-4BA3-BFCB-54B52050A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290" y="1223778"/>
            <a:ext cx="12204290" cy="54971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028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D1277A-97F2-44D7-89CC-A14676715FF4}"/>
              </a:ext>
            </a:extLst>
          </p:cNvPr>
          <p:cNvSpPr/>
          <p:nvPr/>
        </p:nvSpPr>
        <p:spPr>
          <a:xfrm>
            <a:off x="0" y="-9"/>
            <a:ext cx="309372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picture containing outdoor, building, sky, road&#10;&#10;Description automatically generated">
            <a:extLst>
              <a:ext uri="{FF2B5EF4-FFF2-40B4-BE49-F238E27FC236}">
                <a16:creationId xmlns:a16="http://schemas.microsoft.com/office/drawing/2014/main" id="{D855645D-BAD4-1ED6-DECD-1D08E811C3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a:stretch/>
        </p:blipFill>
        <p:spPr>
          <a:xfrm>
            <a:off x="2394466" y="10"/>
            <a:ext cx="7403068" cy="6857990"/>
          </a:xfrm>
          <a:prstGeom prst="rect">
            <a:avLst/>
          </a:prstGeom>
        </p:spPr>
      </p:pic>
      <p:pic>
        <p:nvPicPr>
          <p:cNvPr id="8" name="Content Placeholder 10" descr="Text, logo, company name&#10;&#10;Description automatically generated">
            <a:extLst>
              <a:ext uri="{FF2B5EF4-FFF2-40B4-BE49-F238E27FC236}">
                <a16:creationId xmlns:a16="http://schemas.microsoft.com/office/drawing/2014/main" id="{18305C36-B00D-4D2E-B35B-EF3A2E60674C}"/>
              </a:ext>
            </a:extLst>
          </p:cNvPr>
          <p:cNvPicPr>
            <a:picLocks noChangeAspect="1"/>
          </p:cNvPicPr>
          <p:nvPr/>
        </p:nvPicPr>
        <p:blipFill rotWithShape="1">
          <a:blip r:embed="rId4">
            <a:extLst>
              <a:ext uri="{28A0092B-C50C-407E-A947-70E740481C1C}">
                <a14:useLocalDpi xmlns:a14="http://schemas.microsoft.com/office/drawing/2010/main" val="0"/>
              </a:ext>
            </a:extLst>
          </a:blip>
          <a:srcRect t="58738"/>
          <a:stretch/>
        </p:blipFill>
        <p:spPr>
          <a:xfrm>
            <a:off x="6772768" y="214481"/>
            <a:ext cx="2659150" cy="767689"/>
          </a:xfrm>
          <a:prstGeom prst="rect">
            <a:avLst/>
          </a:prstGeom>
        </p:spPr>
      </p:pic>
    </p:spTree>
    <p:extLst>
      <p:ext uri="{BB962C8B-B14F-4D97-AF65-F5344CB8AC3E}">
        <p14:creationId xmlns:p14="http://schemas.microsoft.com/office/powerpoint/2010/main" val="273773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rmAutofit/>
          </a:bodyPr>
          <a:lstStyle/>
          <a:p>
            <a:r>
              <a:rPr lang="en-US" dirty="0">
                <a:latin typeface="Lab Grotesque" panose="00000500000000000000" pitchFamily="2" charset="0"/>
              </a:rPr>
              <a:t>What if interiors were appointed like private jets?</a:t>
            </a:r>
          </a:p>
        </p:txBody>
      </p:sp>
      <p:pic>
        <p:nvPicPr>
          <p:cNvPr id="4" name="Picture 3" descr="A picture containing dark, sign&#10;&#10;Description automatically generated">
            <a:extLst>
              <a:ext uri="{FF2B5EF4-FFF2-40B4-BE49-F238E27FC236}">
                <a16:creationId xmlns:a16="http://schemas.microsoft.com/office/drawing/2014/main" id="{147BC464-5801-45A1-913C-49F0D7C67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982" y="1768106"/>
            <a:ext cx="936391" cy="923369"/>
          </a:xfrm>
          <a:prstGeom prst="rect">
            <a:avLst/>
          </a:prstGeom>
        </p:spPr>
      </p:pic>
    </p:spTree>
    <p:extLst>
      <p:ext uri="{BB962C8B-B14F-4D97-AF65-F5344CB8AC3E}">
        <p14:creationId xmlns:p14="http://schemas.microsoft.com/office/powerpoint/2010/main" val="4204421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827F-EFC2-4BE0-853D-BAF4D74D315B}"/>
              </a:ext>
            </a:extLst>
          </p:cNvPr>
          <p:cNvSpPr>
            <a:spLocks noGrp="1"/>
          </p:cNvSpPr>
          <p:nvPr>
            <p:ph type="title"/>
          </p:nvPr>
        </p:nvSpPr>
        <p:spPr>
          <a:xfrm>
            <a:off x="7531610" y="365125"/>
            <a:ext cx="3822189" cy="1899912"/>
          </a:xfrm>
        </p:spPr>
        <p:txBody>
          <a:bodyPr>
            <a:normAutofit/>
          </a:bodyPr>
          <a:lstStyle/>
          <a:p>
            <a:r>
              <a:rPr lang="en-US" sz="5400" dirty="0" err="1">
                <a:latin typeface="Lab Grotesque" panose="00000500000000000000" pitchFamily="2" charset="0"/>
              </a:rPr>
              <a:t>ZenCity</a:t>
            </a:r>
            <a:endParaRPr lang="en-US" sz="5400" dirty="0">
              <a:latin typeface="Lab Grotesque" panose="00000500000000000000" pitchFamily="2" charset="0"/>
            </a:endParaRPr>
          </a:p>
        </p:txBody>
      </p:sp>
      <p:pic>
        <p:nvPicPr>
          <p:cNvPr id="3074" name="Picture 2">
            <a:extLst>
              <a:ext uri="{FF2B5EF4-FFF2-40B4-BE49-F238E27FC236}">
                <a16:creationId xmlns:a16="http://schemas.microsoft.com/office/drawing/2014/main" id="{C55CC100-506A-4E32-8F9C-867A60089F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33"/>
          <a:stretch/>
        </p:blipFill>
        <p:spPr bwMode="auto">
          <a:xfrm>
            <a:off x="1"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69EF604-DEAF-4C9A-8229-33CA93414E10}"/>
              </a:ext>
            </a:extLst>
          </p:cNvPr>
          <p:cNvSpPr>
            <a:spLocks noGrp="1"/>
          </p:cNvSpPr>
          <p:nvPr>
            <p:ph idx="1"/>
          </p:nvPr>
        </p:nvSpPr>
        <p:spPr>
          <a:xfrm>
            <a:off x="7531610" y="2434201"/>
            <a:ext cx="4448187" cy="4058674"/>
          </a:xfrm>
        </p:spPr>
        <p:txBody>
          <a:bodyPr>
            <a:normAutofit/>
          </a:bodyPr>
          <a:lstStyle/>
          <a:p>
            <a:pPr marL="0" indent="0">
              <a:buNone/>
            </a:pPr>
            <a:r>
              <a:rPr lang="en-US" sz="3600" dirty="0">
                <a:latin typeface="Lab Grotesque" panose="00000500000000000000" pitchFamily="2" charset="0"/>
              </a:rPr>
              <a:t>18 Homes per level</a:t>
            </a:r>
          </a:p>
          <a:p>
            <a:pPr marL="0" indent="0">
              <a:buNone/>
            </a:pPr>
            <a:r>
              <a:rPr lang="en-US" sz="3600" dirty="0">
                <a:latin typeface="Lab Grotesque" panose="00000500000000000000" pitchFamily="2" charset="0"/>
              </a:rPr>
              <a:t>12 @ 640 sf = 66%</a:t>
            </a:r>
          </a:p>
          <a:p>
            <a:pPr marL="0" indent="0">
              <a:buNone/>
            </a:pPr>
            <a:r>
              <a:rPr lang="en-US" sz="3600" dirty="0">
                <a:latin typeface="Lab Grotesque" panose="00000500000000000000" pitchFamily="2" charset="0"/>
              </a:rPr>
              <a:t>  6 @ 320 sf = 34%</a:t>
            </a:r>
          </a:p>
          <a:p>
            <a:pPr marL="0" indent="0">
              <a:buNone/>
            </a:pPr>
            <a:r>
              <a:rPr lang="en-US" sz="3600" dirty="0">
                <a:latin typeface="Lab Grotesque" panose="00000500000000000000" pitchFamily="2" charset="0"/>
              </a:rPr>
              <a:t>90 homes total</a:t>
            </a:r>
          </a:p>
          <a:p>
            <a:pPr marL="0" indent="0">
              <a:buNone/>
            </a:pPr>
            <a:r>
              <a:rPr lang="en-US" sz="3600" dirty="0">
                <a:latin typeface="Lab Grotesque" panose="00000500000000000000" pitchFamily="2" charset="0"/>
              </a:rPr>
              <a:t>Circulation</a:t>
            </a:r>
          </a:p>
        </p:txBody>
      </p:sp>
      <p:sp>
        <p:nvSpPr>
          <p:cNvPr id="4" name="Rectangle 3">
            <a:extLst>
              <a:ext uri="{FF2B5EF4-FFF2-40B4-BE49-F238E27FC236}">
                <a16:creationId xmlns:a16="http://schemas.microsoft.com/office/drawing/2014/main" id="{6215BDE9-4151-4E57-B62F-563C5D78DA9A}"/>
              </a:ext>
            </a:extLst>
          </p:cNvPr>
          <p:cNvSpPr/>
          <p:nvPr/>
        </p:nvSpPr>
        <p:spPr>
          <a:xfrm>
            <a:off x="6724891" y="3085626"/>
            <a:ext cx="806719" cy="471045"/>
          </a:xfrm>
          <a:prstGeom prst="rect">
            <a:avLst/>
          </a:prstGeom>
          <a:solidFill>
            <a:srgbClr val="B98363">
              <a:alpha val="50196"/>
            </a:srgbClr>
          </a:solidFill>
          <a:ln w="285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5A815D-D838-410E-8800-CB6733075F24}"/>
              </a:ext>
            </a:extLst>
          </p:cNvPr>
          <p:cNvSpPr/>
          <p:nvPr/>
        </p:nvSpPr>
        <p:spPr>
          <a:xfrm>
            <a:off x="6724891" y="3725835"/>
            <a:ext cx="806719" cy="471045"/>
          </a:xfrm>
          <a:prstGeom prst="rect">
            <a:avLst/>
          </a:prstGeom>
          <a:solidFill>
            <a:srgbClr val="E39F56">
              <a:alpha val="50196"/>
            </a:srgbClr>
          </a:solidFill>
          <a:ln w="285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543C3A6-446C-4C9B-BCB5-BF0FBC145082}"/>
              </a:ext>
            </a:extLst>
          </p:cNvPr>
          <p:cNvGrpSpPr/>
          <p:nvPr/>
        </p:nvGrpSpPr>
        <p:grpSpPr>
          <a:xfrm>
            <a:off x="1157468" y="277793"/>
            <a:ext cx="4150840" cy="6480881"/>
            <a:chOff x="1157468" y="277793"/>
            <a:chExt cx="4150840" cy="6480881"/>
          </a:xfrm>
        </p:grpSpPr>
        <p:sp>
          <p:nvSpPr>
            <p:cNvPr id="5" name="Rectangle 4">
              <a:extLst>
                <a:ext uri="{FF2B5EF4-FFF2-40B4-BE49-F238E27FC236}">
                  <a16:creationId xmlns:a16="http://schemas.microsoft.com/office/drawing/2014/main" id="{DA44EF2D-EC2C-4870-B919-A26C8CCCA1EB}"/>
                </a:ext>
              </a:extLst>
            </p:cNvPr>
            <p:cNvSpPr/>
            <p:nvPr/>
          </p:nvSpPr>
          <p:spPr>
            <a:xfrm>
              <a:off x="1157468" y="277793"/>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7204FF-1357-4C90-9FAF-5D5A793D81F7}"/>
                </a:ext>
              </a:extLst>
            </p:cNvPr>
            <p:cNvSpPr/>
            <p:nvPr/>
          </p:nvSpPr>
          <p:spPr>
            <a:xfrm>
              <a:off x="3737659" y="277793"/>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F76783-F4FF-4613-BB76-94B0912DB8E9}"/>
                </a:ext>
              </a:extLst>
            </p:cNvPr>
            <p:cNvSpPr/>
            <p:nvPr/>
          </p:nvSpPr>
          <p:spPr>
            <a:xfrm rot="16200000">
              <a:off x="694480" y="1602155"/>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F7039A-1868-47F6-A290-5C760E8C13F9}"/>
                </a:ext>
              </a:extLst>
            </p:cNvPr>
            <p:cNvSpPr/>
            <p:nvPr/>
          </p:nvSpPr>
          <p:spPr>
            <a:xfrm rot="16200000">
              <a:off x="694480" y="3202981"/>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1EFE04-3BA9-49BE-8ED6-F9C195ABBBA1}"/>
                </a:ext>
              </a:extLst>
            </p:cNvPr>
            <p:cNvSpPr/>
            <p:nvPr/>
          </p:nvSpPr>
          <p:spPr>
            <a:xfrm rot="16200000">
              <a:off x="694480" y="4802986"/>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1BCB10-973E-4B48-B19A-48E4132193A5}"/>
                </a:ext>
              </a:extLst>
            </p:cNvPr>
            <p:cNvSpPr/>
            <p:nvPr/>
          </p:nvSpPr>
          <p:spPr>
            <a:xfrm rot="16200000">
              <a:off x="4212222" y="2083642"/>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E1430C-C5F6-4F2F-B3EE-A1C5F6A2520E}"/>
                </a:ext>
              </a:extLst>
            </p:cNvPr>
            <p:cNvSpPr/>
            <p:nvPr/>
          </p:nvSpPr>
          <p:spPr>
            <a:xfrm rot="16200000">
              <a:off x="1523385" y="2404431"/>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523EB6-EA82-4735-BB85-D4AD4B23D08D}"/>
                </a:ext>
              </a:extLst>
            </p:cNvPr>
            <p:cNvSpPr/>
            <p:nvPr/>
          </p:nvSpPr>
          <p:spPr>
            <a:xfrm rot="16200000">
              <a:off x="1523385" y="4031234"/>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14B772-0A92-45E2-B836-1E7F4C6A5056}"/>
                </a:ext>
              </a:extLst>
            </p:cNvPr>
            <p:cNvSpPr/>
            <p:nvPr/>
          </p:nvSpPr>
          <p:spPr>
            <a:xfrm rot="16200000">
              <a:off x="4220287" y="3676683"/>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1818C4-AA6D-4580-9D76-F37437C65308}"/>
                </a:ext>
              </a:extLst>
            </p:cNvPr>
            <p:cNvSpPr/>
            <p:nvPr/>
          </p:nvSpPr>
          <p:spPr>
            <a:xfrm rot="16200000">
              <a:off x="3377070" y="2412811"/>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7A51C0-B1DF-4142-869E-8C9E70DFE647}"/>
                </a:ext>
              </a:extLst>
            </p:cNvPr>
            <p:cNvSpPr/>
            <p:nvPr/>
          </p:nvSpPr>
          <p:spPr>
            <a:xfrm rot="16200000">
              <a:off x="3377071" y="4005041"/>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F1EE45-CB75-4085-8783-8F06D817B19F}"/>
                </a:ext>
              </a:extLst>
            </p:cNvPr>
            <p:cNvSpPr/>
            <p:nvPr/>
          </p:nvSpPr>
          <p:spPr>
            <a:xfrm rot="16200000">
              <a:off x="4212222" y="5274178"/>
              <a:ext cx="1562583" cy="613458"/>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5A3341-A35C-48F7-A786-0A12A8D4D66D}"/>
                </a:ext>
              </a:extLst>
            </p:cNvPr>
            <p:cNvSpPr/>
            <p:nvPr/>
          </p:nvSpPr>
          <p:spPr>
            <a:xfrm rot="16200000">
              <a:off x="1914248" y="1196316"/>
              <a:ext cx="796290" cy="61345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4A8F9E-4A42-45F0-882C-2323A6C99339}"/>
                </a:ext>
              </a:extLst>
            </p:cNvPr>
            <p:cNvSpPr/>
            <p:nvPr/>
          </p:nvSpPr>
          <p:spPr>
            <a:xfrm rot="16200000">
              <a:off x="3766463" y="1195132"/>
              <a:ext cx="796290" cy="61345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C5366B7-514A-4E53-A0E8-075DEFA5479D}"/>
                </a:ext>
              </a:extLst>
            </p:cNvPr>
            <p:cNvSpPr/>
            <p:nvPr/>
          </p:nvSpPr>
          <p:spPr>
            <a:xfrm rot="16200000">
              <a:off x="3754701" y="5186133"/>
              <a:ext cx="796290" cy="61345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A77245-B6A9-47DE-88E7-CD8E2D40A5A5}"/>
                </a:ext>
              </a:extLst>
            </p:cNvPr>
            <p:cNvSpPr/>
            <p:nvPr/>
          </p:nvSpPr>
          <p:spPr>
            <a:xfrm rot="16200000">
              <a:off x="1922132" y="5193356"/>
              <a:ext cx="796290" cy="61345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607DBA5-EA70-4A1D-88BF-71A640F831BE}"/>
                </a:ext>
              </a:extLst>
            </p:cNvPr>
            <p:cNvSpPr/>
            <p:nvPr/>
          </p:nvSpPr>
          <p:spPr>
            <a:xfrm>
              <a:off x="1997947" y="6136338"/>
              <a:ext cx="796290" cy="61345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B45E00-0076-4C79-A744-5F2AF8470684}"/>
                </a:ext>
              </a:extLst>
            </p:cNvPr>
            <p:cNvSpPr/>
            <p:nvPr/>
          </p:nvSpPr>
          <p:spPr>
            <a:xfrm>
              <a:off x="3675256" y="6145216"/>
              <a:ext cx="796290" cy="61345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a:extLst>
              <a:ext uri="{FF2B5EF4-FFF2-40B4-BE49-F238E27FC236}">
                <a16:creationId xmlns:a16="http://schemas.microsoft.com/office/drawing/2014/main" id="{4B75F214-65FD-4F51-820F-058FE3FF3A40}"/>
              </a:ext>
            </a:extLst>
          </p:cNvPr>
          <p:cNvSpPr txBox="1">
            <a:spLocks/>
          </p:cNvSpPr>
          <p:nvPr/>
        </p:nvSpPr>
        <p:spPr>
          <a:xfrm>
            <a:off x="6836229" y="5613408"/>
            <a:ext cx="535576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latin typeface="Lab Grotesque" panose="00000500000000000000" pitchFamily="2" charset="0"/>
              </a:rPr>
              <a:t>4</a:t>
            </a:r>
            <a:r>
              <a:rPr lang="en-US" sz="5400" baseline="30000" dirty="0">
                <a:latin typeface="Lab Grotesque" panose="00000500000000000000" pitchFamily="2" charset="0"/>
              </a:rPr>
              <a:t>th</a:t>
            </a:r>
            <a:r>
              <a:rPr lang="en-US" sz="5400" dirty="0">
                <a:latin typeface="Lab Grotesque" panose="00000500000000000000" pitchFamily="2" charset="0"/>
              </a:rPr>
              <a:t> &amp; 6</a:t>
            </a:r>
            <a:r>
              <a:rPr lang="en-US" sz="5400" baseline="30000" dirty="0">
                <a:latin typeface="Lab Grotesque" panose="00000500000000000000" pitchFamily="2" charset="0"/>
              </a:rPr>
              <a:t>th</a:t>
            </a:r>
            <a:r>
              <a:rPr lang="en-US" sz="5400" dirty="0">
                <a:latin typeface="Lab Grotesque" panose="00000500000000000000" pitchFamily="2" charset="0"/>
              </a:rPr>
              <a:t> Floors</a:t>
            </a:r>
          </a:p>
        </p:txBody>
      </p:sp>
      <p:sp>
        <p:nvSpPr>
          <p:cNvPr id="29" name="Rectangle 28">
            <a:extLst>
              <a:ext uri="{FF2B5EF4-FFF2-40B4-BE49-F238E27FC236}">
                <a16:creationId xmlns:a16="http://schemas.microsoft.com/office/drawing/2014/main" id="{4D4F8348-C0AF-48F9-95AD-6D70A90BB65B}"/>
              </a:ext>
            </a:extLst>
          </p:cNvPr>
          <p:cNvSpPr/>
          <p:nvPr/>
        </p:nvSpPr>
        <p:spPr>
          <a:xfrm>
            <a:off x="6724890" y="4958088"/>
            <a:ext cx="806719" cy="471045"/>
          </a:xfrm>
          <a:prstGeom prst="rect">
            <a:avLst/>
          </a:prstGeom>
          <a:solidFill>
            <a:srgbClr val="04ECF2">
              <a:alpha val="50196"/>
            </a:srgbClr>
          </a:solidFill>
          <a:ln w="2857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177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C5BBED4-FEF2-4A0D-B9C1-82AA8F4B8EBA}"/>
              </a:ext>
            </a:extLst>
          </p:cNvPr>
          <p:cNvPicPr>
            <a:picLocks noChangeAspect="1"/>
          </p:cNvPicPr>
          <p:nvPr/>
        </p:nvPicPr>
        <p:blipFill rotWithShape="1">
          <a:blip r:embed="rId2">
            <a:extLst>
              <a:ext uri="{28A0092B-C50C-407E-A947-70E740481C1C}">
                <a14:useLocalDpi xmlns:a14="http://schemas.microsoft.com/office/drawing/2010/main" val="0"/>
              </a:ext>
            </a:extLst>
          </a:blip>
          <a:srcRect t="3830" b="3546"/>
          <a:stretch/>
        </p:blipFill>
        <p:spPr>
          <a:xfrm rot="10800000">
            <a:off x="1322756" y="23265"/>
            <a:ext cx="9546488" cy="6834735"/>
          </a:xfrm>
          <a:prstGeom prst="rect">
            <a:avLst/>
          </a:prstGeom>
        </p:spPr>
      </p:pic>
      <p:sp>
        <p:nvSpPr>
          <p:cNvPr id="2" name="Freeform: Shape 1">
            <a:extLst>
              <a:ext uri="{FF2B5EF4-FFF2-40B4-BE49-F238E27FC236}">
                <a16:creationId xmlns:a16="http://schemas.microsoft.com/office/drawing/2014/main" id="{99EF65E8-D38C-414F-AC30-178BE33FD08B}"/>
              </a:ext>
            </a:extLst>
          </p:cNvPr>
          <p:cNvSpPr/>
          <p:nvPr/>
        </p:nvSpPr>
        <p:spPr>
          <a:xfrm>
            <a:off x="3406140" y="1554480"/>
            <a:ext cx="3230880" cy="2259330"/>
          </a:xfrm>
          <a:custGeom>
            <a:avLst/>
            <a:gdLst>
              <a:gd name="connsiteX0" fmla="*/ 579120 w 3230880"/>
              <a:gd name="connsiteY0" fmla="*/ 1143000 h 2259330"/>
              <a:gd name="connsiteX1" fmla="*/ 19050 w 3230880"/>
              <a:gd name="connsiteY1" fmla="*/ 1143000 h 2259330"/>
              <a:gd name="connsiteX2" fmla="*/ 19050 w 3230880"/>
              <a:gd name="connsiteY2" fmla="*/ 403860 h 2259330"/>
              <a:gd name="connsiteX3" fmla="*/ 0 w 3230880"/>
              <a:gd name="connsiteY3" fmla="*/ 403860 h 2259330"/>
              <a:gd name="connsiteX4" fmla="*/ 0 w 3230880"/>
              <a:gd name="connsiteY4" fmla="*/ 0 h 2259330"/>
              <a:gd name="connsiteX5" fmla="*/ 1127760 w 3230880"/>
              <a:gd name="connsiteY5" fmla="*/ 0 h 2259330"/>
              <a:gd name="connsiteX6" fmla="*/ 1127760 w 3230880"/>
              <a:gd name="connsiteY6" fmla="*/ 41910 h 2259330"/>
              <a:gd name="connsiteX7" fmla="*/ 1824990 w 3230880"/>
              <a:gd name="connsiteY7" fmla="*/ 41910 h 2259330"/>
              <a:gd name="connsiteX8" fmla="*/ 1824990 w 3230880"/>
              <a:gd name="connsiteY8" fmla="*/ 0 h 2259330"/>
              <a:gd name="connsiteX9" fmla="*/ 2388870 w 3230880"/>
              <a:gd name="connsiteY9" fmla="*/ 0 h 2259330"/>
              <a:gd name="connsiteX10" fmla="*/ 2388870 w 3230880"/>
              <a:gd name="connsiteY10" fmla="*/ 552450 h 2259330"/>
              <a:gd name="connsiteX11" fmla="*/ 3230880 w 3230880"/>
              <a:gd name="connsiteY11" fmla="*/ 552450 h 2259330"/>
              <a:gd name="connsiteX12" fmla="*/ 3230880 w 3230880"/>
              <a:gd name="connsiteY12" fmla="*/ 2259330 h 2259330"/>
              <a:gd name="connsiteX13" fmla="*/ 2087880 w 3230880"/>
              <a:gd name="connsiteY13" fmla="*/ 2259330 h 2259330"/>
              <a:gd name="connsiteX14" fmla="*/ 2087880 w 3230880"/>
              <a:gd name="connsiteY14" fmla="*/ 2125980 h 2259330"/>
              <a:gd name="connsiteX15" fmla="*/ 883920 w 3230880"/>
              <a:gd name="connsiteY15" fmla="*/ 2125980 h 2259330"/>
              <a:gd name="connsiteX16" fmla="*/ 883920 w 3230880"/>
              <a:gd name="connsiteY16" fmla="*/ 1901190 h 2259330"/>
              <a:gd name="connsiteX17" fmla="*/ 560070 w 3230880"/>
              <a:gd name="connsiteY17" fmla="*/ 1901190 h 2259330"/>
              <a:gd name="connsiteX18" fmla="*/ 579120 w 3230880"/>
              <a:gd name="connsiteY18" fmla="*/ 1143000 h 225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0880" h="2259330">
                <a:moveTo>
                  <a:pt x="579120" y="1143000"/>
                </a:moveTo>
                <a:lnTo>
                  <a:pt x="19050" y="1143000"/>
                </a:lnTo>
                <a:lnTo>
                  <a:pt x="19050" y="403860"/>
                </a:lnTo>
                <a:lnTo>
                  <a:pt x="0" y="403860"/>
                </a:lnTo>
                <a:lnTo>
                  <a:pt x="0" y="0"/>
                </a:lnTo>
                <a:lnTo>
                  <a:pt x="1127760" y="0"/>
                </a:lnTo>
                <a:lnTo>
                  <a:pt x="1127760" y="41910"/>
                </a:lnTo>
                <a:lnTo>
                  <a:pt x="1824990" y="41910"/>
                </a:lnTo>
                <a:lnTo>
                  <a:pt x="1824990" y="0"/>
                </a:lnTo>
                <a:lnTo>
                  <a:pt x="2388870" y="0"/>
                </a:lnTo>
                <a:lnTo>
                  <a:pt x="2388870" y="552450"/>
                </a:lnTo>
                <a:lnTo>
                  <a:pt x="3230880" y="552450"/>
                </a:lnTo>
                <a:lnTo>
                  <a:pt x="3230880" y="2259330"/>
                </a:lnTo>
                <a:lnTo>
                  <a:pt x="2087880" y="2259330"/>
                </a:lnTo>
                <a:lnTo>
                  <a:pt x="2087880" y="2125980"/>
                </a:lnTo>
                <a:lnTo>
                  <a:pt x="883920" y="2125980"/>
                </a:lnTo>
                <a:lnTo>
                  <a:pt x="883920" y="1901190"/>
                </a:lnTo>
                <a:lnTo>
                  <a:pt x="560070" y="1901190"/>
                </a:lnTo>
                <a:lnTo>
                  <a:pt x="579120" y="1143000"/>
                </a:lnTo>
                <a:close/>
              </a:path>
            </a:pathLst>
          </a:custGeom>
          <a:solidFill>
            <a:srgbClr val="C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8417BE-A81C-4987-AC71-71D428E694B7}"/>
              </a:ext>
            </a:extLst>
          </p:cNvPr>
          <p:cNvSpPr txBox="1"/>
          <p:nvPr/>
        </p:nvSpPr>
        <p:spPr>
          <a:xfrm>
            <a:off x="4376928" y="2194560"/>
            <a:ext cx="1316736" cy="369332"/>
          </a:xfrm>
          <a:prstGeom prst="rect">
            <a:avLst/>
          </a:prstGeom>
          <a:solidFill>
            <a:srgbClr val="E2B2B3"/>
          </a:solidFill>
        </p:spPr>
        <p:txBody>
          <a:bodyPr wrap="square" rtlCol="0">
            <a:spAutoFit/>
          </a:bodyPr>
          <a:lstStyle/>
          <a:p>
            <a:r>
              <a:rPr lang="en-US" dirty="0"/>
              <a:t>Commercial</a:t>
            </a:r>
          </a:p>
        </p:txBody>
      </p:sp>
      <p:sp>
        <p:nvSpPr>
          <p:cNvPr id="5" name="TextBox 4">
            <a:extLst>
              <a:ext uri="{FF2B5EF4-FFF2-40B4-BE49-F238E27FC236}">
                <a16:creationId xmlns:a16="http://schemas.microsoft.com/office/drawing/2014/main" id="{8C2FD847-4972-4308-A427-C86E8D61A021}"/>
              </a:ext>
            </a:extLst>
          </p:cNvPr>
          <p:cNvSpPr txBox="1"/>
          <p:nvPr/>
        </p:nvSpPr>
        <p:spPr>
          <a:xfrm>
            <a:off x="4565904" y="4681728"/>
            <a:ext cx="1066800" cy="369332"/>
          </a:xfrm>
          <a:prstGeom prst="rect">
            <a:avLst/>
          </a:prstGeom>
          <a:solidFill>
            <a:srgbClr val="FFFFFF"/>
          </a:solidFill>
        </p:spPr>
        <p:txBody>
          <a:bodyPr wrap="square" rtlCol="0">
            <a:spAutoFit/>
          </a:bodyPr>
          <a:lstStyle/>
          <a:p>
            <a:r>
              <a:rPr lang="en-US" dirty="0"/>
              <a:t>Parking </a:t>
            </a:r>
          </a:p>
        </p:txBody>
      </p:sp>
      <p:sp>
        <p:nvSpPr>
          <p:cNvPr id="4" name="Rectangle 3">
            <a:extLst>
              <a:ext uri="{FF2B5EF4-FFF2-40B4-BE49-F238E27FC236}">
                <a16:creationId xmlns:a16="http://schemas.microsoft.com/office/drawing/2014/main" id="{6C730756-A92F-4360-9822-CE8D6E55E25C}"/>
              </a:ext>
            </a:extLst>
          </p:cNvPr>
          <p:cNvSpPr/>
          <p:nvPr/>
        </p:nvSpPr>
        <p:spPr>
          <a:xfrm>
            <a:off x="3669030" y="6212205"/>
            <a:ext cx="501015" cy="495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FE0F78-1679-4D76-8871-B831C92AC6C7}"/>
              </a:ext>
            </a:extLst>
          </p:cNvPr>
          <p:cNvSpPr txBox="1"/>
          <p:nvPr/>
        </p:nvSpPr>
        <p:spPr>
          <a:xfrm>
            <a:off x="3473196" y="6027539"/>
            <a:ext cx="2185416" cy="369332"/>
          </a:xfrm>
          <a:prstGeom prst="rect">
            <a:avLst/>
          </a:prstGeom>
          <a:noFill/>
        </p:spPr>
        <p:txBody>
          <a:bodyPr wrap="square" rtlCol="0">
            <a:spAutoFit/>
          </a:bodyPr>
          <a:lstStyle/>
          <a:p>
            <a:r>
              <a:rPr lang="en-US" dirty="0"/>
              <a:t>South Main Alley </a:t>
            </a:r>
          </a:p>
        </p:txBody>
      </p:sp>
      <p:sp>
        <p:nvSpPr>
          <p:cNvPr id="9" name="Rectangle 8">
            <a:extLst>
              <a:ext uri="{FF2B5EF4-FFF2-40B4-BE49-F238E27FC236}">
                <a16:creationId xmlns:a16="http://schemas.microsoft.com/office/drawing/2014/main" id="{4CF72FA4-5106-4A10-9ED1-33FC82EA8A15}"/>
              </a:ext>
            </a:extLst>
          </p:cNvPr>
          <p:cNvSpPr/>
          <p:nvPr/>
        </p:nvSpPr>
        <p:spPr>
          <a:xfrm>
            <a:off x="4480560" y="304443"/>
            <a:ext cx="501015" cy="495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63D48A-52E6-4B62-9BC5-DD8A55B130AC}"/>
              </a:ext>
            </a:extLst>
          </p:cNvPr>
          <p:cNvSpPr txBox="1"/>
          <p:nvPr/>
        </p:nvSpPr>
        <p:spPr>
          <a:xfrm>
            <a:off x="3508248" y="119896"/>
            <a:ext cx="2185416" cy="369332"/>
          </a:xfrm>
          <a:prstGeom prst="rect">
            <a:avLst/>
          </a:prstGeom>
          <a:noFill/>
        </p:spPr>
        <p:txBody>
          <a:bodyPr wrap="square" rtlCol="0">
            <a:spAutoFit/>
          </a:bodyPr>
          <a:lstStyle/>
          <a:p>
            <a:r>
              <a:rPr lang="en-US" dirty="0"/>
              <a:t>South Main Alley </a:t>
            </a:r>
          </a:p>
        </p:txBody>
      </p:sp>
      <p:sp>
        <p:nvSpPr>
          <p:cNvPr id="10" name="Rectangle 9">
            <a:extLst>
              <a:ext uri="{FF2B5EF4-FFF2-40B4-BE49-F238E27FC236}">
                <a16:creationId xmlns:a16="http://schemas.microsoft.com/office/drawing/2014/main" id="{2911A383-4A00-400C-81A2-73B13AFE5892}"/>
              </a:ext>
            </a:extLst>
          </p:cNvPr>
          <p:cNvSpPr/>
          <p:nvPr/>
        </p:nvSpPr>
        <p:spPr>
          <a:xfrm>
            <a:off x="2753360" y="4787900"/>
            <a:ext cx="45719" cy="523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12B3D1-D1CB-4E87-A382-97E1CECF6E93}"/>
              </a:ext>
            </a:extLst>
          </p:cNvPr>
          <p:cNvSpPr txBox="1"/>
          <p:nvPr/>
        </p:nvSpPr>
        <p:spPr>
          <a:xfrm rot="16200000">
            <a:off x="1706371" y="2695059"/>
            <a:ext cx="2185416" cy="369332"/>
          </a:xfrm>
          <a:prstGeom prst="rect">
            <a:avLst/>
          </a:prstGeom>
          <a:noFill/>
        </p:spPr>
        <p:txBody>
          <a:bodyPr wrap="square" rtlCol="0">
            <a:spAutoFit/>
          </a:bodyPr>
          <a:lstStyle/>
          <a:p>
            <a:r>
              <a:rPr lang="en-US" dirty="0"/>
              <a:t>South Drew Street</a:t>
            </a:r>
          </a:p>
        </p:txBody>
      </p:sp>
      <p:sp>
        <p:nvSpPr>
          <p:cNvPr id="12" name="Title 1">
            <a:extLst>
              <a:ext uri="{FF2B5EF4-FFF2-40B4-BE49-F238E27FC236}">
                <a16:creationId xmlns:a16="http://schemas.microsoft.com/office/drawing/2014/main" id="{A07BAE32-8DA1-4825-9BA6-03613AA0065E}"/>
              </a:ext>
            </a:extLst>
          </p:cNvPr>
          <p:cNvSpPr>
            <a:spLocks noGrp="1"/>
          </p:cNvSpPr>
          <p:nvPr>
            <p:ph type="title"/>
          </p:nvPr>
        </p:nvSpPr>
        <p:spPr>
          <a:xfrm>
            <a:off x="7403099" y="294648"/>
            <a:ext cx="3822189" cy="1899912"/>
          </a:xfrm>
        </p:spPr>
        <p:txBody>
          <a:bodyPr>
            <a:normAutofit/>
          </a:bodyPr>
          <a:lstStyle/>
          <a:p>
            <a:r>
              <a:rPr lang="en-US" sz="5400" dirty="0">
                <a:latin typeface="Lab Grotesque" panose="00000500000000000000" pitchFamily="2" charset="0"/>
              </a:rPr>
              <a:t>Ground</a:t>
            </a:r>
            <a:br>
              <a:rPr lang="en-US" sz="5400" dirty="0">
                <a:latin typeface="Lab Grotesque" panose="00000500000000000000" pitchFamily="2" charset="0"/>
              </a:rPr>
            </a:br>
            <a:r>
              <a:rPr lang="en-US" sz="5400" dirty="0">
                <a:latin typeface="Lab Grotesque" panose="00000500000000000000" pitchFamily="2" charset="0"/>
              </a:rPr>
              <a:t>Level</a:t>
            </a:r>
          </a:p>
        </p:txBody>
      </p:sp>
    </p:spTree>
    <p:extLst>
      <p:ext uri="{BB962C8B-B14F-4D97-AF65-F5344CB8AC3E}">
        <p14:creationId xmlns:p14="http://schemas.microsoft.com/office/powerpoint/2010/main" val="264350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schematic&#10;&#10;Description automatically generated">
            <a:extLst>
              <a:ext uri="{FF2B5EF4-FFF2-40B4-BE49-F238E27FC236}">
                <a16:creationId xmlns:a16="http://schemas.microsoft.com/office/drawing/2014/main" id="{F3B6091B-8DC4-487C-B10A-F6A549DCC3D2}"/>
              </a:ext>
            </a:extLst>
          </p:cNvPr>
          <p:cNvPicPr>
            <a:picLocks noChangeAspect="1"/>
          </p:cNvPicPr>
          <p:nvPr/>
        </p:nvPicPr>
        <p:blipFill rotWithShape="1">
          <a:blip r:embed="rId3">
            <a:extLst>
              <a:ext uri="{28A0092B-C50C-407E-A947-70E740481C1C}">
                <a14:useLocalDpi xmlns:a14="http://schemas.microsoft.com/office/drawing/2010/main" val="0"/>
              </a:ext>
            </a:extLst>
          </a:blip>
          <a:srcRect l="46759" t="17368" r="12662" b="12354"/>
          <a:stretch/>
        </p:blipFill>
        <p:spPr>
          <a:xfrm rot="10800000">
            <a:off x="335280" y="0"/>
            <a:ext cx="4770120" cy="6385561"/>
          </a:xfrm>
          <a:prstGeom prst="rect">
            <a:avLst/>
          </a:prstGeom>
        </p:spPr>
      </p:pic>
      <p:pic>
        <p:nvPicPr>
          <p:cNvPr id="23" name="Picture 22" descr="Diagram&#10;&#10;Description automatically generated">
            <a:extLst>
              <a:ext uri="{FF2B5EF4-FFF2-40B4-BE49-F238E27FC236}">
                <a16:creationId xmlns:a16="http://schemas.microsoft.com/office/drawing/2014/main" id="{2C3E1625-3DF2-4BCC-BABC-DEC2ACD19A42}"/>
              </a:ext>
            </a:extLst>
          </p:cNvPr>
          <p:cNvPicPr>
            <a:picLocks noChangeAspect="1"/>
          </p:cNvPicPr>
          <p:nvPr/>
        </p:nvPicPr>
        <p:blipFill rotWithShape="1">
          <a:blip r:embed="rId4">
            <a:extLst>
              <a:ext uri="{28A0092B-C50C-407E-A947-70E740481C1C}">
                <a14:useLocalDpi xmlns:a14="http://schemas.microsoft.com/office/drawing/2010/main" val="0"/>
              </a:ext>
            </a:extLst>
          </a:blip>
          <a:srcRect l="45007" t="17843" r="9952" b="12705"/>
          <a:stretch/>
        </p:blipFill>
        <p:spPr>
          <a:xfrm rot="10800000">
            <a:off x="6356983" y="3810"/>
            <a:ext cx="5283201" cy="6297019"/>
          </a:xfrm>
          <a:prstGeom prst="rect">
            <a:avLst/>
          </a:prstGeom>
        </p:spPr>
      </p:pic>
      <p:sp>
        <p:nvSpPr>
          <p:cNvPr id="24" name="Title 1">
            <a:extLst>
              <a:ext uri="{FF2B5EF4-FFF2-40B4-BE49-F238E27FC236}">
                <a16:creationId xmlns:a16="http://schemas.microsoft.com/office/drawing/2014/main" id="{06D12C71-8ACD-4E39-8D1F-4A2ECDA9FF4C}"/>
              </a:ext>
            </a:extLst>
          </p:cNvPr>
          <p:cNvSpPr>
            <a:spLocks noGrp="1"/>
          </p:cNvSpPr>
          <p:nvPr>
            <p:ph type="title"/>
          </p:nvPr>
        </p:nvSpPr>
        <p:spPr>
          <a:xfrm>
            <a:off x="1112519" y="5613408"/>
            <a:ext cx="11079479" cy="1899912"/>
          </a:xfrm>
        </p:spPr>
        <p:txBody>
          <a:bodyPr>
            <a:normAutofit/>
          </a:bodyPr>
          <a:lstStyle/>
          <a:p>
            <a:pPr algn="ctr"/>
            <a:r>
              <a:rPr lang="en-US" sz="5400" dirty="0">
                <a:latin typeface="Lab Grotesque" panose="00000500000000000000" pitchFamily="2" charset="0"/>
              </a:rPr>
              <a:t>2</a:t>
            </a:r>
            <a:r>
              <a:rPr lang="en-US" sz="5400" baseline="30000" dirty="0">
                <a:latin typeface="Lab Grotesque" panose="00000500000000000000" pitchFamily="2" charset="0"/>
              </a:rPr>
              <a:t>nd</a:t>
            </a:r>
            <a:r>
              <a:rPr lang="en-US" sz="5400" dirty="0">
                <a:latin typeface="Lab Grotesque" panose="00000500000000000000" pitchFamily="2" charset="0"/>
              </a:rPr>
              <a:t> Floor                  3rd &amp; 5</a:t>
            </a:r>
            <a:r>
              <a:rPr lang="en-US" sz="5400" baseline="30000" dirty="0">
                <a:latin typeface="Lab Grotesque" panose="00000500000000000000" pitchFamily="2" charset="0"/>
              </a:rPr>
              <a:t>th</a:t>
            </a:r>
            <a:r>
              <a:rPr lang="en-US" sz="5400" dirty="0">
                <a:latin typeface="Lab Grotesque" panose="00000500000000000000" pitchFamily="2" charset="0"/>
              </a:rPr>
              <a:t> Floors</a:t>
            </a:r>
          </a:p>
        </p:txBody>
      </p:sp>
      <p:sp>
        <p:nvSpPr>
          <p:cNvPr id="26" name="Rectangle 25">
            <a:extLst>
              <a:ext uri="{FF2B5EF4-FFF2-40B4-BE49-F238E27FC236}">
                <a16:creationId xmlns:a16="http://schemas.microsoft.com/office/drawing/2014/main" id="{A64E9C96-177C-4A38-8737-93417E5182C5}"/>
              </a:ext>
            </a:extLst>
          </p:cNvPr>
          <p:cNvSpPr/>
          <p:nvPr/>
        </p:nvSpPr>
        <p:spPr>
          <a:xfrm>
            <a:off x="950722" y="334948"/>
            <a:ext cx="1373312" cy="547813"/>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D1C8116-0D04-43D8-BEF2-C15308AD4262}"/>
              </a:ext>
            </a:extLst>
          </p:cNvPr>
          <p:cNvSpPr/>
          <p:nvPr/>
        </p:nvSpPr>
        <p:spPr>
          <a:xfrm>
            <a:off x="3202133" y="334948"/>
            <a:ext cx="1366212" cy="547813"/>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B1E563-1775-43BE-AC1D-1292981D6193}"/>
              </a:ext>
            </a:extLst>
          </p:cNvPr>
          <p:cNvSpPr/>
          <p:nvPr/>
        </p:nvSpPr>
        <p:spPr>
          <a:xfrm rot="16200000">
            <a:off x="-867241" y="2905976"/>
            <a:ext cx="4174583" cy="544303"/>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A8B331-50AF-4288-9B56-6221797A9AE2}"/>
              </a:ext>
            </a:extLst>
          </p:cNvPr>
          <p:cNvSpPr/>
          <p:nvPr/>
        </p:nvSpPr>
        <p:spPr>
          <a:xfrm rot="16200000">
            <a:off x="2205982" y="3303362"/>
            <a:ext cx="4177521" cy="547205"/>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9F64C01-FC91-49E4-AF5C-04A543BB7C98}"/>
              </a:ext>
            </a:extLst>
          </p:cNvPr>
          <p:cNvSpPr/>
          <p:nvPr/>
        </p:nvSpPr>
        <p:spPr>
          <a:xfrm rot="16200000">
            <a:off x="569565" y="2897073"/>
            <a:ext cx="2779582" cy="555170"/>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347F889-92DD-4A5E-81F9-8BDA595633A5}"/>
              </a:ext>
            </a:extLst>
          </p:cNvPr>
          <p:cNvSpPr/>
          <p:nvPr/>
        </p:nvSpPr>
        <p:spPr>
          <a:xfrm rot="16200000">
            <a:off x="2172738" y="2898543"/>
            <a:ext cx="2792199" cy="539614"/>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75FF7A-A79A-4FE6-AA35-CFFFCCC882AE}"/>
              </a:ext>
            </a:extLst>
          </p:cNvPr>
          <p:cNvSpPr/>
          <p:nvPr/>
        </p:nvSpPr>
        <p:spPr>
          <a:xfrm rot="16200000">
            <a:off x="1628700" y="1184103"/>
            <a:ext cx="687124" cy="529357"/>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BF98873-A674-4201-B8F0-431C538E0326}"/>
              </a:ext>
            </a:extLst>
          </p:cNvPr>
          <p:cNvSpPr/>
          <p:nvPr/>
        </p:nvSpPr>
        <p:spPr>
          <a:xfrm rot="16200000">
            <a:off x="3226988" y="1183082"/>
            <a:ext cx="687124" cy="529357"/>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94374D-C3D1-41C8-BE1B-469D20011386}"/>
              </a:ext>
            </a:extLst>
          </p:cNvPr>
          <p:cNvSpPr/>
          <p:nvPr/>
        </p:nvSpPr>
        <p:spPr>
          <a:xfrm rot="16200000">
            <a:off x="3224732" y="4638759"/>
            <a:ext cx="692320" cy="55028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DA03BAA-6BE6-4693-A4B0-6596D21C1DC6}"/>
              </a:ext>
            </a:extLst>
          </p:cNvPr>
          <p:cNvSpPr/>
          <p:nvPr/>
        </p:nvSpPr>
        <p:spPr>
          <a:xfrm rot="16200000">
            <a:off x="1609300" y="4639058"/>
            <a:ext cx="695612" cy="54639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D5A5602-DD64-4248-A558-51CE189224B4}"/>
              </a:ext>
            </a:extLst>
          </p:cNvPr>
          <p:cNvSpPr/>
          <p:nvPr/>
        </p:nvSpPr>
        <p:spPr>
          <a:xfrm>
            <a:off x="1689495" y="5447513"/>
            <a:ext cx="687124" cy="543712"/>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FAB97D9-92FC-448C-8627-C96A70C3C7D1}"/>
              </a:ext>
            </a:extLst>
          </p:cNvPr>
          <p:cNvSpPr/>
          <p:nvPr/>
        </p:nvSpPr>
        <p:spPr>
          <a:xfrm>
            <a:off x="3153859" y="5445650"/>
            <a:ext cx="692980" cy="541765"/>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5FCCD55-F8DE-4506-8389-2566C7192037}"/>
              </a:ext>
            </a:extLst>
          </p:cNvPr>
          <p:cNvSpPr/>
          <p:nvPr/>
        </p:nvSpPr>
        <p:spPr>
          <a:xfrm>
            <a:off x="7281408" y="301821"/>
            <a:ext cx="1392076" cy="557849"/>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9370A90-A9D2-4C2A-BD64-37E824CF3D66}"/>
              </a:ext>
            </a:extLst>
          </p:cNvPr>
          <p:cNvSpPr/>
          <p:nvPr/>
        </p:nvSpPr>
        <p:spPr>
          <a:xfrm>
            <a:off x="9516494" y="308563"/>
            <a:ext cx="1392077" cy="539937"/>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7B5E4D-7D66-49B1-8A94-C221B45E0645}"/>
              </a:ext>
            </a:extLst>
          </p:cNvPr>
          <p:cNvSpPr/>
          <p:nvPr/>
        </p:nvSpPr>
        <p:spPr>
          <a:xfrm rot="16200000">
            <a:off x="5477080" y="2864171"/>
            <a:ext cx="4161279" cy="552621"/>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F2555D1-B336-476B-B25D-B201CF97EF89}"/>
              </a:ext>
            </a:extLst>
          </p:cNvPr>
          <p:cNvSpPr/>
          <p:nvPr/>
        </p:nvSpPr>
        <p:spPr>
          <a:xfrm rot="16200000">
            <a:off x="6881027" y="2865020"/>
            <a:ext cx="2804587" cy="529357"/>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02E3658-6205-4207-A0E8-B354EBB78C82}"/>
              </a:ext>
            </a:extLst>
          </p:cNvPr>
          <p:cNvSpPr/>
          <p:nvPr/>
        </p:nvSpPr>
        <p:spPr>
          <a:xfrm rot="16200000">
            <a:off x="8495049" y="2857785"/>
            <a:ext cx="2797359" cy="551059"/>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46187F7-2E51-414F-9566-70D79DD53839}"/>
              </a:ext>
            </a:extLst>
          </p:cNvPr>
          <p:cNvSpPr/>
          <p:nvPr/>
        </p:nvSpPr>
        <p:spPr>
          <a:xfrm rot="16200000">
            <a:off x="8551485" y="3254457"/>
            <a:ext cx="4164994" cy="549177"/>
          </a:xfrm>
          <a:prstGeom prst="rect">
            <a:avLst/>
          </a:prstGeom>
          <a:solidFill>
            <a:srgbClr val="B98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EF6A90B-5F78-4C5A-9D6F-CBF421B65DFA}"/>
              </a:ext>
            </a:extLst>
          </p:cNvPr>
          <p:cNvSpPr/>
          <p:nvPr/>
        </p:nvSpPr>
        <p:spPr>
          <a:xfrm rot="16200000">
            <a:off x="7946472" y="1135935"/>
            <a:ext cx="687124" cy="529357"/>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5FC0E42-DF20-4D44-A40E-71EB89D762D6}"/>
              </a:ext>
            </a:extLst>
          </p:cNvPr>
          <p:cNvSpPr/>
          <p:nvPr/>
        </p:nvSpPr>
        <p:spPr>
          <a:xfrm rot="16200000">
            <a:off x="9550515" y="1127070"/>
            <a:ext cx="693142" cy="544346"/>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2DBFEFF-0807-40E8-8206-AF66947C671A}"/>
              </a:ext>
            </a:extLst>
          </p:cNvPr>
          <p:cNvSpPr/>
          <p:nvPr/>
        </p:nvSpPr>
        <p:spPr>
          <a:xfrm rot="16200000">
            <a:off x="9548486" y="4608422"/>
            <a:ext cx="689128" cy="536271"/>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F5DE004-F72E-479C-BC77-DB7A76A0A036}"/>
              </a:ext>
            </a:extLst>
          </p:cNvPr>
          <p:cNvSpPr/>
          <p:nvPr/>
        </p:nvSpPr>
        <p:spPr>
          <a:xfrm rot="16200000">
            <a:off x="7945668" y="4603322"/>
            <a:ext cx="687124" cy="544463"/>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E1FC4B7-C3DC-439C-AA39-02957C712617}"/>
              </a:ext>
            </a:extLst>
          </p:cNvPr>
          <p:cNvSpPr/>
          <p:nvPr/>
        </p:nvSpPr>
        <p:spPr>
          <a:xfrm>
            <a:off x="8016996" y="5390657"/>
            <a:ext cx="687124" cy="554848"/>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126A29F-B2D9-480C-A3DF-CA672075B580}"/>
              </a:ext>
            </a:extLst>
          </p:cNvPr>
          <p:cNvSpPr/>
          <p:nvPr/>
        </p:nvSpPr>
        <p:spPr>
          <a:xfrm>
            <a:off x="9476990" y="5392060"/>
            <a:ext cx="699606" cy="553445"/>
          </a:xfrm>
          <a:prstGeom prst="rect">
            <a:avLst/>
          </a:prstGeom>
          <a:solidFill>
            <a:srgbClr val="E39F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6D17A7E-55BB-4D93-9FEE-DA7700FF48D2}"/>
              </a:ext>
            </a:extLst>
          </p:cNvPr>
          <p:cNvSpPr/>
          <p:nvPr/>
        </p:nvSpPr>
        <p:spPr>
          <a:xfrm>
            <a:off x="4606820" y="1087390"/>
            <a:ext cx="327789" cy="392286"/>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AE59103-EAB5-4439-8C02-7B42436D16A9}"/>
              </a:ext>
            </a:extLst>
          </p:cNvPr>
          <p:cNvSpPr/>
          <p:nvPr/>
        </p:nvSpPr>
        <p:spPr>
          <a:xfrm>
            <a:off x="957730" y="886053"/>
            <a:ext cx="3969870" cy="201337"/>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D54B177C-5621-462A-8674-CBDD81CE22C8}"/>
              </a:ext>
            </a:extLst>
          </p:cNvPr>
          <p:cNvSpPr/>
          <p:nvPr/>
        </p:nvSpPr>
        <p:spPr>
          <a:xfrm>
            <a:off x="1692032" y="5265419"/>
            <a:ext cx="2159600" cy="172874"/>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8045C7DB-4335-4765-9AEE-9B3CA7DE6488}"/>
              </a:ext>
            </a:extLst>
          </p:cNvPr>
          <p:cNvSpPr/>
          <p:nvPr/>
        </p:nvSpPr>
        <p:spPr>
          <a:xfrm>
            <a:off x="2240809" y="1087390"/>
            <a:ext cx="1058219" cy="4174583"/>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F327DCC-361A-4F07-B768-E6F47E92868B}"/>
              </a:ext>
            </a:extLst>
          </p:cNvPr>
          <p:cNvSpPr/>
          <p:nvPr/>
        </p:nvSpPr>
        <p:spPr>
          <a:xfrm rot="5400000">
            <a:off x="-809035" y="3398189"/>
            <a:ext cx="4802911" cy="185040"/>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B8D3A4AC-8A98-4EC6-A279-8DC02B029A7D}"/>
              </a:ext>
            </a:extLst>
          </p:cNvPr>
          <p:cNvSpPr/>
          <p:nvPr/>
        </p:nvSpPr>
        <p:spPr>
          <a:xfrm rot="5400000">
            <a:off x="1542697" y="3398190"/>
            <a:ext cx="4802911" cy="185040"/>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DA8EB0E4-B6D7-4708-9DED-FCC0B8BF7541}"/>
              </a:ext>
            </a:extLst>
          </p:cNvPr>
          <p:cNvSpPr/>
          <p:nvPr/>
        </p:nvSpPr>
        <p:spPr>
          <a:xfrm>
            <a:off x="4036674" y="5665726"/>
            <a:ext cx="217192" cy="226439"/>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BBBAF599-D85B-4A23-9579-4BF63FEB7C95}"/>
              </a:ext>
            </a:extLst>
          </p:cNvPr>
          <p:cNvSpPr/>
          <p:nvPr/>
        </p:nvSpPr>
        <p:spPr>
          <a:xfrm>
            <a:off x="2341867" y="334948"/>
            <a:ext cx="860266" cy="539937"/>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964092B-5B23-467F-B9E9-0A8FC2B80B7C}"/>
              </a:ext>
            </a:extLst>
          </p:cNvPr>
          <p:cNvSpPr/>
          <p:nvPr/>
        </p:nvSpPr>
        <p:spPr>
          <a:xfrm>
            <a:off x="10921181" y="1054263"/>
            <a:ext cx="327789" cy="392286"/>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D43E425-9221-4045-B02F-4EBDF715A033}"/>
              </a:ext>
            </a:extLst>
          </p:cNvPr>
          <p:cNvSpPr/>
          <p:nvPr/>
        </p:nvSpPr>
        <p:spPr>
          <a:xfrm>
            <a:off x="7492365" y="852926"/>
            <a:ext cx="3771900" cy="201337"/>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E3F3FF91-AB85-4996-95E1-9021F1EDA663}"/>
              </a:ext>
            </a:extLst>
          </p:cNvPr>
          <p:cNvSpPr/>
          <p:nvPr/>
        </p:nvSpPr>
        <p:spPr>
          <a:xfrm>
            <a:off x="8006393" y="5219116"/>
            <a:ext cx="2159600" cy="169764"/>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21C752F-7332-4DF6-A4FB-46377608F48C}"/>
              </a:ext>
            </a:extLst>
          </p:cNvPr>
          <p:cNvSpPr/>
          <p:nvPr/>
        </p:nvSpPr>
        <p:spPr>
          <a:xfrm rot="5400000">
            <a:off x="5523020" y="3363413"/>
            <a:ext cx="4802911" cy="185040"/>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6871CDF6-2E87-4C71-9062-4A54135A0FAD}"/>
              </a:ext>
            </a:extLst>
          </p:cNvPr>
          <p:cNvSpPr/>
          <p:nvPr/>
        </p:nvSpPr>
        <p:spPr>
          <a:xfrm rot="5400000">
            <a:off x="7870671" y="3362055"/>
            <a:ext cx="4786288" cy="174438"/>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84ED3FE3-8721-4731-AEAE-90BC11AA946F}"/>
              </a:ext>
            </a:extLst>
          </p:cNvPr>
          <p:cNvSpPr/>
          <p:nvPr/>
        </p:nvSpPr>
        <p:spPr>
          <a:xfrm>
            <a:off x="10351035" y="5611541"/>
            <a:ext cx="217192" cy="230875"/>
          </a:xfrm>
          <a:prstGeom prst="rect">
            <a:avLst/>
          </a:prstGeom>
          <a:solidFill>
            <a:srgbClr val="04EC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9361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96324-204A-4923-90D6-2DCC73758FD4}"/>
              </a:ext>
            </a:extLst>
          </p:cNvPr>
          <p:cNvPicPr>
            <a:picLocks noChangeAspect="1"/>
          </p:cNvPicPr>
          <p:nvPr/>
        </p:nvPicPr>
        <p:blipFill rotWithShape="1">
          <a:blip r:embed="rId2">
            <a:extLst>
              <a:ext uri="{28A0092B-C50C-407E-A947-70E740481C1C}">
                <a14:useLocalDpi xmlns:a14="http://schemas.microsoft.com/office/drawing/2010/main" val="0"/>
              </a:ext>
            </a:extLst>
          </a:blip>
          <a:srcRect l="31417" t="6434" r="7925" b="54961"/>
          <a:stretch/>
        </p:blipFill>
        <p:spPr>
          <a:xfrm rot="10800000">
            <a:off x="-2" y="-2"/>
            <a:ext cx="12192001" cy="5997631"/>
          </a:xfrm>
          <a:prstGeom prst="rect">
            <a:avLst/>
          </a:prstGeom>
        </p:spPr>
      </p:pic>
      <p:sp>
        <p:nvSpPr>
          <p:cNvPr id="5" name="Title 1">
            <a:extLst>
              <a:ext uri="{FF2B5EF4-FFF2-40B4-BE49-F238E27FC236}">
                <a16:creationId xmlns:a16="http://schemas.microsoft.com/office/drawing/2014/main" id="{32E7C2F6-DD59-4D1C-B1AD-B55FF2BA2D65}"/>
              </a:ext>
            </a:extLst>
          </p:cNvPr>
          <p:cNvSpPr>
            <a:spLocks noGrp="1"/>
          </p:cNvSpPr>
          <p:nvPr>
            <p:ph type="title"/>
          </p:nvPr>
        </p:nvSpPr>
        <p:spPr>
          <a:xfrm>
            <a:off x="-1" y="5792677"/>
            <a:ext cx="12192002" cy="1083079"/>
          </a:xfrm>
        </p:spPr>
        <p:txBody>
          <a:bodyPr>
            <a:normAutofit/>
          </a:bodyPr>
          <a:lstStyle/>
          <a:p>
            <a:pPr algn="ctr"/>
            <a:r>
              <a:rPr lang="en-US" sz="5400" dirty="0">
                <a:latin typeface="Lab Grotesque" panose="00000500000000000000" pitchFamily="2" charset="0"/>
              </a:rPr>
              <a:t>Section looking west</a:t>
            </a:r>
          </a:p>
        </p:txBody>
      </p:sp>
    </p:spTree>
    <p:extLst>
      <p:ext uri="{BB962C8B-B14F-4D97-AF65-F5344CB8AC3E}">
        <p14:creationId xmlns:p14="http://schemas.microsoft.com/office/powerpoint/2010/main" val="2283618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FBBA28-D345-4FE7-9F52-9A8E11D306D9}"/>
              </a:ext>
            </a:extLst>
          </p:cNvPr>
          <p:cNvSpPr/>
          <p:nvPr/>
        </p:nvSpPr>
        <p:spPr>
          <a:xfrm>
            <a:off x="0" y="-9"/>
            <a:ext cx="309372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high angle view of a building&#10;&#10;Description automatically generated with medium confidence">
            <a:extLst>
              <a:ext uri="{FF2B5EF4-FFF2-40B4-BE49-F238E27FC236}">
                <a16:creationId xmlns:a16="http://schemas.microsoft.com/office/drawing/2014/main" id="{B625CA19-9E8E-94AC-9B04-02837C0318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60" r="2" b="6922"/>
          <a:stretch/>
        </p:blipFill>
        <p:spPr>
          <a:xfrm>
            <a:off x="2328682" y="10"/>
            <a:ext cx="7534636" cy="6857990"/>
          </a:xfrm>
          <a:prstGeom prst="rect">
            <a:avLst/>
          </a:prstGeom>
        </p:spPr>
      </p:pic>
    </p:spTree>
    <p:extLst>
      <p:ext uri="{BB962C8B-B14F-4D97-AF65-F5344CB8AC3E}">
        <p14:creationId xmlns:p14="http://schemas.microsoft.com/office/powerpoint/2010/main" val="457821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F22096-A2D3-4970-87BD-73011B81EC0B}"/>
              </a:ext>
            </a:extLst>
          </p:cNvPr>
          <p:cNvSpPr/>
          <p:nvPr/>
        </p:nvSpPr>
        <p:spPr>
          <a:xfrm>
            <a:off x="0" y="-9"/>
            <a:ext cx="309372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building, platform, way, sidewalk&#10;&#10;Description automatically generated">
            <a:extLst>
              <a:ext uri="{FF2B5EF4-FFF2-40B4-BE49-F238E27FC236}">
                <a16:creationId xmlns:a16="http://schemas.microsoft.com/office/drawing/2014/main" id="{A8B24ED5-0BD8-019C-DB98-6B50530574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980" r="2" b="2"/>
          <a:stretch/>
        </p:blipFill>
        <p:spPr>
          <a:xfrm>
            <a:off x="2328682" y="10"/>
            <a:ext cx="7534636" cy="6857990"/>
          </a:xfrm>
          <a:prstGeom prst="rect">
            <a:avLst/>
          </a:prstGeom>
        </p:spPr>
      </p:pic>
    </p:spTree>
    <p:extLst>
      <p:ext uri="{BB962C8B-B14F-4D97-AF65-F5344CB8AC3E}">
        <p14:creationId xmlns:p14="http://schemas.microsoft.com/office/powerpoint/2010/main" val="456191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EC8378-D646-411A-86A0-AF6B1ECECCEA}"/>
              </a:ext>
            </a:extLst>
          </p:cNvPr>
          <p:cNvSpPr/>
          <p:nvPr/>
        </p:nvSpPr>
        <p:spPr>
          <a:xfrm>
            <a:off x="0" y="-9"/>
            <a:ext cx="309372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outdoor&#10;&#10;Description automatically generated">
            <a:extLst>
              <a:ext uri="{FF2B5EF4-FFF2-40B4-BE49-F238E27FC236}">
                <a16:creationId xmlns:a16="http://schemas.microsoft.com/office/drawing/2014/main" id="{A3840A4B-5428-F523-9EAC-9233FD5472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661" r="2" b="3322"/>
          <a:stretch/>
        </p:blipFill>
        <p:spPr>
          <a:xfrm>
            <a:off x="2328682" y="10"/>
            <a:ext cx="7534636" cy="6857990"/>
          </a:xfrm>
          <a:prstGeom prst="rect">
            <a:avLst/>
          </a:prstGeom>
        </p:spPr>
      </p:pic>
    </p:spTree>
    <p:extLst>
      <p:ext uri="{BB962C8B-B14F-4D97-AF65-F5344CB8AC3E}">
        <p14:creationId xmlns:p14="http://schemas.microsoft.com/office/powerpoint/2010/main" val="668965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1DB2-22F1-4C95-9AB3-3D573647B1F6}"/>
              </a:ext>
            </a:extLst>
          </p:cNvPr>
          <p:cNvSpPr>
            <a:spLocks noGrp="1"/>
          </p:cNvSpPr>
          <p:nvPr>
            <p:ph type="title"/>
          </p:nvPr>
        </p:nvSpPr>
        <p:spPr/>
        <p:txBody>
          <a:bodyPr/>
          <a:lstStyle/>
          <a:p>
            <a:endParaRPr lang="en-US"/>
          </a:p>
        </p:txBody>
      </p:sp>
      <p:pic>
        <p:nvPicPr>
          <p:cNvPr id="5" name="Content Placeholder 4" descr="A picture containing outdoor, sky, city, apartment building&#10;&#10;Description automatically generated">
            <a:extLst>
              <a:ext uri="{FF2B5EF4-FFF2-40B4-BE49-F238E27FC236}">
                <a16:creationId xmlns:a16="http://schemas.microsoft.com/office/drawing/2014/main" id="{CEAE2388-86A3-4AA6-9A6F-DE3E9DE342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875" b="11875"/>
          <a:stretch/>
        </p:blipFill>
        <p:spPr>
          <a:xfrm>
            <a:off x="0" y="0"/>
            <a:ext cx="12192000" cy="6858000"/>
          </a:xfrm>
        </p:spPr>
      </p:pic>
      <p:sp>
        <p:nvSpPr>
          <p:cNvPr id="6" name="TextBox 5">
            <a:extLst>
              <a:ext uri="{FF2B5EF4-FFF2-40B4-BE49-F238E27FC236}">
                <a16:creationId xmlns:a16="http://schemas.microsoft.com/office/drawing/2014/main" id="{2FF58C34-2C28-4FD5-8025-B1A7450D4CE6}"/>
              </a:ext>
            </a:extLst>
          </p:cNvPr>
          <p:cNvSpPr txBox="1"/>
          <p:nvPr/>
        </p:nvSpPr>
        <p:spPr>
          <a:xfrm>
            <a:off x="9984377" y="6581001"/>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74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
        <p:cNvGrpSpPr/>
        <p:nvPr/>
      </p:nvGrpSpPr>
      <p:grpSpPr>
        <a:xfrm>
          <a:off x="0" y="0"/>
          <a:ext cx="0" cy="0"/>
          <a:chOff x="0" y="0"/>
          <a:chExt cx="0" cy="0"/>
        </a:xfrm>
      </p:grpSpPr>
      <p:pic>
        <p:nvPicPr>
          <p:cNvPr id="7" name="Content Placeholder 6" descr="A picture containing indoor&#10;&#10;Description automatically generated">
            <a:extLst>
              <a:ext uri="{FF2B5EF4-FFF2-40B4-BE49-F238E27FC236}">
                <a16:creationId xmlns:a16="http://schemas.microsoft.com/office/drawing/2014/main" id="{12513641-DEFC-4CF7-A42C-A092D4BBFE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12192000" cy="4572000"/>
          </a:xfrm>
        </p:spPr>
      </p:pic>
    </p:spTree>
    <p:extLst>
      <p:ext uri="{BB962C8B-B14F-4D97-AF65-F5344CB8AC3E}">
        <p14:creationId xmlns:p14="http://schemas.microsoft.com/office/powerpoint/2010/main" val="3499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B65C-13EB-41DD-8C53-7267879900A7}"/>
              </a:ext>
            </a:extLst>
          </p:cNvPr>
          <p:cNvSpPr>
            <a:spLocks noGrp="1"/>
          </p:cNvSpPr>
          <p:nvPr>
            <p:ph type="title"/>
          </p:nvPr>
        </p:nvSpPr>
        <p:spPr/>
        <p:txBody>
          <a:bodyPr/>
          <a:lstStyle/>
          <a:p>
            <a:endParaRPr lang="en-US"/>
          </a:p>
        </p:txBody>
      </p:sp>
      <p:pic>
        <p:nvPicPr>
          <p:cNvPr id="5" name="Content Placeholder 4" descr="A picture containing indoor, wall, floor, ceiling&#10;&#10;Description automatically generated">
            <a:extLst>
              <a:ext uri="{FF2B5EF4-FFF2-40B4-BE49-F238E27FC236}">
                <a16:creationId xmlns:a16="http://schemas.microsoft.com/office/drawing/2014/main" id="{8EFAFCDC-65D4-402A-A013-B07C21765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E0B2EE2E-3D8E-4FB1-8A34-A7BAF805FECE}"/>
              </a:ext>
            </a:extLst>
          </p:cNvPr>
          <p:cNvSpPr txBox="1"/>
          <p:nvPr/>
        </p:nvSpPr>
        <p:spPr>
          <a:xfrm>
            <a:off x="9984377" y="6516322"/>
            <a:ext cx="220762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Lab Grotesque" panose="00000500000000000000" pitchFamily="2" charset="0"/>
                <a:ea typeface="+mn-ea"/>
                <a:cs typeface="+mn-cs"/>
              </a:rPr>
              <a:t>ZenniHome</a:t>
            </a:r>
            <a:r>
              <a:rPr kumimoji="0" lang="en-US" sz="1200" b="0" i="0" u="none" strike="noStrike" kern="1200" cap="none" spc="0" normalizeH="0" baseline="0" noProof="0" dirty="0">
                <a:ln>
                  <a:noFill/>
                </a:ln>
                <a:solidFill>
                  <a:prstClr val="white"/>
                </a:solidFill>
                <a:effectLst/>
                <a:uLnTx/>
                <a:uFillTx/>
                <a:latin typeface="Lab Grotesque" panose="00000500000000000000" pitchFamily="2" charset="0"/>
                <a:ea typeface="+mn-ea"/>
                <a:cs typeface="+mn-cs"/>
              </a:rPr>
              <a:t> Holdings, Inc.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69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76A-69CA-4AD8-BDC9-D4F135C2E18A}"/>
              </a:ext>
            </a:extLst>
          </p:cNvPr>
          <p:cNvSpPr>
            <a:spLocks noGrp="1"/>
          </p:cNvSpPr>
          <p:nvPr>
            <p:ph type="ctrTitle"/>
          </p:nvPr>
        </p:nvSpPr>
        <p:spPr>
          <a:xfrm>
            <a:off x="1524000" y="0"/>
            <a:ext cx="9144000" cy="6858000"/>
          </a:xfrm>
        </p:spPr>
        <p:txBody>
          <a:bodyPr anchor="ctr">
            <a:normAutofit/>
          </a:bodyPr>
          <a:lstStyle/>
          <a:p>
            <a:r>
              <a:rPr lang="en-US" dirty="0">
                <a:latin typeface="Lab Grotesque" panose="00000500000000000000" pitchFamily="2" charset="0"/>
              </a:rPr>
              <a:t>What if houses were built to factory specifications?</a:t>
            </a:r>
          </a:p>
        </p:txBody>
      </p:sp>
      <p:pic>
        <p:nvPicPr>
          <p:cNvPr id="4" name="Picture 3" descr="A picture containing dark, sign&#10;&#10;Description automatically generated">
            <a:extLst>
              <a:ext uri="{FF2B5EF4-FFF2-40B4-BE49-F238E27FC236}">
                <a16:creationId xmlns:a16="http://schemas.microsoft.com/office/drawing/2014/main" id="{CC8E91FD-4741-4BD4-96AC-BE176DEF5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253" y="2198046"/>
            <a:ext cx="936391" cy="923369"/>
          </a:xfrm>
          <a:prstGeom prst="rect">
            <a:avLst/>
          </a:prstGeom>
        </p:spPr>
      </p:pic>
    </p:spTree>
    <p:extLst>
      <p:ext uri="{BB962C8B-B14F-4D97-AF65-F5344CB8AC3E}">
        <p14:creationId xmlns:p14="http://schemas.microsoft.com/office/powerpoint/2010/main" val="4142588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7814EAD71A7647A637AFDA1E12C7CA" ma:contentTypeVersion="13" ma:contentTypeDescription="Create a new document." ma:contentTypeScope="" ma:versionID="4791605d70484c724e982c9d663ad5b9">
  <xsd:schema xmlns:xsd="http://www.w3.org/2001/XMLSchema" xmlns:xs="http://www.w3.org/2001/XMLSchema" xmlns:p="http://schemas.microsoft.com/office/2006/metadata/properties" xmlns:ns3="0795f13c-1359-46b7-9757-bf337c51d4c6" xmlns:ns4="5a21c479-fd5f-4236-a8e4-56cea6d22430" targetNamespace="http://schemas.microsoft.com/office/2006/metadata/properties" ma:root="true" ma:fieldsID="ec533daf21a0d5f53a6a944ca63b0278" ns3:_="" ns4:_="">
    <xsd:import namespace="0795f13c-1359-46b7-9757-bf337c51d4c6"/>
    <xsd:import namespace="5a21c479-fd5f-4236-a8e4-56cea6d2243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5f13c-1359-46b7-9757-bf337c51d4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21c479-fd5f-4236-a8e4-56cea6d2243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EA8E1-B42A-4F5B-A029-C92B23161DBA}">
  <ds:schemaRefs>
    <ds:schemaRef ds:uri="http://purl.org/dc/terms/"/>
    <ds:schemaRef ds:uri="http://purl.org/dc/dcmitype/"/>
    <ds:schemaRef ds:uri="http://schemas.openxmlformats.org/package/2006/metadata/core-properties"/>
    <ds:schemaRef ds:uri="http://schemas.microsoft.com/office/2006/documentManagement/types"/>
    <ds:schemaRef ds:uri="0795f13c-1359-46b7-9757-bf337c51d4c6"/>
    <ds:schemaRef ds:uri="http://schemas.microsoft.com/office/2006/metadata/properties"/>
    <ds:schemaRef ds:uri="http://purl.org/dc/elements/1.1/"/>
    <ds:schemaRef ds:uri="http://www.w3.org/XML/1998/namespace"/>
    <ds:schemaRef ds:uri="http://schemas.microsoft.com/office/infopath/2007/PartnerControls"/>
    <ds:schemaRef ds:uri="5a21c479-fd5f-4236-a8e4-56cea6d22430"/>
  </ds:schemaRefs>
</ds:datastoreItem>
</file>

<file path=customXml/itemProps2.xml><?xml version="1.0" encoding="utf-8"?>
<ds:datastoreItem xmlns:ds="http://schemas.openxmlformats.org/officeDocument/2006/customXml" ds:itemID="{C7313BBA-0FDB-432E-A519-E00F8B951C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5f13c-1359-46b7-9757-bf337c51d4c6"/>
    <ds:schemaRef ds:uri="5a21c479-fd5f-4236-a8e4-56cea6d22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0209F7-888D-421F-A4BF-668E37F7A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TotalTime>
  <Words>643</Words>
  <Application>Microsoft Office PowerPoint</Application>
  <PresentationFormat>Widescreen</PresentationFormat>
  <Paragraphs>122</Paragraphs>
  <Slides>67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FlamaBook</vt:lpstr>
      <vt:lpstr>FlamaMedium</vt:lpstr>
      <vt:lpstr>Futura</vt:lpstr>
      <vt:lpstr>Futura Md BT</vt:lpstr>
      <vt:lpstr>Lab Grotesque</vt:lpstr>
      <vt:lpstr>Office Theme</vt:lpstr>
      <vt:lpstr>PowerPoint Presentation</vt:lpstr>
      <vt:lpstr>What if we could transform  the way people live?</vt:lpstr>
      <vt:lpstr>What if houses were designed like yachts?</vt:lpstr>
      <vt:lpstr>PowerPoint Presentation</vt:lpstr>
      <vt:lpstr>PowerPoint Presentation</vt:lpstr>
      <vt:lpstr>What if interiors were appointed like private jets?</vt:lpstr>
      <vt:lpstr>PowerPoint Presentation</vt:lpstr>
      <vt:lpstr>PowerPoint Presentation</vt:lpstr>
      <vt:lpstr>What if houses were built to factory specifications?</vt:lpstr>
      <vt:lpstr>PowerPoint Presentation</vt:lpstr>
      <vt:lpstr>PowerPoint Presentation</vt:lpstr>
      <vt:lpstr>PowerPoint Presentation</vt:lpstr>
      <vt:lpstr>What if robotic furniture could make each room more useful?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if houses could be shipped anywhere in the country?</vt:lpstr>
      <vt:lpstr>PowerPoint Presentation</vt:lpstr>
      <vt:lpstr>PowerPoint Presentation</vt:lpstr>
      <vt:lpstr>PowerPoint Presentation</vt:lpstr>
      <vt:lpstr>PowerPoint Presentation</vt:lpstr>
      <vt:lpstr>What if houses could be off the grid?</vt:lpstr>
      <vt:lpstr>PowerPoint Presentation</vt:lpstr>
      <vt:lpstr>What if houses could be stacked to form urban communities?</vt:lpstr>
      <vt:lpstr>PowerPoint Presentation</vt:lpstr>
      <vt:lpstr>PowerPoint Presentation</vt:lpstr>
      <vt:lpstr>PowerPoint Presentation</vt:lpstr>
      <vt:lpstr>What if houses  used less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www.ZenniHome.com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T6 Main Street Approval with Administrative Review           </vt:lpstr>
      <vt:lpstr>PowerPoint Presentation</vt:lpstr>
      <vt:lpstr>29 W Main Street - today</vt:lpstr>
      <vt:lpstr>PowerPoint Presentation</vt:lpstr>
      <vt:lpstr>29 W Main Street - today</vt:lpstr>
      <vt:lpstr>PowerPoint Presentation</vt:lpstr>
      <vt:lpstr>ZenCity</vt:lpstr>
      <vt:lpstr>Ground Level</vt:lpstr>
      <vt:lpstr>2nd Floor                  3rd &amp; 5th Floors</vt:lpstr>
      <vt:lpstr>Section looking west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Lonetti</dc:creator>
  <cp:lastModifiedBy>Liz</cp:lastModifiedBy>
  <cp:revision>11</cp:revision>
  <cp:lastPrinted>2022-08-22T22:20:47Z</cp:lastPrinted>
  <dcterms:created xsi:type="dcterms:W3CDTF">2022-08-22T22:17:28Z</dcterms:created>
  <dcterms:modified xsi:type="dcterms:W3CDTF">2023-03-01T01:02:16Z</dcterms:modified>
</cp:coreProperties>
</file>