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6"/>
  </p:notesMasterIdLst>
  <p:sldIdLst>
    <p:sldId id="258" r:id="rId5"/>
    <p:sldId id="1256" r:id="rId6"/>
    <p:sldId id="280" r:id="rId7"/>
    <p:sldId id="764" r:id="rId8"/>
    <p:sldId id="762" r:id="rId9"/>
    <p:sldId id="268" r:id="rId10"/>
    <p:sldId id="272" r:id="rId11"/>
    <p:sldId id="285" r:id="rId12"/>
    <p:sldId id="286" r:id="rId13"/>
    <p:sldId id="287" r:id="rId14"/>
    <p:sldId id="1259" r:id="rId15"/>
    <p:sldId id="1260" r:id="rId16"/>
    <p:sldId id="1271" r:id="rId17"/>
    <p:sldId id="1272" r:id="rId18"/>
    <p:sldId id="1273" r:id="rId19"/>
    <p:sldId id="765" r:id="rId20"/>
    <p:sldId id="279" r:id="rId21"/>
    <p:sldId id="282" r:id="rId22"/>
    <p:sldId id="869" r:id="rId23"/>
    <p:sldId id="1261" r:id="rId24"/>
    <p:sldId id="1262" r:id="rId25"/>
    <p:sldId id="1263" r:id="rId26"/>
    <p:sldId id="1264" r:id="rId27"/>
    <p:sldId id="1267" r:id="rId28"/>
    <p:sldId id="1270" r:id="rId29"/>
    <p:sldId id="1265" r:id="rId30"/>
    <p:sldId id="1266" r:id="rId31"/>
    <p:sldId id="1268" r:id="rId32"/>
    <p:sldId id="857" r:id="rId33"/>
    <p:sldId id="856" r:id="rId34"/>
    <p:sldId id="860" r:id="rId35"/>
    <p:sldId id="1274" r:id="rId36"/>
    <p:sldId id="868" r:id="rId37"/>
    <p:sldId id="1275" r:id="rId38"/>
    <p:sldId id="861" r:id="rId39"/>
    <p:sldId id="862" r:id="rId40"/>
    <p:sldId id="308" r:id="rId41"/>
    <p:sldId id="863" r:id="rId42"/>
    <p:sldId id="1257" r:id="rId43"/>
    <p:sldId id="1258" r:id="rId44"/>
    <p:sldId id="1269" r:id="rId45"/>
  </p:sldIdLst>
  <p:sldSz cx="12192000" cy="6858000"/>
  <p:notesSz cx="7010400" cy="9296400"/>
  <p:embeddedFontLst>
    <p:embeddedFont>
      <p:font typeface="Calibri" panose="020F0502020204030204" pitchFamily="34" charset="0"/>
      <p:regular r:id="rId47"/>
      <p:bold r:id="rId48"/>
      <p:italic r:id="rId49"/>
      <p:boldItalic r:id="rId50"/>
    </p:embeddedFont>
    <p:embeddedFont>
      <p:font typeface="Lato" panose="020F0502020204030203"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Palatino Linotype" panose="02040502050505030304" pitchFamily="18" charset="0"/>
      <p:regular r:id="rId59"/>
      <p:bold r:id="rId60"/>
      <p:italic r:id="rId61"/>
      <p:boldItalic r:id="rId62"/>
    </p:embeddedFont>
    <p:embeddedFont>
      <p:font typeface="PT Sans" panose="020B0503020203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 userDrawn="1">
          <p15:clr>
            <a:srgbClr val="A4A3A4"/>
          </p15:clr>
        </p15:guide>
        <p15:guide id="3" pos="7296"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jEdrn+v84iaWCJfOiiR6RGXQSF+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3C8B"/>
    <a:srgbClr val="000000"/>
    <a:srgbClr val="006E3D"/>
    <a:srgbClr val="004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88"/>
    <p:restoredTop sz="96327"/>
  </p:normalViewPr>
  <p:slideViewPr>
    <p:cSldViewPr snapToGrid="0" snapToObjects="1" showGuides="1">
      <p:cViewPr varScale="1">
        <p:scale>
          <a:sx n="160" d="100"/>
          <a:sy n="160" d="100"/>
        </p:scale>
        <p:origin x="870" y="138"/>
      </p:cViewPr>
      <p:guideLst>
        <p:guide orient="horz" pos="2160"/>
        <p:guide pos="384"/>
        <p:guide pos="7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to Gorman</a:t>
            </a:r>
          </a:p>
          <a:p>
            <a:endParaRPr lang="en-US" dirty="0"/>
          </a:p>
          <a:p>
            <a:r>
              <a:rPr lang="en-US" dirty="0"/>
              <a:t>3 LIHTC apps in first urban round.  Only 4 in 2</a:t>
            </a:r>
            <a:r>
              <a:rPr lang="en-US" baseline="30000" dirty="0"/>
              <a:t>nd</a:t>
            </a:r>
            <a:r>
              <a:rPr lang="en-US" dirty="0"/>
              <a:t> urban round.  Need to get more interest/applications.  </a:t>
            </a:r>
          </a:p>
          <a:p>
            <a:endParaRPr lang="en-US" dirty="0"/>
          </a:p>
          <a:p>
            <a:r>
              <a:rPr lang="en-US" dirty="0"/>
              <a:t>Goal is to help you understand the sweet spot in terms of scoring, how transactions work.  We need more applications if we’re going to keep the program.</a:t>
            </a:r>
          </a:p>
          <a:p>
            <a:endParaRPr lang="en-US" dirty="0"/>
          </a:p>
          <a:p>
            <a:endParaRPr lang="en-US" dirty="0"/>
          </a:p>
        </p:txBody>
      </p:sp>
      <p:sp>
        <p:nvSpPr>
          <p:cNvPr id="4" name="Slide Number Placeholder 3"/>
          <p:cNvSpPr>
            <a:spLocks noGrp="1"/>
          </p:cNvSpPr>
          <p:nvPr>
            <p:ph type="sldNum" sz="quarter" idx="5"/>
          </p:nvPr>
        </p:nvSpPr>
        <p:spPr/>
        <p:txBody>
          <a:bodyPr/>
          <a:lstStyle/>
          <a:p>
            <a:fld id="{2665E1FA-FAA3-49D4-A3BB-BDC7AC7C27CD}" type="slidenum">
              <a:rPr lang="en-US" smtClean="0"/>
              <a:t>1</a:t>
            </a:fld>
            <a:endParaRPr lang="en-US"/>
          </a:p>
        </p:txBody>
      </p:sp>
    </p:spTree>
    <p:extLst>
      <p:ext uri="{BB962C8B-B14F-4D97-AF65-F5344CB8AC3E}">
        <p14:creationId xmlns:p14="http://schemas.microsoft.com/office/powerpoint/2010/main" val="3952469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236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877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222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17</a:t>
            </a:fld>
            <a:endParaRPr lang="en-US"/>
          </a:p>
        </p:txBody>
      </p:sp>
    </p:spTree>
    <p:extLst>
      <p:ext uri="{BB962C8B-B14F-4D97-AF65-F5344CB8AC3E}">
        <p14:creationId xmlns:p14="http://schemas.microsoft.com/office/powerpoint/2010/main" val="2740091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18</a:t>
            </a:fld>
            <a:endParaRPr lang="en-US"/>
          </a:p>
        </p:txBody>
      </p:sp>
    </p:spTree>
    <p:extLst>
      <p:ext uri="{BB962C8B-B14F-4D97-AF65-F5344CB8AC3E}">
        <p14:creationId xmlns:p14="http://schemas.microsoft.com/office/powerpoint/2010/main" val="311208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19</a:t>
            </a:fld>
            <a:endParaRPr lang="en-US"/>
          </a:p>
        </p:txBody>
      </p:sp>
    </p:spTree>
    <p:extLst>
      <p:ext uri="{BB962C8B-B14F-4D97-AF65-F5344CB8AC3E}">
        <p14:creationId xmlns:p14="http://schemas.microsoft.com/office/powerpoint/2010/main" val="3433087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20</a:t>
            </a:fld>
            <a:endParaRPr lang="en-US"/>
          </a:p>
        </p:txBody>
      </p:sp>
    </p:spTree>
    <p:extLst>
      <p:ext uri="{BB962C8B-B14F-4D97-AF65-F5344CB8AC3E}">
        <p14:creationId xmlns:p14="http://schemas.microsoft.com/office/powerpoint/2010/main" val="795854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21</a:t>
            </a:fld>
            <a:endParaRPr lang="en-US"/>
          </a:p>
        </p:txBody>
      </p:sp>
    </p:spTree>
    <p:extLst>
      <p:ext uri="{BB962C8B-B14F-4D97-AF65-F5344CB8AC3E}">
        <p14:creationId xmlns:p14="http://schemas.microsoft.com/office/powerpoint/2010/main" val="120132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22</a:t>
            </a:fld>
            <a:endParaRPr lang="en-US"/>
          </a:p>
        </p:txBody>
      </p:sp>
    </p:spTree>
    <p:extLst>
      <p:ext uri="{BB962C8B-B14F-4D97-AF65-F5344CB8AC3E}">
        <p14:creationId xmlns:p14="http://schemas.microsoft.com/office/powerpoint/2010/main" val="4190548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23</a:t>
            </a:fld>
            <a:endParaRPr lang="en-US"/>
          </a:p>
        </p:txBody>
      </p:sp>
    </p:spTree>
    <p:extLst>
      <p:ext uri="{BB962C8B-B14F-4D97-AF65-F5344CB8AC3E}">
        <p14:creationId xmlns:p14="http://schemas.microsoft.com/office/powerpoint/2010/main" val="22317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2</a:t>
            </a:fld>
            <a:endParaRPr lang="en-US"/>
          </a:p>
        </p:txBody>
      </p:sp>
    </p:spTree>
    <p:extLst>
      <p:ext uri="{BB962C8B-B14F-4D97-AF65-F5344CB8AC3E}">
        <p14:creationId xmlns:p14="http://schemas.microsoft.com/office/powerpoint/2010/main" val="3458058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24</a:t>
            </a:fld>
            <a:endParaRPr lang="en-US"/>
          </a:p>
        </p:txBody>
      </p:sp>
    </p:spTree>
    <p:extLst>
      <p:ext uri="{BB962C8B-B14F-4D97-AF65-F5344CB8AC3E}">
        <p14:creationId xmlns:p14="http://schemas.microsoft.com/office/powerpoint/2010/main" val="602383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571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26</a:t>
            </a:fld>
            <a:endParaRPr lang="en-US"/>
          </a:p>
        </p:txBody>
      </p:sp>
    </p:spTree>
    <p:extLst>
      <p:ext uri="{BB962C8B-B14F-4D97-AF65-F5344CB8AC3E}">
        <p14:creationId xmlns:p14="http://schemas.microsoft.com/office/powerpoint/2010/main" val="37699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27</a:t>
            </a:fld>
            <a:endParaRPr lang="en-US"/>
          </a:p>
        </p:txBody>
      </p:sp>
    </p:spTree>
    <p:extLst>
      <p:ext uri="{BB962C8B-B14F-4D97-AF65-F5344CB8AC3E}">
        <p14:creationId xmlns:p14="http://schemas.microsoft.com/office/powerpoint/2010/main" val="195494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B61E0D-AD23-4F53-A731-4D20218DC0D2}" type="slidenum">
              <a:rPr lang="en-US" smtClean="0"/>
              <a:t>28</a:t>
            </a:fld>
            <a:endParaRPr lang="en-US"/>
          </a:p>
        </p:txBody>
      </p:sp>
    </p:spTree>
    <p:extLst>
      <p:ext uri="{BB962C8B-B14F-4D97-AF65-F5344CB8AC3E}">
        <p14:creationId xmlns:p14="http://schemas.microsoft.com/office/powerpoint/2010/main" val="2832087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936683"/>
          </a:xfrm>
        </p:spPr>
        <p:txBody>
          <a:bodyPr/>
          <a:lstStyle/>
          <a:p>
            <a:r>
              <a:rPr lang="en-US" dirty="0"/>
              <a:t>Let’s shift now to Arizona.  </a:t>
            </a:r>
          </a:p>
          <a:p>
            <a:endParaRPr lang="en-US" dirty="0"/>
          </a:p>
          <a:p>
            <a:r>
              <a:rPr lang="en-US" dirty="0"/>
              <a:t>“Globe” in Western Apache means “Place of Metal”</a:t>
            </a:r>
          </a:p>
          <a:p>
            <a:endParaRPr lang="en-US" dirty="0"/>
          </a:p>
          <a:p>
            <a:r>
              <a:rPr lang="en-US" dirty="0"/>
              <a:t>64 units of senior housing (80% of units at 55+).  8 market rate units.  26 units in the school.        .7 acres.  91 units to the acre!  In a DDA. 30% basis boost.  </a:t>
            </a:r>
          </a:p>
          <a:p>
            <a:endParaRPr lang="en-US" dirty="0"/>
          </a:p>
          <a:p>
            <a:r>
              <a:rPr lang="en-US" dirty="0"/>
              <a:t>450 S. Hill Street in Globe (intersection of Hill Street &amp; Ash (US 60).  Gila County</a:t>
            </a:r>
          </a:p>
          <a:p>
            <a:endParaRPr lang="en-US" dirty="0"/>
          </a:p>
          <a:p>
            <a:r>
              <a:rPr lang="en-US" dirty="0"/>
              <a:t>Built in 1920.  Over 100 years old.  Closed after 85 years.  Sold in 2005.  </a:t>
            </a:r>
          </a:p>
          <a:p>
            <a:r>
              <a:rPr lang="en-US" dirty="0"/>
              <a:t>Sat vacant for 17 years.  </a:t>
            </a:r>
          </a:p>
          <a:p>
            <a:endParaRPr lang="en-US" dirty="0"/>
          </a:p>
          <a:p>
            <a:r>
              <a:rPr lang="en-US" dirty="0"/>
              <a:t>Council re-zoned the site in 2 moths w/ unanimous approval.  Also committed $400,000 in ARPA.</a:t>
            </a:r>
          </a:p>
          <a:p>
            <a:r>
              <a:rPr lang="en-US" dirty="0"/>
              <a:t>Downtown Historic Preservation Overlay District.</a:t>
            </a:r>
          </a:p>
          <a:p>
            <a:endParaRPr lang="en-US" dirty="0"/>
          </a:p>
          <a:p>
            <a:r>
              <a:rPr lang="en-US" dirty="0"/>
              <a:t>Not considering historic credits – would be small allocation of QRE’s and window cost would be astronomical.  </a:t>
            </a:r>
          </a:p>
          <a:p>
            <a:endParaRPr lang="en-US" dirty="0"/>
          </a:p>
          <a:p>
            <a:r>
              <a:rPr lang="en-US" dirty="0"/>
              <a:t>AMI levels in Gila County are almost 30% lower than Maricopa County.  </a:t>
            </a:r>
          </a:p>
          <a:p>
            <a:endParaRPr lang="en-US" dirty="0"/>
          </a:p>
        </p:txBody>
      </p:sp>
      <p:sp>
        <p:nvSpPr>
          <p:cNvPr id="4" name="Slide Number Placeholder 3"/>
          <p:cNvSpPr>
            <a:spLocks noGrp="1"/>
          </p:cNvSpPr>
          <p:nvPr>
            <p:ph type="sldNum" sz="quarter" idx="5"/>
          </p:nvPr>
        </p:nvSpPr>
        <p:spPr/>
        <p:txBody>
          <a:bodyPr/>
          <a:lstStyle/>
          <a:p>
            <a:fld id="{2665E1FA-FAA3-49D4-A3BB-BDC7AC7C27CD}" type="slidenum">
              <a:rPr lang="en-US" smtClean="0"/>
              <a:t>29</a:t>
            </a:fld>
            <a:endParaRPr lang="en-US"/>
          </a:p>
        </p:txBody>
      </p:sp>
    </p:spTree>
    <p:extLst>
      <p:ext uri="{BB962C8B-B14F-4D97-AF65-F5344CB8AC3E}">
        <p14:creationId xmlns:p14="http://schemas.microsoft.com/office/powerpoint/2010/main" val="29611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30</a:t>
            </a:fld>
            <a:endParaRPr lang="en-US"/>
          </a:p>
        </p:txBody>
      </p:sp>
    </p:spTree>
    <p:extLst>
      <p:ext uri="{BB962C8B-B14F-4D97-AF65-F5344CB8AC3E}">
        <p14:creationId xmlns:p14="http://schemas.microsoft.com/office/powerpoint/2010/main" val="325365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31</a:t>
            </a:fld>
            <a:endParaRPr lang="en-US"/>
          </a:p>
        </p:txBody>
      </p:sp>
    </p:spTree>
    <p:extLst>
      <p:ext uri="{BB962C8B-B14F-4D97-AF65-F5344CB8AC3E}">
        <p14:creationId xmlns:p14="http://schemas.microsoft.com/office/powerpoint/2010/main" val="2389408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32</a:t>
            </a:fld>
            <a:endParaRPr lang="en-US"/>
          </a:p>
        </p:txBody>
      </p:sp>
    </p:spTree>
    <p:extLst>
      <p:ext uri="{BB962C8B-B14F-4D97-AF65-F5344CB8AC3E}">
        <p14:creationId xmlns:p14="http://schemas.microsoft.com/office/powerpoint/2010/main" val="3077235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33</a:t>
            </a:fld>
            <a:endParaRPr lang="en-US"/>
          </a:p>
        </p:txBody>
      </p:sp>
    </p:spTree>
    <p:extLst>
      <p:ext uri="{BB962C8B-B14F-4D97-AF65-F5344CB8AC3E}">
        <p14:creationId xmlns:p14="http://schemas.microsoft.com/office/powerpoint/2010/main" val="28853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2CB9C6F-64A4-FBC4-03DD-F6C961FFB1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069F88E-EC81-449E-1C4A-A2E3898516DD}"/>
              </a:ext>
            </a:extLst>
          </p:cNvPr>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en-US" dirty="0"/>
              <a:t>Ability 360 is a 501c3 that advocates </a:t>
            </a:r>
            <a:r>
              <a:rPr lang="en-US" dirty="0">
                <a:solidFill>
                  <a:srgbClr val="4A4A4A"/>
                </a:solidFill>
                <a:latin typeface="Lato"/>
              </a:rPr>
              <a:t>personal responsibility – by, and for, people with disabilities – as a means to independence.</a:t>
            </a:r>
            <a:endParaRPr lang="en-US" dirty="0"/>
          </a:p>
          <a:p>
            <a:pPr marL="171450" indent="-171450" fontAlgn="auto">
              <a:spcBef>
                <a:spcPts val="0"/>
              </a:spcBef>
              <a:spcAft>
                <a:spcPts val="0"/>
              </a:spcAft>
              <a:buFont typeface="Arial" panose="020B0604020202020204" pitchFamily="34" charset="0"/>
              <a:buChar char="•"/>
              <a:defRPr/>
            </a:pPr>
            <a:r>
              <a:rPr lang="en-US" dirty="0"/>
              <a:t>Ability360 continues a 35-year tradition offering and promoting programs to empower people with all disabilities to take personal responsibility so that they may achieve or continue independent lifestyles within the community. The independent living philosophy states that people with disabilities should have the same civil rights, options, and control over choices in their own lives as do people without disabilities.</a:t>
            </a:r>
          </a:p>
          <a:p>
            <a:pPr fontAlgn="auto">
              <a:spcBef>
                <a:spcPts val="0"/>
              </a:spcBef>
              <a:spcAft>
                <a:spcPts val="0"/>
              </a:spcAft>
              <a:defRPr/>
            </a:pPr>
            <a:endParaRPr lang="en-US" b="1" dirty="0"/>
          </a:p>
          <a:p>
            <a:pPr fontAlgn="auto">
              <a:spcBef>
                <a:spcPts val="0"/>
              </a:spcBef>
              <a:spcAft>
                <a:spcPts val="0"/>
              </a:spcAft>
              <a:defRPr/>
            </a:pPr>
            <a:r>
              <a:rPr lang="en-US" b="1" dirty="0"/>
              <a:t>Ability360 Programs and Services are designed to:</a:t>
            </a:r>
            <a:endParaRPr lang="en-US" dirty="0"/>
          </a:p>
          <a:p>
            <a:pPr fontAlgn="auto">
              <a:spcBef>
                <a:spcPts val="0"/>
              </a:spcBef>
              <a:spcAft>
                <a:spcPts val="0"/>
              </a:spcAft>
              <a:defRPr/>
            </a:pPr>
            <a:r>
              <a:rPr lang="en-US" dirty="0"/>
              <a:t>•   Maximize independence</a:t>
            </a:r>
            <a:br>
              <a:rPr lang="en-US" dirty="0"/>
            </a:br>
            <a:r>
              <a:rPr lang="en-US" dirty="0"/>
              <a:t>•   Advocate personal responsibility as a means to independence</a:t>
            </a:r>
            <a:br>
              <a:rPr lang="en-US" dirty="0"/>
            </a:br>
            <a:r>
              <a:rPr lang="en-US" dirty="0"/>
              <a:t>•   Respond to direct consumer needs</a:t>
            </a:r>
            <a:br>
              <a:rPr lang="en-US" dirty="0"/>
            </a:br>
            <a:r>
              <a:rPr lang="en-US" dirty="0"/>
              <a:t>•   Encourage self-sufficiency</a:t>
            </a:r>
            <a:br>
              <a:rPr lang="en-US" dirty="0"/>
            </a:br>
            <a:r>
              <a:rPr lang="en-US" dirty="0"/>
              <a:t>•   Increase consumer control</a:t>
            </a:r>
            <a:br>
              <a:rPr lang="en-US" dirty="0"/>
            </a:br>
            <a:r>
              <a:rPr lang="en-US" dirty="0"/>
              <a:t>•   Achieve equal opportunity and full integration</a:t>
            </a:r>
            <a:br>
              <a:rPr lang="en-US" dirty="0"/>
            </a:br>
            <a:r>
              <a:rPr lang="en-US" dirty="0"/>
              <a:t>•   Remove barriers – architectural, communication and attitudinal</a:t>
            </a:r>
            <a:br>
              <a:rPr lang="en-US" dirty="0"/>
            </a:br>
            <a:r>
              <a:rPr lang="en-US" dirty="0"/>
              <a:t>•   Provide leadership through peer role models</a:t>
            </a:r>
          </a:p>
          <a:p>
            <a:pPr fontAlgn="auto">
              <a:spcBef>
                <a:spcPts val="0"/>
              </a:spcBef>
              <a:spcAft>
                <a:spcPts val="0"/>
              </a:spcAft>
              <a:defRPr/>
            </a:pPr>
            <a:r>
              <a:rPr lang="en-US" dirty="0"/>
              <a:t>Through its comprehensive programs, Ability360 touches the lives of individuals with disabilities and addresses the disability concerns of their family members, co-workers and employers.</a:t>
            </a:r>
          </a:p>
          <a:p>
            <a:pPr fontAlgn="auto">
              <a:spcBef>
                <a:spcPts val="0"/>
              </a:spcBef>
              <a:spcAft>
                <a:spcPts val="0"/>
              </a:spcAft>
              <a:defRPr/>
            </a:pPr>
            <a:br>
              <a:rPr lang="en-US" dirty="0"/>
            </a:br>
            <a:endParaRPr lang="en-US" dirty="0"/>
          </a:p>
          <a:p>
            <a:pPr fontAlgn="auto">
              <a:spcBef>
                <a:spcPts val="0"/>
              </a:spcBef>
              <a:spcAft>
                <a:spcPts val="0"/>
              </a:spcAft>
              <a:defRPr/>
            </a:pPr>
            <a:endParaRPr lang="en-US" dirty="0"/>
          </a:p>
          <a:p>
            <a:pPr fontAlgn="auto">
              <a:spcBef>
                <a:spcPts val="0"/>
              </a:spcBef>
              <a:spcAft>
                <a:spcPts val="0"/>
              </a:spcAft>
              <a:defRPr/>
            </a:pPr>
            <a:endParaRPr lang="en-US" dirty="0"/>
          </a:p>
        </p:txBody>
      </p:sp>
      <p:sp>
        <p:nvSpPr>
          <p:cNvPr id="43012" name="Slide Number Placeholder 3">
            <a:extLst>
              <a:ext uri="{FF2B5EF4-FFF2-40B4-BE49-F238E27FC236}">
                <a16:creationId xmlns:a16="http://schemas.microsoft.com/office/drawing/2014/main" id="{E0A7A3CA-534F-CE3E-60BC-3776F20A60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12C012A6-A90C-4C87-B2E4-63E6D9447760}"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34</a:t>
            </a:fld>
            <a:endParaRPr lang="en-US"/>
          </a:p>
        </p:txBody>
      </p:sp>
    </p:spTree>
    <p:extLst>
      <p:ext uri="{BB962C8B-B14F-4D97-AF65-F5344CB8AC3E}">
        <p14:creationId xmlns:p14="http://schemas.microsoft.com/office/powerpoint/2010/main" val="1523111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35</a:t>
            </a:fld>
            <a:endParaRPr lang="en-US"/>
          </a:p>
        </p:txBody>
      </p:sp>
    </p:spTree>
    <p:extLst>
      <p:ext uri="{BB962C8B-B14F-4D97-AF65-F5344CB8AC3E}">
        <p14:creationId xmlns:p14="http://schemas.microsoft.com/office/powerpoint/2010/main" val="3387060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36</a:t>
            </a:fld>
            <a:endParaRPr lang="en-US"/>
          </a:p>
        </p:txBody>
      </p:sp>
    </p:spTree>
    <p:extLst>
      <p:ext uri="{BB962C8B-B14F-4D97-AF65-F5344CB8AC3E}">
        <p14:creationId xmlns:p14="http://schemas.microsoft.com/office/powerpoint/2010/main" val="65271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for Number of units (101-200 = 40 points.  201+ = 60 points.  Low income targeting 20% at 30% AMI = max 60 points.  </a:t>
            </a:r>
          </a:p>
        </p:txBody>
      </p:sp>
      <p:sp>
        <p:nvSpPr>
          <p:cNvPr id="4" name="Slide Number Placeholder 3"/>
          <p:cNvSpPr>
            <a:spLocks noGrp="1"/>
          </p:cNvSpPr>
          <p:nvPr>
            <p:ph type="sldNum" sz="quarter" idx="5"/>
          </p:nvPr>
        </p:nvSpPr>
        <p:spPr/>
        <p:txBody>
          <a:bodyPr/>
          <a:lstStyle/>
          <a:p>
            <a:fld id="{2665E1FA-FAA3-49D4-A3BB-BDC7AC7C27CD}" type="slidenum">
              <a:rPr lang="en-US" smtClean="0"/>
              <a:t>37</a:t>
            </a:fld>
            <a:endParaRPr lang="en-US"/>
          </a:p>
        </p:txBody>
      </p:sp>
    </p:spTree>
    <p:extLst>
      <p:ext uri="{BB962C8B-B14F-4D97-AF65-F5344CB8AC3E}">
        <p14:creationId xmlns:p14="http://schemas.microsoft.com/office/powerpoint/2010/main" val="3823673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round.  1</a:t>
            </a:r>
            <a:r>
              <a:rPr lang="en-US" baseline="30000" dirty="0"/>
              <a:t>st</a:t>
            </a:r>
            <a:r>
              <a:rPr lang="en-US" dirty="0"/>
              <a:t> project ever awarded state LIHTC in Arizona.    </a:t>
            </a:r>
          </a:p>
        </p:txBody>
      </p:sp>
      <p:sp>
        <p:nvSpPr>
          <p:cNvPr id="4" name="Slide Number Placeholder 3"/>
          <p:cNvSpPr>
            <a:spLocks noGrp="1"/>
          </p:cNvSpPr>
          <p:nvPr>
            <p:ph type="sldNum" sz="quarter" idx="5"/>
          </p:nvPr>
        </p:nvSpPr>
        <p:spPr/>
        <p:txBody>
          <a:bodyPr/>
          <a:lstStyle/>
          <a:p>
            <a:fld id="{2665E1FA-FAA3-49D4-A3BB-BDC7AC7C27CD}" type="slidenum">
              <a:rPr lang="en-US" smtClean="0"/>
              <a:t>38</a:t>
            </a:fld>
            <a:endParaRPr lang="en-US"/>
          </a:p>
        </p:txBody>
      </p:sp>
    </p:spTree>
    <p:extLst>
      <p:ext uri="{BB962C8B-B14F-4D97-AF65-F5344CB8AC3E}">
        <p14:creationId xmlns:p14="http://schemas.microsoft.com/office/powerpoint/2010/main" val="3108497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round.  1</a:t>
            </a:r>
            <a:r>
              <a:rPr lang="en-US" baseline="30000" dirty="0"/>
              <a:t>st</a:t>
            </a:r>
            <a:r>
              <a:rPr lang="en-US" dirty="0"/>
              <a:t> project ever awarded state LIHTC in Arizona.    </a:t>
            </a:r>
          </a:p>
        </p:txBody>
      </p:sp>
      <p:sp>
        <p:nvSpPr>
          <p:cNvPr id="4" name="Slide Number Placeholder 3"/>
          <p:cNvSpPr>
            <a:spLocks noGrp="1"/>
          </p:cNvSpPr>
          <p:nvPr>
            <p:ph type="sldNum" sz="quarter" idx="5"/>
          </p:nvPr>
        </p:nvSpPr>
        <p:spPr/>
        <p:txBody>
          <a:bodyPr/>
          <a:lstStyle/>
          <a:p>
            <a:fld id="{2665E1FA-FAA3-49D4-A3BB-BDC7AC7C27CD}" type="slidenum">
              <a:rPr lang="en-US" smtClean="0"/>
              <a:t>39</a:t>
            </a:fld>
            <a:endParaRPr lang="en-US"/>
          </a:p>
        </p:txBody>
      </p:sp>
    </p:spTree>
    <p:extLst>
      <p:ext uri="{BB962C8B-B14F-4D97-AF65-F5344CB8AC3E}">
        <p14:creationId xmlns:p14="http://schemas.microsoft.com/office/powerpoint/2010/main" val="3843966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1224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65E1FA-FAA3-49D4-A3BB-BDC7AC7C27CD}" type="slidenum">
              <a:rPr lang="en-US" smtClean="0"/>
              <a:t>41</a:t>
            </a:fld>
            <a:endParaRPr lang="en-US"/>
          </a:p>
        </p:txBody>
      </p:sp>
    </p:spTree>
    <p:extLst>
      <p:ext uri="{BB962C8B-B14F-4D97-AF65-F5344CB8AC3E}">
        <p14:creationId xmlns:p14="http://schemas.microsoft.com/office/powerpoint/2010/main" val="412807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5E1FA-FAA3-49D4-A3BB-BDC7AC7C27CD}" type="slidenum">
              <a:rPr lang="en-US" smtClean="0"/>
              <a:t>4</a:t>
            </a:fld>
            <a:endParaRPr lang="en-US"/>
          </a:p>
        </p:txBody>
      </p:sp>
    </p:spTree>
    <p:extLst>
      <p:ext uri="{BB962C8B-B14F-4D97-AF65-F5344CB8AC3E}">
        <p14:creationId xmlns:p14="http://schemas.microsoft.com/office/powerpoint/2010/main" val="338462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11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315EB41B-3EA2-C7E3-C6BB-35349B50A1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D6A5463-1D9C-8A93-5230-989F147D5B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Independent Living and Self-Determination Statement</a:t>
            </a:r>
            <a:endParaRPr lang="en-US" altLang="en-US"/>
          </a:p>
          <a:p>
            <a:pPr>
              <a:spcBef>
                <a:spcPct val="0"/>
              </a:spcBef>
            </a:pPr>
            <a:r>
              <a:rPr lang="en-US" altLang="en-US"/>
              <a:t>Independent Living and Self-Determination are values that stress dignity, self-responsibility, choices and decision making.  Independent living is the freedom to direct one’s own life. Each individual has the right to optimize his or her personal ability and fully integrate into the community.  What does this mean?  You get to be in charge of your own life.  You might seek advice, but you make decisions for yourself.  You know what is best for you.  It does not mean doing everything all by yourself.  You might need assistance around your home.  You choose who assists you.  You pursue your dreams.  You explore your potential, talents and abilities.  It means having the freedom to fail and learn from your failures as well as experience successes, just as those without disabilities do.  The opportunity for independent living and self-determination is essential to the well being of people with disabilities.</a:t>
            </a:r>
          </a:p>
          <a:p>
            <a:pPr>
              <a:spcBef>
                <a:spcPct val="0"/>
              </a:spcBef>
            </a:pPr>
            <a:br>
              <a:rPr lang="en-US" altLang="en-US"/>
            </a:br>
            <a:r>
              <a:rPr lang="en-US" altLang="en-US" b="1"/>
              <a:t>What is Home Modification?</a:t>
            </a:r>
          </a:p>
          <a:p>
            <a:pPr>
              <a:spcBef>
                <a:spcPct val="0"/>
              </a:spcBef>
            </a:pPr>
            <a:r>
              <a:rPr lang="en-US" altLang="en-US"/>
              <a:t>Ability360’s Home Modification program assists people with disabilities who need modifications to their residence to improve accessibility and safety. The program facilitates accessible modifications for Maricopa county residents made possible largely by Community Development Block Grants.</a:t>
            </a:r>
          </a:p>
          <a:p>
            <a:pPr>
              <a:spcBef>
                <a:spcPct val="0"/>
              </a:spcBef>
            </a:pPr>
            <a:endParaRPr lang="en-US" altLang="en-US"/>
          </a:p>
        </p:txBody>
      </p:sp>
      <p:sp>
        <p:nvSpPr>
          <p:cNvPr id="44036" name="Slide Number Placeholder 3">
            <a:extLst>
              <a:ext uri="{FF2B5EF4-FFF2-40B4-BE49-F238E27FC236}">
                <a16:creationId xmlns:a16="http://schemas.microsoft.com/office/drawing/2014/main" id="{141EE0EB-035C-F426-C129-5ED0397C73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6386F1CA-A35B-4D03-9EF9-741E8B200AE2}"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023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139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2749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reserve="1">
  <p:cSld name="Title Slide 2">
    <p:bg>
      <p:bgPr>
        <a:solidFill>
          <a:schemeClr val="bg1"/>
        </a:solidFill>
        <a:effectLst/>
      </p:bgPr>
    </p:bg>
    <p:spTree>
      <p:nvGrpSpPr>
        <p:cNvPr id="1" name="Shape 23"/>
        <p:cNvGrpSpPr/>
        <p:nvPr/>
      </p:nvGrpSpPr>
      <p:grpSpPr>
        <a:xfrm>
          <a:off x="0" y="0"/>
          <a:ext cx="0" cy="0"/>
          <a:chOff x="0" y="0"/>
          <a:chExt cx="0" cy="0"/>
        </a:xfrm>
      </p:grpSpPr>
      <p:sp>
        <p:nvSpPr>
          <p:cNvPr id="24" name="Google Shape;24;g116722ad7d7_0_18"/>
          <p:cNvSpPr txBox="1">
            <a:spLocks noGrp="1"/>
          </p:cNvSpPr>
          <p:nvPr>
            <p:ph type="subTitle" idx="1"/>
          </p:nvPr>
        </p:nvSpPr>
        <p:spPr>
          <a:xfrm>
            <a:off x="1524000" y="4995742"/>
            <a:ext cx="9144000" cy="525232"/>
          </a:xfrm>
          <a:prstGeom prst="rect">
            <a:avLst/>
          </a:prstGeom>
          <a:noFill/>
          <a:ln>
            <a:noFill/>
          </a:ln>
        </p:spPr>
        <p:txBody>
          <a:bodyPr spcFirstLastPara="1" wrap="square" lIns="91425" tIns="45700" rIns="91425" bIns="45700" anchor="t" anchorCtr="0">
            <a:spAutoFit/>
          </a:bodyPr>
          <a:lstStyle>
            <a:lvl1pPr lvl="0" algn="ctr" rtl="0">
              <a:lnSpc>
                <a:spcPct val="90000"/>
              </a:lnSpc>
              <a:spcBef>
                <a:spcPts val="1000"/>
              </a:spcBef>
              <a:spcAft>
                <a:spcPts val="0"/>
              </a:spcAft>
              <a:buClr>
                <a:schemeClr val="lt1"/>
              </a:buClr>
              <a:buSzPts val="2200"/>
              <a:buFont typeface="PT Sans"/>
              <a:buNone/>
              <a:defRPr sz="2200">
                <a:solidFill>
                  <a:srgbClr val="263C8B"/>
                </a:solidFill>
              </a:defRPr>
            </a:lvl1pPr>
            <a:lvl2pPr lvl="1" algn="ctr" rtl="0">
              <a:lnSpc>
                <a:spcPct val="90000"/>
              </a:lnSpc>
              <a:spcBef>
                <a:spcPts val="500"/>
              </a:spcBef>
              <a:spcAft>
                <a:spcPts val="0"/>
              </a:spcAft>
              <a:buClr>
                <a:schemeClr val="dk2"/>
              </a:buClr>
              <a:buSzPts val="2200"/>
              <a:buFont typeface="PT Sans"/>
              <a:buNone/>
              <a:defRPr sz="2200"/>
            </a:lvl2pPr>
            <a:lvl3pPr lvl="2" algn="ctr" rtl="0">
              <a:lnSpc>
                <a:spcPct val="90000"/>
              </a:lnSpc>
              <a:spcBef>
                <a:spcPts val="500"/>
              </a:spcBef>
              <a:spcAft>
                <a:spcPts val="0"/>
              </a:spcAft>
              <a:buClr>
                <a:schemeClr val="dk2"/>
              </a:buClr>
              <a:buSzPts val="2200"/>
              <a:buFont typeface="PT Sans"/>
              <a:buNone/>
              <a:defRPr sz="2200"/>
            </a:lvl3pPr>
            <a:lvl4pPr lvl="3" algn="ctr" rtl="0">
              <a:lnSpc>
                <a:spcPct val="90000"/>
              </a:lnSpc>
              <a:spcBef>
                <a:spcPts val="500"/>
              </a:spcBef>
              <a:spcAft>
                <a:spcPts val="0"/>
              </a:spcAft>
              <a:buClr>
                <a:schemeClr val="dk2"/>
              </a:buClr>
              <a:buSzPts val="2200"/>
              <a:buFont typeface="PT Sans"/>
              <a:buNone/>
              <a:defRPr sz="2200"/>
            </a:lvl4pPr>
            <a:lvl5pPr lvl="4" algn="ctr" rtl="0">
              <a:lnSpc>
                <a:spcPct val="90000"/>
              </a:lnSpc>
              <a:spcBef>
                <a:spcPts val="500"/>
              </a:spcBef>
              <a:spcAft>
                <a:spcPts val="0"/>
              </a:spcAft>
              <a:buClr>
                <a:schemeClr val="dk2"/>
              </a:buClr>
              <a:buSzPts val="2200"/>
              <a:buFont typeface="PT Sans"/>
              <a:buNone/>
              <a:defRPr sz="2200"/>
            </a:lvl5pPr>
            <a:lvl6pPr lvl="5" algn="ctr" rtl="0">
              <a:lnSpc>
                <a:spcPct val="90000"/>
              </a:lnSpc>
              <a:spcBef>
                <a:spcPts val="500"/>
              </a:spcBef>
              <a:spcAft>
                <a:spcPts val="0"/>
              </a:spcAft>
              <a:buClr>
                <a:schemeClr val="lt1"/>
              </a:buClr>
              <a:buSzPts val="2200"/>
              <a:buFont typeface="PT Sans"/>
              <a:buNone/>
              <a:defRPr sz="2200">
                <a:latin typeface="PT Sans"/>
                <a:ea typeface="PT Sans"/>
                <a:cs typeface="PT Sans"/>
                <a:sym typeface="PT Sans"/>
              </a:defRPr>
            </a:lvl6pPr>
            <a:lvl7pPr lvl="6" algn="ctr" rtl="0">
              <a:lnSpc>
                <a:spcPct val="90000"/>
              </a:lnSpc>
              <a:spcBef>
                <a:spcPts val="500"/>
              </a:spcBef>
              <a:spcAft>
                <a:spcPts val="0"/>
              </a:spcAft>
              <a:buClr>
                <a:schemeClr val="lt1"/>
              </a:buClr>
              <a:buSzPts val="2200"/>
              <a:buFont typeface="PT Sans"/>
              <a:buNone/>
              <a:defRPr sz="2200">
                <a:latin typeface="PT Sans"/>
                <a:ea typeface="PT Sans"/>
                <a:cs typeface="PT Sans"/>
                <a:sym typeface="PT Sans"/>
              </a:defRPr>
            </a:lvl7pPr>
            <a:lvl8pPr lvl="7" algn="ctr" rtl="0">
              <a:lnSpc>
                <a:spcPct val="90000"/>
              </a:lnSpc>
              <a:spcBef>
                <a:spcPts val="500"/>
              </a:spcBef>
              <a:spcAft>
                <a:spcPts val="0"/>
              </a:spcAft>
              <a:buClr>
                <a:schemeClr val="lt1"/>
              </a:buClr>
              <a:buSzPts val="2200"/>
              <a:buFont typeface="PT Sans"/>
              <a:buNone/>
              <a:defRPr sz="2200">
                <a:latin typeface="PT Sans"/>
                <a:ea typeface="PT Sans"/>
                <a:cs typeface="PT Sans"/>
                <a:sym typeface="PT Sans"/>
              </a:defRPr>
            </a:lvl8pPr>
            <a:lvl9pPr lvl="8" algn="ctr" rtl="0">
              <a:lnSpc>
                <a:spcPct val="90000"/>
              </a:lnSpc>
              <a:spcBef>
                <a:spcPts val="500"/>
              </a:spcBef>
              <a:spcAft>
                <a:spcPts val="0"/>
              </a:spcAft>
              <a:buClr>
                <a:schemeClr val="lt1"/>
              </a:buClr>
              <a:buSzPts val="2200"/>
              <a:buFont typeface="PT Sans"/>
              <a:buNone/>
              <a:defRPr sz="2200">
                <a:latin typeface="PT Sans"/>
                <a:ea typeface="PT Sans"/>
                <a:cs typeface="PT Sans"/>
                <a:sym typeface="PT Sans"/>
              </a:defRPr>
            </a:lvl9pPr>
          </a:lstStyle>
          <a:p>
            <a:r>
              <a:rPr lang="en-US"/>
              <a:t>Click to edit Master subtitle style</a:t>
            </a:r>
            <a:endParaRPr dirty="0"/>
          </a:p>
        </p:txBody>
      </p:sp>
      <p:sp>
        <p:nvSpPr>
          <p:cNvPr id="36" name="Google Shape;36;g116722ad7d7_0_18"/>
          <p:cNvSpPr txBox="1">
            <a:spLocks noGrp="1"/>
          </p:cNvSpPr>
          <p:nvPr>
            <p:ph type="title" hasCustomPrompt="1"/>
          </p:nvPr>
        </p:nvSpPr>
        <p:spPr>
          <a:xfrm>
            <a:off x="1452450" y="3846850"/>
            <a:ext cx="9287100" cy="1126800"/>
          </a:xfrm>
          <a:prstGeom prst="rect">
            <a:avLst/>
          </a:prstGeom>
        </p:spPr>
        <p:txBody>
          <a:bodyPr spcFirstLastPara="1" wrap="square" lIns="91425" tIns="45700" rIns="91425" bIns="45700" anchor="ctr" anchorCtr="0">
            <a:normAutofit/>
          </a:bodyPr>
          <a:lstStyle>
            <a:lvl1pPr lvl="0" algn="ctr" rtl="0">
              <a:spcBef>
                <a:spcPts val="0"/>
              </a:spcBef>
              <a:spcAft>
                <a:spcPts val="0"/>
              </a:spcAft>
              <a:buClr>
                <a:schemeClr val="lt1"/>
              </a:buClr>
              <a:buSzPts val="3600"/>
              <a:buNone/>
              <a:defRPr b="0">
                <a:solidFill>
                  <a:srgbClr val="263C8B"/>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dirty="0"/>
              <a:t>CLICK TO ADD TITLE</a:t>
            </a:r>
          </a:p>
        </p:txBody>
      </p:sp>
      <p:grpSp>
        <p:nvGrpSpPr>
          <p:cNvPr id="17" name="Group 16">
            <a:extLst>
              <a:ext uri="{FF2B5EF4-FFF2-40B4-BE49-F238E27FC236}">
                <a16:creationId xmlns:a16="http://schemas.microsoft.com/office/drawing/2014/main" id="{B1876A8A-2021-2948-BBF7-94996619B480}"/>
              </a:ext>
            </a:extLst>
          </p:cNvPr>
          <p:cNvGrpSpPr/>
          <p:nvPr userDrawn="1"/>
        </p:nvGrpSpPr>
        <p:grpSpPr>
          <a:xfrm>
            <a:off x="0" y="6014753"/>
            <a:ext cx="12192000" cy="514927"/>
            <a:chOff x="0" y="5996091"/>
            <a:chExt cx="12192000" cy="514927"/>
          </a:xfrm>
        </p:grpSpPr>
        <p:sp>
          <p:nvSpPr>
            <p:cNvPr id="18" name="Google Shape;13;p9">
              <a:extLst>
                <a:ext uri="{FF2B5EF4-FFF2-40B4-BE49-F238E27FC236}">
                  <a16:creationId xmlns:a16="http://schemas.microsoft.com/office/drawing/2014/main" id="{979F1FC6-FD10-9741-B045-3FB7FE15A980}"/>
                </a:ext>
              </a:extLst>
            </p:cNvPr>
            <p:cNvSpPr/>
            <p:nvPr/>
          </p:nvSpPr>
          <p:spPr>
            <a:xfrm>
              <a:off x="0" y="5996091"/>
              <a:ext cx="12192000" cy="481200"/>
            </a:xfrm>
            <a:prstGeom prst="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9" name="Group 18">
              <a:extLst>
                <a:ext uri="{FF2B5EF4-FFF2-40B4-BE49-F238E27FC236}">
                  <a16:creationId xmlns:a16="http://schemas.microsoft.com/office/drawing/2014/main" id="{7245726D-FD18-EB4E-8032-C9B05BEF8CDF}"/>
                </a:ext>
              </a:extLst>
            </p:cNvPr>
            <p:cNvGrpSpPr/>
            <p:nvPr userDrawn="1"/>
          </p:nvGrpSpPr>
          <p:grpSpPr>
            <a:xfrm>
              <a:off x="1489902" y="6029827"/>
              <a:ext cx="9212196" cy="481191"/>
              <a:chOff x="1522398" y="6030822"/>
              <a:chExt cx="9212196" cy="576072"/>
            </a:xfrm>
          </p:grpSpPr>
          <p:sp>
            <p:nvSpPr>
              <p:cNvPr id="20" name="Google Shape;16;p9">
                <a:extLst>
                  <a:ext uri="{FF2B5EF4-FFF2-40B4-BE49-F238E27FC236}">
                    <a16:creationId xmlns:a16="http://schemas.microsoft.com/office/drawing/2014/main" id="{61212E0E-44E8-9B4E-BD07-5AA265B57B8A}"/>
                  </a:ext>
                </a:extLst>
              </p:cNvPr>
              <p:cNvSpPr txBox="1"/>
              <p:nvPr/>
            </p:nvSpPr>
            <p:spPr>
              <a:xfrm>
                <a:off x="1522398" y="6030822"/>
                <a:ext cx="675236"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dirty="0">
                    <a:solidFill>
                      <a:srgbClr val="FFFFFF"/>
                    </a:solidFill>
                    <a:latin typeface="PT Sans"/>
                    <a:ea typeface="PT Sans"/>
                    <a:cs typeface="PT Sans"/>
                    <a:sym typeface="PT Sans"/>
                  </a:rPr>
                  <a:t>ATLANTA</a:t>
                </a:r>
                <a:endParaRPr sz="1200" b="0" i="0" u="none" strike="noStrike" cap="none" dirty="0">
                  <a:solidFill>
                    <a:schemeClr val="lt1"/>
                  </a:solidFill>
                  <a:latin typeface="PT Sans"/>
                  <a:ea typeface="PT Sans"/>
                  <a:cs typeface="PT Sans"/>
                  <a:sym typeface="PT Sans"/>
                </a:endParaRPr>
              </a:p>
            </p:txBody>
          </p:sp>
          <p:sp>
            <p:nvSpPr>
              <p:cNvPr id="21" name="Google Shape;17;p9">
                <a:extLst>
                  <a:ext uri="{FF2B5EF4-FFF2-40B4-BE49-F238E27FC236}">
                    <a16:creationId xmlns:a16="http://schemas.microsoft.com/office/drawing/2014/main" id="{84A28319-D95C-A547-A17D-E2FED683E037}"/>
                  </a:ext>
                </a:extLst>
              </p:cNvPr>
              <p:cNvSpPr txBox="1"/>
              <p:nvPr/>
            </p:nvSpPr>
            <p:spPr>
              <a:xfrm>
                <a:off x="2944040" y="6030822"/>
                <a:ext cx="603504"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a:solidFill>
                      <a:srgbClr val="FFFFFF"/>
                    </a:solidFill>
                    <a:latin typeface="PT Sans"/>
                    <a:ea typeface="PT Sans"/>
                    <a:cs typeface="PT Sans"/>
                    <a:sym typeface="PT Sans"/>
                  </a:rPr>
                  <a:t>CHICAGO</a:t>
                </a:r>
                <a:endParaRPr sz="1200" b="0" i="0" u="none" strike="noStrike" cap="none">
                  <a:solidFill>
                    <a:schemeClr val="lt1"/>
                  </a:solidFill>
                  <a:latin typeface="PT Sans"/>
                  <a:ea typeface="PT Sans"/>
                  <a:cs typeface="PT Sans"/>
                  <a:sym typeface="PT Sans"/>
                </a:endParaRPr>
              </a:p>
            </p:txBody>
          </p:sp>
          <p:sp>
            <p:nvSpPr>
              <p:cNvPr id="22" name="Google Shape;18;p9">
                <a:extLst>
                  <a:ext uri="{FF2B5EF4-FFF2-40B4-BE49-F238E27FC236}">
                    <a16:creationId xmlns:a16="http://schemas.microsoft.com/office/drawing/2014/main" id="{F4519CAF-A841-A34B-A445-3E5C01C90551}"/>
                  </a:ext>
                </a:extLst>
              </p:cNvPr>
              <p:cNvSpPr txBox="1"/>
              <p:nvPr/>
            </p:nvSpPr>
            <p:spPr>
              <a:xfrm>
                <a:off x="4293950" y="6030822"/>
                <a:ext cx="548640"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a:solidFill>
                      <a:srgbClr val="FFFFFF"/>
                    </a:solidFill>
                    <a:latin typeface="PT Sans"/>
                    <a:ea typeface="PT Sans"/>
                    <a:cs typeface="PT Sans"/>
                    <a:sym typeface="PT Sans"/>
                  </a:rPr>
                  <a:t>DENVER</a:t>
                </a:r>
                <a:endParaRPr sz="1200" b="0" i="0" u="none" strike="noStrike" cap="none">
                  <a:solidFill>
                    <a:schemeClr val="lt1"/>
                  </a:solidFill>
                  <a:latin typeface="PT Sans"/>
                  <a:ea typeface="PT Sans"/>
                  <a:cs typeface="PT Sans"/>
                  <a:sym typeface="PT Sans"/>
                </a:endParaRPr>
              </a:p>
            </p:txBody>
          </p:sp>
          <p:sp>
            <p:nvSpPr>
              <p:cNvPr id="23" name="Google Shape;19;p9">
                <a:extLst>
                  <a:ext uri="{FF2B5EF4-FFF2-40B4-BE49-F238E27FC236}">
                    <a16:creationId xmlns:a16="http://schemas.microsoft.com/office/drawing/2014/main" id="{DB2E6DEF-91E7-DE41-A36A-75181BFB1E39}"/>
                  </a:ext>
                </a:extLst>
              </p:cNvPr>
              <p:cNvSpPr txBox="1"/>
              <p:nvPr/>
            </p:nvSpPr>
            <p:spPr>
              <a:xfrm>
                <a:off x="5588996" y="6030822"/>
                <a:ext cx="640080"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dirty="0">
                    <a:solidFill>
                      <a:srgbClr val="FFFFFF"/>
                    </a:solidFill>
                    <a:latin typeface="PT Sans"/>
                    <a:ea typeface="PT Sans"/>
                    <a:cs typeface="PT Sans"/>
                    <a:sym typeface="PT Sans"/>
                  </a:rPr>
                  <a:t>MADISON</a:t>
                </a:r>
                <a:endParaRPr sz="1200" b="0" i="0" u="none" strike="noStrike" cap="none" dirty="0">
                  <a:solidFill>
                    <a:schemeClr val="lt1"/>
                  </a:solidFill>
                  <a:latin typeface="PT Sans"/>
                  <a:ea typeface="PT Sans"/>
                  <a:cs typeface="PT Sans"/>
                  <a:sym typeface="PT Sans"/>
                </a:endParaRPr>
              </a:p>
            </p:txBody>
          </p:sp>
          <p:sp>
            <p:nvSpPr>
              <p:cNvPr id="37" name="Google Shape;20;p9">
                <a:extLst>
                  <a:ext uri="{FF2B5EF4-FFF2-40B4-BE49-F238E27FC236}">
                    <a16:creationId xmlns:a16="http://schemas.microsoft.com/office/drawing/2014/main" id="{D81447C7-B3F8-1241-95BF-4466A8110F84}"/>
                  </a:ext>
                </a:extLst>
              </p:cNvPr>
              <p:cNvSpPr txBox="1"/>
              <p:nvPr/>
            </p:nvSpPr>
            <p:spPr>
              <a:xfrm>
                <a:off x="6975482" y="6030822"/>
                <a:ext cx="873824"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dirty="0">
                    <a:solidFill>
                      <a:srgbClr val="FFFFFF"/>
                    </a:solidFill>
                    <a:latin typeface="PT Sans"/>
                    <a:ea typeface="PT Sans"/>
                    <a:cs typeface="PT Sans"/>
                    <a:sym typeface="PT Sans"/>
                  </a:rPr>
                  <a:t>MILWAUKEE</a:t>
                </a:r>
                <a:endParaRPr sz="1200" b="0" i="0" u="none" strike="noStrike" cap="none" dirty="0">
                  <a:solidFill>
                    <a:schemeClr val="lt1"/>
                  </a:solidFill>
                  <a:latin typeface="PT Sans"/>
                  <a:ea typeface="PT Sans"/>
                  <a:cs typeface="PT Sans"/>
                  <a:sym typeface="PT Sans"/>
                </a:endParaRPr>
              </a:p>
            </p:txBody>
          </p:sp>
          <p:sp>
            <p:nvSpPr>
              <p:cNvPr id="38" name="Google Shape;21;p9">
                <a:extLst>
                  <a:ext uri="{FF2B5EF4-FFF2-40B4-BE49-F238E27FC236}">
                    <a16:creationId xmlns:a16="http://schemas.microsoft.com/office/drawing/2014/main" id="{73969ADB-B2C6-3A47-81E1-55F87504840A}"/>
                  </a:ext>
                </a:extLst>
              </p:cNvPr>
              <p:cNvSpPr txBox="1"/>
              <p:nvPr/>
            </p:nvSpPr>
            <p:spPr>
              <a:xfrm>
                <a:off x="8595712" y="6030822"/>
                <a:ext cx="612648"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a:solidFill>
                      <a:srgbClr val="FFFFFF"/>
                    </a:solidFill>
                    <a:latin typeface="PT Sans"/>
                    <a:ea typeface="PT Sans"/>
                    <a:cs typeface="PT Sans"/>
                    <a:sym typeface="PT Sans"/>
                  </a:rPr>
                  <a:t>PH</a:t>
                </a:r>
                <a:r>
                  <a:rPr lang="en-US" sz="1200" b="1">
                    <a:solidFill>
                      <a:srgbClr val="FFFFFF"/>
                    </a:solidFill>
                    <a:latin typeface="PT Sans"/>
                    <a:ea typeface="PT Sans"/>
                    <a:cs typeface="PT Sans"/>
                    <a:sym typeface="PT Sans"/>
                  </a:rPr>
                  <a:t>OE</a:t>
                </a:r>
                <a:r>
                  <a:rPr lang="en-US" sz="1200" b="1" i="0" u="none" strike="noStrike" cap="none">
                    <a:solidFill>
                      <a:srgbClr val="FFFFFF"/>
                    </a:solidFill>
                    <a:latin typeface="PT Sans"/>
                    <a:ea typeface="PT Sans"/>
                    <a:cs typeface="PT Sans"/>
                    <a:sym typeface="PT Sans"/>
                  </a:rPr>
                  <a:t>NIX</a:t>
                </a:r>
                <a:endParaRPr sz="1200" b="0" i="0" u="none" strike="noStrike" cap="none">
                  <a:solidFill>
                    <a:schemeClr val="lt1"/>
                  </a:solidFill>
                  <a:latin typeface="PT Sans"/>
                  <a:ea typeface="PT Sans"/>
                  <a:cs typeface="PT Sans"/>
                  <a:sym typeface="PT Sans"/>
                </a:endParaRPr>
              </a:p>
            </p:txBody>
          </p:sp>
          <p:sp>
            <p:nvSpPr>
              <p:cNvPr id="39" name="Google Shape;22;p9">
                <a:extLst>
                  <a:ext uri="{FF2B5EF4-FFF2-40B4-BE49-F238E27FC236}">
                    <a16:creationId xmlns:a16="http://schemas.microsoft.com/office/drawing/2014/main" id="{0480775E-66C8-AC45-BD64-01505E71A346}"/>
                  </a:ext>
                </a:extLst>
              </p:cNvPr>
              <p:cNvSpPr txBox="1"/>
              <p:nvPr/>
            </p:nvSpPr>
            <p:spPr>
              <a:xfrm>
                <a:off x="9954767" y="6030822"/>
                <a:ext cx="779827" cy="576072"/>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r>
                  <a:rPr lang="en-US" sz="1200" b="1" i="0" u="none" strike="noStrike" cap="none" dirty="0">
                    <a:solidFill>
                      <a:srgbClr val="FFFFFF"/>
                    </a:solidFill>
                    <a:latin typeface="PT Sans"/>
                    <a:ea typeface="PT Sans"/>
                    <a:cs typeface="PT Sans"/>
                    <a:sym typeface="PT Sans"/>
                  </a:rPr>
                  <a:t>PORTLAND</a:t>
                </a:r>
                <a:endParaRPr sz="1200" b="0" i="0" u="none" strike="noStrike" cap="none" dirty="0">
                  <a:solidFill>
                    <a:schemeClr val="lt1"/>
                  </a:solidFill>
                  <a:latin typeface="PT Sans"/>
                  <a:ea typeface="PT Sans"/>
                  <a:cs typeface="PT Sans"/>
                  <a:sym typeface="PT Sans"/>
                </a:endParaRPr>
              </a:p>
            </p:txBody>
          </p:sp>
        </p:grpSp>
      </p:grpSp>
      <p:pic>
        <p:nvPicPr>
          <p:cNvPr id="26" name="Google Shape;47;p11">
            <a:extLst>
              <a:ext uri="{FF2B5EF4-FFF2-40B4-BE49-F238E27FC236}">
                <a16:creationId xmlns:a16="http://schemas.microsoft.com/office/drawing/2014/main" id="{00218B95-B890-4747-B0F6-E12C3634BE42}"/>
              </a:ext>
            </a:extLst>
          </p:cNvPr>
          <p:cNvPicPr preferRelativeResize="0"/>
          <p:nvPr userDrawn="1"/>
        </p:nvPicPr>
        <p:blipFill rotWithShape="1">
          <a:blip r:embed="rId2">
            <a:alphaModFix/>
          </a:blip>
          <a:srcRect/>
          <a:stretch/>
        </p:blipFill>
        <p:spPr>
          <a:xfrm>
            <a:off x="3581400" y="1009780"/>
            <a:ext cx="5029200" cy="2031022"/>
          </a:xfrm>
          <a:prstGeom prst="rect">
            <a:avLst/>
          </a:prstGeom>
          <a:noFill/>
          <a:ln>
            <a:noFill/>
          </a:ln>
        </p:spPr>
      </p:pic>
    </p:spTree>
    <p:extLst>
      <p:ext uri="{BB962C8B-B14F-4D97-AF65-F5344CB8AC3E}">
        <p14:creationId xmlns:p14="http://schemas.microsoft.com/office/powerpoint/2010/main" val="382561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1" preserve="1" userDrawn="1">
  <p:cSld name="1_Title Slide 1">
    <p:bg>
      <p:bgPr>
        <a:solidFill>
          <a:srgbClr val="263C8B"/>
        </a:solidFill>
        <a:effectLst/>
      </p:bgPr>
    </p:bg>
    <p:spTree>
      <p:nvGrpSpPr>
        <p:cNvPr id="1" name="Shape 23"/>
        <p:cNvGrpSpPr/>
        <p:nvPr/>
      </p:nvGrpSpPr>
      <p:grpSpPr>
        <a:xfrm>
          <a:off x="0" y="0"/>
          <a:ext cx="0" cy="0"/>
          <a:chOff x="0" y="0"/>
          <a:chExt cx="0" cy="0"/>
        </a:xfrm>
      </p:grpSpPr>
      <p:pic>
        <p:nvPicPr>
          <p:cNvPr id="25" name="Google Shape;25;g116722ad7d7_0_18"/>
          <p:cNvPicPr preferRelativeResize="0"/>
          <p:nvPr/>
        </p:nvPicPr>
        <p:blipFill rotWithShape="1">
          <a:blip r:embed="rId2">
            <a:alphaModFix/>
          </a:blip>
          <a:srcRect/>
          <a:stretch/>
        </p:blipFill>
        <p:spPr>
          <a:xfrm>
            <a:off x="3499837" y="921120"/>
            <a:ext cx="5192326" cy="2096905"/>
          </a:xfrm>
          <a:prstGeom prst="rect">
            <a:avLst/>
          </a:prstGeom>
          <a:noFill/>
          <a:ln>
            <a:noFill/>
          </a:ln>
        </p:spPr>
      </p:pic>
      <p:sp>
        <p:nvSpPr>
          <p:cNvPr id="36" name="Google Shape;36;g116722ad7d7_0_18"/>
          <p:cNvSpPr txBox="1">
            <a:spLocks noGrp="1"/>
          </p:cNvSpPr>
          <p:nvPr>
            <p:ph type="title" hasCustomPrompt="1"/>
          </p:nvPr>
        </p:nvSpPr>
        <p:spPr>
          <a:xfrm>
            <a:off x="1452450" y="3435875"/>
            <a:ext cx="9287100" cy="1126800"/>
          </a:xfrm>
          <a:prstGeom prst="rect">
            <a:avLst/>
          </a:prstGeom>
        </p:spPr>
        <p:txBody>
          <a:bodyPr spcFirstLastPara="1" wrap="square" lIns="91425" tIns="45700" rIns="91425" bIns="45700" anchor="ctr" anchorCtr="0">
            <a:normAutofit/>
          </a:bodyPr>
          <a:lstStyle>
            <a:lvl1pPr lvl="0" algn="ctr" rtl="0">
              <a:spcBef>
                <a:spcPts val="0"/>
              </a:spcBef>
              <a:spcAft>
                <a:spcPts val="0"/>
              </a:spcAft>
              <a:buClr>
                <a:schemeClr val="lt1"/>
              </a:buClr>
              <a:buSzPts val="3600"/>
              <a:buNone/>
              <a:defRPr b="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dirty="0"/>
              <a:t>CLICK TO ADD TEXT</a:t>
            </a:r>
          </a:p>
        </p:txBody>
      </p:sp>
      <p:sp>
        <p:nvSpPr>
          <p:cNvPr id="2" name="Rectangle 1">
            <a:extLst>
              <a:ext uri="{FF2B5EF4-FFF2-40B4-BE49-F238E27FC236}">
                <a16:creationId xmlns:a16="http://schemas.microsoft.com/office/drawing/2014/main" id="{9B039EA0-F76F-904E-9865-010869592946}"/>
              </a:ext>
            </a:extLst>
          </p:cNvPr>
          <p:cNvSpPr/>
          <p:nvPr userDrawn="1"/>
        </p:nvSpPr>
        <p:spPr>
          <a:xfrm>
            <a:off x="3048000" y="4788838"/>
            <a:ext cx="6096000" cy="1569660"/>
          </a:xfrm>
          <a:prstGeom prst="rect">
            <a:avLst/>
          </a:prstGeom>
        </p:spPr>
        <p:txBody>
          <a:bodyPr>
            <a:spAutoFit/>
          </a:bodyPr>
          <a:lstStyle/>
          <a:p>
            <a:pPr algn="ctr"/>
            <a:r>
              <a:rPr lang="en-US" sz="2400" dirty="0">
                <a:solidFill>
                  <a:schemeClr val="bg1"/>
                </a:solidFill>
              </a:rPr>
              <a:t>Corporate Office</a:t>
            </a:r>
          </a:p>
          <a:p>
            <a:pPr algn="ctr"/>
            <a:r>
              <a:rPr lang="en-US" sz="2400" dirty="0">
                <a:solidFill>
                  <a:schemeClr val="bg1"/>
                </a:solidFill>
              </a:rPr>
              <a:t>200 N Main St, Oregon, WI 53575</a:t>
            </a:r>
          </a:p>
          <a:p>
            <a:pPr algn="ctr"/>
            <a:r>
              <a:rPr lang="en-US" sz="2400" dirty="0">
                <a:solidFill>
                  <a:schemeClr val="bg1"/>
                </a:solidFill>
              </a:rPr>
              <a:t>(608) 835-3900</a:t>
            </a:r>
          </a:p>
          <a:p>
            <a:pPr algn="ctr"/>
            <a:r>
              <a:rPr lang="en-US" sz="2400" dirty="0">
                <a:solidFill>
                  <a:schemeClr val="bg1"/>
                </a:solidFill>
              </a:rPr>
              <a:t>www.GormanUSA.com</a:t>
            </a:r>
          </a:p>
        </p:txBody>
      </p:sp>
    </p:spTree>
    <p:extLst>
      <p:ext uri="{BB962C8B-B14F-4D97-AF65-F5344CB8AC3E}">
        <p14:creationId xmlns:p14="http://schemas.microsoft.com/office/powerpoint/2010/main" val="2360389028"/>
      </p:ext>
    </p:extLst>
  </p:cSld>
  <p:clrMapOvr>
    <a:masterClrMapping/>
  </p:clrMapOvr>
  <p:extLst>
    <p:ext uri="{DCECCB84-F9BA-43D5-87BE-67443E8EF086}">
      <p15:sldGuideLst xmlns:p15="http://schemas.microsoft.com/office/powerpoint/2012/main">
        <p15:guide id="1" pos="72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5" name="Rectangle 4"/>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6" name="Rectangle 5"/>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101600" y="6069013"/>
            <a:ext cx="2743200" cy="685800"/>
          </a:xfrm>
          <a:prstGeom prst="rect">
            <a:avLst/>
          </a:prstGeom>
        </p:spPr>
        <p:txBody>
          <a:bodyPr>
            <a:noAutofit/>
          </a:bodyPr>
          <a:lstStyle>
            <a:lvl1pPr algn="ctr" eaLnBrk="1" hangingPunct="1">
              <a:defRPr sz="2000">
                <a:solidFill>
                  <a:srgbClr val="FFFFFF"/>
                </a:solidFill>
                <a:latin typeface="Arial" charset="0"/>
              </a:defRPr>
            </a:lvl1pPr>
          </a:lstStyle>
          <a:p>
            <a:pPr>
              <a:defRPr/>
            </a:pPr>
            <a:fld id="{B8CFFCF9-7965-46B9-A55A-85B4145B393F}" type="datetimeFigureOut">
              <a:rPr lang="en-US"/>
              <a:pPr>
                <a:defRPr/>
              </a:pPr>
              <a:t>3/1/2023</a:t>
            </a:fld>
            <a:endParaRPr lang="en-US"/>
          </a:p>
        </p:txBody>
      </p:sp>
      <p:sp>
        <p:nvSpPr>
          <p:cNvPr id="10" name="Footer Placeholder 16"/>
          <p:cNvSpPr>
            <a:spLocks noGrp="1"/>
          </p:cNvSpPr>
          <p:nvPr>
            <p:ph type="ftr" sz="quarter" idx="11"/>
          </p:nvPr>
        </p:nvSpPr>
        <p:spPr>
          <a:xfrm>
            <a:off x="2781300" y="236539"/>
            <a:ext cx="7823200" cy="365125"/>
          </a:xfrm>
          <a:prstGeom prst="rect">
            <a:avLst/>
          </a:prstGeom>
        </p:spPr>
        <p:txBody>
          <a:bodyPr/>
          <a:lstStyle>
            <a:lvl1pPr algn="r" eaLnBrk="1" hangingPunct="1">
              <a:defRPr>
                <a:solidFill>
                  <a:schemeClr val="tx2"/>
                </a:solidFill>
                <a:latin typeface="Arial" charset="0"/>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solidFill>
                  <a:schemeClr val="tx2"/>
                </a:solidFill>
              </a:defRPr>
            </a:lvl1pPr>
          </a:lstStyle>
          <a:p>
            <a:pPr>
              <a:defRPr/>
            </a:pPr>
            <a:fld id="{963A876C-6FF1-40CE-8E5E-F1E9474ADBDB}" type="slidenum">
              <a:rPr lang="en-US" altLang="en-US"/>
              <a:pPr>
                <a:defRPr/>
              </a:pPr>
              <a:t>‹#›</a:t>
            </a:fld>
            <a:endParaRPr lang="en-US" altLang="en-US"/>
          </a:p>
        </p:txBody>
      </p:sp>
    </p:spTree>
    <p:extLst>
      <p:ext uri="{BB962C8B-B14F-4D97-AF65-F5344CB8AC3E}">
        <p14:creationId xmlns:p14="http://schemas.microsoft.com/office/powerpoint/2010/main" val="3781858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361242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p:cNvSpPr>
            <a:spLocks noGrp="1"/>
          </p:cNvSpPr>
          <p:nvPr>
            <p:ph type="title"/>
          </p:nvPr>
        </p:nvSpPr>
        <p:spPr>
          <a:xfrm>
            <a:off x="2209800" y="2263054"/>
            <a:ext cx="9144000" cy="1325563"/>
          </a:xfrm>
        </p:spPr>
        <p:txBody>
          <a:bodyPr/>
          <a:lstStyle>
            <a:lvl1pPr algn="ctr">
              <a:defRPr b="1">
                <a:latin typeface="+mj-lt"/>
              </a:defRPr>
            </a:lvl1pPr>
          </a:lstStyle>
          <a:p>
            <a:r>
              <a:rPr lang="en-US" dirty="0"/>
              <a:t>Click to edit Master title style</a:t>
            </a:r>
          </a:p>
        </p:txBody>
      </p:sp>
      <p:cxnSp>
        <p:nvCxnSpPr>
          <p:cNvPr id="4" name="Straight Connector 3"/>
          <p:cNvCxnSpPr/>
          <p:nvPr userDrawn="1"/>
        </p:nvCxnSpPr>
        <p:spPr>
          <a:xfrm>
            <a:off x="2209800" y="3599238"/>
            <a:ext cx="9144000" cy="0"/>
          </a:xfrm>
          <a:prstGeom prst="line">
            <a:avLst/>
          </a:prstGeom>
          <a:ln w="19050">
            <a:solidFill>
              <a:srgbClr val="2540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218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86287DEA-8ABB-9B79-71E4-FB7BA891F378}"/>
              </a:ext>
            </a:extLst>
          </p:cNvPr>
          <p:cNvSpPr>
            <a:spLocks noChangeArrowheads="1"/>
          </p:cNvSpPr>
          <p:nvPr userDrawn="1"/>
        </p:nvSpPr>
        <p:spPr bwMode="auto">
          <a:xfrm>
            <a:off x="7719485" y="3689350"/>
            <a:ext cx="5293783" cy="3543300"/>
          </a:xfrm>
          <a:custGeom>
            <a:avLst/>
            <a:gdLst>
              <a:gd name="T0" fmla="*/ 1281 w 2345"/>
              <a:gd name="T1" fmla="*/ 0 h 2094"/>
              <a:gd name="T2" fmla="*/ 1281 w 2345"/>
              <a:gd name="T3" fmla="*/ 0 h 2094"/>
              <a:gd name="T4" fmla="*/ 1031 w 2345"/>
              <a:gd name="T5" fmla="*/ 31 h 2094"/>
              <a:gd name="T6" fmla="*/ 1219 w 2345"/>
              <a:gd name="T7" fmla="*/ 437 h 2094"/>
              <a:gd name="T8" fmla="*/ 1281 w 2345"/>
              <a:gd name="T9" fmla="*/ 437 h 2094"/>
              <a:gd name="T10" fmla="*/ 1906 w 2345"/>
              <a:gd name="T11" fmla="*/ 1031 h 2094"/>
              <a:gd name="T12" fmla="*/ 1281 w 2345"/>
              <a:gd name="T13" fmla="*/ 1655 h 2094"/>
              <a:gd name="T14" fmla="*/ 687 w 2345"/>
              <a:gd name="T15" fmla="*/ 1031 h 2094"/>
              <a:gd name="T16" fmla="*/ 719 w 2345"/>
              <a:gd name="T17" fmla="*/ 812 h 2094"/>
              <a:gd name="T18" fmla="*/ 1031 w 2345"/>
              <a:gd name="T19" fmla="*/ 906 h 2094"/>
              <a:gd name="T20" fmla="*/ 719 w 2345"/>
              <a:gd name="T21" fmla="*/ 219 h 2094"/>
              <a:gd name="T22" fmla="*/ 0 w 2345"/>
              <a:gd name="T23" fmla="*/ 500 h 2094"/>
              <a:gd name="T24" fmla="*/ 312 w 2345"/>
              <a:gd name="T25" fmla="*/ 625 h 2094"/>
              <a:gd name="T26" fmla="*/ 250 w 2345"/>
              <a:gd name="T27" fmla="*/ 1031 h 2094"/>
              <a:gd name="T28" fmla="*/ 1281 w 2345"/>
              <a:gd name="T29" fmla="*/ 2093 h 2094"/>
              <a:gd name="T30" fmla="*/ 2344 w 2345"/>
              <a:gd name="T31" fmla="*/ 1031 h 2094"/>
              <a:gd name="T32" fmla="*/ 1281 w 2345"/>
              <a:gd name="T33" fmla="*/ 0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5" h="2094">
                <a:moveTo>
                  <a:pt x="1281" y="0"/>
                </a:moveTo>
                <a:lnTo>
                  <a:pt x="1281" y="0"/>
                </a:lnTo>
                <a:cubicBezTo>
                  <a:pt x="1219" y="0"/>
                  <a:pt x="1125" y="0"/>
                  <a:pt x="1031" y="31"/>
                </a:cubicBezTo>
                <a:cubicBezTo>
                  <a:pt x="1219" y="437"/>
                  <a:pt x="1219" y="437"/>
                  <a:pt x="1219" y="437"/>
                </a:cubicBezTo>
                <a:cubicBezTo>
                  <a:pt x="1250" y="437"/>
                  <a:pt x="1250" y="437"/>
                  <a:pt x="1281" y="437"/>
                </a:cubicBezTo>
                <a:cubicBezTo>
                  <a:pt x="1625" y="437"/>
                  <a:pt x="1906" y="687"/>
                  <a:pt x="1906" y="1031"/>
                </a:cubicBezTo>
                <a:cubicBezTo>
                  <a:pt x="1906" y="1374"/>
                  <a:pt x="1625" y="1655"/>
                  <a:pt x="1281" y="1655"/>
                </a:cubicBezTo>
                <a:cubicBezTo>
                  <a:pt x="968" y="1655"/>
                  <a:pt x="687" y="1374"/>
                  <a:pt x="687" y="1031"/>
                </a:cubicBezTo>
                <a:cubicBezTo>
                  <a:pt x="687" y="969"/>
                  <a:pt x="687" y="875"/>
                  <a:pt x="719" y="812"/>
                </a:cubicBezTo>
                <a:cubicBezTo>
                  <a:pt x="1031" y="906"/>
                  <a:pt x="1031" y="906"/>
                  <a:pt x="1031" y="906"/>
                </a:cubicBezTo>
                <a:cubicBezTo>
                  <a:pt x="719" y="219"/>
                  <a:pt x="719" y="219"/>
                  <a:pt x="719" y="219"/>
                </a:cubicBezTo>
                <a:cubicBezTo>
                  <a:pt x="0" y="500"/>
                  <a:pt x="0" y="500"/>
                  <a:pt x="0" y="500"/>
                </a:cubicBezTo>
                <a:cubicBezTo>
                  <a:pt x="312" y="625"/>
                  <a:pt x="312" y="625"/>
                  <a:pt x="312" y="625"/>
                </a:cubicBezTo>
                <a:cubicBezTo>
                  <a:pt x="281" y="750"/>
                  <a:pt x="250" y="906"/>
                  <a:pt x="250" y="1031"/>
                </a:cubicBezTo>
                <a:cubicBezTo>
                  <a:pt x="250" y="1624"/>
                  <a:pt x="719" y="2093"/>
                  <a:pt x="1281" y="2093"/>
                </a:cubicBezTo>
                <a:cubicBezTo>
                  <a:pt x="1875" y="2093"/>
                  <a:pt x="2344" y="1624"/>
                  <a:pt x="2344" y="1031"/>
                </a:cubicBezTo>
                <a:cubicBezTo>
                  <a:pt x="2344" y="469"/>
                  <a:pt x="1875" y="0"/>
                  <a:pt x="1281" y="0"/>
                </a:cubicBezTo>
              </a:path>
            </a:pathLst>
          </a:custGeom>
          <a:solidFill>
            <a:srgbClr val="0098D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sz="1400">
              <a:latin typeface="+mn-lt"/>
              <a:cs typeface="+mn-cs"/>
            </a:endParaRPr>
          </a:p>
        </p:txBody>
      </p:sp>
      <p:sp>
        <p:nvSpPr>
          <p:cNvPr id="4" name="Rectangle 3">
            <a:extLst>
              <a:ext uri="{FF2B5EF4-FFF2-40B4-BE49-F238E27FC236}">
                <a16:creationId xmlns:a16="http://schemas.microsoft.com/office/drawing/2014/main" id="{A606D41A-E55C-00A7-EB14-998F717E215B}"/>
              </a:ext>
            </a:extLst>
          </p:cNvPr>
          <p:cNvSpPr/>
          <p:nvPr userDrawn="1"/>
        </p:nvSpPr>
        <p:spPr>
          <a:xfrm>
            <a:off x="8394701" y="6632576"/>
            <a:ext cx="3797300" cy="2317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 name="Title 1"/>
          <p:cNvSpPr>
            <a:spLocks noGrp="1"/>
          </p:cNvSpPr>
          <p:nvPr>
            <p:ph type="title"/>
          </p:nvPr>
        </p:nvSpPr>
        <p:spPr/>
        <p:txBody>
          <a:bodyPr/>
          <a:lstStyle/>
          <a:p>
            <a:r>
              <a:rPr lang="en-US"/>
              <a:t>Click to edit Master title style</a:t>
            </a:r>
          </a:p>
        </p:txBody>
      </p:sp>
      <p:sp>
        <p:nvSpPr>
          <p:cNvPr id="5" name="Date Placeholder 2">
            <a:extLst>
              <a:ext uri="{FF2B5EF4-FFF2-40B4-BE49-F238E27FC236}">
                <a16:creationId xmlns:a16="http://schemas.microsoft.com/office/drawing/2014/main" id="{B734B119-C43F-9F9A-B67A-B2C11A58FB61}"/>
              </a:ext>
            </a:extLst>
          </p:cNvPr>
          <p:cNvSpPr>
            <a:spLocks noGrp="1"/>
          </p:cNvSpPr>
          <p:nvPr>
            <p:ph type="dt" sz="half" idx="10"/>
          </p:nvPr>
        </p:nvSpPr>
        <p:spPr/>
        <p:txBody>
          <a:bodyPr/>
          <a:lstStyle>
            <a:lvl1pPr>
              <a:defRPr/>
            </a:lvl1pPr>
          </a:lstStyle>
          <a:p>
            <a:pPr>
              <a:defRPr/>
            </a:pPr>
            <a:fld id="{8BFF4B57-5507-4903-9599-0A8728C54141}" type="datetimeFigureOut">
              <a:rPr lang="en-US"/>
              <a:pPr>
                <a:defRPr/>
              </a:pPr>
              <a:t>3/1/2023</a:t>
            </a:fld>
            <a:endParaRPr lang="en-US"/>
          </a:p>
        </p:txBody>
      </p:sp>
      <p:sp>
        <p:nvSpPr>
          <p:cNvPr id="6" name="Footer Placeholder 3">
            <a:extLst>
              <a:ext uri="{FF2B5EF4-FFF2-40B4-BE49-F238E27FC236}">
                <a16:creationId xmlns:a16="http://schemas.microsoft.com/office/drawing/2014/main" id="{542F02F0-6F82-D058-0F7D-9E461BCD83F9}"/>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96393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reserve="1">
  <p:cSld name="Title Slide 4">
    <p:bg>
      <p:bgPr>
        <a:solidFill>
          <a:srgbClr val="263C8B"/>
        </a:solidFill>
        <a:effectLst/>
      </p:bgPr>
    </p:bg>
    <p:spTree>
      <p:nvGrpSpPr>
        <p:cNvPr id="1" name="Shape 37"/>
        <p:cNvGrpSpPr/>
        <p:nvPr/>
      </p:nvGrpSpPr>
      <p:grpSpPr>
        <a:xfrm>
          <a:off x="0" y="0"/>
          <a:ext cx="0" cy="0"/>
          <a:chOff x="0" y="0"/>
          <a:chExt cx="0" cy="0"/>
        </a:xfrm>
      </p:grpSpPr>
      <p:sp>
        <p:nvSpPr>
          <p:cNvPr id="38" name="Google Shape;38;g116722ad7d7_0_2"/>
          <p:cNvSpPr txBox="1">
            <a:spLocks noGrp="1"/>
          </p:cNvSpPr>
          <p:nvPr>
            <p:ph type="title"/>
          </p:nvPr>
        </p:nvSpPr>
        <p:spPr>
          <a:xfrm>
            <a:off x="609599" y="365125"/>
            <a:ext cx="10665279" cy="1325700"/>
          </a:xfrm>
          <a:prstGeom prst="rect">
            <a:avLst/>
          </a:prstGeom>
        </p:spPr>
        <p:txBody>
          <a:bodyPr spcFirstLastPara="1" wrap="square" lIns="91425" tIns="45700" rIns="91425" bIns="45700" anchor="t" anchorCtr="0">
            <a:normAutofit/>
          </a:bodyPr>
          <a:lstStyle>
            <a:lvl1pPr lvl="0">
              <a:spcBef>
                <a:spcPts val="0"/>
              </a:spcBef>
              <a:spcAft>
                <a:spcPts val="0"/>
              </a:spcAft>
              <a:buSzPts val="3600"/>
              <a:buNone/>
              <a:defRPr>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3" name="Graphic 2">
            <a:extLst>
              <a:ext uri="{FF2B5EF4-FFF2-40B4-BE49-F238E27FC236}">
                <a16:creationId xmlns:a16="http://schemas.microsoft.com/office/drawing/2014/main" id="{792C38CF-97C6-3E42-93F9-29063F8F8E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79428"/>
            <a:ext cx="2304288" cy="576072"/>
          </a:xfrm>
          <a:prstGeom prst="rect">
            <a:avLst/>
          </a:prstGeom>
        </p:spPr>
      </p:pic>
    </p:spTree>
    <p:extLst>
      <p:ext uri="{BB962C8B-B14F-4D97-AF65-F5344CB8AC3E}">
        <p14:creationId xmlns:p14="http://schemas.microsoft.com/office/powerpoint/2010/main" val="90397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609600" y="365125"/>
            <a:ext cx="10744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58" name="Google Shape;58;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latin typeface="PT Sans"/>
                <a:ea typeface="PT Sans"/>
                <a:cs typeface="PT Sans"/>
                <a:sym typeface="PT Sans"/>
              </a:defRPr>
            </a:lvl1pPr>
            <a:lvl2pPr marL="914400" lvl="1" indent="-381000" algn="l">
              <a:lnSpc>
                <a:spcPct val="90000"/>
              </a:lnSpc>
              <a:spcBef>
                <a:spcPts val="500"/>
              </a:spcBef>
              <a:spcAft>
                <a:spcPts val="0"/>
              </a:spcAft>
              <a:buClr>
                <a:schemeClr val="dk2"/>
              </a:buClr>
              <a:buSzPts val="2400"/>
              <a:buChar char="•"/>
              <a:defRPr>
                <a:latin typeface="PT Sans"/>
                <a:ea typeface="PT Sans"/>
                <a:cs typeface="PT Sans"/>
                <a:sym typeface="PT Sans"/>
              </a:defRPr>
            </a:lvl2pPr>
            <a:lvl3pPr marL="1371600" lvl="2" indent="-355600" algn="l">
              <a:lnSpc>
                <a:spcPct val="90000"/>
              </a:lnSpc>
              <a:spcBef>
                <a:spcPts val="500"/>
              </a:spcBef>
              <a:spcAft>
                <a:spcPts val="0"/>
              </a:spcAft>
              <a:buClr>
                <a:schemeClr val="dk2"/>
              </a:buClr>
              <a:buSzPts val="2000"/>
              <a:buChar char="•"/>
              <a:defRPr>
                <a:latin typeface="PT Sans"/>
                <a:ea typeface="PT Sans"/>
                <a:cs typeface="PT Sans"/>
                <a:sym typeface="PT Sans"/>
              </a:defRPr>
            </a:lvl3pPr>
            <a:lvl4pPr marL="1828800" lvl="3" indent="-342900" algn="l">
              <a:lnSpc>
                <a:spcPct val="90000"/>
              </a:lnSpc>
              <a:spcBef>
                <a:spcPts val="500"/>
              </a:spcBef>
              <a:spcAft>
                <a:spcPts val="0"/>
              </a:spcAft>
              <a:buClr>
                <a:schemeClr val="dk2"/>
              </a:buClr>
              <a:buSzPts val="1800"/>
              <a:buChar char="•"/>
              <a:defRPr>
                <a:latin typeface="PT Sans"/>
                <a:ea typeface="PT Sans"/>
                <a:cs typeface="PT Sans"/>
                <a:sym typeface="PT Sans"/>
              </a:defRPr>
            </a:lvl4pPr>
            <a:lvl5pPr marL="2286000" lvl="4" indent="-342900" algn="l">
              <a:lnSpc>
                <a:spcPct val="90000"/>
              </a:lnSpc>
              <a:spcBef>
                <a:spcPts val="500"/>
              </a:spcBef>
              <a:spcAft>
                <a:spcPts val="0"/>
              </a:spcAft>
              <a:buClr>
                <a:schemeClr val="dk2"/>
              </a:buClr>
              <a:buSzPts val="1800"/>
              <a:buChar char="•"/>
              <a:defRPr>
                <a:latin typeface="PT Sans"/>
                <a:ea typeface="PT Sans"/>
                <a:cs typeface="PT Sans"/>
                <a:sym typeface="PT Sans"/>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pic>
        <p:nvPicPr>
          <p:cNvPr id="59" name="Google Shape;59;p12"/>
          <p:cNvPicPr preferRelativeResize="0"/>
          <p:nvPr/>
        </p:nvPicPr>
        <p:blipFill rotWithShape="1">
          <a:blip r:embed="rId2">
            <a:alphaModFix/>
          </a:blip>
          <a:srcRect/>
          <a:stretch/>
        </p:blipFill>
        <p:spPr>
          <a:xfrm>
            <a:off x="0" y="6176963"/>
            <a:ext cx="2304288" cy="57607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609600" y="365125"/>
            <a:ext cx="1074578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dirty="0"/>
          </a:p>
        </p:txBody>
      </p:sp>
      <p:sp>
        <p:nvSpPr>
          <p:cNvPr id="66" name="Google Shape;66;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pPr lvl="0"/>
            <a:r>
              <a:rPr lang="en-US"/>
              <a:t>Click to edit Master text styles</a:t>
            </a:r>
          </a:p>
        </p:txBody>
      </p:sp>
      <p:sp>
        <p:nvSpPr>
          <p:cNvPr id="67" name="Google Shape;67;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68" name="Google Shape;68;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pPr lvl="0"/>
            <a:r>
              <a:rPr lang="en-US"/>
              <a:t>Click to edit Master text styles</a:t>
            </a:r>
          </a:p>
        </p:txBody>
      </p:sp>
      <p:sp>
        <p:nvSpPr>
          <p:cNvPr id="69" name="Google Shape;69;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pic>
        <p:nvPicPr>
          <p:cNvPr id="70" name="Google Shape;70;p14"/>
          <p:cNvPicPr preferRelativeResize="0"/>
          <p:nvPr/>
        </p:nvPicPr>
        <p:blipFill rotWithShape="1">
          <a:blip r:embed="rId2">
            <a:alphaModFix/>
          </a:blip>
          <a:srcRect/>
          <a:stretch/>
        </p:blipFill>
        <p:spPr>
          <a:xfrm>
            <a:off x="0" y="6176963"/>
            <a:ext cx="2304288" cy="5760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08168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pic>
        <p:nvPicPr>
          <p:cNvPr id="2" name="Graphic 1">
            <a:extLst>
              <a:ext uri="{FF2B5EF4-FFF2-40B4-BE49-F238E27FC236}">
                <a16:creationId xmlns:a16="http://schemas.microsoft.com/office/drawing/2014/main" id="{D4422428-06A7-144D-B11D-64E99865DE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79428"/>
            <a:ext cx="2304288" cy="576072"/>
          </a:xfrm>
          <a:prstGeom prst="rect">
            <a:avLst/>
          </a:prstGeom>
        </p:spPr>
      </p:pic>
    </p:spTree>
    <p:extLst>
      <p:ext uri="{BB962C8B-B14F-4D97-AF65-F5344CB8AC3E}">
        <p14:creationId xmlns:p14="http://schemas.microsoft.com/office/powerpoint/2010/main" val="173616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497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PT San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78" name="Google Shape;78;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2"/>
              </a:buClr>
              <a:buSzPts val="3200"/>
              <a:buChar char="•"/>
              <a:defRPr sz="3200"/>
            </a:lvl1pPr>
            <a:lvl2pPr marL="914400" lvl="1" indent="-406400" algn="l">
              <a:lnSpc>
                <a:spcPct val="90000"/>
              </a:lnSpc>
              <a:spcBef>
                <a:spcPts val="500"/>
              </a:spcBef>
              <a:spcAft>
                <a:spcPts val="0"/>
              </a:spcAft>
              <a:buClr>
                <a:schemeClr val="dk2"/>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2"/>
              </a:buClr>
              <a:buSzPts val="2000"/>
              <a:buChar char="•"/>
              <a:defRPr sz="2000"/>
            </a:lvl4pPr>
            <a:lvl5pPr marL="2286000" lvl="4" indent="-355600" algn="l">
              <a:lnSpc>
                <a:spcPct val="90000"/>
              </a:lnSpc>
              <a:spcBef>
                <a:spcPts val="500"/>
              </a:spcBef>
              <a:spcAft>
                <a:spcPts val="0"/>
              </a:spcAft>
              <a:buClr>
                <a:schemeClr val="dk2"/>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pPr lvl="0"/>
            <a:r>
              <a:rPr lang="en-US"/>
              <a:t>Click to edit Master text styles</a:t>
            </a:r>
          </a:p>
        </p:txBody>
      </p:sp>
      <p:sp>
        <p:nvSpPr>
          <p:cNvPr id="79" name="Google Shape;79;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000"/>
              <a:buNone/>
              <a:defRPr sz="1000"/>
            </a:lvl4pPr>
            <a:lvl5pPr marL="2286000" lvl="4" indent="-228600" algn="l">
              <a:lnSpc>
                <a:spcPct val="9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pPr lvl="0"/>
            <a:r>
              <a:rPr lang="en-US"/>
              <a:t>Click to edit Master text styles</a:t>
            </a:r>
          </a:p>
        </p:txBody>
      </p:sp>
      <p:pic>
        <p:nvPicPr>
          <p:cNvPr id="80" name="Google Shape;80;p17"/>
          <p:cNvPicPr preferRelativeResize="0"/>
          <p:nvPr/>
        </p:nvPicPr>
        <p:blipFill rotWithShape="1">
          <a:blip r:embed="rId2">
            <a:alphaModFix/>
          </a:blip>
          <a:srcRect/>
          <a:stretch/>
        </p:blipFill>
        <p:spPr>
          <a:xfrm>
            <a:off x="0" y="6176963"/>
            <a:ext cx="2304288" cy="5760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81"/>
        <p:cNvGrpSpPr/>
        <p:nvPr/>
      </p:nvGrpSpPr>
      <p:grpSpPr>
        <a:xfrm>
          <a:off x="0" y="0"/>
          <a:ext cx="0" cy="0"/>
          <a:chOff x="0" y="0"/>
          <a:chExt cx="0" cy="0"/>
        </a:xfrm>
      </p:grpSpPr>
      <p:sp>
        <p:nvSpPr>
          <p:cNvPr id="2" name="Rectangle 1">
            <a:extLst>
              <a:ext uri="{FF2B5EF4-FFF2-40B4-BE49-F238E27FC236}">
                <a16:creationId xmlns:a16="http://schemas.microsoft.com/office/drawing/2014/main" id="{87BB32A0-9227-EB4F-AAC2-B36D787B80A2}"/>
              </a:ext>
            </a:extLst>
          </p:cNvPr>
          <p:cNvSpPr/>
          <p:nvPr userDrawn="1"/>
        </p:nvSpPr>
        <p:spPr>
          <a:xfrm>
            <a:off x="4984511" y="0"/>
            <a:ext cx="720748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Google Shape;8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PT San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Click to edit Master title style</a:t>
            </a:r>
            <a:endParaRPr dirty="0"/>
          </a:p>
        </p:txBody>
      </p:sp>
      <p:sp>
        <p:nvSpPr>
          <p:cNvPr id="84" name="Google Shape;8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000"/>
              <a:buNone/>
              <a:defRPr sz="1000"/>
            </a:lvl4pPr>
            <a:lvl5pPr marL="2286000" lvl="4" indent="-228600" algn="l">
              <a:lnSpc>
                <a:spcPct val="9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pPr lvl="0"/>
            <a:r>
              <a:rPr lang="en-US" dirty="0"/>
              <a:t>Click to edit Master text styles</a:t>
            </a:r>
          </a:p>
        </p:txBody>
      </p:sp>
      <p:pic>
        <p:nvPicPr>
          <p:cNvPr id="85" name="Google Shape;85;p18"/>
          <p:cNvPicPr preferRelativeResize="0"/>
          <p:nvPr/>
        </p:nvPicPr>
        <p:blipFill rotWithShape="1">
          <a:blip r:embed="rId2">
            <a:alphaModFix/>
          </a:blip>
          <a:srcRect/>
          <a:stretch/>
        </p:blipFill>
        <p:spPr>
          <a:xfrm>
            <a:off x="0" y="6176963"/>
            <a:ext cx="2304288" cy="576072"/>
          </a:xfrm>
          <a:prstGeom prst="rect">
            <a:avLst/>
          </a:prstGeom>
          <a:noFill/>
          <a:ln>
            <a:noFill/>
          </a:ln>
        </p:spPr>
      </p:pic>
      <p:sp>
        <p:nvSpPr>
          <p:cNvPr id="7" name="Google Shape;83;p18">
            <a:extLst>
              <a:ext uri="{FF2B5EF4-FFF2-40B4-BE49-F238E27FC236}">
                <a16:creationId xmlns:a16="http://schemas.microsoft.com/office/drawing/2014/main" id="{58D61373-B0BE-B843-AB6F-13550E8BE6A3}"/>
              </a:ext>
            </a:extLst>
          </p:cNvPr>
          <p:cNvSpPr>
            <a:spLocks noGrp="1"/>
          </p:cNvSpPr>
          <p:nvPr>
            <p:ph type="pic" idx="2"/>
          </p:nvPr>
        </p:nvSpPr>
        <p:spPr>
          <a:xfrm>
            <a:off x="5183188" y="987425"/>
            <a:ext cx="6172200" cy="4873625"/>
          </a:xfrm>
          <a:prstGeom prst="rect">
            <a:avLst/>
          </a:prstGeom>
          <a:noFill/>
          <a:ln>
            <a:noFill/>
          </a:ln>
        </p:spPr>
        <p:txBody>
          <a:bodyPr>
            <a:normAutofit/>
          </a:bodyPr>
          <a:lstStyle>
            <a:lvl1pPr marL="50800" indent="0">
              <a:buFontTx/>
              <a:buNone/>
              <a:defRPr lang="en-US" sz="2800" b="0" i="0" u="none" strike="noStrike" cap="none" dirty="0">
                <a:solidFill>
                  <a:schemeClr val="bg1"/>
                </a:solidFill>
                <a:latin typeface="PT Sans" panose="020B0503020203020204" pitchFamily="34" charset="77"/>
                <a:ea typeface="PT Sans" panose="020B0503020203020204" pitchFamily="34" charset="77"/>
                <a:cs typeface="PT Sans" panose="020B0503020203020204" pitchFamily="34" charset="77"/>
                <a:sym typeface="PT Sans"/>
              </a:defRPr>
            </a:lvl1pPr>
          </a:lstStyle>
          <a:p>
            <a:endParaRPr lang="en-US" dirty="0"/>
          </a:p>
        </p:txBody>
      </p:sp>
    </p:spTree>
    <p:extLst>
      <p:ext uri="{BB962C8B-B14F-4D97-AF65-F5344CB8AC3E}">
        <p14:creationId xmlns:p14="http://schemas.microsoft.com/office/powerpoint/2010/main" val="321709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609600" y="365125"/>
            <a:ext cx="107442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3600"/>
              <a:buFont typeface="PT Sans"/>
              <a:buNone/>
              <a:defRPr sz="3600" b="1" i="0" u="none" strike="noStrike" cap="none">
                <a:solidFill>
                  <a:schemeClr val="dk2"/>
                </a:solidFill>
                <a:latin typeface="PT Sans"/>
                <a:ea typeface="PT Sans"/>
                <a:cs typeface="PT Sans"/>
                <a:sym typeface="PT Sans"/>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dirty="0"/>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PT Sans"/>
                <a:ea typeface="PT Sans"/>
                <a:cs typeface="PT Sans"/>
                <a:sym typeface="PT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PT Sans"/>
                <a:ea typeface="PT Sans"/>
                <a:cs typeface="PT Sans"/>
                <a:sym typeface="PT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PT Sans"/>
                <a:ea typeface="PT Sans"/>
                <a:cs typeface="PT Sans"/>
                <a:sym typeface="PT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PT Sans"/>
                <a:ea typeface="PT Sans"/>
                <a:cs typeface="PT Sans"/>
                <a:sym typeface="PT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PT Sans"/>
                <a:ea typeface="PT Sans"/>
                <a:cs typeface="PT Sans"/>
                <a:sym typeface="PT San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dirty="0"/>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 name="TextBox 3">
            <a:extLst>
              <a:ext uri="{FF2B5EF4-FFF2-40B4-BE49-F238E27FC236}">
                <a16:creationId xmlns:a16="http://schemas.microsoft.com/office/drawing/2014/main" id="{05522202-664B-F747-B3BA-11CEF382415F}"/>
              </a:ext>
            </a:extLst>
          </p:cNvPr>
          <p:cNvSpPr txBox="1"/>
          <p:nvPr userDrawn="1"/>
        </p:nvSpPr>
        <p:spPr>
          <a:xfrm>
            <a:off x="10230280" y="6356350"/>
            <a:ext cx="1123520" cy="307777"/>
          </a:xfrm>
          <a:prstGeom prst="rect">
            <a:avLst/>
          </a:prstGeom>
          <a:noFill/>
        </p:spPr>
        <p:txBody>
          <a:bodyPr wrap="square" rtlCol="0">
            <a:spAutoFit/>
          </a:bodyPr>
          <a:lstStyle/>
          <a:p>
            <a:pPr algn="r"/>
            <a:fld id="{04811C46-F174-7C41-BBF7-F600092A1B9E}" type="slidenum">
              <a:rPr lang="en-US" smtClean="0">
                <a:solidFill>
                  <a:schemeClr val="tx2">
                    <a:lumMod val="75000"/>
                  </a:schemeClr>
                </a:solidFill>
                <a:latin typeface="PT Sans" panose="020B0503020203020204" pitchFamily="34" charset="77"/>
              </a:rPr>
              <a:t>‹#›</a:t>
            </a:fld>
            <a:endParaRPr lang="en-US" dirty="0">
              <a:solidFill>
                <a:schemeClr val="tx2">
                  <a:lumMod val="75000"/>
                </a:schemeClr>
              </a:solidFill>
              <a:latin typeface="PT Sans" panose="020B0503020203020204" pitchFamily="34" charset="77"/>
            </a:endParaRPr>
          </a:p>
        </p:txBody>
      </p:sp>
    </p:spTree>
  </p:cSld>
  <p:clrMap bg1="lt1" tx1="dk1" bg2="dk2" tx2="lt2" accent1="accent1" accent2="accent2" accent3="accent3" accent4="accent4" accent5="accent5" accent6="accent6" hlink="hlink" folHlink="folHlink"/>
  <p:sldLayoutIdLst>
    <p:sldLayoutId id="2147483664" r:id="rId1"/>
    <p:sldLayoutId id="2147483663" r:id="rId2"/>
    <p:sldLayoutId id="2147483654" r:id="rId3"/>
    <p:sldLayoutId id="2147483656" r:id="rId4"/>
    <p:sldLayoutId id="2147483668" r:id="rId5"/>
    <p:sldLayoutId id="2147483669" r:id="rId6"/>
    <p:sldLayoutId id="2147483666" r:id="rId7"/>
    <p:sldLayoutId id="2147483659" r:id="rId8"/>
    <p:sldLayoutId id="2147483665" r:id="rId9"/>
    <p:sldLayoutId id="2147483667"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US" sz="2800" b="0" i="0" u="none" strike="noStrike" cap="none" dirty="0">
          <a:solidFill>
            <a:schemeClr val="dk2"/>
          </a:solidFill>
          <a:latin typeface="PT Sans"/>
          <a:ea typeface="PT Sans"/>
          <a:cs typeface="Arial"/>
          <a:sym typeface="PT Sans"/>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fi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mailto:darrelC@ability360.org" TargetMode="External"/><Relationship Id="rId3" Type="http://schemas.openxmlformats.org/officeDocument/2006/relationships/image" Target="../media/image13.jpg"/><Relationship Id="rId7" Type="http://schemas.openxmlformats.org/officeDocument/2006/relationships/hyperlink" Target="http://www.facebook.com/pages/Oregon-WI/Gorman-Company-Inc/54319142378?ref=s" TargetMode="External"/><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www.gormanusa.com/" TargetMode="External"/><Relationship Id="rId11" Type="http://schemas.openxmlformats.org/officeDocument/2006/relationships/image" Target="../media/image18.png"/><Relationship Id="rId5" Type="http://schemas.openxmlformats.org/officeDocument/2006/relationships/hyperlink" Target="mailto:bswanton@gormanusa.com" TargetMode="External"/><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16.jpeg"/><Relationship Id="rId14" Type="http://schemas.openxmlformats.org/officeDocument/2006/relationships/hyperlink" Target="http://www.ability360.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9.jp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hyperlink" Target="http://www.gormanusa.com/"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2.png"/><Relationship Id="rId7"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mailto:darrelC@ability360.org" TargetMode="External"/><Relationship Id="rId3" Type="http://schemas.openxmlformats.org/officeDocument/2006/relationships/image" Target="../media/image13.jpg"/><Relationship Id="rId7" Type="http://schemas.openxmlformats.org/officeDocument/2006/relationships/hyperlink" Target="http://www.facebook.com/pages/Oregon-WI/Gorman-Company-Inc/54319142378?ref=s" TargetMode="External"/><Relationship Id="rId12"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www.gormanusa.com/" TargetMode="External"/><Relationship Id="rId11" Type="http://schemas.openxmlformats.org/officeDocument/2006/relationships/image" Target="../media/image18.png"/><Relationship Id="rId5" Type="http://schemas.openxmlformats.org/officeDocument/2006/relationships/hyperlink" Target="mailto:bswanton@gormanusa.com" TargetMode="External"/><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16.jpeg"/><Relationship Id="rId14" Type="http://schemas.openxmlformats.org/officeDocument/2006/relationships/hyperlink" Target="http://www.ability360.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038600" y="6096000"/>
            <a:ext cx="5410200" cy="579438"/>
          </a:xfrm>
          <a:prstGeom prst="rect">
            <a:avLst/>
          </a:prstGeom>
        </p:spPr>
        <p:txBody>
          <a:bodyPr anchor="ctr"/>
          <a:lstStyle/>
          <a:p>
            <a:pPr eaLnBrk="1" hangingPunct="1">
              <a:defRPr/>
            </a:pPr>
            <a:endParaRPr lang="en-US" sz="2000" dirty="0">
              <a:solidFill>
                <a:schemeClr val="bg1"/>
              </a:solidFill>
              <a:latin typeface="Palatino Linotype" pitchFamily="18" charset="0"/>
              <a:ea typeface="+mj-ea"/>
              <a:cs typeface="+mj-cs"/>
            </a:endParaRPr>
          </a:p>
        </p:txBody>
      </p:sp>
      <p:pic>
        <p:nvPicPr>
          <p:cNvPr id="6150" name="Picture 3"/>
          <p:cNvPicPr>
            <a:picLocks noChangeAspect="1"/>
          </p:cNvPicPr>
          <p:nvPr/>
        </p:nvPicPr>
        <p:blipFill>
          <a:blip r:embed="rId3">
            <a:extLst>
              <a:ext uri="{28A0092B-C50C-407E-A947-70E740481C1C}">
                <a14:useLocalDpi xmlns:a14="http://schemas.microsoft.com/office/drawing/2010/main" val="0"/>
              </a:ext>
            </a:extLst>
          </a:blip>
          <a:srcRect l="5428" b="14607"/>
          <a:stretch>
            <a:fillRect/>
          </a:stretch>
        </p:blipFill>
        <p:spPr bwMode="auto">
          <a:xfrm>
            <a:off x="3547709" y="3447835"/>
            <a:ext cx="5224918" cy="1866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p:cNvPicPr>
            <a:picLocks noChangeAspect="1"/>
          </p:cNvPicPr>
          <p:nvPr/>
        </p:nvPicPr>
        <p:blipFill>
          <a:blip r:embed="rId4" cstate="print">
            <a:extLst>
              <a:ext uri="{28A0092B-C50C-407E-A947-70E740481C1C}">
                <a14:useLocalDpi xmlns:a14="http://schemas.microsoft.com/office/drawing/2010/main" val="0"/>
              </a:ext>
            </a:extLst>
          </a:blip>
          <a:srcRect l="20448" r="20448"/>
          <a:stretch/>
        </p:blipFill>
        <p:spPr bwMode="auto">
          <a:xfrm>
            <a:off x="9169822" y="2434107"/>
            <a:ext cx="2550623" cy="2883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6FB58A2-F16E-410A-A8FB-6D139CCEC1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213" y="3401866"/>
            <a:ext cx="2937617" cy="1958411"/>
          </a:xfrm>
          <a:prstGeom prst="rect">
            <a:avLst/>
          </a:prstGeom>
          <a:ln>
            <a:noFill/>
          </a:ln>
          <a:effectLst>
            <a:outerShdw blurRad="292100" dist="139700" dir="2700000" algn="tl" rotWithShape="0">
              <a:srgbClr val="333333">
                <a:alpha val="65000"/>
              </a:srgbClr>
            </a:outerShdw>
          </a:effectLst>
        </p:spPr>
      </p:pic>
      <p:pic>
        <p:nvPicPr>
          <p:cNvPr id="2" name="Picture 1" descr="Text&#10;&#10;Description automatically generated">
            <a:extLst>
              <a:ext uri="{FF2B5EF4-FFF2-40B4-BE49-F238E27FC236}">
                <a16:creationId xmlns:a16="http://schemas.microsoft.com/office/drawing/2014/main" id="{DD4FB089-D622-3D89-3491-B8760CCAA1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6359" y="2280474"/>
            <a:ext cx="2028927" cy="825041"/>
          </a:xfrm>
          <a:prstGeom prst="rect">
            <a:avLst/>
          </a:prstGeom>
        </p:spPr>
      </p:pic>
      <p:pic>
        <p:nvPicPr>
          <p:cNvPr id="6149" name="Picture 2"/>
          <p:cNvPicPr>
            <a:picLocks noChangeAspect="1"/>
          </p:cNvPicPr>
          <p:nvPr/>
        </p:nvPicPr>
        <p:blipFill>
          <a:blip r:embed="rId7" cstate="print">
            <a:extLst>
              <a:ext uri="{28A0092B-C50C-407E-A947-70E740481C1C}">
                <a14:useLocalDpi xmlns:a14="http://schemas.microsoft.com/office/drawing/2010/main" val="0"/>
              </a:ext>
            </a:extLst>
          </a:blip>
          <a:srcRect/>
          <a:stretch/>
        </p:blipFill>
        <p:spPr bwMode="auto">
          <a:xfrm>
            <a:off x="9080873" y="427644"/>
            <a:ext cx="2793228" cy="1751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descr="McKinley Rendering.JPG">
            <a:extLst>
              <a:ext uri="{FF2B5EF4-FFF2-40B4-BE49-F238E27FC236}">
                <a16:creationId xmlns:a16="http://schemas.microsoft.com/office/drawing/2014/main" id="{7ADEF2EB-9457-8DE1-F48D-CD110C3FD9A8}"/>
              </a:ext>
            </a:extLst>
          </p:cNvPr>
          <p:cNvPicPr>
            <a:picLocks noChangeAspect="1"/>
          </p:cNvPicPr>
          <p:nvPr/>
        </p:nvPicPr>
        <p:blipFill>
          <a:blip r:embed="rId8" cstate="print"/>
          <a:stretch>
            <a:fillRect/>
          </a:stretch>
        </p:blipFill>
        <p:spPr>
          <a:xfrm>
            <a:off x="252696" y="715287"/>
            <a:ext cx="2858431" cy="214382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398569C-D1C9-A33A-6AED-CF2A1D546AA4}"/>
              </a:ext>
            </a:extLst>
          </p:cNvPr>
          <p:cNvSpPr txBox="1"/>
          <p:nvPr/>
        </p:nvSpPr>
        <p:spPr>
          <a:xfrm>
            <a:off x="3469927" y="1119392"/>
            <a:ext cx="5418471" cy="892552"/>
          </a:xfrm>
          <a:prstGeom prst="rect">
            <a:avLst/>
          </a:prstGeom>
          <a:noFill/>
        </p:spPr>
        <p:txBody>
          <a:bodyPr wrap="none" rtlCol="0">
            <a:spAutoFit/>
          </a:bodyPr>
          <a:lstStyle/>
          <a:p>
            <a:pPr algn="ctr"/>
            <a:r>
              <a:rPr lang="en-US" sz="3200" b="1" dirty="0">
                <a:solidFill>
                  <a:schemeClr val="accent2">
                    <a:lumMod val="75000"/>
                  </a:schemeClr>
                </a:solidFill>
              </a:rPr>
              <a:t>Accessibility and Housing:</a:t>
            </a:r>
          </a:p>
          <a:p>
            <a:pPr algn="ctr"/>
            <a:r>
              <a:rPr lang="en-US" sz="1800" i="1" dirty="0">
                <a:solidFill>
                  <a:schemeClr val="accent2">
                    <a:lumMod val="75000"/>
                  </a:schemeClr>
                </a:solidFill>
              </a:rPr>
              <a:t>What is </a:t>
            </a:r>
            <a:r>
              <a:rPr lang="en-US" sz="1800" i="1" u="sng" dirty="0">
                <a:solidFill>
                  <a:schemeClr val="accent2">
                    <a:lumMod val="75000"/>
                  </a:schemeClr>
                </a:solidFill>
              </a:rPr>
              <a:t>YOUR</a:t>
            </a:r>
            <a:r>
              <a:rPr lang="en-US" sz="1800" i="1" dirty="0">
                <a:solidFill>
                  <a:schemeClr val="accent2">
                    <a:lumMod val="75000"/>
                  </a:schemeClr>
                </a:solidFill>
              </a:rPr>
              <a:t> Bottom Line?</a:t>
            </a:r>
          </a:p>
        </p:txBody>
      </p:sp>
      <p:pic>
        <p:nvPicPr>
          <p:cNvPr id="7" name="Picture 6">
            <a:extLst>
              <a:ext uri="{FF2B5EF4-FFF2-40B4-BE49-F238E27FC236}">
                <a16:creationId xmlns:a16="http://schemas.microsoft.com/office/drawing/2014/main" id="{6DBCADBE-DE10-A05C-C6F1-42420235CF5A}"/>
              </a:ext>
            </a:extLst>
          </p:cNvPr>
          <p:cNvPicPr>
            <a:picLocks noChangeAspect="1"/>
          </p:cNvPicPr>
          <p:nvPr/>
        </p:nvPicPr>
        <p:blipFill>
          <a:blip r:embed="rId9"/>
          <a:srcRect/>
          <a:stretch/>
        </p:blipFill>
        <p:spPr>
          <a:xfrm>
            <a:off x="3507087" y="2553779"/>
            <a:ext cx="2588913" cy="282329"/>
          </a:xfrm>
          <a:prstGeom prst="rect">
            <a:avLst/>
          </a:prstGeom>
        </p:spPr>
      </p:pic>
    </p:spTree>
    <p:extLst>
      <p:ext uri="{BB962C8B-B14F-4D97-AF65-F5344CB8AC3E}">
        <p14:creationId xmlns:p14="http://schemas.microsoft.com/office/powerpoint/2010/main" val="13984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04C2A5D-12C3-B8E0-8573-7E07DF893862}"/>
              </a:ext>
            </a:extLst>
          </p:cNvPr>
          <p:cNvSpPr txBox="1">
            <a:spLocks/>
          </p:cNvSpPr>
          <p:nvPr/>
        </p:nvSpPr>
        <p:spPr bwMode="auto">
          <a:xfrm>
            <a:off x="-962212" y="1220323"/>
            <a:ext cx="88392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a:r>
              <a:rPr lang="en-US" altLang="en-US" sz="2800" b="1" dirty="0">
                <a:solidFill>
                  <a:schemeClr val="bg2"/>
                </a:solidFill>
              </a:rPr>
              <a:t>Costs Associated with </a:t>
            </a:r>
            <a:r>
              <a:rPr lang="en-US" altLang="en-US" sz="2800" b="1" dirty="0" err="1">
                <a:solidFill>
                  <a:schemeClr val="bg2"/>
                </a:solidFill>
              </a:rPr>
              <a:t>Visitablility</a:t>
            </a:r>
            <a:endParaRPr lang="en-US" altLang="en-US" sz="2800" b="1" dirty="0">
              <a:solidFill>
                <a:schemeClr val="bg2"/>
              </a:solidFill>
            </a:endParaRPr>
          </a:p>
          <a:p>
            <a:pPr algn="r"/>
            <a:r>
              <a:rPr lang="en-US" altLang="en-US" b="1" dirty="0">
                <a:solidFill>
                  <a:schemeClr val="bg2"/>
                </a:solidFill>
              </a:rPr>
              <a:t>Features: Myths</a:t>
            </a:r>
          </a:p>
          <a:p>
            <a:endParaRPr lang="en-US" altLang="en-US" b="1" dirty="0">
              <a:solidFill>
                <a:schemeClr val="bg2"/>
              </a:solidFill>
            </a:endParaRPr>
          </a:p>
        </p:txBody>
      </p:sp>
      <p:sp>
        <p:nvSpPr>
          <p:cNvPr id="8" name="Subtitle 7">
            <a:extLst>
              <a:ext uri="{FF2B5EF4-FFF2-40B4-BE49-F238E27FC236}">
                <a16:creationId xmlns:a16="http://schemas.microsoft.com/office/drawing/2014/main" id="{2CC05309-388B-5C51-0187-52204764568C}"/>
              </a:ext>
            </a:extLst>
          </p:cNvPr>
          <p:cNvSpPr>
            <a:spLocks noGrp="1"/>
          </p:cNvSpPr>
          <p:nvPr>
            <p:ph type="subTitle" idx="1"/>
          </p:nvPr>
        </p:nvSpPr>
        <p:spPr>
          <a:xfrm>
            <a:off x="2139950" y="1583485"/>
            <a:ext cx="7932738" cy="4495800"/>
          </a:xfrm>
        </p:spPr>
        <p:txBody>
          <a:bodyPr rtlCol="0">
            <a:noAutofit/>
          </a:bodyPr>
          <a:lstStyle/>
          <a:p>
            <a:pPr>
              <a:defRPr/>
            </a:pPr>
            <a:endParaRPr lang="en-US" sz="1600" dirty="0">
              <a:solidFill>
                <a:schemeClr val="tx1"/>
              </a:solidFill>
            </a:endParaRPr>
          </a:p>
          <a:p>
            <a:pPr>
              <a:defRPr/>
            </a:pPr>
            <a:r>
              <a:rPr lang="en-US" sz="1600" b="1" dirty="0">
                <a:solidFill>
                  <a:schemeClr val="tx1"/>
                </a:solidFill>
              </a:rPr>
              <a:t>Facts</a:t>
            </a:r>
            <a:r>
              <a:rPr lang="en-US" sz="1600" dirty="0">
                <a:solidFill>
                  <a:schemeClr val="tx1"/>
                </a:solidFill>
              </a:rPr>
              <a:t>:</a:t>
            </a:r>
          </a:p>
          <a:p>
            <a:pPr>
              <a:defRPr/>
            </a:pPr>
            <a:endParaRPr lang="en-US" sz="1600" dirty="0">
              <a:solidFill>
                <a:schemeClr val="tx1"/>
              </a:solidFill>
            </a:endParaRPr>
          </a:p>
          <a:p>
            <a:pPr marL="285750" indent="-285750">
              <a:buFont typeface="Arial" panose="020B0604020202020204" pitchFamily="34" charset="0"/>
              <a:buChar char="•"/>
              <a:defRPr/>
            </a:pPr>
            <a:r>
              <a:rPr lang="en-US" sz="1600" dirty="0">
                <a:solidFill>
                  <a:schemeClr val="tx1"/>
                </a:solidFill>
              </a:rPr>
              <a:t>With regard to door width, a study the surveyed five wholesale supplies across the U.S. found that 2’10” doors, when purchase in units of 100, not only were readily available but also costs on average only $2 more than 2’8” doors.</a:t>
            </a:r>
          </a:p>
          <a:p>
            <a:pPr marL="285750" indent="-285750">
              <a:buFont typeface="Arial" panose="020B0604020202020204" pitchFamily="34" charset="0"/>
              <a:buChar char="•"/>
              <a:defRPr/>
            </a:pPr>
            <a:endParaRPr lang="en-US" sz="1600" dirty="0">
              <a:solidFill>
                <a:schemeClr val="tx1"/>
              </a:solidFill>
            </a:endParaRPr>
          </a:p>
          <a:p>
            <a:pPr marL="285750" indent="-285750">
              <a:buFont typeface="Arial" panose="020B0604020202020204" pitchFamily="34" charset="0"/>
              <a:buChar char="•"/>
              <a:defRPr/>
            </a:pPr>
            <a:r>
              <a:rPr lang="en-US" sz="1600" dirty="0">
                <a:solidFill>
                  <a:schemeClr val="tx1"/>
                </a:solidFill>
              </a:rPr>
              <a:t>Wider doorways from the start: $50 vs. thousands of dollars in remodeling costs</a:t>
            </a:r>
          </a:p>
          <a:p>
            <a:pPr marL="285750" indent="-285750">
              <a:buFont typeface="Arial" panose="020B0604020202020204" pitchFamily="34" charset="0"/>
              <a:buChar char="•"/>
              <a:defRPr/>
            </a:pPr>
            <a:endParaRPr lang="en-US" sz="1600" dirty="0">
              <a:solidFill>
                <a:schemeClr val="tx1"/>
              </a:solidFill>
            </a:endParaRPr>
          </a:p>
          <a:p>
            <a:pPr>
              <a:defRPr/>
            </a:pPr>
            <a:r>
              <a:rPr lang="en-US" sz="2000" b="1" dirty="0">
                <a:solidFill>
                  <a:srgbClr val="FF0000"/>
                </a:solidFill>
              </a:rPr>
              <a:t>Affordability is not compromised if the </a:t>
            </a:r>
            <a:r>
              <a:rPr lang="en-US" sz="2000" b="1" dirty="0" err="1">
                <a:solidFill>
                  <a:srgbClr val="FF0000"/>
                </a:solidFill>
              </a:rPr>
              <a:t>visitability</a:t>
            </a:r>
            <a:r>
              <a:rPr lang="en-US" sz="2000" b="1" dirty="0">
                <a:solidFill>
                  <a:srgbClr val="FF0000"/>
                </a:solidFill>
              </a:rPr>
              <a:t> features are incorporated early in the design process.</a:t>
            </a:r>
            <a:endParaRPr lang="en-US" sz="2000" dirty="0">
              <a:solidFill>
                <a:srgbClr val="FF0000"/>
              </a:solidFill>
            </a:endParaRPr>
          </a:p>
        </p:txBody>
      </p:sp>
      <p:pic>
        <p:nvPicPr>
          <p:cNvPr id="2" name="Picture 1">
            <a:extLst>
              <a:ext uri="{FF2B5EF4-FFF2-40B4-BE49-F238E27FC236}">
                <a16:creationId xmlns:a16="http://schemas.microsoft.com/office/drawing/2014/main" id="{18022512-E3E7-0F7C-F2A2-9484FE74CCF2}"/>
              </a:ext>
            </a:extLst>
          </p:cNvPr>
          <p:cNvPicPr>
            <a:picLocks noChangeAspect="1"/>
          </p:cNvPicPr>
          <p:nvPr/>
        </p:nvPicPr>
        <p:blipFill>
          <a:blip r:embed="rId2"/>
          <a:srcRect/>
          <a:stretch/>
        </p:blipFill>
        <p:spPr>
          <a:xfrm>
            <a:off x="8503454" y="6079285"/>
            <a:ext cx="2908338" cy="317164"/>
          </a:xfrm>
          <a:prstGeom prst="rect">
            <a:avLst/>
          </a:prstGeom>
        </p:spPr>
      </p:pic>
      <p:pic>
        <p:nvPicPr>
          <p:cNvPr id="3" name="Picture 2" descr="Text&#10;&#10;Description automatically generated">
            <a:extLst>
              <a:ext uri="{FF2B5EF4-FFF2-40B4-BE49-F238E27FC236}">
                <a16:creationId xmlns:a16="http://schemas.microsoft.com/office/drawing/2014/main" id="{24F35886-0F4D-D6B5-6B29-AC521A57D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681" y="5778781"/>
            <a:ext cx="1914955" cy="778695"/>
          </a:xfrm>
          <a:prstGeom prst="rect">
            <a:avLst/>
          </a:prstGeom>
        </p:spPr>
      </p:pic>
      <p:pic>
        <p:nvPicPr>
          <p:cNvPr id="4" name="Picture 3">
            <a:extLst>
              <a:ext uri="{FF2B5EF4-FFF2-40B4-BE49-F238E27FC236}">
                <a16:creationId xmlns:a16="http://schemas.microsoft.com/office/drawing/2014/main" id="{B6080079-A0D9-F39A-8483-A33EE00C51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9034283" y="477412"/>
            <a:ext cx="2558157" cy="16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E118-969E-46C9-B5AD-A91076A8A400}"/>
              </a:ext>
            </a:extLst>
          </p:cNvPr>
          <p:cNvSpPr>
            <a:spLocks noGrp="1"/>
          </p:cNvSpPr>
          <p:nvPr>
            <p:ph type="title"/>
          </p:nvPr>
        </p:nvSpPr>
        <p:spPr>
          <a:xfrm>
            <a:off x="1025473" y="75415"/>
            <a:ext cx="9750103" cy="1325563"/>
          </a:xfrm>
        </p:spPr>
        <p:txBody>
          <a:bodyPr/>
          <a:lstStyle/>
          <a:p>
            <a:pPr algn="r"/>
            <a:r>
              <a:rPr lang="en-US" dirty="0">
                <a:effectLst>
                  <a:outerShdw blurRad="38100" dist="38100" dir="2700000" algn="tl">
                    <a:srgbClr val="000000">
                      <a:alpha val="43137"/>
                    </a:srgbClr>
                  </a:outerShdw>
                </a:effectLst>
              </a:rPr>
              <a:t>How it all started.  Circa 2008:</a:t>
            </a:r>
          </a:p>
        </p:txBody>
      </p:sp>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10" name="Content Placeholder 10" descr="_MG_6715[edit].JPG">
            <a:extLst>
              <a:ext uri="{FF2B5EF4-FFF2-40B4-BE49-F238E27FC236}">
                <a16:creationId xmlns:a16="http://schemas.microsoft.com/office/drawing/2014/main" id="{3C1D515E-B285-A693-A40A-F999DD1E28B6}"/>
              </a:ext>
            </a:extLst>
          </p:cNvPr>
          <p:cNvPicPr>
            <a:picLocks noChangeAspect="1"/>
          </p:cNvPicPr>
          <p:nvPr/>
        </p:nvPicPr>
        <p:blipFill>
          <a:blip r:embed="rId4" cstate="print"/>
          <a:stretch>
            <a:fillRect/>
          </a:stretch>
        </p:blipFill>
        <p:spPr>
          <a:xfrm>
            <a:off x="822227" y="328705"/>
            <a:ext cx="2561333" cy="3841327"/>
          </a:xfrm>
          <a:prstGeom prst="rect">
            <a:avLst/>
          </a:prstGeom>
          <a:ln>
            <a:noFill/>
          </a:ln>
          <a:effectLst>
            <a:outerShdw blurRad="292100" dist="139700" dir="2700000" algn="tl" rotWithShape="0">
              <a:srgbClr val="333333">
                <a:alpha val="65000"/>
              </a:srgbClr>
            </a:outerShdw>
          </a:effectLst>
        </p:spPr>
      </p:pic>
      <p:pic>
        <p:nvPicPr>
          <p:cNvPr id="11" name="Picture 10" descr="_MG_6739[edit].JPG">
            <a:extLst>
              <a:ext uri="{FF2B5EF4-FFF2-40B4-BE49-F238E27FC236}">
                <a16:creationId xmlns:a16="http://schemas.microsoft.com/office/drawing/2014/main" id="{081C9A77-D884-7B83-3371-0C46ADE6B1EF}"/>
              </a:ext>
            </a:extLst>
          </p:cNvPr>
          <p:cNvPicPr>
            <a:picLocks noChangeAspect="1"/>
          </p:cNvPicPr>
          <p:nvPr/>
        </p:nvPicPr>
        <p:blipFill>
          <a:blip r:embed="rId5" cstate="print"/>
          <a:stretch>
            <a:fillRect/>
          </a:stretch>
        </p:blipFill>
        <p:spPr>
          <a:xfrm>
            <a:off x="3993789" y="1143266"/>
            <a:ext cx="4111704" cy="2741136"/>
          </a:xfrm>
          <a:prstGeom prst="rect">
            <a:avLst/>
          </a:prstGeom>
          <a:ln>
            <a:noFill/>
          </a:ln>
          <a:effectLst>
            <a:outerShdw blurRad="292100" dist="139700" dir="2700000" algn="tl" rotWithShape="0">
              <a:srgbClr val="333333">
                <a:alpha val="65000"/>
              </a:srgbClr>
            </a:outerShdw>
          </a:effectLst>
        </p:spPr>
      </p:pic>
      <p:pic>
        <p:nvPicPr>
          <p:cNvPr id="12" name="Picture 11" descr="_MG_6724[edit].JPG">
            <a:extLst>
              <a:ext uri="{FF2B5EF4-FFF2-40B4-BE49-F238E27FC236}">
                <a16:creationId xmlns:a16="http://schemas.microsoft.com/office/drawing/2014/main" id="{3E4E09FB-81D4-C20A-4D67-BAAE8915032A}"/>
              </a:ext>
            </a:extLst>
          </p:cNvPr>
          <p:cNvPicPr>
            <a:picLocks noChangeAspect="1"/>
          </p:cNvPicPr>
          <p:nvPr/>
        </p:nvPicPr>
        <p:blipFill>
          <a:blip r:embed="rId6" cstate="print"/>
          <a:stretch>
            <a:fillRect/>
          </a:stretch>
        </p:blipFill>
        <p:spPr>
          <a:xfrm>
            <a:off x="2856004" y="3740242"/>
            <a:ext cx="4268484" cy="2845656"/>
          </a:xfrm>
          <a:prstGeom prst="rect">
            <a:avLst/>
          </a:prstGeom>
          <a:ln>
            <a:noFill/>
          </a:ln>
          <a:effectLst>
            <a:outerShdw blurRad="292100" dist="139700" dir="2700000" algn="tl" rotWithShape="0">
              <a:srgbClr val="333333">
                <a:alpha val="65000"/>
              </a:srgbClr>
            </a:outerShdw>
          </a:effectLst>
        </p:spPr>
      </p:pic>
      <p:pic>
        <p:nvPicPr>
          <p:cNvPr id="14" name="Picture 13" descr="A group of men posing for a photo&#10;&#10;Description automatically generated with medium confidence">
            <a:extLst>
              <a:ext uri="{FF2B5EF4-FFF2-40B4-BE49-F238E27FC236}">
                <a16:creationId xmlns:a16="http://schemas.microsoft.com/office/drawing/2014/main" id="{8ECD18BB-1734-B8CB-FA23-B6D94D2B5346}"/>
              </a:ext>
            </a:extLst>
          </p:cNvPr>
          <p:cNvPicPr>
            <a:picLocks noChangeAspect="1"/>
          </p:cNvPicPr>
          <p:nvPr/>
        </p:nvPicPr>
        <p:blipFill>
          <a:blip r:embed="rId7"/>
          <a:stretch>
            <a:fillRect/>
          </a:stretch>
        </p:blipFill>
        <p:spPr>
          <a:xfrm>
            <a:off x="7734717" y="2468829"/>
            <a:ext cx="4268483" cy="2845655"/>
          </a:xfrm>
          <a:prstGeom prst="rect">
            <a:avLst/>
          </a:prstGeom>
        </p:spPr>
      </p:pic>
    </p:spTree>
    <p:extLst>
      <p:ext uri="{BB962C8B-B14F-4D97-AF65-F5344CB8AC3E}">
        <p14:creationId xmlns:p14="http://schemas.microsoft.com/office/powerpoint/2010/main" val="282082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6" name="Picture 5" descr="A picture containing building, house, empty, open&#10;&#10;Description automatically generated">
            <a:extLst>
              <a:ext uri="{FF2B5EF4-FFF2-40B4-BE49-F238E27FC236}">
                <a16:creationId xmlns:a16="http://schemas.microsoft.com/office/drawing/2014/main" id="{C0B301CB-8D7A-8B9E-EE17-373632B3D77E}"/>
              </a:ext>
            </a:extLst>
          </p:cNvPr>
          <p:cNvPicPr>
            <a:picLocks noChangeAspect="1"/>
          </p:cNvPicPr>
          <p:nvPr/>
        </p:nvPicPr>
        <p:blipFill>
          <a:blip r:embed="rId4"/>
          <a:stretch>
            <a:fillRect/>
          </a:stretch>
        </p:blipFill>
        <p:spPr>
          <a:xfrm>
            <a:off x="585695" y="0"/>
            <a:ext cx="10799482" cy="5850965"/>
          </a:xfrm>
          <a:prstGeom prst="rect">
            <a:avLst/>
          </a:prstGeom>
        </p:spPr>
      </p:pic>
    </p:spTree>
    <p:extLst>
      <p:ext uri="{BB962C8B-B14F-4D97-AF65-F5344CB8AC3E}">
        <p14:creationId xmlns:p14="http://schemas.microsoft.com/office/powerpoint/2010/main" val="70229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6" name="Picture 5">
            <a:extLst>
              <a:ext uri="{FF2B5EF4-FFF2-40B4-BE49-F238E27FC236}">
                <a16:creationId xmlns:a16="http://schemas.microsoft.com/office/drawing/2014/main" id="{C0B301CB-8D7A-8B9E-EE17-373632B3D77E}"/>
              </a:ext>
            </a:extLst>
          </p:cNvPr>
          <p:cNvPicPr>
            <a:picLocks noChangeAspect="1"/>
          </p:cNvPicPr>
          <p:nvPr/>
        </p:nvPicPr>
        <p:blipFill>
          <a:blip r:embed="rId4"/>
          <a:srcRect/>
          <a:stretch/>
        </p:blipFill>
        <p:spPr>
          <a:xfrm>
            <a:off x="4747007" y="657411"/>
            <a:ext cx="7082473" cy="4715436"/>
          </a:xfrm>
          <a:prstGeom prst="rect">
            <a:avLst/>
          </a:prstGeom>
        </p:spPr>
      </p:pic>
      <p:pic>
        <p:nvPicPr>
          <p:cNvPr id="3" name="Picture 2" descr="A picture containing tree, outdoor, grass, house&#10;&#10;Description automatically generated">
            <a:extLst>
              <a:ext uri="{FF2B5EF4-FFF2-40B4-BE49-F238E27FC236}">
                <a16:creationId xmlns:a16="http://schemas.microsoft.com/office/drawing/2014/main" id="{31A1F23D-AE18-AC31-BB1A-14AAF215B92A}"/>
              </a:ext>
            </a:extLst>
          </p:cNvPr>
          <p:cNvPicPr>
            <a:picLocks noChangeAspect="1"/>
          </p:cNvPicPr>
          <p:nvPr/>
        </p:nvPicPr>
        <p:blipFill>
          <a:blip r:embed="rId5"/>
          <a:stretch>
            <a:fillRect/>
          </a:stretch>
        </p:blipFill>
        <p:spPr>
          <a:xfrm>
            <a:off x="436282" y="1721224"/>
            <a:ext cx="4251261" cy="3188446"/>
          </a:xfrm>
          <a:prstGeom prst="rect">
            <a:avLst/>
          </a:prstGeom>
        </p:spPr>
      </p:pic>
      <p:sp>
        <p:nvSpPr>
          <p:cNvPr id="4" name="TextBox 3">
            <a:extLst>
              <a:ext uri="{FF2B5EF4-FFF2-40B4-BE49-F238E27FC236}">
                <a16:creationId xmlns:a16="http://schemas.microsoft.com/office/drawing/2014/main" id="{A0746545-2BAC-B929-31B7-69803505EBA7}"/>
              </a:ext>
            </a:extLst>
          </p:cNvPr>
          <p:cNvSpPr txBox="1"/>
          <p:nvPr/>
        </p:nvSpPr>
        <p:spPr>
          <a:xfrm>
            <a:off x="3763892" y="4966153"/>
            <a:ext cx="923651" cy="307777"/>
          </a:xfrm>
          <a:prstGeom prst="rect">
            <a:avLst/>
          </a:prstGeom>
          <a:noFill/>
        </p:spPr>
        <p:txBody>
          <a:bodyPr wrap="none" rtlCol="0">
            <a:spAutoFit/>
          </a:bodyPr>
          <a:lstStyle/>
          <a:p>
            <a:r>
              <a:rPr lang="en-US" dirty="0">
                <a:solidFill>
                  <a:schemeClr val="bg2">
                    <a:lumMod val="75000"/>
                  </a:schemeClr>
                </a:solidFill>
                <a:effectLst>
                  <a:outerShdw blurRad="38100" dist="38100" dir="2700000" algn="tl">
                    <a:srgbClr val="000000">
                      <a:alpha val="43137"/>
                    </a:srgbClr>
                  </a:outerShdw>
                </a:effectLst>
              </a:rPr>
              <a:t>BEFORE</a:t>
            </a:r>
          </a:p>
        </p:txBody>
      </p:sp>
      <p:sp>
        <p:nvSpPr>
          <p:cNvPr id="5" name="TextBox 4">
            <a:extLst>
              <a:ext uri="{FF2B5EF4-FFF2-40B4-BE49-F238E27FC236}">
                <a16:creationId xmlns:a16="http://schemas.microsoft.com/office/drawing/2014/main" id="{AB784084-2030-733B-98F9-17B029D78BEF}"/>
              </a:ext>
            </a:extLst>
          </p:cNvPr>
          <p:cNvSpPr txBox="1"/>
          <p:nvPr/>
        </p:nvSpPr>
        <p:spPr>
          <a:xfrm>
            <a:off x="11056511" y="5372847"/>
            <a:ext cx="772969" cy="307777"/>
          </a:xfrm>
          <a:prstGeom prst="rect">
            <a:avLst/>
          </a:prstGeom>
          <a:noFill/>
        </p:spPr>
        <p:txBody>
          <a:bodyPr wrap="none" rtlCol="0">
            <a:spAutoFit/>
          </a:bodyPr>
          <a:lstStyle/>
          <a:p>
            <a:r>
              <a:rPr lang="en-US" dirty="0">
                <a:solidFill>
                  <a:schemeClr val="bg2">
                    <a:lumMod val="75000"/>
                  </a:schemeClr>
                </a:solidFill>
                <a:effectLst>
                  <a:outerShdw blurRad="38100" dist="38100" dir="2700000" algn="tl">
                    <a:srgbClr val="000000">
                      <a:alpha val="43137"/>
                    </a:srgbClr>
                  </a:outerShdw>
                </a:effectLst>
              </a:rPr>
              <a:t>AFTER</a:t>
            </a:r>
          </a:p>
        </p:txBody>
      </p:sp>
    </p:spTree>
    <p:extLst>
      <p:ext uri="{BB962C8B-B14F-4D97-AF65-F5344CB8AC3E}">
        <p14:creationId xmlns:p14="http://schemas.microsoft.com/office/powerpoint/2010/main" val="3037086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2" name="Content Placeholder 3" descr="McKinley Rendering.JPG">
            <a:extLst>
              <a:ext uri="{FF2B5EF4-FFF2-40B4-BE49-F238E27FC236}">
                <a16:creationId xmlns:a16="http://schemas.microsoft.com/office/drawing/2014/main" id="{776F5FCB-FA27-D658-17DB-3757049B8F75}"/>
              </a:ext>
            </a:extLst>
          </p:cNvPr>
          <p:cNvPicPr>
            <a:picLocks noChangeAspect="1"/>
          </p:cNvPicPr>
          <p:nvPr/>
        </p:nvPicPr>
        <p:blipFill>
          <a:blip r:embed="rId4" cstate="print"/>
          <a:stretch>
            <a:fillRect/>
          </a:stretch>
        </p:blipFill>
        <p:spPr>
          <a:xfrm>
            <a:off x="420036" y="1211334"/>
            <a:ext cx="5419593" cy="4064695"/>
          </a:xfrm>
          <a:prstGeom prst="rect">
            <a:avLst/>
          </a:prstGeom>
          <a:ln>
            <a:noFill/>
          </a:ln>
          <a:effectLst>
            <a:outerShdw blurRad="292100" dist="139700" dir="2700000" algn="tl" rotWithShape="0">
              <a:srgbClr val="333333">
                <a:alpha val="65000"/>
              </a:srgbClr>
            </a:outerShdw>
          </a:effectLst>
        </p:spPr>
      </p:pic>
      <p:pic>
        <p:nvPicPr>
          <p:cNvPr id="3" name="Content Placeholder 3" descr="McKinley Rendering.JPG">
            <a:extLst>
              <a:ext uri="{FF2B5EF4-FFF2-40B4-BE49-F238E27FC236}">
                <a16:creationId xmlns:a16="http://schemas.microsoft.com/office/drawing/2014/main" id="{6594DFF5-D386-1012-5DD6-635C70E74B93}"/>
              </a:ext>
            </a:extLst>
          </p:cNvPr>
          <p:cNvPicPr>
            <a:picLocks noChangeAspect="1"/>
          </p:cNvPicPr>
          <p:nvPr/>
        </p:nvPicPr>
        <p:blipFill>
          <a:blip r:embed="rId5" cstate="print"/>
          <a:stretch>
            <a:fillRect/>
          </a:stretch>
        </p:blipFill>
        <p:spPr>
          <a:xfrm>
            <a:off x="6096000" y="1211334"/>
            <a:ext cx="5419594" cy="4064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793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4" name="Content Placeholder 3">
            <a:extLst>
              <a:ext uri="{FF2B5EF4-FFF2-40B4-BE49-F238E27FC236}">
                <a16:creationId xmlns:a16="http://schemas.microsoft.com/office/drawing/2014/main" id="{C82629BD-B44F-76F1-BAE2-791F23D77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03" y="920228"/>
            <a:ext cx="5303550" cy="3977663"/>
          </a:xfrm>
          <a:prstGeom prst="rect">
            <a:avLst/>
          </a:prstGeom>
          <a:ln>
            <a:noFill/>
          </a:ln>
          <a:effectLst>
            <a:outerShdw blurRad="292100" dist="139700" dir="2700000" algn="tl" rotWithShape="0">
              <a:srgbClr val="333333">
                <a:alpha val="65000"/>
              </a:srgbClr>
            </a:outerShdw>
          </a:effectLst>
        </p:spPr>
      </p:pic>
      <p:pic>
        <p:nvPicPr>
          <p:cNvPr id="5" name="Content Placeholder 3" descr="McKinley Rendering.JPG">
            <a:extLst>
              <a:ext uri="{FF2B5EF4-FFF2-40B4-BE49-F238E27FC236}">
                <a16:creationId xmlns:a16="http://schemas.microsoft.com/office/drawing/2014/main" id="{9180DAB1-3841-A701-9D75-122D22DED833}"/>
              </a:ext>
            </a:extLst>
          </p:cNvPr>
          <p:cNvPicPr>
            <a:picLocks noChangeAspect="1"/>
          </p:cNvPicPr>
          <p:nvPr/>
        </p:nvPicPr>
        <p:blipFill>
          <a:blip r:embed="rId5" cstate="print"/>
          <a:stretch>
            <a:fillRect/>
          </a:stretch>
        </p:blipFill>
        <p:spPr>
          <a:xfrm>
            <a:off x="6400352" y="920230"/>
            <a:ext cx="5303549" cy="397766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DDE2F80-53DA-C8ED-D89C-894F942A5D6C}"/>
              </a:ext>
            </a:extLst>
          </p:cNvPr>
          <p:cNvSpPr txBox="1"/>
          <p:nvPr/>
        </p:nvSpPr>
        <p:spPr>
          <a:xfrm>
            <a:off x="4727387" y="5011281"/>
            <a:ext cx="923651" cy="307777"/>
          </a:xfrm>
          <a:prstGeom prst="rect">
            <a:avLst/>
          </a:prstGeom>
          <a:noFill/>
        </p:spPr>
        <p:txBody>
          <a:bodyPr wrap="none" rtlCol="0">
            <a:spAutoFit/>
          </a:bodyPr>
          <a:lstStyle/>
          <a:p>
            <a:r>
              <a:rPr lang="en-US" dirty="0">
                <a:solidFill>
                  <a:schemeClr val="bg2">
                    <a:lumMod val="75000"/>
                  </a:schemeClr>
                </a:solidFill>
                <a:effectLst>
                  <a:outerShdw blurRad="38100" dist="38100" dir="2700000" algn="tl">
                    <a:srgbClr val="000000">
                      <a:alpha val="43137"/>
                    </a:srgbClr>
                  </a:outerShdw>
                </a:effectLst>
              </a:rPr>
              <a:t>BEFORE</a:t>
            </a:r>
          </a:p>
        </p:txBody>
      </p:sp>
      <p:sp>
        <p:nvSpPr>
          <p:cNvPr id="8" name="TextBox 7">
            <a:extLst>
              <a:ext uri="{FF2B5EF4-FFF2-40B4-BE49-F238E27FC236}">
                <a16:creationId xmlns:a16="http://schemas.microsoft.com/office/drawing/2014/main" id="{2163CFD1-DA3B-7112-44B6-07F53535A497}"/>
              </a:ext>
            </a:extLst>
          </p:cNvPr>
          <p:cNvSpPr txBox="1"/>
          <p:nvPr/>
        </p:nvSpPr>
        <p:spPr>
          <a:xfrm>
            <a:off x="10780250" y="5002315"/>
            <a:ext cx="772969" cy="307777"/>
          </a:xfrm>
          <a:prstGeom prst="rect">
            <a:avLst/>
          </a:prstGeom>
          <a:noFill/>
        </p:spPr>
        <p:txBody>
          <a:bodyPr wrap="none" rtlCol="0">
            <a:spAutoFit/>
          </a:bodyPr>
          <a:lstStyle/>
          <a:p>
            <a:r>
              <a:rPr lang="en-US" dirty="0">
                <a:solidFill>
                  <a:schemeClr val="bg2">
                    <a:lumMod val="75000"/>
                  </a:schemeClr>
                </a:solidFill>
                <a:effectLst>
                  <a:outerShdw blurRad="38100" dist="38100" dir="2700000" algn="tl">
                    <a:srgbClr val="000000">
                      <a:alpha val="43137"/>
                    </a:srgbClr>
                  </a:outerShdw>
                </a:effectLst>
              </a:rPr>
              <a:t>AFTER</a:t>
            </a:r>
          </a:p>
        </p:txBody>
      </p:sp>
    </p:spTree>
    <p:extLst>
      <p:ext uri="{BB962C8B-B14F-4D97-AF65-F5344CB8AC3E}">
        <p14:creationId xmlns:p14="http://schemas.microsoft.com/office/powerpoint/2010/main" val="140057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E118-969E-46C9-B5AD-A91076A8A400}"/>
              </a:ext>
            </a:extLst>
          </p:cNvPr>
          <p:cNvSpPr>
            <a:spLocks noGrp="1"/>
          </p:cNvSpPr>
          <p:nvPr>
            <p:ph type="title"/>
          </p:nvPr>
        </p:nvSpPr>
        <p:spPr/>
        <p:txBody>
          <a:bodyPr/>
          <a:lstStyle/>
          <a:p>
            <a:pPr algn="ctr"/>
            <a:r>
              <a:rPr lang="en-US" dirty="0"/>
              <a:t>Why is Accessibility Important to </a:t>
            </a:r>
            <a:r>
              <a:rPr lang="en-US" i="1" dirty="0"/>
              <a:t>Developers</a:t>
            </a:r>
            <a:r>
              <a:rPr lang="en-US" dirty="0"/>
              <a:t>?</a:t>
            </a:r>
          </a:p>
        </p:txBody>
      </p:sp>
      <p:pic>
        <p:nvPicPr>
          <p:cNvPr id="5" name="Picture 4" descr="A picture containing building, outdoor, sky&#10;&#10;Description automatically generated">
            <a:extLst>
              <a:ext uri="{FF2B5EF4-FFF2-40B4-BE49-F238E27FC236}">
                <a16:creationId xmlns:a16="http://schemas.microsoft.com/office/drawing/2014/main" id="{6535D76E-EF9E-493B-862C-0C64A68FEE1E}"/>
              </a:ext>
            </a:extLst>
          </p:cNvPr>
          <p:cNvPicPr>
            <a:picLocks noChangeAspect="1"/>
          </p:cNvPicPr>
          <p:nvPr/>
        </p:nvPicPr>
        <p:blipFill>
          <a:blip r:embed="rId3"/>
          <a:stretch>
            <a:fillRect/>
          </a:stretch>
        </p:blipFill>
        <p:spPr>
          <a:xfrm>
            <a:off x="1708370" y="1577135"/>
            <a:ext cx="3031050" cy="2020700"/>
          </a:xfrm>
          <a:prstGeom prst="rect">
            <a:avLst/>
          </a:prstGeom>
        </p:spPr>
      </p:pic>
      <p:pic>
        <p:nvPicPr>
          <p:cNvPr id="4" name="Picture 3">
            <a:extLst>
              <a:ext uri="{FF2B5EF4-FFF2-40B4-BE49-F238E27FC236}">
                <a16:creationId xmlns:a16="http://schemas.microsoft.com/office/drawing/2014/main" id="{69D422FD-C37F-F451-BE07-3F8D6C5EA2C2}"/>
              </a:ext>
            </a:extLst>
          </p:cNvPr>
          <p:cNvPicPr>
            <a:picLocks noChangeAspect="1"/>
          </p:cNvPicPr>
          <p:nvPr/>
        </p:nvPicPr>
        <p:blipFill>
          <a:blip r:embed="rId4"/>
          <a:srcRect/>
          <a:stretch/>
        </p:blipFill>
        <p:spPr>
          <a:xfrm>
            <a:off x="7928943" y="6110334"/>
            <a:ext cx="3663497" cy="399516"/>
          </a:xfrm>
          <a:prstGeom prst="rect">
            <a:avLst/>
          </a:prstGeom>
        </p:spPr>
      </p:pic>
      <p:pic>
        <p:nvPicPr>
          <p:cNvPr id="9" name="Picture 8" descr="A person playing a guitar in front of a group of people&#10;&#10;Description automatically generated with medium confidence">
            <a:extLst>
              <a:ext uri="{FF2B5EF4-FFF2-40B4-BE49-F238E27FC236}">
                <a16:creationId xmlns:a16="http://schemas.microsoft.com/office/drawing/2014/main" id="{C1960F72-16B3-DB86-6AE6-F19AFD91930C}"/>
              </a:ext>
            </a:extLst>
          </p:cNvPr>
          <p:cNvPicPr>
            <a:picLocks noChangeAspect="1"/>
          </p:cNvPicPr>
          <p:nvPr/>
        </p:nvPicPr>
        <p:blipFill>
          <a:blip r:embed="rId5"/>
          <a:stretch>
            <a:fillRect/>
          </a:stretch>
        </p:blipFill>
        <p:spPr>
          <a:xfrm>
            <a:off x="1708370" y="3810430"/>
            <a:ext cx="3031050" cy="2022605"/>
          </a:xfrm>
          <a:prstGeom prst="rect">
            <a:avLst/>
          </a:prstGeom>
        </p:spPr>
      </p:pic>
      <p:pic>
        <p:nvPicPr>
          <p:cNvPr id="10" name="Picture 9" descr="Diagram&#10;&#10;Description automatically generated">
            <a:extLst>
              <a:ext uri="{FF2B5EF4-FFF2-40B4-BE49-F238E27FC236}">
                <a16:creationId xmlns:a16="http://schemas.microsoft.com/office/drawing/2014/main" id="{A4816970-BEEA-999B-98E7-9D4D4CF17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6175" y="1768382"/>
            <a:ext cx="5860870" cy="3808039"/>
          </a:xfrm>
          <a:prstGeom prst="rect">
            <a:avLst/>
          </a:prstGeom>
        </p:spPr>
      </p:pic>
    </p:spTree>
    <p:extLst>
      <p:ext uri="{BB962C8B-B14F-4D97-AF65-F5344CB8AC3E}">
        <p14:creationId xmlns:p14="http://schemas.microsoft.com/office/powerpoint/2010/main" val="259220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85585" y="1210920"/>
            <a:ext cx="3352800" cy="1012841"/>
          </a:xfrm>
          <a:prstGeom prst="rect">
            <a:avLst/>
          </a:prstGeom>
          <a:noFill/>
        </p:spPr>
        <p:txBody>
          <a:bodyPr wrap="square" lIns="91440" tIns="45720" rIns="91440" bIns="45720">
            <a:spAutoFit/>
          </a:bodyPr>
          <a:lstStyle/>
          <a:p>
            <a:pPr>
              <a:lnSpc>
                <a:spcPts val="3800"/>
              </a:lnSpc>
            </a:pPr>
            <a:r>
              <a:rPr lang="en-US" sz="2000" dirty="0">
                <a:ln w="18415" cmpd="sng">
                  <a:solidFill>
                    <a:srgbClr val="00B0F0"/>
                  </a:solidFill>
                  <a:prstDash val="solid"/>
                </a:ln>
                <a:solidFill>
                  <a:srgbClr val="00B0F0"/>
                </a:solidFill>
              </a:rPr>
              <a:t>CHOICE NEIGHBORHOODS</a:t>
            </a:r>
          </a:p>
          <a:p>
            <a:pPr>
              <a:lnSpc>
                <a:spcPts val="3800"/>
              </a:lnSpc>
            </a:pPr>
            <a:r>
              <a:rPr lang="en-US" sz="2000" i="1" dirty="0">
                <a:ln w="18415" cmpd="sng">
                  <a:solidFill>
                    <a:srgbClr val="00B0F0"/>
                  </a:solidFill>
                  <a:prstDash val="solid"/>
                </a:ln>
                <a:solidFill>
                  <a:srgbClr val="00B0F0"/>
                </a:solidFill>
              </a:rPr>
              <a:t>Phoenix, AZ</a:t>
            </a:r>
          </a:p>
        </p:txBody>
      </p:sp>
      <p:pic>
        <p:nvPicPr>
          <p:cNvPr id="11" name="Picture 10">
            <a:extLst>
              <a:ext uri="{FF2B5EF4-FFF2-40B4-BE49-F238E27FC236}">
                <a16:creationId xmlns:a16="http://schemas.microsoft.com/office/drawing/2014/main" id="{AFA24D4B-362E-4DEF-83DE-A21E918D3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85" y="677520"/>
            <a:ext cx="2400300" cy="704509"/>
          </a:xfrm>
          <a:prstGeom prst="rect">
            <a:avLst/>
          </a:prstGeom>
        </p:spPr>
      </p:pic>
      <p:pic>
        <p:nvPicPr>
          <p:cNvPr id="15" name="Picture 14">
            <a:extLst>
              <a:ext uri="{FF2B5EF4-FFF2-40B4-BE49-F238E27FC236}">
                <a16:creationId xmlns:a16="http://schemas.microsoft.com/office/drawing/2014/main" id="{25082B0F-717E-4A2F-A7A1-095D94A94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58" y="2960647"/>
            <a:ext cx="2971799" cy="1694456"/>
          </a:xfrm>
          <a:prstGeom prst="rect">
            <a:avLst/>
          </a:prstGeom>
        </p:spPr>
      </p:pic>
      <p:pic>
        <p:nvPicPr>
          <p:cNvPr id="3" name="Picture 2">
            <a:extLst>
              <a:ext uri="{FF2B5EF4-FFF2-40B4-BE49-F238E27FC236}">
                <a16:creationId xmlns:a16="http://schemas.microsoft.com/office/drawing/2014/main" id="{F13F0C5F-A711-46B8-9254-63D4E3138A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8385" y="165259"/>
            <a:ext cx="9144000" cy="5699701"/>
          </a:xfrm>
          <a:prstGeom prst="rect">
            <a:avLst/>
          </a:prstGeom>
        </p:spPr>
      </p:pic>
      <p:cxnSp>
        <p:nvCxnSpPr>
          <p:cNvPr id="19" name="Straight Connector 18">
            <a:extLst>
              <a:ext uri="{FF2B5EF4-FFF2-40B4-BE49-F238E27FC236}">
                <a16:creationId xmlns:a16="http://schemas.microsoft.com/office/drawing/2014/main" id="{D70A94D4-FAA9-4EF1-9FE7-BD6182E95411}"/>
              </a:ext>
            </a:extLst>
          </p:cNvPr>
          <p:cNvCxnSpPr>
            <a:cxnSpLocks/>
          </p:cNvCxnSpPr>
          <p:nvPr/>
        </p:nvCxnSpPr>
        <p:spPr>
          <a:xfrm flipH="1">
            <a:off x="428385" y="5325719"/>
            <a:ext cx="9144000" cy="0"/>
          </a:xfrm>
          <a:prstGeom prst="line">
            <a:avLst/>
          </a:prstGeom>
          <a:ln w="2540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Freeform: Shape 22">
            <a:extLst>
              <a:ext uri="{FF2B5EF4-FFF2-40B4-BE49-F238E27FC236}">
                <a16:creationId xmlns:a16="http://schemas.microsoft.com/office/drawing/2014/main" id="{DCFC278D-FC78-4876-AEF9-817E9E19B425}"/>
              </a:ext>
            </a:extLst>
          </p:cNvPr>
          <p:cNvSpPr/>
          <p:nvPr/>
        </p:nvSpPr>
        <p:spPr>
          <a:xfrm>
            <a:off x="4658223" y="857941"/>
            <a:ext cx="784615" cy="259572"/>
          </a:xfrm>
          <a:custGeom>
            <a:avLst/>
            <a:gdLst>
              <a:gd name="connsiteX0" fmla="*/ 772816 w 784615"/>
              <a:gd name="connsiteY0" fmla="*/ 0 h 259572"/>
              <a:gd name="connsiteX1" fmla="*/ 784615 w 784615"/>
              <a:gd name="connsiteY1" fmla="*/ 247773 h 259572"/>
              <a:gd name="connsiteX2" fmla="*/ 0 w 784615"/>
              <a:gd name="connsiteY2" fmla="*/ 259572 h 259572"/>
              <a:gd name="connsiteX3" fmla="*/ 5900 w 784615"/>
              <a:gd name="connsiteY3" fmla="*/ 5899 h 259572"/>
              <a:gd name="connsiteX4" fmla="*/ 772816 w 784615"/>
              <a:gd name="connsiteY4" fmla="*/ 0 h 25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615" h="259572">
                <a:moveTo>
                  <a:pt x="772816" y="0"/>
                </a:moveTo>
                <a:lnTo>
                  <a:pt x="784615" y="247773"/>
                </a:lnTo>
                <a:lnTo>
                  <a:pt x="0" y="259572"/>
                </a:lnTo>
                <a:lnTo>
                  <a:pt x="5900" y="5899"/>
                </a:lnTo>
                <a:lnTo>
                  <a:pt x="772816" y="0"/>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B110182-8296-46F2-AA7F-0159EE037ECD}"/>
              </a:ext>
            </a:extLst>
          </p:cNvPr>
          <p:cNvSpPr/>
          <p:nvPr/>
        </p:nvSpPr>
        <p:spPr>
          <a:xfrm>
            <a:off x="4622826" y="1147010"/>
            <a:ext cx="1681316" cy="648929"/>
          </a:xfrm>
          <a:custGeom>
            <a:avLst/>
            <a:gdLst>
              <a:gd name="connsiteX0" fmla="*/ 1640021 w 1681316"/>
              <a:gd name="connsiteY0" fmla="*/ 23598 h 648929"/>
              <a:gd name="connsiteX1" fmla="*/ 831809 w 1681316"/>
              <a:gd name="connsiteY1" fmla="*/ 0 h 648929"/>
              <a:gd name="connsiteX2" fmla="*/ 843608 w 1681316"/>
              <a:gd name="connsiteY2" fmla="*/ 271371 h 648929"/>
              <a:gd name="connsiteX3" fmla="*/ 29497 w 1681316"/>
              <a:gd name="connsiteY3" fmla="*/ 265471 h 648929"/>
              <a:gd name="connsiteX4" fmla="*/ 0 w 1681316"/>
              <a:gd name="connsiteY4" fmla="*/ 648929 h 648929"/>
              <a:gd name="connsiteX5" fmla="*/ 672527 w 1681316"/>
              <a:gd name="connsiteY5" fmla="*/ 460150 h 648929"/>
              <a:gd name="connsiteX6" fmla="*/ 1274261 w 1681316"/>
              <a:gd name="connsiteY6" fmla="*/ 442452 h 648929"/>
              <a:gd name="connsiteX7" fmla="*/ 1681316 w 1681316"/>
              <a:gd name="connsiteY7" fmla="*/ 442452 h 648929"/>
              <a:gd name="connsiteX8" fmla="*/ 1640021 w 1681316"/>
              <a:gd name="connsiteY8" fmla="*/ 23598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316" h="648929">
                <a:moveTo>
                  <a:pt x="1640021" y="23598"/>
                </a:moveTo>
                <a:lnTo>
                  <a:pt x="831809" y="0"/>
                </a:lnTo>
                <a:lnTo>
                  <a:pt x="843608" y="271371"/>
                </a:lnTo>
                <a:lnTo>
                  <a:pt x="29497" y="265471"/>
                </a:lnTo>
                <a:lnTo>
                  <a:pt x="0" y="648929"/>
                </a:lnTo>
                <a:lnTo>
                  <a:pt x="672527" y="460150"/>
                </a:lnTo>
                <a:lnTo>
                  <a:pt x="1274261" y="442452"/>
                </a:lnTo>
                <a:lnTo>
                  <a:pt x="1681316" y="442452"/>
                </a:lnTo>
                <a:lnTo>
                  <a:pt x="1640021" y="23598"/>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1F691FA-0340-4C58-A16F-AC58EB45D2A0}"/>
              </a:ext>
            </a:extLst>
          </p:cNvPr>
          <p:cNvSpPr/>
          <p:nvPr/>
        </p:nvSpPr>
        <p:spPr>
          <a:xfrm>
            <a:off x="5454636" y="1595360"/>
            <a:ext cx="1032387" cy="1303758"/>
          </a:xfrm>
          <a:custGeom>
            <a:avLst/>
            <a:gdLst>
              <a:gd name="connsiteX0" fmla="*/ 849507 w 1032387"/>
              <a:gd name="connsiteY0" fmla="*/ 0 h 1303758"/>
              <a:gd name="connsiteX1" fmla="*/ 0 w 1032387"/>
              <a:gd name="connsiteY1" fmla="*/ 11799 h 1303758"/>
              <a:gd name="connsiteX2" fmla="*/ 64893 w 1032387"/>
              <a:gd name="connsiteY2" fmla="*/ 1303758 h 1303758"/>
              <a:gd name="connsiteX3" fmla="*/ 1032387 w 1032387"/>
              <a:gd name="connsiteY3" fmla="*/ 1297858 h 1303758"/>
              <a:gd name="connsiteX4" fmla="*/ 849507 w 1032387"/>
              <a:gd name="connsiteY4" fmla="*/ 0 h 1303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87" h="1303758">
                <a:moveTo>
                  <a:pt x="849507" y="0"/>
                </a:moveTo>
                <a:lnTo>
                  <a:pt x="0" y="11799"/>
                </a:lnTo>
                <a:lnTo>
                  <a:pt x="64893" y="1303758"/>
                </a:lnTo>
                <a:lnTo>
                  <a:pt x="1032387" y="1297858"/>
                </a:lnTo>
                <a:lnTo>
                  <a:pt x="849507" y="0"/>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67E7015-4DA8-48BA-9908-5C31F842A966}"/>
              </a:ext>
            </a:extLst>
          </p:cNvPr>
          <p:cNvSpPr/>
          <p:nvPr/>
        </p:nvSpPr>
        <p:spPr>
          <a:xfrm>
            <a:off x="3372164" y="3860713"/>
            <a:ext cx="1144475" cy="1091380"/>
          </a:xfrm>
          <a:custGeom>
            <a:avLst/>
            <a:gdLst>
              <a:gd name="connsiteX0" fmla="*/ 1144475 w 1144475"/>
              <a:gd name="connsiteY0" fmla="*/ 11798 h 1091380"/>
              <a:gd name="connsiteX1" fmla="*/ 123887 w 1144475"/>
              <a:gd name="connsiteY1" fmla="*/ 0 h 1091380"/>
              <a:gd name="connsiteX2" fmla="*/ 0 w 1144475"/>
              <a:gd name="connsiteY2" fmla="*/ 1085481 h 1091380"/>
              <a:gd name="connsiteX3" fmla="*/ 1114978 w 1144475"/>
              <a:gd name="connsiteY3" fmla="*/ 1091380 h 1091380"/>
              <a:gd name="connsiteX4" fmla="*/ 1144475 w 1144475"/>
              <a:gd name="connsiteY4" fmla="*/ 11798 h 1091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475" h="1091380">
                <a:moveTo>
                  <a:pt x="1144475" y="11798"/>
                </a:moveTo>
                <a:lnTo>
                  <a:pt x="123887" y="0"/>
                </a:lnTo>
                <a:lnTo>
                  <a:pt x="0" y="1085481"/>
                </a:lnTo>
                <a:lnTo>
                  <a:pt x="1114978" y="1091380"/>
                </a:lnTo>
                <a:lnTo>
                  <a:pt x="1144475" y="11798"/>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186D33-1BB7-439F-BF3B-E58670F6C58B}"/>
              </a:ext>
            </a:extLst>
          </p:cNvPr>
          <p:cNvSpPr txBox="1"/>
          <p:nvPr/>
        </p:nvSpPr>
        <p:spPr>
          <a:xfrm>
            <a:off x="5539193" y="1228186"/>
            <a:ext cx="838200" cy="246221"/>
          </a:xfrm>
          <a:prstGeom prst="rect">
            <a:avLst/>
          </a:prstGeom>
          <a:noFill/>
        </p:spPr>
        <p:txBody>
          <a:bodyPr wrap="square" rtlCol="0">
            <a:spAutoFit/>
          </a:bodyPr>
          <a:lstStyle/>
          <a:p>
            <a:r>
              <a:rPr lang="en-US" sz="1000" b="1" dirty="0">
                <a:solidFill>
                  <a:srgbClr val="FFFF00"/>
                </a:solidFill>
              </a:rPr>
              <a:t>202 Units</a:t>
            </a:r>
          </a:p>
        </p:txBody>
      </p:sp>
      <p:sp>
        <p:nvSpPr>
          <p:cNvPr id="29" name="TextBox 28">
            <a:extLst>
              <a:ext uri="{FF2B5EF4-FFF2-40B4-BE49-F238E27FC236}">
                <a16:creationId xmlns:a16="http://schemas.microsoft.com/office/drawing/2014/main" id="{979E45A5-649C-4DFD-8FC2-27B96435B031}"/>
              </a:ext>
            </a:extLst>
          </p:cNvPr>
          <p:cNvSpPr txBox="1"/>
          <p:nvPr/>
        </p:nvSpPr>
        <p:spPr>
          <a:xfrm>
            <a:off x="5598923" y="2048762"/>
            <a:ext cx="838200" cy="261610"/>
          </a:xfrm>
          <a:prstGeom prst="rect">
            <a:avLst/>
          </a:prstGeom>
          <a:noFill/>
        </p:spPr>
        <p:txBody>
          <a:bodyPr wrap="square" rtlCol="0">
            <a:spAutoFit/>
          </a:bodyPr>
          <a:lstStyle/>
          <a:p>
            <a:r>
              <a:rPr lang="en-US" sz="1050" b="1" dirty="0">
                <a:solidFill>
                  <a:srgbClr val="FFFF00"/>
                </a:solidFill>
              </a:rPr>
              <a:t>230 Units</a:t>
            </a:r>
          </a:p>
        </p:txBody>
      </p:sp>
      <p:sp>
        <p:nvSpPr>
          <p:cNvPr id="30" name="TextBox 29">
            <a:extLst>
              <a:ext uri="{FF2B5EF4-FFF2-40B4-BE49-F238E27FC236}">
                <a16:creationId xmlns:a16="http://schemas.microsoft.com/office/drawing/2014/main" id="{D20E0CE3-3F9A-4198-8244-B258DCEB18AB}"/>
              </a:ext>
            </a:extLst>
          </p:cNvPr>
          <p:cNvSpPr txBox="1"/>
          <p:nvPr/>
        </p:nvSpPr>
        <p:spPr>
          <a:xfrm>
            <a:off x="3615026" y="4259410"/>
            <a:ext cx="838200" cy="261610"/>
          </a:xfrm>
          <a:prstGeom prst="rect">
            <a:avLst/>
          </a:prstGeom>
          <a:noFill/>
        </p:spPr>
        <p:txBody>
          <a:bodyPr wrap="square" rtlCol="0">
            <a:spAutoFit/>
          </a:bodyPr>
          <a:lstStyle/>
          <a:p>
            <a:r>
              <a:rPr lang="en-US" sz="1050" b="1" dirty="0">
                <a:solidFill>
                  <a:srgbClr val="FFFF00"/>
                </a:solidFill>
              </a:rPr>
              <a:t>145 Units</a:t>
            </a:r>
          </a:p>
        </p:txBody>
      </p:sp>
      <p:pic>
        <p:nvPicPr>
          <p:cNvPr id="6" name="Picture 5">
            <a:extLst>
              <a:ext uri="{FF2B5EF4-FFF2-40B4-BE49-F238E27FC236}">
                <a16:creationId xmlns:a16="http://schemas.microsoft.com/office/drawing/2014/main" id="{34972EC0-0866-54CD-ABE3-ED77AE691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0422" y="5984975"/>
            <a:ext cx="1109083" cy="734610"/>
          </a:xfrm>
          <a:prstGeom prst="rect">
            <a:avLst/>
          </a:prstGeom>
        </p:spPr>
      </p:pic>
      <p:pic>
        <p:nvPicPr>
          <p:cNvPr id="7" name="Picture 6">
            <a:extLst>
              <a:ext uri="{FF2B5EF4-FFF2-40B4-BE49-F238E27FC236}">
                <a16:creationId xmlns:a16="http://schemas.microsoft.com/office/drawing/2014/main" id="{EE2D6BE4-DF2B-8727-2860-95CCC036A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21" y="6000025"/>
            <a:ext cx="2400300" cy="704509"/>
          </a:xfrm>
          <a:prstGeom prst="rect">
            <a:avLst/>
          </a:prstGeom>
        </p:spPr>
      </p:pic>
      <p:pic>
        <p:nvPicPr>
          <p:cNvPr id="8" name="Picture 7">
            <a:extLst>
              <a:ext uri="{FF2B5EF4-FFF2-40B4-BE49-F238E27FC236}">
                <a16:creationId xmlns:a16="http://schemas.microsoft.com/office/drawing/2014/main" id="{84054746-DD68-26CE-2291-3408B667F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790" y="6000025"/>
            <a:ext cx="1363054" cy="777184"/>
          </a:xfrm>
          <a:prstGeom prst="rect">
            <a:avLst/>
          </a:prstGeom>
        </p:spPr>
      </p:pic>
      <p:pic>
        <p:nvPicPr>
          <p:cNvPr id="10" name="Picture 9" descr="Text&#10;&#10;Description automatically generated">
            <a:extLst>
              <a:ext uri="{FF2B5EF4-FFF2-40B4-BE49-F238E27FC236}">
                <a16:creationId xmlns:a16="http://schemas.microsoft.com/office/drawing/2014/main" id="{2BFD4D9A-802F-93B6-4D1C-3870E04F2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6818" y="6087273"/>
            <a:ext cx="1670448" cy="679269"/>
          </a:xfrm>
          <a:prstGeom prst="rect">
            <a:avLst/>
          </a:prstGeom>
        </p:spPr>
      </p:pic>
      <p:pic>
        <p:nvPicPr>
          <p:cNvPr id="2" name="Picture 1" descr="Diagram&#10;&#10;Description automatically generated">
            <a:extLst>
              <a:ext uri="{FF2B5EF4-FFF2-40B4-BE49-F238E27FC236}">
                <a16:creationId xmlns:a16="http://schemas.microsoft.com/office/drawing/2014/main" id="{67DC635F-7CAD-6268-478E-052D8627D8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90365">
            <a:off x="9680927" y="4175740"/>
            <a:ext cx="2389732" cy="1552703"/>
          </a:xfrm>
          <a:prstGeom prst="rect">
            <a:avLst/>
          </a:prstGeom>
        </p:spPr>
      </p:pic>
      <p:pic>
        <p:nvPicPr>
          <p:cNvPr id="4" name="Content Placeholder 3" descr="McKinley Rendering.JPG">
            <a:extLst>
              <a:ext uri="{FF2B5EF4-FFF2-40B4-BE49-F238E27FC236}">
                <a16:creationId xmlns:a16="http://schemas.microsoft.com/office/drawing/2014/main" id="{F231B56B-6BC4-5C69-81EB-7A6B480F7CF7}"/>
              </a:ext>
            </a:extLst>
          </p:cNvPr>
          <p:cNvPicPr>
            <a:picLocks noChangeAspect="1"/>
          </p:cNvPicPr>
          <p:nvPr/>
        </p:nvPicPr>
        <p:blipFill>
          <a:blip r:embed="rId9" cstate="print"/>
          <a:stretch>
            <a:fillRect/>
          </a:stretch>
        </p:blipFill>
        <p:spPr>
          <a:xfrm>
            <a:off x="8100382" y="763694"/>
            <a:ext cx="3147336" cy="2360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5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CDC28-1AA7-4727-9E2C-DDC9E9002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0916" y="6168927"/>
            <a:ext cx="868423" cy="575207"/>
          </a:xfrm>
          <a:prstGeom prst="rect">
            <a:avLst/>
          </a:prstGeom>
        </p:spPr>
      </p:pic>
      <p:pic>
        <p:nvPicPr>
          <p:cNvPr id="12" name="Picture 11">
            <a:extLst>
              <a:ext uri="{FF2B5EF4-FFF2-40B4-BE49-F238E27FC236}">
                <a16:creationId xmlns:a16="http://schemas.microsoft.com/office/drawing/2014/main" id="{19E0B672-877C-4241-85D4-6A1E2F19F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515" y="6177446"/>
            <a:ext cx="1879460" cy="551638"/>
          </a:xfrm>
          <a:prstGeom prst="rect">
            <a:avLst/>
          </a:prstGeom>
        </p:spPr>
      </p:pic>
      <p:pic>
        <p:nvPicPr>
          <p:cNvPr id="16" name="Picture 15">
            <a:extLst>
              <a:ext uri="{FF2B5EF4-FFF2-40B4-BE49-F238E27FC236}">
                <a16:creationId xmlns:a16="http://schemas.microsoft.com/office/drawing/2014/main" id="{DBB794C7-C16E-4648-A573-0FB552A2EA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284" y="6193215"/>
            <a:ext cx="1067285" cy="608543"/>
          </a:xfrm>
          <a:prstGeom prst="rect">
            <a:avLst/>
          </a:prstGeom>
        </p:spPr>
      </p:pic>
      <p:pic>
        <p:nvPicPr>
          <p:cNvPr id="4" name="Picture 3" descr="A picture containing text, road, way, highway&#10;&#10;Description automatically generated">
            <a:extLst>
              <a:ext uri="{FF2B5EF4-FFF2-40B4-BE49-F238E27FC236}">
                <a16:creationId xmlns:a16="http://schemas.microsoft.com/office/drawing/2014/main" id="{14775B30-AA84-4EE3-A015-D5D6F6086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854" y="130651"/>
            <a:ext cx="9747251" cy="5947986"/>
          </a:xfrm>
          <a:prstGeom prst="rect">
            <a:avLst/>
          </a:prstGeom>
        </p:spPr>
      </p:pic>
      <p:pic>
        <p:nvPicPr>
          <p:cNvPr id="2" name="Picture 1" descr="Text&#10;&#10;Description automatically generated">
            <a:extLst>
              <a:ext uri="{FF2B5EF4-FFF2-40B4-BE49-F238E27FC236}">
                <a16:creationId xmlns:a16="http://schemas.microsoft.com/office/drawing/2014/main" id="{42641B4E-59A7-8DC5-379A-0A0B5427B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7312" y="6259218"/>
            <a:ext cx="1307976" cy="531874"/>
          </a:xfrm>
          <a:prstGeom prst="rect">
            <a:avLst/>
          </a:prstGeom>
        </p:spPr>
      </p:pic>
    </p:spTree>
    <p:extLst>
      <p:ext uri="{BB962C8B-B14F-4D97-AF65-F5344CB8AC3E}">
        <p14:creationId xmlns:p14="http://schemas.microsoft.com/office/powerpoint/2010/main" val="2531469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CDC28-1AA7-4727-9E2C-DDC9E9002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201" y="5919234"/>
            <a:ext cx="1109083" cy="73461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A75A59C6-A0FC-4A8B-8A06-D256D6752B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6235" y="6055191"/>
            <a:ext cx="1850784" cy="462696"/>
          </a:xfrm>
          <a:prstGeom prst="rect">
            <a:avLst/>
          </a:prstGeom>
        </p:spPr>
      </p:pic>
      <p:pic>
        <p:nvPicPr>
          <p:cNvPr id="12" name="Picture 11">
            <a:extLst>
              <a:ext uri="{FF2B5EF4-FFF2-40B4-BE49-F238E27FC236}">
                <a16:creationId xmlns:a16="http://schemas.microsoft.com/office/drawing/2014/main" id="{19E0B672-877C-4241-85D4-6A1E2F19F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921" y="5959955"/>
            <a:ext cx="2400300" cy="704509"/>
          </a:xfrm>
          <a:prstGeom prst="rect">
            <a:avLst/>
          </a:prstGeom>
        </p:spPr>
      </p:pic>
      <p:pic>
        <p:nvPicPr>
          <p:cNvPr id="16" name="Picture 15">
            <a:extLst>
              <a:ext uri="{FF2B5EF4-FFF2-40B4-BE49-F238E27FC236}">
                <a16:creationId xmlns:a16="http://schemas.microsoft.com/office/drawing/2014/main" id="{DBB794C7-C16E-4648-A573-0FB552A2EA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201" y="5919234"/>
            <a:ext cx="1363054" cy="777184"/>
          </a:xfrm>
          <a:prstGeom prst="rect">
            <a:avLst/>
          </a:prstGeom>
        </p:spPr>
      </p:pic>
      <p:pic>
        <p:nvPicPr>
          <p:cNvPr id="4" name="Picture 3">
            <a:extLst>
              <a:ext uri="{FF2B5EF4-FFF2-40B4-BE49-F238E27FC236}">
                <a16:creationId xmlns:a16="http://schemas.microsoft.com/office/drawing/2014/main" id="{14775B30-AA84-4EE3-A015-D5D6F60868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89741" y="26660"/>
            <a:ext cx="8875081" cy="6669758"/>
          </a:xfrm>
          <a:prstGeom prst="rect">
            <a:avLst/>
          </a:prstGeom>
        </p:spPr>
      </p:pic>
    </p:spTree>
    <p:extLst>
      <p:ext uri="{BB962C8B-B14F-4D97-AF65-F5344CB8AC3E}">
        <p14:creationId xmlns:p14="http://schemas.microsoft.com/office/powerpoint/2010/main" val="130545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beard and mustache&#10;&#10;Description automatically generated with low confidence">
            <a:extLst>
              <a:ext uri="{FF2B5EF4-FFF2-40B4-BE49-F238E27FC236}">
                <a16:creationId xmlns:a16="http://schemas.microsoft.com/office/drawing/2014/main" id="{4A1BB61A-BBCC-51DA-87A3-52BA3F594EBB}"/>
              </a:ext>
            </a:extLst>
          </p:cNvPr>
          <p:cNvPicPr>
            <a:picLocks noChangeAspect="1"/>
          </p:cNvPicPr>
          <p:nvPr/>
        </p:nvPicPr>
        <p:blipFill>
          <a:blip r:embed="rId3"/>
          <a:stretch>
            <a:fillRect/>
          </a:stretch>
        </p:blipFill>
        <p:spPr>
          <a:xfrm>
            <a:off x="7390217" y="2110145"/>
            <a:ext cx="4644031" cy="2430376"/>
          </a:xfrm>
          <a:prstGeom prst="rect">
            <a:avLst/>
          </a:prstGeom>
        </p:spPr>
      </p:pic>
      <p:sp>
        <p:nvSpPr>
          <p:cNvPr id="8" name="Isosceles Triangle 7">
            <a:extLst>
              <a:ext uri="{FF2B5EF4-FFF2-40B4-BE49-F238E27FC236}">
                <a16:creationId xmlns:a16="http://schemas.microsoft.com/office/drawing/2014/main" id="{9F8B882D-E34A-48F7-A1FC-256BE711B023}"/>
              </a:ext>
            </a:extLst>
          </p:cNvPr>
          <p:cNvSpPr/>
          <p:nvPr/>
        </p:nvSpPr>
        <p:spPr>
          <a:xfrm>
            <a:off x="4352544" y="4230624"/>
            <a:ext cx="7839456" cy="2627376"/>
          </a:xfrm>
          <a:prstGeom prst="triangle">
            <a:avLst>
              <a:gd name="adj" fmla="val 100000"/>
            </a:avLst>
          </a:prstGeom>
          <a:solidFill>
            <a:srgbClr val="264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405E0A-5856-43C3-A2D4-7E6F5117E788}"/>
              </a:ext>
            </a:extLst>
          </p:cNvPr>
          <p:cNvPicPr/>
          <p:nvPr/>
        </p:nvPicPr>
        <p:blipFill>
          <a:blip r:embed="rId4" cstate="print">
            <a:extLst>
              <a:ext uri="{28A0092B-C50C-407E-A947-70E740481C1C}">
                <a14:useLocalDpi xmlns:a14="http://schemas.microsoft.com/office/drawing/2010/main" val="0"/>
              </a:ext>
            </a:extLst>
          </a:blip>
          <a:srcRect/>
          <a:stretch/>
        </p:blipFill>
        <p:spPr>
          <a:xfrm>
            <a:off x="793328" y="2934962"/>
            <a:ext cx="1886378" cy="2716524"/>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AAD439A4-F7BA-413A-B5D2-E7E57D168DBA}"/>
              </a:ext>
            </a:extLst>
          </p:cNvPr>
          <p:cNvSpPr txBox="1"/>
          <p:nvPr/>
        </p:nvSpPr>
        <p:spPr>
          <a:xfrm>
            <a:off x="2861267" y="2986326"/>
            <a:ext cx="5003882" cy="1415772"/>
          </a:xfrm>
          <a:prstGeom prst="rect">
            <a:avLst/>
          </a:prstGeom>
          <a:noFill/>
        </p:spPr>
        <p:txBody>
          <a:bodyPr wrap="square" rtlCol="0">
            <a:spAutoFit/>
          </a:bodyPr>
          <a:lstStyle/>
          <a:p>
            <a:r>
              <a:rPr lang="en-US" sz="1200" b="1" u="none" strike="noStrike" kern="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Brian Swanton, President &amp; CEO</a:t>
            </a:r>
          </a:p>
          <a:p>
            <a:r>
              <a:rPr lang="en-US" sz="1200" kern="1400" dirty="0">
                <a:solidFill>
                  <a:srgbClr val="000000"/>
                </a:solidFill>
                <a:latin typeface="Arial" panose="020B0604020202020204" pitchFamily="34" charset="0"/>
                <a:cs typeface="Calibri" panose="020F0502020204030204" pitchFamily="34" charset="0"/>
              </a:rPr>
              <a:t>2030 E. Osborn Road, Phoenix</a:t>
            </a:r>
            <a:r>
              <a:rPr lang="en-US" sz="1200" kern="1400" dirty="0">
                <a:latin typeface="Arial" panose="020B0604020202020204" pitchFamily="34" charset="0"/>
                <a:cs typeface="Calibri" panose="020F0502020204030204" pitchFamily="34" charset="0"/>
              </a:rPr>
              <a:t>, AZ</a:t>
            </a:r>
            <a:endParaRPr lang="en-US" sz="1200" dirty="0"/>
          </a:p>
          <a:p>
            <a:endParaRPr lang="en-US" sz="1200" dirty="0"/>
          </a:p>
          <a:p>
            <a:r>
              <a:rPr lang="en-US" sz="1200" dirty="0"/>
              <a:t>(602) 708-4889.text/cell</a:t>
            </a:r>
          </a:p>
          <a:p>
            <a:r>
              <a:rPr lang="en-US" sz="1200" dirty="0">
                <a:hlinkClick r:id="rId5"/>
              </a:rPr>
              <a:t>bswanton@gormanusa.com</a:t>
            </a:r>
            <a:r>
              <a:rPr lang="en-US" sz="1200" dirty="0"/>
              <a:t> </a:t>
            </a:r>
          </a:p>
          <a:p>
            <a:r>
              <a:rPr lang="en-US" sz="1200" dirty="0">
                <a:hlinkClick r:id="rId6"/>
              </a:rPr>
              <a:t>www.gormanusa.com</a:t>
            </a:r>
            <a:endParaRPr lang="en-US" sz="1200" dirty="0"/>
          </a:p>
          <a:p>
            <a:endParaRPr lang="en-US" sz="1200" dirty="0"/>
          </a:p>
        </p:txBody>
      </p:sp>
      <p:pic>
        <p:nvPicPr>
          <p:cNvPr id="13" name="Picture 4" descr="Facebook">
            <a:hlinkClick r:id="rId7"/>
            <a:extLst>
              <a:ext uri="{FF2B5EF4-FFF2-40B4-BE49-F238E27FC236}">
                <a16:creationId xmlns:a16="http://schemas.microsoft.com/office/drawing/2014/main" id="{BC15ADE2-CE55-471C-BE04-845C95D710D2}"/>
              </a:ext>
            </a:extLst>
          </p:cNvPr>
          <p:cNvPicPr>
            <a:picLocks noChangeAspect="1" noChangeArrowheads="1"/>
          </p:cNvPicPr>
          <p:nvPr/>
        </p:nvPicPr>
        <p:blipFill>
          <a:blip r:embed="rId8" cstate="print"/>
          <a:srcRect/>
          <a:stretch>
            <a:fillRect/>
          </a:stretch>
        </p:blipFill>
        <p:spPr bwMode="auto">
          <a:xfrm>
            <a:off x="2933771" y="4236080"/>
            <a:ext cx="307001" cy="307001"/>
          </a:xfrm>
          <a:prstGeom prst="rect">
            <a:avLst/>
          </a:prstGeom>
          <a:noFill/>
        </p:spPr>
      </p:pic>
      <p:pic>
        <p:nvPicPr>
          <p:cNvPr id="14" name="Picture 8" descr="http://blog.appboy.com/wp-content/woo_uploads/59-linkedin-logo.jpg">
            <a:extLst>
              <a:ext uri="{FF2B5EF4-FFF2-40B4-BE49-F238E27FC236}">
                <a16:creationId xmlns:a16="http://schemas.microsoft.com/office/drawing/2014/main" id="{BCF2AEFF-1435-4D74-B1DF-5A4AF25166D0}"/>
              </a:ext>
            </a:extLst>
          </p:cNvPr>
          <p:cNvPicPr>
            <a:picLocks noChangeAspect="1" noChangeArrowheads="1"/>
          </p:cNvPicPr>
          <p:nvPr/>
        </p:nvPicPr>
        <p:blipFill>
          <a:blip r:embed="rId9" cstate="print"/>
          <a:srcRect/>
          <a:stretch>
            <a:fillRect/>
          </a:stretch>
        </p:blipFill>
        <p:spPr bwMode="auto">
          <a:xfrm>
            <a:off x="3365831" y="4223014"/>
            <a:ext cx="358168" cy="358168"/>
          </a:xfrm>
          <a:prstGeom prst="rect">
            <a:avLst/>
          </a:prstGeom>
          <a:noFill/>
        </p:spPr>
      </p:pic>
      <p:pic>
        <p:nvPicPr>
          <p:cNvPr id="16" name="Picture 6" descr="http://www.auburnwa.gov/Assets/Administration/AuburnWA/Images/Twitter+logo.jpg">
            <a:extLst>
              <a:ext uri="{FF2B5EF4-FFF2-40B4-BE49-F238E27FC236}">
                <a16:creationId xmlns:a16="http://schemas.microsoft.com/office/drawing/2014/main" id="{EBAC1D22-B7F9-4A27-8721-B119D3391885}"/>
              </a:ext>
            </a:extLst>
          </p:cNvPr>
          <p:cNvPicPr>
            <a:picLocks noChangeAspect="1" noChangeArrowheads="1"/>
          </p:cNvPicPr>
          <p:nvPr/>
        </p:nvPicPr>
        <p:blipFill>
          <a:blip r:embed="rId10" cstate="print"/>
          <a:srcRect/>
          <a:stretch>
            <a:fillRect/>
          </a:stretch>
        </p:blipFill>
        <p:spPr bwMode="auto">
          <a:xfrm>
            <a:off x="3849058" y="4228296"/>
            <a:ext cx="321925" cy="321925"/>
          </a:xfrm>
          <a:prstGeom prst="rect">
            <a:avLst/>
          </a:prstGeom>
          <a:noFill/>
        </p:spPr>
      </p:pic>
      <p:pic>
        <p:nvPicPr>
          <p:cNvPr id="3" name="Picture 2" descr="Text&#10;&#10;Description automatically generated">
            <a:extLst>
              <a:ext uri="{FF2B5EF4-FFF2-40B4-BE49-F238E27FC236}">
                <a16:creationId xmlns:a16="http://schemas.microsoft.com/office/drawing/2014/main" id="{BD0BE775-8A1E-4695-9DE0-7183F1DE13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2567" y="1521585"/>
            <a:ext cx="2894750" cy="1177119"/>
          </a:xfrm>
          <a:prstGeom prst="rect">
            <a:avLst/>
          </a:prstGeom>
        </p:spPr>
      </p:pic>
      <p:pic>
        <p:nvPicPr>
          <p:cNvPr id="2" name="Picture 1">
            <a:extLst>
              <a:ext uri="{FF2B5EF4-FFF2-40B4-BE49-F238E27FC236}">
                <a16:creationId xmlns:a16="http://schemas.microsoft.com/office/drawing/2014/main" id="{22DA09BB-158A-FA5B-4CCC-72F0A70B8091}"/>
              </a:ext>
            </a:extLst>
          </p:cNvPr>
          <p:cNvPicPr>
            <a:picLocks noChangeAspect="1"/>
          </p:cNvPicPr>
          <p:nvPr/>
        </p:nvPicPr>
        <p:blipFill>
          <a:blip r:embed="rId12"/>
          <a:srcRect/>
          <a:stretch/>
        </p:blipFill>
        <p:spPr>
          <a:xfrm>
            <a:off x="7970778" y="6110334"/>
            <a:ext cx="3663497" cy="399516"/>
          </a:xfrm>
          <a:prstGeom prst="rect">
            <a:avLst/>
          </a:prstGeom>
        </p:spPr>
      </p:pic>
      <p:pic>
        <p:nvPicPr>
          <p:cNvPr id="4" name="Picture 3">
            <a:extLst>
              <a:ext uri="{FF2B5EF4-FFF2-40B4-BE49-F238E27FC236}">
                <a16:creationId xmlns:a16="http://schemas.microsoft.com/office/drawing/2014/main" id="{746E514F-048E-2056-9159-A73F498F1193}"/>
              </a:ext>
            </a:extLst>
          </p:cNvPr>
          <p:cNvPicPr>
            <a:picLocks noChangeAspect="1"/>
          </p:cNvPicPr>
          <p:nvPr/>
        </p:nvPicPr>
        <p:blipFill>
          <a:blip r:embed="rId12"/>
          <a:srcRect/>
          <a:stretch/>
        </p:blipFill>
        <p:spPr>
          <a:xfrm>
            <a:off x="6678464" y="714945"/>
            <a:ext cx="3663497" cy="399516"/>
          </a:xfrm>
          <a:prstGeom prst="rect">
            <a:avLst/>
          </a:prstGeom>
        </p:spPr>
      </p:pic>
      <p:sp>
        <p:nvSpPr>
          <p:cNvPr id="5" name="TextBox 4">
            <a:extLst>
              <a:ext uri="{FF2B5EF4-FFF2-40B4-BE49-F238E27FC236}">
                <a16:creationId xmlns:a16="http://schemas.microsoft.com/office/drawing/2014/main" id="{F40AE90A-0056-CC48-6CE3-29267C44303E}"/>
              </a:ext>
            </a:extLst>
          </p:cNvPr>
          <p:cNvSpPr txBox="1"/>
          <p:nvPr/>
        </p:nvSpPr>
        <p:spPr>
          <a:xfrm>
            <a:off x="6600702" y="1542507"/>
            <a:ext cx="5003882" cy="1415772"/>
          </a:xfrm>
          <a:prstGeom prst="rect">
            <a:avLst/>
          </a:prstGeom>
          <a:noFill/>
        </p:spPr>
        <p:txBody>
          <a:bodyPr wrap="square" rtlCol="0">
            <a:spAutoFit/>
          </a:bodyPr>
          <a:lstStyle/>
          <a:p>
            <a:r>
              <a:rPr lang="en-US" sz="1200" b="1" u="none" strike="noStrike" kern="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Darrel Christenson, VP Community Integration</a:t>
            </a:r>
          </a:p>
          <a:p>
            <a:r>
              <a:rPr lang="en-US" sz="1200" kern="1400" dirty="0">
                <a:solidFill>
                  <a:srgbClr val="000000"/>
                </a:solidFill>
                <a:latin typeface="Arial" panose="020B0604020202020204" pitchFamily="34" charset="0"/>
                <a:cs typeface="Calibri" panose="020F0502020204030204" pitchFamily="34" charset="0"/>
              </a:rPr>
              <a:t>5025 E. Washington Street #200, Phoenix</a:t>
            </a:r>
            <a:r>
              <a:rPr lang="en-US" sz="1200" kern="1400" dirty="0">
                <a:latin typeface="Arial" panose="020B0604020202020204" pitchFamily="34" charset="0"/>
                <a:cs typeface="Calibri" panose="020F0502020204030204" pitchFamily="34" charset="0"/>
              </a:rPr>
              <a:t>, AZ</a:t>
            </a:r>
            <a:endParaRPr lang="en-US" sz="1200" dirty="0"/>
          </a:p>
          <a:p>
            <a:endParaRPr lang="en-US" sz="1200" dirty="0"/>
          </a:p>
          <a:p>
            <a:r>
              <a:rPr lang="en-US" sz="1200" dirty="0"/>
              <a:t>(602) 296-0530.direct</a:t>
            </a:r>
          </a:p>
          <a:p>
            <a:r>
              <a:rPr lang="en-US" sz="1200" dirty="0">
                <a:hlinkClick r:id="rId13"/>
              </a:rPr>
              <a:t>DarrelC@ability360.org</a:t>
            </a:r>
            <a:r>
              <a:rPr lang="en-US" sz="1200" dirty="0"/>
              <a:t> </a:t>
            </a:r>
          </a:p>
          <a:p>
            <a:r>
              <a:rPr lang="en-US" sz="1200" dirty="0">
                <a:hlinkClick r:id="rId14"/>
              </a:rPr>
              <a:t>www.ability360.org</a:t>
            </a:r>
            <a:r>
              <a:rPr lang="en-US" sz="1200" dirty="0"/>
              <a:t> </a:t>
            </a:r>
          </a:p>
          <a:p>
            <a:endParaRPr lang="en-US" sz="1200" dirty="0"/>
          </a:p>
        </p:txBody>
      </p:sp>
      <p:pic>
        <p:nvPicPr>
          <p:cNvPr id="10" name="Picture 4" descr="Facebook">
            <a:hlinkClick r:id="rId7"/>
            <a:extLst>
              <a:ext uri="{FF2B5EF4-FFF2-40B4-BE49-F238E27FC236}">
                <a16:creationId xmlns:a16="http://schemas.microsoft.com/office/drawing/2014/main" id="{D5FF3F39-ADF5-0C36-B9B7-46D6F55E60DA}"/>
              </a:ext>
            </a:extLst>
          </p:cNvPr>
          <p:cNvPicPr>
            <a:picLocks noChangeAspect="1" noChangeArrowheads="1"/>
          </p:cNvPicPr>
          <p:nvPr/>
        </p:nvPicPr>
        <p:blipFill>
          <a:blip r:embed="rId8" cstate="print"/>
          <a:srcRect/>
          <a:stretch>
            <a:fillRect/>
          </a:stretch>
        </p:blipFill>
        <p:spPr bwMode="auto">
          <a:xfrm>
            <a:off x="6673206" y="2855530"/>
            <a:ext cx="307001" cy="307001"/>
          </a:xfrm>
          <a:prstGeom prst="rect">
            <a:avLst/>
          </a:prstGeom>
          <a:noFill/>
        </p:spPr>
      </p:pic>
      <p:pic>
        <p:nvPicPr>
          <p:cNvPr id="11" name="Picture 8" descr="http://blog.appboy.com/wp-content/woo_uploads/59-linkedin-logo.jpg">
            <a:extLst>
              <a:ext uri="{FF2B5EF4-FFF2-40B4-BE49-F238E27FC236}">
                <a16:creationId xmlns:a16="http://schemas.microsoft.com/office/drawing/2014/main" id="{135F2C8D-99F5-E60C-7AB1-B83477C2ED30}"/>
              </a:ext>
            </a:extLst>
          </p:cNvPr>
          <p:cNvPicPr>
            <a:picLocks noChangeAspect="1" noChangeArrowheads="1"/>
          </p:cNvPicPr>
          <p:nvPr/>
        </p:nvPicPr>
        <p:blipFill>
          <a:blip r:embed="rId9" cstate="print"/>
          <a:srcRect/>
          <a:stretch>
            <a:fillRect/>
          </a:stretch>
        </p:blipFill>
        <p:spPr bwMode="auto">
          <a:xfrm>
            <a:off x="7105266" y="2835324"/>
            <a:ext cx="358168" cy="358168"/>
          </a:xfrm>
          <a:prstGeom prst="rect">
            <a:avLst/>
          </a:prstGeom>
          <a:noFill/>
        </p:spPr>
      </p:pic>
      <p:pic>
        <p:nvPicPr>
          <p:cNvPr id="12" name="Picture 6" descr="http://www.auburnwa.gov/Assets/Administration/AuburnWA/Images/Twitter+logo.jpg">
            <a:extLst>
              <a:ext uri="{FF2B5EF4-FFF2-40B4-BE49-F238E27FC236}">
                <a16:creationId xmlns:a16="http://schemas.microsoft.com/office/drawing/2014/main" id="{96FCD421-8612-FDB5-D80F-026B7A349367}"/>
              </a:ext>
            </a:extLst>
          </p:cNvPr>
          <p:cNvPicPr>
            <a:picLocks noChangeAspect="1" noChangeArrowheads="1"/>
          </p:cNvPicPr>
          <p:nvPr/>
        </p:nvPicPr>
        <p:blipFill>
          <a:blip r:embed="rId10" cstate="print"/>
          <a:srcRect/>
          <a:stretch>
            <a:fillRect/>
          </a:stretch>
        </p:blipFill>
        <p:spPr bwMode="auto">
          <a:xfrm>
            <a:off x="7588493" y="2840606"/>
            <a:ext cx="321925" cy="321925"/>
          </a:xfrm>
          <a:prstGeom prst="rect">
            <a:avLst/>
          </a:prstGeom>
          <a:noFill/>
        </p:spPr>
      </p:pic>
    </p:spTree>
    <p:extLst>
      <p:ext uri="{BB962C8B-B14F-4D97-AF65-F5344CB8AC3E}">
        <p14:creationId xmlns:p14="http://schemas.microsoft.com/office/powerpoint/2010/main" val="3926934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grass, outdoor, nature&#10;&#10;Description automatically generated">
            <a:extLst>
              <a:ext uri="{FF2B5EF4-FFF2-40B4-BE49-F238E27FC236}">
                <a16:creationId xmlns:a16="http://schemas.microsoft.com/office/drawing/2014/main" id="{35F90027-FF19-0D63-306E-AC2084C429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2935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outdoor, sky&#10;&#10;Description automatically generated">
            <a:extLst>
              <a:ext uri="{FF2B5EF4-FFF2-40B4-BE49-F238E27FC236}">
                <a16:creationId xmlns:a16="http://schemas.microsoft.com/office/drawing/2014/main" id="{FA1EFF6F-A253-B638-A125-DC8EE6334269}"/>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312213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or, indoor, wall, wood&#10;&#10;Description automatically generated">
            <a:extLst>
              <a:ext uri="{FF2B5EF4-FFF2-40B4-BE49-F238E27FC236}">
                <a16:creationId xmlns:a16="http://schemas.microsoft.com/office/drawing/2014/main" id="{EDB77D66-8C91-C0DF-3232-A0909B4A3485}"/>
              </a:ext>
            </a:extLst>
          </p:cNvPr>
          <p:cNvPicPr>
            <a:picLocks noChangeAspect="1"/>
          </p:cNvPicPr>
          <p:nvPr/>
        </p:nvPicPr>
        <p:blipFill>
          <a:blip r:embed="rId3"/>
          <a:stretch>
            <a:fillRect/>
          </a:stretch>
        </p:blipFill>
        <p:spPr>
          <a:xfrm>
            <a:off x="6314095" y="346636"/>
            <a:ext cx="3895164" cy="5193552"/>
          </a:xfrm>
          <a:prstGeom prst="rect">
            <a:avLst/>
          </a:prstGeom>
        </p:spPr>
      </p:pic>
      <p:pic>
        <p:nvPicPr>
          <p:cNvPr id="12" name="Picture 11" descr="A picture containing cabinet, kitchen, floor, indoor&#10;&#10;Description automatically generated">
            <a:extLst>
              <a:ext uri="{FF2B5EF4-FFF2-40B4-BE49-F238E27FC236}">
                <a16:creationId xmlns:a16="http://schemas.microsoft.com/office/drawing/2014/main" id="{74A4A779-B88F-11C5-A6DE-A2DDC1E9F998}"/>
              </a:ext>
            </a:extLst>
          </p:cNvPr>
          <p:cNvPicPr>
            <a:picLocks noChangeAspect="1"/>
          </p:cNvPicPr>
          <p:nvPr/>
        </p:nvPicPr>
        <p:blipFill>
          <a:blip r:embed="rId4"/>
          <a:stretch>
            <a:fillRect/>
          </a:stretch>
        </p:blipFill>
        <p:spPr>
          <a:xfrm>
            <a:off x="1477682" y="346636"/>
            <a:ext cx="3895164" cy="5193552"/>
          </a:xfrm>
          <a:prstGeom prst="rect">
            <a:avLst/>
          </a:prstGeom>
        </p:spPr>
      </p:pic>
      <p:pic>
        <p:nvPicPr>
          <p:cNvPr id="13" name="Picture 12" descr="Text&#10;&#10;Description automatically generated">
            <a:extLst>
              <a:ext uri="{FF2B5EF4-FFF2-40B4-BE49-F238E27FC236}">
                <a16:creationId xmlns:a16="http://schemas.microsoft.com/office/drawing/2014/main" id="{8E99929D-EC72-0793-8CF3-5B32DA201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9521" y="5928868"/>
            <a:ext cx="1702462" cy="692288"/>
          </a:xfrm>
          <a:prstGeom prst="rect">
            <a:avLst/>
          </a:prstGeom>
        </p:spPr>
      </p:pic>
      <p:pic>
        <p:nvPicPr>
          <p:cNvPr id="14" name="Picture 13">
            <a:extLst>
              <a:ext uri="{FF2B5EF4-FFF2-40B4-BE49-F238E27FC236}">
                <a16:creationId xmlns:a16="http://schemas.microsoft.com/office/drawing/2014/main" id="{42F032A0-679C-1345-DB76-ECB69BDACCF3}"/>
              </a:ext>
            </a:extLst>
          </p:cNvPr>
          <p:cNvPicPr>
            <a:picLocks noChangeAspect="1"/>
          </p:cNvPicPr>
          <p:nvPr/>
        </p:nvPicPr>
        <p:blipFill>
          <a:blip r:embed="rId6"/>
          <a:srcRect/>
          <a:stretch/>
        </p:blipFill>
        <p:spPr>
          <a:xfrm>
            <a:off x="6908331" y="5992683"/>
            <a:ext cx="2588913" cy="282329"/>
          </a:xfrm>
          <a:prstGeom prst="rect">
            <a:avLst/>
          </a:prstGeom>
        </p:spPr>
      </p:pic>
    </p:spTree>
    <p:extLst>
      <p:ext uri="{BB962C8B-B14F-4D97-AF65-F5344CB8AC3E}">
        <p14:creationId xmlns:p14="http://schemas.microsoft.com/office/powerpoint/2010/main" val="326743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oilet in a bathroom&#10;&#10;Description automatically generated with medium confidence">
            <a:extLst>
              <a:ext uri="{FF2B5EF4-FFF2-40B4-BE49-F238E27FC236}">
                <a16:creationId xmlns:a16="http://schemas.microsoft.com/office/drawing/2014/main" id="{B5303305-56DD-502C-E984-7DB749964300}"/>
              </a:ext>
            </a:extLst>
          </p:cNvPr>
          <p:cNvPicPr>
            <a:picLocks noChangeAspect="1"/>
          </p:cNvPicPr>
          <p:nvPr/>
        </p:nvPicPr>
        <p:blipFill>
          <a:blip r:embed="rId3"/>
          <a:stretch>
            <a:fillRect/>
          </a:stretch>
        </p:blipFill>
        <p:spPr>
          <a:xfrm>
            <a:off x="190557" y="902447"/>
            <a:ext cx="3964641" cy="5286188"/>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indoor, wall, white, toilet&#10;&#10;Description automatically generated">
            <a:extLst>
              <a:ext uri="{FF2B5EF4-FFF2-40B4-BE49-F238E27FC236}">
                <a16:creationId xmlns:a16="http://schemas.microsoft.com/office/drawing/2014/main" id="{7475A769-3702-369D-3B70-A65C4C0A38F8}"/>
              </a:ext>
            </a:extLst>
          </p:cNvPr>
          <p:cNvPicPr>
            <a:picLocks noChangeAspect="1"/>
          </p:cNvPicPr>
          <p:nvPr/>
        </p:nvPicPr>
        <p:blipFill>
          <a:blip r:embed="rId4"/>
          <a:stretch>
            <a:fillRect/>
          </a:stretch>
        </p:blipFill>
        <p:spPr>
          <a:xfrm>
            <a:off x="4553539" y="1571811"/>
            <a:ext cx="2983006" cy="3977341"/>
          </a:xfrm>
          <a:prstGeom prst="rect">
            <a:avLst/>
          </a:prstGeom>
          <a:ln>
            <a:noFill/>
          </a:ln>
          <a:effectLst>
            <a:outerShdw blurRad="292100" dist="139700" dir="2700000" algn="tl" rotWithShape="0">
              <a:srgbClr val="333333">
                <a:alpha val="65000"/>
              </a:srgbClr>
            </a:outerShdw>
          </a:effectLst>
        </p:spPr>
      </p:pic>
      <p:pic>
        <p:nvPicPr>
          <p:cNvPr id="4" name="Picture 3" descr="A bathroom with a large mirror&#10;&#10;Description automatically generated with low confidence">
            <a:extLst>
              <a:ext uri="{FF2B5EF4-FFF2-40B4-BE49-F238E27FC236}">
                <a16:creationId xmlns:a16="http://schemas.microsoft.com/office/drawing/2014/main" id="{FC9582B9-45A0-DEDE-E75E-269AD916155E}"/>
              </a:ext>
            </a:extLst>
          </p:cNvPr>
          <p:cNvPicPr>
            <a:picLocks noChangeAspect="1"/>
          </p:cNvPicPr>
          <p:nvPr/>
        </p:nvPicPr>
        <p:blipFill>
          <a:blip r:embed="rId5"/>
          <a:stretch>
            <a:fillRect/>
          </a:stretch>
        </p:blipFill>
        <p:spPr>
          <a:xfrm>
            <a:off x="7934885" y="933212"/>
            <a:ext cx="3964641" cy="5286188"/>
          </a:xfrm>
          <a:prstGeom prst="rect">
            <a:avLst/>
          </a:prstGeom>
          <a:ln>
            <a:noFill/>
          </a:ln>
          <a:effectLst>
            <a:outerShdw blurRad="292100" dist="139700" dir="2700000" algn="tl" rotWithShape="0">
              <a:srgbClr val="333333">
                <a:alpha val="65000"/>
              </a:srgbClr>
            </a:outerShdw>
          </a:effectLst>
        </p:spPr>
      </p:pic>
      <p:pic>
        <p:nvPicPr>
          <p:cNvPr id="5" name="Picture 4" descr="Text&#10;&#10;Description automatically generated">
            <a:extLst>
              <a:ext uri="{FF2B5EF4-FFF2-40B4-BE49-F238E27FC236}">
                <a16:creationId xmlns:a16="http://schemas.microsoft.com/office/drawing/2014/main" id="{8D3B7DA1-4D73-5DF5-B660-DF3AB5DAE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0578" y="449774"/>
            <a:ext cx="2028927" cy="825041"/>
          </a:xfrm>
          <a:prstGeom prst="rect">
            <a:avLst/>
          </a:prstGeom>
        </p:spPr>
      </p:pic>
      <p:pic>
        <p:nvPicPr>
          <p:cNvPr id="7" name="Picture 6">
            <a:extLst>
              <a:ext uri="{FF2B5EF4-FFF2-40B4-BE49-F238E27FC236}">
                <a16:creationId xmlns:a16="http://schemas.microsoft.com/office/drawing/2014/main" id="{36B04817-CBAA-EC29-B247-6235144B29AE}"/>
              </a:ext>
            </a:extLst>
          </p:cNvPr>
          <p:cNvPicPr>
            <a:picLocks noChangeAspect="1"/>
          </p:cNvPicPr>
          <p:nvPr/>
        </p:nvPicPr>
        <p:blipFill>
          <a:blip r:embed="rId7"/>
          <a:srcRect/>
          <a:stretch/>
        </p:blipFill>
        <p:spPr>
          <a:xfrm>
            <a:off x="4801543" y="6047470"/>
            <a:ext cx="2588913" cy="282329"/>
          </a:xfrm>
          <a:prstGeom prst="rect">
            <a:avLst/>
          </a:prstGeom>
        </p:spPr>
      </p:pic>
    </p:spTree>
    <p:extLst>
      <p:ext uri="{BB962C8B-B14F-4D97-AF65-F5344CB8AC3E}">
        <p14:creationId xmlns:p14="http://schemas.microsoft.com/office/powerpoint/2010/main" val="246481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1EFF6F-A253-B638-A125-DC8EE6334269}"/>
              </a:ext>
            </a:extLst>
          </p:cNvPr>
          <p:cNvPicPr>
            <a:picLocks noChangeAspect="1"/>
          </p:cNvPicPr>
          <p:nvPr/>
        </p:nvPicPr>
        <p:blipFill>
          <a:blip r:embed="rId3"/>
          <a:srcRect/>
          <a:stretch/>
        </p:blipFill>
        <p:spPr>
          <a:xfrm>
            <a:off x="962726" y="0"/>
            <a:ext cx="10266548" cy="6857999"/>
          </a:xfrm>
          <a:prstGeom prst="rect">
            <a:avLst/>
          </a:prstGeom>
        </p:spPr>
      </p:pic>
    </p:spTree>
    <p:extLst>
      <p:ext uri="{BB962C8B-B14F-4D97-AF65-F5344CB8AC3E}">
        <p14:creationId xmlns:p14="http://schemas.microsoft.com/office/powerpoint/2010/main" val="197281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6" name="Picture 5">
            <a:extLst>
              <a:ext uri="{FF2B5EF4-FFF2-40B4-BE49-F238E27FC236}">
                <a16:creationId xmlns:a16="http://schemas.microsoft.com/office/drawing/2014/main" id="{C0B301CB-8D7A-8B9E-EE17-373632B3D77E}"/>
              </a:ext>
            </a:extLst>
          </p:cNvPr>
          <p:cNvPicPr>
            <a:picLocks noChangeAspect="1"/>
          </p:cNvPicPr>
          <p:nvPr/>
        </p:nvPicPr>
        <p:blipFill>
          <a:blip r:embed="rId4"/>
          <a:srcRect/>
          <a:stretch/>
        </p:blipFill>
        <p:spPr>
          <a:xfrm>
            <a:off x="1591431" y="0"/>
            <a:ext cx="8788010" cy="5850965"/>
          </a:xfrm>
          <a:prstGeom prst="rect">
            <a:avLst/>
          </a:prstGeom>
        </p:spPr>
      </p:pic>
    </p:spTree>
    <p:extLst>
      <p:ext uri="{BB962C8B-B14F-4D97-AF65-F5344CB8AC3E}">
        <p14:creationId xmlns:p14="http://schemas.microsoft.com/office/powerpoint/2010/main" val="1517721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1EFF6F-A253-B638-A125-DC8EE6334269}"/>
              </a:ext>
            </a:extLst>
          </p:cNvPr>
          <p:cNvPicPr>
            <a:picLocks noChangeAspect="1"/>
          </p:cNvPicPr>
          <p:nvPr/>
        </p:nvPicPr>
        <p:blipFill>
          <a:blip r:embed="rId3"/>
          <a:srcRect/>
          <a:stretch/>
        </p:blipFill>
        <p:spPr>
          <a:xfrm>
            <a:off x="962726" y="0"/>
            <a:ext cx="10266548" cy="6858000"/>
          </a:xfrm>
          <a:prstGeom prst="rect">
            <a:avLst/>
          </a:prstGeom>
        </p:spPr>
      </p:pic>
    </p:spTree>
    <p:extLst>
      <p:ext uri="{BB962C8B-B14F-4D97-AF65-F5344CB8AC3E}">
        <p14:creationId xmlns:p14="http://schemas.microsoft.com/office/powerpoint/2010/main" val="1661100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1EFF6F-A253-B638-A125-DC8EE6334269}"/>
              </a:ext>
            </a:extLst>
          </p:cNvPr>
          <p:cNvPicPr>
            <a:picLocks noChangeAspect="1"/>
          </p:cNvPicPr>
          <p:nvPr/>
        </p:nvPicPr>
        <p:blipFill>
          <a:blip r:embed="rId3"/>
          <a:srcRect/>
          <a:stretch/>
        </p:blipFill>
        <p:spPr>
          <a:xfrm>
            <a:off x="962726" y="0"/>
            <a:ext cx="10266548" cy="6858000"/>
          </a:xfrm>
          <a:prstGeom prst="rect">
            <a:avLst/>
          </a:prstGeom>
        </p:spPr>
      </p:pic>
    </p:spTree>
    <p:extLst>
      <p:ext uri="{BB962C8B-B14F-4D97-AF65-F5344CB8AC3E}">
        <p14:creationId xmlns:p14="http://schemas.microsoft.com/office/powerpoint/2010/main" val="3227379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1EFF6F-A253-B638-A125-DC8EE6334269}"/>
              </a:ext>
            </a:extLst>
          </p:cNvPr>
          <p:cNvPicPr>
            <a:picLocks noChangeAspect="1"/>
          </p:cNvPicPr>
          <p:nvPr/>
        </p:nvPicPr>
        <p:blipFill>
          <a:blip r:embed="rId3"/>
          <a:srcRect/>
          <a:stretch/>
        </p:blipFill>
        <p:spPr>
          <a:xfrm>
            <a:off x="962726" y="0"/>
            <a:ext cx="10266548" cy="6857999"/>
          </a:xfrm>
          <a:prstGeom prst="rect">
            <a:avLst/>
          </a:prstGeom>
        </p:spPr>
      </p:pic>
    </p:spTree>
    <p:extLst>
      <p:ext uri="{BB962C8B-B14F-4D97-AF65-F5344CB8AC3E}">
        <p14:creationId xmlns:p14="http://schemas.microsoft.com/office/powerpoint/2010/main" val="1194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FDBF-557E-4B51-8806-E75B916E886E}"/>
              </a:ext>
            </a:extLst>
          </p:cNvPr>
          <p:cNvSpPr>
            <a:spLocks noGrp="1"/>
          </p:cNvSpPr>
          <p:nvPr>
            <p:ph type="title"/>
          </p:nvPr>
        </p:nvSpPr>
        <p:spPr>
          <a:xfrm>
            <a:off x="723900" y="28058"/>
            <a:ext cx="10744200" cy="1325563"/>
          </a:xfrm>
        </p:spPr>
        <p:txBody>
          <a:bodyPr>
            <a:normAutofit/>
          </a:bodyPr>
          <a:lstStyle/>
          <a:p>
            <a:r>
              <a:rPr lang="en-US" dirty="0"/>
              <a:t>Hill Street School Senior Housing   |   Globe, Arizona</a:t>
            </a:r>
          </a:p>
        </p:txBody>
      </p:sp>
      <p:pic>
        <p:nvPicPr>
          <p:cNvPr id="8" name="Picture 7">
            <a:extLst>
              <a:ext uri="{FF2B5EF4-FFF2-40B4-BE49-F238E27FC236}">
                <a16:creationId xmlns:a16="http://schemas.microsoft.com/office/drawing/2014/main" id="{C951EA87-6370-B159-9792-19D4440ABC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366" y="1225176"/>
            <a:ext cx="9903377" cy="4828715"/>
          </a:xfrm>
          <a:prstGeom prst="rect">
            <a:avLst/>
          </a:prstGeom>
        </p:spPr>
      </p:pic>
      <p:pic>
        <p:nvPicPr>
          <p:cNvPr id="4" name="Picture 3" descr="A building with trees in front of it&#10;&#10;Description automatically generated with low confidence">
            <a:extLst>
              <a:ext uri="{FF2B5EF4-FFF2-40B4-BE49-F238E27FC236}">
                <a16:creationId xmlns:a16="http://schemas.microsoft.com/office/drawing/2014/main" id="{5721EF52-E952-6A00-B90D-F1A330ECB9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93" t="-279" r="16095" b="26176"/>
          <a:stretch/>
        </p:blipFill>
        <p:spPr>
          <a:xfrm>
            <a:off x="7124210" y="1225176"/>
            <a:ext cx="3453669" cy="2486642"/>
          </a:xfrm>
          <a:prstGeom prst="rect">
            <a:avLst/>
          </a:prstGeom>
        </p:spPr>
      </p:pic>
      <p:pic>
        <p:nvPicPr>
          <p:cNvPr id="7" name="Picture 6" descr="A picture containing text, indoor, graffiti, painted&#10;&#10;Description automatically generated">
            <a:extLst>
              <a:ext uri="{FF2B5EF4-FFF2-40B4-BE49-F238E27FC236}">
                <a16:creationId xmlns:a16="http://schemas.microsoft.com/office/drawing/2014/main" id="{76D483FE-398C-8FDE-319C-D93B2399B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210" y="3761989"/>
            <a:ext cx="3440841" cy="2293894"/>
          </a:xfrm>
          <a:prstGeom prst="rect">
            <a:avLst/>
          </a:prstGeom>
        </p:spPr>
      </p:pic>
      <p:pic>
        <p:nvPicPr>
          <p:cNvPr id="3" name="Picture 2">
            <a:extLst>
              <a:ext uri="{FF2B5EF4-FFF2-40B4-BE49-F238E27FC236}">
                <a16:creationId xmlns:a16="http://schemas.microsoft.com/office/drawing/2014/main" id="{E1302A90-8660-E17D-B318-80038DC49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0778" y="6078071"/>
            <a:ext cx="3663497" cy="464043"/>
          </a:xfrm>
          <a:prstGeom prst="rect">
            <a:avLst/>
          </a:prstGeom>
        </p:spPr>
      </p:pic>
    </p:spTree>
    <p:extLst>
      <p:ext uri="{BB962C8B-B14F-4D97-AF65-F5344CB8AC3E}">
        <p14:creationId xmlns:p14="http://schemas.microsoft.com/office/powerpoint/2010/main" val="3513852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364FDA4-F63A-9A93-56FD-F660A159415E}"/>
              </a:ext>
            </a:extLst>
          </p:cNvPr>
          <p:cNvSpPr>
            <a:spLocks noGrp="1"/>
          </p:cNvSpPr>
          <p:nvPr>
            <p:ph type="title"/>
          </p:nvPr>
        </p:nvSpPr>
        <p:spPr>
          <a:xfrm>
            <a:off x="2025650" y="153989"/>
            <a:ext cx="8229600" cy="725487"/>
          </a:xfrm>
        </p:spPr>
        <p:txBody>
          <a:bodyPr/>
          <a:lstStyle/>
          <a:p>
            <a:r>
              <a:rPr lang="en-US" altLang="en-US"/>
              <a:t>About Ability 360</a:t>
            </a:r>
          </a:p>
        </p:txBody>
      </p:sp>
      <p:sp>
        <p:nvSpPr>
          <p:cNvPr id="17411" name="TextBox 2">
            <a:extLst>
              <a:ext uri="{FF2B5EF4-FFF2-40B4-BE49-F238E27FC236}">
                <a16:creationId xmlns:a16="http://schemas.microsoft.com/office/drawing/2014/main" id="{67AC10D4-83DF-BB2C-F1D6-BBC361E49A37}"/>
              </a:ext>
            </a:extLst>
          </p:cNvPr>
          <p:cNvSpPr txBox="1">
            <a:spLocks noChangeArrowheads="1"/>
          </p:cNvSpPr>
          <p:nvPr/>
        </p:nvSpPr>
        <p:spPr bwMode="auto">
          <a:xfrm>
            <a:off x="2038350" y="1514476"/>
            <a:ext cx="7931150" cy="11398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en-US" altLang="en-US" sz="2800" b="1" dirty="0">
                <a:solidFill>
                  <a:schemeClr val="accent1">
                    <a:lumMod val="75000"/>
                  </a:schemeClr>
                </a:solidFill>
              </a:rPr>
              <a:t>Our Mission</a:t>
            </a:r>
            <a:r>
              <a:rPr lang="en-US" altLang="en-US" b="1" dirty="0">
                <a:solidFill>
                  <a:schemeClr val="accent1">
                    <a:lumMod val="75000"/>
                  </a:schemeClr>
                </a:solidFill>
                <a:latin typeface="Lato" panose="020F0502020204030203" pitchFamily="34" charset="0"/>
              </a:rPr>
              <a:t>: </a:t>
            </a:r>
            <a:r>
              <a:rPr lang="en-US" altLang="en-US" sz="2000" dirty="0">
                <a:solidFill>
                  <a:schemeClr val="accent1">
                    <a:lumMod val="75000"/>
                  </a:schemeClr>
                </a:solidFill>
              </a:rPr>
              <a:t>to empower people with disabilities to take personal responsibility so that they may achieve or continue independent lifestyles within the community.</a:t>
            </a:r>
          </a:p>
        </p:txBody>
      </p:sp>
      <p:sp>
        <p:nvSpPr>
          <p:cNvPr id="4" name="Content Placeholder 2">
            <a:extLst>
              <a:ext uri="{FF2B5EF4-FFF2-40B4-BE49-F238E27FC236}">
                <a16:creationId xmlns:a16="http://schemas.microsoft.com/office/drawing/2014/main" id="{47540ACB-E120-35B6-1476-0EAE717E382D}"/>
              </a:ext>
            </a:extLst>
          </p:cNvPr>
          <p:cNvSpPr txBox="1">
            <a:spLocks/>
          </p:cNvSpPr>
          <p:nvPr/>
        </p:nvSpPr>
        <p:spPr>
          <a:xfrm>
            <a:off x="2057400" y="2743200"/>
            <a:ext cx="7924800" cy="3810000"/>
          </a:xfrm>
          <a:prstGeom prst="rect">
            <a:avLst/>
          </a:prstGeom>
        </p:spPr>
        <p:txBody>
          <a:bodyPr/>
          <a:lstStyle>
            <a:lvl1pPr marL="342900" indent="-342900" algn="l" defTabSz="457200" rtl="0" eaLnBrk="1" latinLnBrk="0" hangingPunct="1">
              <a:spcBef>
                <a:spcPct val="20000"/>
              </a:spcBef>
              <a:buFont typeface="Lucida Grande"/>
              <a:buChar char="-"/>
              <a:defRPr sz="2800" kern="1200">
                <a:solidFill>
                  <a:schemeClr val="tx2"/>
                </a:solidFill>
                <a:latin typeface="+mn-lt"/>
                <a:ea typeface="+mn-ea"/>
                <a:cs typeface="+mn-cs"/>
              </a:defRPr>
            </a:lvl1pPr>
            <a:lvl2pPr marL="627063" indent="-285750" algn="l" defTabSz="457200" rtl="0" eaLnBrk="1" latinLnBrk="0" hangingPunct="1">
              <a:spcBef>
                <a:spcPct val="20000"/>
              </a:spcBef>
              <a:buFont typeface="Lucida Grande"/>
              <a:buChar char="-"/>
              <a:tabLst/>
              <a:defRPr sz="2400" kern="1200">
                <a:solidFill>
                  <a:schemeClr val="tx2"/>
                </a:solidFill>
                <a:latin typeface="+mn-lt"/>
                <a:ea typeface="+mn-ea"/>
                <a:cs typeface="+mn-cs"/>
              </a:defRPr>
            </a:lvl2pPr>
            <a:lvl3pPr marL="858838" indent="-228600" algn="l" defTabSz="457200" rtl="0" eaLnBrk="1" latinLnBrk="0" hangingPunct="1">
              <a:spcBef>
                <a:spcPct val="20000"/>
              </a:spcBef>
              <a:buFont typeface="Lucida Grande"/>
              <a:buChar char="-"/>
              <a:defRPr sz="2000" kern="1200">
                <a:solidFill>
                  <a:schemeClr val="tx2"/>
                </a:solidFill>
                <a:latin typeface="+mn-lt"/>
                <a:ea typeface="+mn-ea"/>
                <a:cs typeface="+mn-cs"/>
              </a:defRPr>
            </a:lvl3pPr>
            <a:lvl4pPr marL="1085850" indent="-228600" algn="l" defTabSz="457200" rtl="0" eaLnBrk="1" latinLnBrk="0" hangingPunct="1">
              <a:spcBef>
                <a:spcPct val="20000"/>
              </a:spcBef>
              <a:buFont typeface="Lucida Grande"/>
              <a:buChar char="-"/>
              <a:defRPr sz="1800" kern="1200">
                <a:solidFill>
                  <a:schemeClr val="tx2"/>
                </a:solidFill>
                <a:latin typeface="+mn-lt"/>
                <a:ea typeface="+mn-ea"/>
                <a:cs typeface="+mn-cs"/>
              </a:defRPr>
            </a:lvl4pPr>
            <a:lvl5pPr marL="1311275" indent="-228600" algn="l" defTabSz="457200" rtl="0" eaLnBrk="1" latinLnBrk="0" hangingPunct="1">
              <a:spcBef>
                <a:spcPct val="20000"/>
              </a:spcBef>
              <a:buFont typeface="Lucida Grande"/>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b="1" dirty="0">
                <a:solidFill>
                  <a:schemeClr val="accent1">
                    <a:lumMod val="75000"/>
                  </a:schemeClr>
                </a:solidFill>
              </a:rPr>
              <a:t>Ability360 Programs and Services</a:t>
            </a:r>
            <a:r>
              <a:rPr lang="en-US" dirty="0">
                <a:solidFill>
                  <a:schemeClr val="accent1">
                    <a:lumMod val="75000"/>
                  </a:schemeClr>
                </a:solidFill>
              </a:rPr>
              <a:t>:</a:t>
            </a:r>
          </a:p>
          <a:p>
            <a:pPr>
              <a:defRPr/>
            </a:pPr>
            <a:r>
              <a:rPr lang="en-US" sz="2000" dirty="0">
                <a:solidFill>
                  <a:schemeClr val="accent1">
                    <a:lumMod val="75000"/>
                  </a:schemeClr>
                </a:solidFill>
              </a:rPr>
              <a:t>Individual &amp; Systems Advocacy</a:t>
            </a:r>
          </a:p>
          <a:p>
            <a:pPr>
              <a:defRPr/>
            </a:pPr>
            <a:r>
              <a:rPr lang="en-US" sz="2000" dirty="0">
                <a:solidFill>
                  <a:schemeClr val="accent1">
                    <a:lumMod val="75000"/>
                  </a:schemeClr>
                </a:solidFill>
              </a:rPr>
              <a:t>Information &amp; Referral</a:t>
            </a:r>
          </a:p>
          <a:p>
            <a:pPr>
              <a:defRPr/>
            </a:pPr>
            <a:r>
              <a:rPr lang="en-US" sz="2000" dirty="0">
                <a:solidFill>
                  <a:schemeClr val="accent1">
                    <a:lumMod val="75000"/>
                  </a:schemeClr>
                </a:solidFill>
              </a:rPr>
              <a:t>Employment Services ADA Services and Counsel</a:t>
            </a:r>
          </a:p>
          <a:p>
            <a:pPr>
              <a:defRPr/>
            </a:pPr>
            <a:r>
              <a:rPr lang="en-US" sz="2000" dirty="0">
                <a:solidFill>
                  <a:schemeClr val="accent1">
                    <a:lumMod val="75000"/>
                  </a:schemeClr>
                </a:solidFill>
              </a:rPr>
              <a:t>Empowering Youth in Transition</a:t>
            </a:r>
          </a:p>
          <a:p>
            <a:pPr>
              <a:defRPr/>
            </a:pPr>
            <a:r>
              <a:rPr lang="en-US" sz="2000" b="1" dirty="0">
                <a:solidFill>
                  <a:schemeClr val="accent1">
                    <a:lumMod val="75000"/>
                  </a:schemeClr>
                </a:solidFill>
              </a:rPr>
              <a:t>Home Modifications</a:t>
            </a:r>
          </a:p>
          <a:p>
            <a:pPr>
              <a:defRPr/>
            </a:pPr>
            <a:r>
              <a:rPr lang="en-US" sz="2000" dirty="0">
                <a:solidFill>
                  <a:schemeClr val="accent1">
                    <a:lumMod val="75000"/>
                  </a:schemeClr>
                </a:solidFill>
              </a:rPr>
              <a:t>Social and Recreational Opportunities</a:t>
            </a:r>
          </a:p>
          <a:p>
            <a:pPr>
              <a:defRPr/>
            </a:pPr>
            <a:r>
              <a:rPr lang="en-US" sz="2000" dirty="0">
                <a:solidFill>
                  <a:schemeClr val="accent1">
                    <a:lumMod val="75000"/>
                  </a:schemeClr>
                </a:solidFill>
              </a:rPr>
              <a:t>Home Care Services</a:t>
            </a:r>
          </a:p>
          <a:p>
            <a:pPr>
              <a:defRPr/>
            </a:pPr>
            <a:r>
              <a:rPr lang="en-US" sz="2000" dirty="0">
                <a:solidFill>
                  <a:schemeClr val="accent1">
                    <a:lumMod val="75000"/>
                  </a:schemeClr>
                </a:solidFill>
              </a:rPr>
              <a:t>Sports, Fitness and Health &amp; Wellness </a:t>
            </a:r>
          </a:p>
          <a:p>
            <a:pPr marL="0" indent="0">
              <a:buNone/>
              <a:defRPr/>
            </a:pPr>
            <a:endParaRPr lang="en-US" dirty="0">
              <a:solidFill>
                <a:schemeClr val="accent1">
                  <a:lumMod val="75000"/>
                </a:schemeClr>
              </a:solidFill>
            </a:endParaRPr>
          </a:p>
        </p:txBody>
      </p:sp>
      <p:sp>
        <p:nvSpPr>
          <p:cNvPr id="17413" name="Rectangle 5">
            <a:extLst>
              <a:ext uri="{FF2B5EF4-FFF2-40B4-BE49-F238E27FC236}">
                <a16:creationId xmlns:a16="http://schemas.microsoft.com/office/drawing/2014/main" id="{4A6DF944-CBEF-6925-A13F-EE7A54795C2A}"/>
              </a:ext>
            </a:extLst>
          </p:cNvPr>
          <p:cNvSpPr>
            <a:spLocks noChangeArrowheads="1"/>
          </p:cNvSpPr>
          <p:nvPr/>
        </p:nvSpPr>
        <p:spPr bwMode="auto">
          <a:xfrm>
            <a:off x="2025650" y="841375"/>
            <a:ext cx="88563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en-US" altLang="en-US" sz="2000" b="1" dirty="0">
                <a:solidFill>
                  <a:schemeClr val="bg2"/>
                </a:solidFill>
                <a:latin typeface="Lato" panose="020F0502020204030203" pitchFamily="34" charset="0"/>
              </a:rPr>
              <a:t>Empowering People with Disabilities for Over 30 Years 1981 – Present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51EA87-6370-B159-9792-19D4440AB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5507" y="73191"/>
            <a:ext cx="9095542" cy="5885350"/>
          </a:xfrm>
          <a:prstGeom prst="rect">
            <a:avLst/>
          </a:prstGeom>
        </p:spPr>
      </p:pic>
      <p:pic>
        <p:nvPicPr>
          <p:cNvPr id="6" name="Picture 5">
            <a:extLst>
              <a:ext uri="{FF2B5EF4-FFF2-40B4-BE49-F238E27FC236}">
                <a16:creationId xmlns:a16="http://schemas.microsoft.com/office/drawing/2014/main" id="{7CF58DE3-8EC9-FB06-FEDA-CE594CF0548F}"/>
              </a:ext>
            </a:extLst>
          </p:cNvPr>
          <p:cNvPicPr>
            <a:picLocks noChangeAspect="1"/>
          </p:cNvPicPr>
          <p:nvPr/>
        </p:nvPicPr>
        <p:blipFill>
          <a:blip r:embed="rId4"/>
          <a:srcRect/>
          <a:stretch/>
        </p:blipFill>
        <p:spPr>
          <a:xfrm>
            <a:off x="7970778" y="6110334"/>
            <a:ext cx="3663497" cy="399516"/>
          </a:xfrm>
          <a:prstGeom prst="rect">
            <a:avLst/>
          </a:prstGeom>
        </p:spPr>
      </p:pic>
    </p:spTree>
    <p:extLst>
      <p:ext uri="{BB962C8B-B14F-4D97-AF65-F5344CB8AC3E}">
        <p14:creationId xmlns:p14="http://schemas.microsoft.com/office/powerpoint/2010/main" val="1412068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51EA87-6370-B159-9792-19D4440AB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96590" y="198697"/>
            <a:ext cx="9984572" cy="6460606"/>
          </a:xfrm>
          <a:prstGeom prst="rect">
            <a:avLst/>
          </a:prstGeom>
        </p:spPr>
      </p:pic>
    </p:spTree>
    <p:extLst>
      <p:ext uri="{BB962C8B-B14F-4D97-AF65-F5344CB8AC3E}">
        <p14:creationId xmlns:p14="http://schemas.microsoft.com/office/powerpoint/2010/main" val="239029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blue&#10;&#10;Description automatically generated">
            <a:extLst>
              <a:ext uri="{FF2B5EF4-FFF2-40B4-BE49-F238E27FC236}">
                <a16:creationId xmlns:a16="http://schemas.microsoft.com/office/drawing/2014/main" id="{E88A1C9B-959D-8811-4B4D-0A7B9FAFB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384" y="447963"/>
            <a:ext cx="9044440" cy="5303779"/>
          </a:xfrm>
          <a:prstGeom prst="rect">
            <a:avLst/>
          </a:prstGeom>
        </p:spPr>
      </p:pic>
      <p:pic>
        <p:nvPicPr>
          <p:cNvPr id="3" name="Picture 2">
            <a:extLst>
              <a:ext uri="{FF2B5EF4-FFF2-40B4-BE49-F238E27FC236}">
                <a16:creationId xmlns:a16="http://schemas.microsoft.com/office/drawing/2014/main" id="{B189112E-F635-9137-1417-8B5D1F51E03B}"/>
              </a:ext>
            </a:extLst>
          </p:cNvPr>
          <p:cNvPicPr>
            <a:picLocks noChangeAspect="1"/>
          </p:cNvPicPr>
          <p:nvPr/>
        </p:nvPicPr>
        <p:blipFill>
          <a:blip r:embed="rId4"/>
          <a:srcRect/>
          <a:stretch/>
        </p:blipFill>
        <p:spPr>
          <a:xfrm>
            <a:off x="7970778" y="6110334"/>
            <a:ext cx="3663497" cy="399516"/>
          </a:xfrm>
          <a:prstGeom prst="rect">
            <a:avLst/>
          </a:prstGeom>
        </p:spPr>
      </p:pic>
    </p:spTree>
    <p:extLst>
      <p:ext uri="{BB962C8B-B14F-4D97-AF65-F5344CB8AC3E}">
        <p14:creationId xmlns:p14="http://schemas.microsoft.com/office/powerpoint/2010/main" val="393193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51EA87-6370-B159-9792-19D4440AB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96590" y="198697"/>
            <a:ext cx="9984572" cy="6460605"/>
          </a:xfrm>
          <a:prstGeom prst="rect">
            <a:avLst/>
          </a:prstGeom>
        </p:spPr>
      </p:pic>
    </p:spTree>
    <p:extLst>
      <p:ext uri="{BB962C8B-B14F-4D97-AF65-F5344CB8AC3E}">
        <p14:creationId xmlns:p14="http://schemas.microsoft.com/office/powerpoint/2010/main" val="3136693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9112E-F635-9137-1417-8B5D1F51E03B}"/>
              </a:ext>
            </a:extLst>
          </p:cNvPr>
          <p:cNvPicPr>
            <a:picLocks noChangeAspect="1"/>
          </p:cNvPicPr>
          <p:nvPr/>
        </p:nvPicPr>
        <p:blipFill>
          <a:blip r:embed="rId3"/>
          <a:srcRect/>
          <a:stretch/>
        </p:blipFill>
        <p:spPr>
          <a:xfrm>
            <a:off x="7970778" y="6110334"/>
            <a:ext cx="3663497" cy="399516"/>
          </a:xfrm>
          <a:prstGeom prst="rect">
            <a:avLst/>
          </a:prstGeom>
        </p:spPr>
      </p:pic>
      <p:pic>
        <p:nvPicPr>
          <p:cNvPr id="4" name="Picture 3">
            <a:extLst>
              <a:ext uri="{FF2B5EF4-FFF2-40B4-BE49-F238E27FC236}">
                <a16:creationId xmlns:a16="http://schemas.microsoft.com/office/drawing/2014/main" id="{F2892A75-C4CD-EAD0-10E9-7DF4C4CEA4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6882" y="348150"/>
            <a:ext cx="9144000" cy="5303779"/>
          </a:xfrm>
          <a:prstGeom prst="rect">
            <a:avLst/>
          </a:prstGeom>
        </p:spPr>
      </p:pic>
    </p:spTree>
    <p:extLst>
      <p:ext uri="{BB962C8B-B14F-4D97-AF65-F5344CB8AC3E}">
        <p14:creationId xmlns:p14="http://schemas.microsoft.com/office/powerpoint/2010/main" val="412199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51EA87-6370-B159-9792-19D4440AB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96590" y="198697"/>
            <a:ext cx="9984572" cy="6460605"/>
          </a:xfrm>
          <a:prstGeom prst="rect">
            <a:avLst/>
          </a:prstGeom>
        </p:spPr>
      </p:pic>
    </p:spTree>
    <p:extLst>
      <p:ext uri="{BB962C8B-B14F-4D97-AF65-F5344CB8AC3E}">
        <p14:creationId xmlns:p14="http://schemas.microsoft.com/office/powerpoint/2010/main" val="2717127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51EA87-6370-B159-9792-19D4440AB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96590" y="198697"/>
            <a:ext cx="9984572" cy="6460605"/>
          </a:xfrm>
          <a:prstGeom prst="rect">
            <a:avLst/>
          </a:prstGeom>
        </p:spPr>
      </p:pic>
    </p:spTree>
    <p:extLst>
      <p:ext uri="{BB962C8B-B14F-4D97-AF65-F5344CB8AC3E}">
        <p14:creationId xmlns:p14="http://schemas.microsoft.com/office/powerpoint/2010/main" val="2381828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954" y="50820"/>
            <a:ext cx="10744200" cy="1325563"/>
          </a:xfrm>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Centerline on Glendale I &amp; II</a:t>
            </a:r>
          </a:p>
        </p:txBody>
      </p:sp>
      <p:sp>
        <p:nvSpPr>
          <p:cNvPr id="3" name="Content Placeholder 2"/>
          <p:cNvSpPr>
            <a:spLocks noGrp="1"/>
          </p:cNvSpPr>
          <p:nvPr>
            <p:ph idx="1"/>
          </p:nvPr>
        </p:nvSpPr>
        <p:spPr>
          <a:xfrm>
            <a:off x="519954" y="1659227"/>
            <a:ext cx="6046298" cy="4762833"/>
          </a:xfrm>
        </p:spPr>
        <p:txBody>
          <a:bodyPr>
            <a:normAutofit/>
          </a:bodyPr>
          <a:lstStyle/>
          <a:p>
            <a:r>
              <a:rPr lang="en-US" sz="2400" dirty="0">
                <a:latin typeface="+mn-lt"/>
              </a:rPr>
              <a:t>13 acres </a:t>
            </a:r>
            <a:r>
              <a:rPr lang="en-US" sz="2400" b="1" u="sng" dirty="0">
                <a:latin typeface="+mn-lt"/>
              </a:rPr>
              <a:t>hard zoned </a:t>
            </a:r>
            <a:r>
              <a:rPr lang="en-US" sz="2400" dirty="0">
                <a:latin typeface="+mn-lt"/>
              </a:rPr>
              <a:t>in the heart of Glendale.</a:t>
            </a:r>
          </a:p>
          <a:p>
            <a:r>
              <a:rPr lang="en-US" sz="2400" dirty="0">
                <a:latin typeface="+mn-lt"/>
              </a:rPr>
              <a:t>In the </a:t>
            </a:r>
            <a:r>
              <a:rPr lang="en-US" sz="2400" b="1" u="sng" dirty="0">
                <a:latin typeface="+mn-lt"/>
              </a:rPr>
              <a:t>Centerline Overlay District </a:t>
            </a:r>
            <a:r>
              <a:rPr lang="en-US" sz="2400" dirty="0">
                <a:latin typeface="+mn-lt"/>
              </a:rPr>
              <a:t>at Glendale Road and 67</a:t>
            </a:r>
            <a:r>
              <a:rPr lang="en-US" sz="2400" baseline="30000" dirty="0">
                <a:latin typeface="+mn-lt"/>
              </a:rPr>
              <a:t>th</a:t>
            </a:r>
            <a:r>
              <a:rPr lang="en-US" sz="2400" dirty="0">
                <a:latin typeface="+mn-lt"/>
              </a:rPr>
              <a:t> Avenue</a:t>
            </a:r>
          </a:p>
          <a:p>
            <a:r>
              <a:rPr lang="en-US" sz="2400" dirty="0">
                <a:latin typeface="+mn-lt"/>
              </a:rPr>
              <a:t>Located in a </a:t>
            </a:r>
            <a:r>
              <a:rPr lang="en-US" sz="2400" b="1" u="sng" dirty="0">
                <a:latin typeface="+mn-lt"/>
              </a:rPr>
              <a:t>QCT</a:t>
            </a:r>
          </a:p>
          <a:p>
            <a:r>
              <a:rPr lang="en-US" sz="2400" dirty="0">
                <a:latin typeface="+mn-lt"/>
              </a:rPr>
              <a:t>Major </a:t>
            </a:r>
            <a:r>
              <a:rPr lang="en-US" sz="2400" b="1" u="sng" dirty="0">
                <a:latin typeface="+mn-lt"/>
              </a:rPr>
              <a:t>bus routes </a:t>
            </a:r>
            <a:r>
              <a:rPr lang="en-US" sz="2400" dirty="0">
                <a:latin typeface="+mn-lt"/>
              </a:rPr>
              <a:t>on both sides of the development</a:t>
            </a:r>
          </a:p>
          <a:p>
            <a:r>
              <a:rPr lang="en-US" sz="2400" dirty="0">
                <a:latin typeface="+mn-lt"/>
              </a:rPr>
              <a:t>Retail, including </a:t>
            </a:r>
            <a:r>
              <a:rPr lang="en-US" sz="2400" b="1" u="sng" dirty="0">
                <a:latin typeface="+mn-lt"/>
              </a:rPr>
              <a:t>grocery</a:t>
            </a:r>
            <a:r>
              <a:rPr lang="en-US" sz="2400" dirty="0">
                <a:latin typeface="+mn-lt"/>
              </a:rPr>
              <a:t> stores, nearby</a:t>
            </a:r>
          </a:p>
          <a:p>
            <a:r>
              <a:rPr lang="en-US" sz="2400" dirty="0">
                <a:latin typeface="+mn-lt"/>
              </a:rPr>
              <a:t>Less than a mile from Downtown Glendale</a:t>
            </a:r>
          </a:p>
        </p:txBody>
      </p:sp>
      <p:pic>
        <p:nvPicPr>
          <p:cNvPr id="9" name="Picture 8">
            <a:extLst>
              <a:ext uri="{FF2B5EF4-FFF2-40B4-BE49-F238E27FC236}">
                <a16:creationId xmlns:a16="http://schemas.microsoft.com/office/drawing/2014/main" id="{FFF65A63-93B1-48AF-8A9F-64897E08DC13}"/>
              </a:ext>
            </a:extLst>
          </p:cNvPr>
          <p:cNvPicPr/>
          <p:nvPr/>
        </p:nvPicPr>
        <p:blipFill rotWithShape="1">
          <a:blip r:embed="rId3"/>
          <a:srcRect l="43975" t="24615" r="27436" b="9516"/>
          <a:stretch/>
        </p:blipFill>
        <p:spPr bwMode="auto">
          <a:xfrm>
            <a:off x="6781800" y="1423842"/>
            <a:ext cx="4356451" cy="4922825"/>
          </a:xfrm>
          <a:prstGeom prst="rect">
            <a:avLst/>
          </a:prstGeom>
          <a:ln>
            <a:noFill/>
          </a:ln>
          <a:extLst>
            <a:ext uri="{53640926-AAD7-44D8-BBD7-CCE9431645EC}">
              <a14:shadowObscured xmlns:a14="http://schemas.microsoft.com/office/drawing/2010/main"/>
            </a:ext>
          </a:extLst>
        </p:spPr>
      </p:pic>
      <p:cxnSp>
        <p:nvCxnSpPr>
          <p:cNvPr id="11" name="Straight Connector 10">
            <a:extLst>
              <a:ext uri="{FF2B5EF4-FFF2-40B4-BE49-F238E27FC236}">
                <a16:creationId xmlns:a16="http://schemas.microsoft.com/office/drawing/2014/main" id="{3D652CD1-3960-4611-BF54-38CA52C45AB4}"/>
              </a:ext>
            </a:extLst>
          </p:cNvPr>
          <p:cNvCxnSpPr/>
          <p:nvPr/>
        </p:nvCxnSpPr>
        <p:spPr>
          <a:xfrm>
            <a:off x="9056451" y="2120884"/>
            <a:ext cx="104086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39A1F8-E5A4-47ED-8BF7-8674E1B9F84D}"/>
              </a:ext>
            </a:extLst>
          </p:cNvPr>
          <p:cNvCxnSpPr/>
          <p:nvPr/>
        </p:nvCxnSpPr>
        <p:spPr>
          <a:xfrm flipH="1">
            <a:off x="8372475" y="4054662"/>
            <a:ext cx="68397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90E848-9C18-4CB0-B72C-4DD758FB383D}"/>
              </a:ext>
            </a:extLst>
          </p:cNvPr>
          <p:cNvCxnSpPr/>
          <p:nvPr/>
        </p:nvCxnSpPr>
        <p:spPr>
          <a:xfrm>
            <a:off x="9056451" y="2120884"/>
            <a:ext cx="0" cy="193377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C38BC6B-9B52-4AAF-BEA9-4DDDC86970C6}"/>
              </a:ext>
            </a:extLst>
          </p:cNvPr>
          <p:cNvCxnSpPr/>
          <p:nvPr/>
        </p:nvCxnSpPr>
        <p:spPr>
          <a:xfrm>
            <a:off x="8372475" y="4054662"/>
            <a:ext cx="0" cy="13049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614BB4-3331-421C-8E8C-D28C2A411964}"/>
              </a:ext>
            </a:extLst>
          </p:cNvPr>
          <p:cNvCxnSpPr/>
          <p:nvPr/>
        </p:nvCxnSpPr>
        <p:spPr>
          <a:xfrm>
            <a:off x="8372474" y="5359587"/>
            <a:ext cx="17248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E0519A-EA37-4806-82E8-0065AE873837}"/>
              </a:ext>
            </a:extLst>
          </p:cNvPr>
          <p:cNvCxnSpPr/>
          <p:nvPr/>
        </p:nvCxnSpPr>
        <p:spPr>
          <a:xfrm>
            <a:off x="10097311" y="2120884"/>
            <a:ext cx="0" cy="323870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24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BEE856-FFA0-1CD2-4192-C3BADE5F6649}"/>
              </a:ext>
            </a:extLst>
          </p:cNvPr>
          <p:cNvPicPr>
            <a:picLocks noChangeAspect="1"/>
          </p:cNvPicPr>
          <p:nvPr/>
        </p:nvPicPr>
        <p:blipFill>
          <a:blip r:embed="rId3"/>
          <a:srcRect/>
          <a:stretch/>
        </p:blipFill>
        <p:spPr>
          <a:xfrm>
            <a:off x="-175353" y="-1293383"/>
            <a:ext cx="12893282" cy="8043672"/>
          </a:xfrm>
          <a:prstGeom prst="rect">
            <a:avLst/>
          </a:prstGeom>
        </p:spPr>
      </p:pic>
      <p:sp>
        <p:nvSpPr>
          <p:cNvPr id="2" name="Title 1"/>
          <p:cNvSpPr>
            <a:spLocks noGrp="1"/>
          </p:cNvSpPr>
          <p:nvPr>
            <p:ph type="title"/>
          </p:nvPr>
        </p:nvSpPr>
        <p:spPr>
          <a:xfrm>
            <a:off x="298824" y="0"/>
            <a:ext cx="6743873" cy="1325563"/>
          </a:xfrm>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Centerline on Glendale I &amp; II</a:t>
            </a:r>
          </a:p>
        </p:txBody>
      </p:sp>
      <p:pic>
        <p:nvPicPr>
          <p:cNvPr id="3" name="Picture 2" descr="Text&#10;&#10;Description automatically generated">
            <a:extLst>
              <a:ext uri="{FF2B5EF4-FFF2-40B4-BE49-F238E27FC236}">
                <a16:creationId xmlns:a16="http://schemas.microsoft.com/office/drawing/2014/main" id="{B23944B6-4A3E-951A-0DF9-336B19A73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8178" y="107711"/>
            <a:ext cx="2281009" cy="927548"/>
          </a:xfrm>
          <a:prstGeom prst="rect">
            <a:avLst/>
          </a:prstGeom>
        </p:spPr>
      </p:pic>
    </p:spTree>
    <p:extLst>
      <p:ext uri="{BB962C8B-B14F-4D97-AF65-F5344CB8AC3E}">
        <p14:creationId xmlns:p14="http://schemas.microsoft.com/office/powerpoint/2010/main" val="2847233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ky, outdoor, road&#10;&#10;Description automatically generated">
            <a:extLst>
              <a:ext uri="{FF2B5EF4-FFF2-40B4-BE49-F238E27FC236}">
                <a16:creationId xmlns:a16="http://schemas.microsoft.com/office/drawing/2014/main" id="{D7947532-1819-022D-F328-996205A00B7A}"/>
              </a:ext>
            </a:extLst>
          </p:cNvPr>
          <p:cNvPicPr>
            <a:picLocks noChangeAspect="1"/>
          </p:cNvPicPr>
          <p:nvPr/>
        </p:nvPicPr>
        <p:blipFill>
          <a:blip r:embed="rId3"/>
          <a:stretch>
            <a:fillRect/>
          </a:stretch>
        </p:blipFill>
        <p:spPr>
          <a:xfrm>
            <a:off x="10828" y="-1"/>
            <a:ext cx="12345710" cy="6950635"/>
          </a:xfrm>
          <a:prstGeom prst="rect">
            <a:avLst/>
          </a:prstGeom>
        </p:spPr>
      </p:pic>
      <p:sp>
        <p:nvSpPr>
          <p:cNvPr id="3" name="Title 1">
            <a:extLst>
              <a:ext uri="{FF2B5EF4-FFF2-40B4-BE49-F238E27FC236}">
                <a16:creationId xmlns:a16="http://schemas.microsoft.com/office/drawing/2014/main" id="{4CF353ED-9AA3-D5CC-296B-B587A7A7D9CA}"/>
              </a:ext>
            </a:extLst>
          </p:cNvPr>
          <p:cNvSpPr txBox="1">
            <a:spLocks/>
          </p:cNvSpPr>
          <p:nvPr/>
        </p:nvSpPr>
        <p:spPr>
          <a:xfrm>
            <a:off x="1731910" y="5763277"/>
            <a:ext cx="82115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2"/>
              </a:buClr>
              <a:buSzPts val="1800"/>
              <a:buFont typeface="PT Sans"/>
              <a:buNone/>
              <a:defRPr lang="en-US" sz="3600" b="1" i="0" u="none" strike="noStrike" cap="none">
                <a:solidFill>
                  <a:schemeClr val="dk2"/>
                </a:solidFill>
                <a:latin typeface="PT Sans"/>
                <a:ea typeface="PT Sans"/>
                <a:cs typeface="PT Sans"/>
                <a:sym typeface="PT Sans"/>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pPr algn="ct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Centerline on Glendale I &amp; II</a:t>
            </a:r>
          </a:p>
        </p:txBody>
      </p:sp>
      <p:pic>
        <p:nvPicPr>
          <p:cNvPr id="5" name="Picture 4" descr="Text&#10;&#10;Description automatically generated">
            <a:extLst>
              <a:ext uri="{FF2B5EF4-FFF2-40B4-BE49-F238E27FC236}">
                <a16:creationId xmlns:a16="http://schemas.microsoft.com/office/drawing/2014/main" id="{7FBFE3EF-3858-55CB-9732-A1F543CFE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7987" y="571522"/>
            <a:ext cx="2894750" cy="1177119"/>
          </a:xfrm>
          <a:prstGeom prst="rect">
            <a:avLst/>
          </a:prstGeom>
        </p:spPr>
      </p:pic>
    </p:spTree>
    <p:extLst>
      <p:ext uri="{BB962C8B-B14F-4D97-AF65-F5344CB8AC3E}">
        <p14:creationId xmlns:p14="http://schemas.microsoft.com/office/powerpoint/2010/main" val="215207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0924A0-5E19-42E5-BEB5-21D89663D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194" y="1210113"/>
            <a:ext cx="4115582" cy="2743721"/>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C126822C-9871-45DB-A5CE-079E5871B715}"/>
              </a:ext>
            </a:extLst>
          </p:cNvPr>
          <p:cNvSpPr txBox="1">
            <a:spLocks/>
          </p:cNvSpPr>
          <p:nvPr/>
        </p:nvSpPr>
        <p:spPr>
          <a:xfrm>
            <a:off x="1100668" y="2384180"/>
            <a:ext cx="7189487" cy="4400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95C3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95C3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95C3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95C3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95C3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lumMod val="75000"/>
                  </a:schemeClr>
                </a:solidFill>
              </a:rPr>
              <a:t>Mission-driven for-profit real estate developer </a:t>
            </a:r>
          </a:p>
          <a:p>
            <a:r>
              <a:rPr lang="en-US" sz="1800" dirty="0">
                <a:solidFill>
                  <a:schemeClr val="accent2">
                    <a:lumMod val="75000"/>
                  </a:schemeClr>
                </a:solidFill>
              </a:rPr>
              <a:t>38 years and over $2 Billion of Affordable Housing                       and </a:t>
            </a:r>
            <a:r>
              <a:rPr lang="en-US" sz="1600" dirty="0">
                <a:solidFill>
                  <a:schemeClr val="accent2">
                    <a:lumMod val="75000"/>
                  </a:schemeClr>
                </a:solidFill>
              </a:rPr>
              <a:t>Community </a:t>
            </a:r>
            <a:r>
              <a:rPr lang="en-US" sz="1800" dirty="0">
                <a:solidFill>
                  <a:schemeClr val="accent2">
                    <a:lumMod val="75000"/>
                  </a:schemeClr>
                </a:solidFill>
              </a:rPr>
              <a:t>Development Experience.</a:t>
            </a:r>
          </a:p>
          <a:p>
            <a:r>
              <a:rPr lang="en-US" sz="1800" dirty="0">
                <a:solidFill>
                  <a:schemeClr val="accent2">
                    <a:lumMod val="75000"/>
                  </a:schemeClr>
                </a:solidFill>
              </a:rPr>
              <a:t>550 team members in a vertically-integrated shop.                   Licensed Architecture, Construction, Asset/Property      Management Operations</a:t>
            </a:r>
          </a:p>
          <a:p>
            <a:r>
              <a:rPr lang="en-US" sz="1800" dirty="0">
                <a:solidFill>
                  <a:schemeClr val="accent2">
                    <a:lumMod val="75000"/>
                  </a:schemeClr>
                </a:solidFill>
              </a:rPr>
              <a:t>Top 20 Developer of Affordable Housing in the U.S.</a:t>
            </a:r>
          </a:p>
          <a:p>
            <a:r>
              <a:rPr lang="en-US" sz="1800" dirty="0">
                <a:solidFill>
                  <a:schemeClr val="accent2">
                    <a:lumMod val="75000"/>
                  </a:schemeClr>
                </a:solidFill>
              </a:rPr>
              <a:t>Active in Arizona, Colorado, New Mexico, Oregon, Wisconsin, Illinois, Indiana, Ohio, Florida, Georgia, Arkansas, &amp; Mississippi</a:t>
            </a:r>
          </a:p>
          <a:p>
            <a:endParaRPr lang="en-US" sz="2000" dirty="0">
              <a:solidFill>
                <a:schemeClr val="accent2">
                  <a:lumMod val="75000"/>
                </a:schemeClr>
              </a:solidFill>
            </a:endParaRPr>
          </a:p>
          <a:p>
            <a:pPr marL="0" indent="0">
              <a:buNone/>
            </a:pPr>
            <a:endParaRPr lang="en-US" sz="2000" dirty="0">
              <a:solidFill>
                <a:schemeClr val="accent2">
                  <a:lumMod val="75000"/>
                </a:schemeClr>
              </a:solidFill>
            </a:endParaRPr>
          </a:p>
        </p:txBody>
      </p:sp>
      <p:sp>
        <p:nvSpPr>
          <p:cNvPr id="12" name="Content Placeholder 2">
            <a:extLst>
              <a:ext uri="{FF2B5EF4-FFF2-40B4-BE49-F238E27FC236}">
                <a16:creationId xmlns:a16="http://schemas.microsoft.com/office/drawing/2014/main" id="{4F729274-869C-446C-9E5C-AEC0AB8CC630}"/>
              </a:ext>
            </a:extLst>
          </p:cNvPr>
          <p:cNvSpPr txBox="1">
            <a:spLocks/>
          </p:cNvSpPr>
          <p:nvPr/>
        </p:nvSpPr>
        <p:spPr>
          <a:xfrm>
            <a:off x="4416878" y="6010974"/>
            <a:ext cx="3358243" cy="847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95C3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95C3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95C3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95C3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95C3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2">
                    <a:lumMod val="75000"/>
                  </a:schemeClr>
                </a:solidFill>
                <a:hlinkClick r:id="rId4"/>
              </a:rPr>
              <a:t>www.gormanusa.com</a:t>
            </a:r>
            <a:r>
              <a:rPr lang="en-US" sz="2400" dirty="0">
                <a:solidFill>
                  <a:schemeClr val="accent2">
                    <a:lumMod val="75000"/>
                  </a:schemeClr>
                </a:solidFill>
              </a:rPr>
              <a:t> </a:t>
            </a:r>
          </a:p>
        </p:txBody>
      </p:sp>
      <p:pic>
        <p:nvPicPr>
          <p:cNvPr id="2" name="Picture 1" descr="Text&#10;&#10;Description automatically generated">
            <a:extLst>
              <a:ext uri="{FF2B5EF4-FFF2-40B4-BE49-F238E27FC236}">
                <a16:creationId xmlns:a16="http://schemas.microsoft.com/office/drawing/2014/main" id="{5ACE5C15-CF3C-AA3C-3AA7-6D1F216AF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7049" y="508434"/>
            <a:ext cx="3653034" cy="1485466"/>
          </a:xfrm>
          <a:prstGeom prst="rect">
            <a:avLst/>
          </a:prstGeom>
        </p:spPr>
      </p:pic>
      <p:pic>
        <p:nvPicPr>
          <p:cNvPr id="4" name="Picture 3">
            <a:extLst>
              <a:ext uri="{FF2B5EF4-FFF2-40B4-BE49-F238E27FC236}">
                <a16:creationId xmlns:a16="http://schemas.microsoft.com/office/drawing/2014/main" id="{6217FAD1-70AB-D8A5-9934-3D48ABE57D0B}"/>
              </a:ext>
            </a:extLst>
          </p:cNvPr>
          <p:cNvPicPr>
            <a:picLocks noChangeAspect="1"/>
          </p:cNvPicPr>
          <p:nvPr/>
        </p:nvPicPr>
        <p:blipFill>
          <a:blip r:embed="rId6"/>
          <a:srcRect/>
          <a:stretch/>
        </p:blipFill>
        <p:spPr>
          <a:xfrm>
            <a:off x="8616239" y="6215992"/>
            <a:ext cx="2767026" cy="301753"/>
          </a:xfrm>
          <a:prstGeom prst="rect">
            <a:avLst/>
          </a:prstGeom>
        </p:spPr>
      </p:pic>
    </p:spTree>
    <p:extLst>
      <p:ext uri="{BB962C8B-B14F-4D97-AF65-F5344CB8AC3E}">
        <p14:creationId xmlns:p14="http://schemas.microsoft.com/office/powerpoint/2010/main" val="3980739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E118-969E-46C9-B5AD-A91076A8A400}"/>
              </a:ext>
            </a:extLst>
          </p:cNvPr>
          <p:cNvSpPr>
            <a:spLocks noGrp="1"/>
          </p:cNvSpPr>
          <p:nvPr>
            <p:ph type="title"/>
          </p:nvPr>
        </p:nvSpPr>
        <p:spPr>
          <a:xfrm>
            <a:off x="1025473" y="75415"/>
            <a:ext cx="10744200" cy="1325563"/>
          </a:xfrm>
        </p:spPr>
        <p:txBody>
          <a:bodyPr/>
          <a:lstStyle/>
          <a:p>
            <a:pPr algn="ctr"/>
            <a:r>
              <a:rPr lang="en-US" dirty="0"/>
              <a:t>How we all can work together?</a:t>
            </a:r>
          </a:p>
        </p:txBody>
      </p:sp>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3"/>
          <a:srcRect/>
          <a:stretch/>
        </p:blipFill>
        <p:spPr>
          <a:xfrm>
            <a:off x="7928943" y="6110334"/>
            <a:ext cx="3663497" cy="399516"/>
          </a:xfrm>
          <a:prstGeom prst="rect">
            <a:avLst/>
          </a:prstGeom>
        </p:spPr>
      </p:pic>
      <p:pic>
        <p:nvPicPr>
          <p:cNvPr id="6" name="Picture 5">
            <a:extLst>
              <a:ext uri="{FF2B5EF4-FFF2-40B4-BE49-F238E27FC236}">
                <a16:creationId xmlns:a16="http://schemas.microsoft.com/office/drawing/2014/main" id="{01531A1B-5DD9-F164-F8A5-92A860C55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44859">
            <a:off x="1959476" y="3757354"/>
            <a:ext cx="3323550" cy="249266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99C4598-518F-B20C-68B7-DD19C7F2D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291" y="1400978"/>
            <a:ext cx="3072652" cy="34061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509D6A8-86CC-21D8-70FA-7F3BB2CC4B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005" y="3202331"/>
            <a:ext cx="3567776" cy="2378517"/>
          </a:xfrm>
          <a:prstGeom prst="rect">
            <a:avLst/>
          </a:prstGeom>
          <a:ln>
            <a:noFill/>
          </a:ln>
          <a:effectLst>
            <a:outerShdw blurRad="292100" dist="139700" dir="2700000" algn="tl" rotWithShape="0">
              <a:srgbClr val="333333">
                <a:alpha val="65000"/>
              </a:srgbClr>
            </a:outerShdw>
          </a:effectLst>
        </p:spPr>
      </p:pic>
      <p:pic>
        <p:nvPicPr>
          <p:cNvPr id="4" name="Content Placeholder 3" descr="McKinley Rendering.JPG">
            <a:extLst>
              <a:ext uri="{FF2B5EF4-FFF2-40B4-BE49-F238E27FC236}">
                <a16:creationId xmlns:a16="http://schemas.microsoft.com/office/drawing/2014/main" id="{5761C3DB-3700-351A-3251-7ED1DC57CEA3}"/>
              </a:ext>
            </a:extLst>
          </p:cNvPr>
          <p:cNvPicPr>
            <a:picLocks noChangeAspect="1"/>
          </p:cNvPicPr>
          <p:nvPr/>
        </p:nvPicPr>
        <p:blipFill>
          <a:blip r:embed="rId7" cstate="print"/>
          <a:stretch>
            <a:fillRect/>
          </a:stretch>
        </p:blipFill>
        <p:spPr>
          <a:xfrm>
            <a:off x="8956122" y="1312524"/>
            <a:ext cx="2735851" cy="205188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DF04526-256A-336C-546D-295F499F7B2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78541" y="1533653"/>
            <a:ext cx="3207820" cy="22893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4379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beard and mustache&#10;&#10;Description automatically generated with low confidence">
            <a:extLst>
              <a:ext uri="{FF2B5EF4-FFF2-40B4-BE49-F238E27FC236}">
                <a16:creationId xmlns:a16="http://schemas.microsoft.com/office/drawing/2014/main" id="{4A1BB61A-BBCC-51DA-87A3-52BA3F594EBB}"/>
              </a:ext>
            </a:extLst>
          </p:cNvPr>
          <p:cNvPicPr>
            <a:picLocks noChangeAspect="1"/>
          </p:cNvPicPr>
          <p:nvPr/>
        </p:nvPicPr>
        <p:blipFill>
          <a:blip r:embed="rId3"/>
          <a:stretch>
            <a:fillRect/>
          </a:stretch>
        </p:blipFill>
        <p:spPr>
          <a:xfrm>
            <a:off x="7390217" y="2110145"/>
            <a:ext cx="4644031" cy="2430376"/>
          </a:xfrm>
          <a:prstGeom prst="rect">
            <a:avLst/>
          </a:prstGeom>
        </p:spPr>
      </p:pic>
      <p:sp>
        <p:nvSpPr>
          <p:cNvPr id="8" name="Isosceles Triangle 7">
            <a:extLst>
              <a:ext uri="{FF2B5EF4-FFF2-40B4-BE49-F238E27FC236}">
                <a16:creationId xmlns:a16="http://schemas.microsoft.com/office/drawing/2014/main" id="{9F8B882D-E34A-48F7-A1FC-256BE711B023}"/>
              </a:ext>
            </a:extLst>
          </p:cNvPr>
          <p:cNvSpPr/>
          <p:nvPr/>
        </p:nvSpPr>
        <p:spPr>
          <a:xfrm>
            <a:off x="4352544" y="4230624"/>
            <a:ext cx="7839456" cy="2627376"/>
          </a:xfrm>
          <a:prstGeom prst="triangle">
            <a:avLst>
              <a:gd name="adj" fmla="val 100000"/>
            </a:avLst>
          </a:prstGeom>
          <a:solidFill>
            <a:srgbClr val="2640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405E0A-5856-43C3-A2D4-7E6F5117E788}"/>
              </a:ext>
            </a:extLst>
          </p:cNvPr>
          <p:cNvPicPr/>
          <p:nvPr/>
        </p:nvPicPr>
        <p:blipFill>
          <a:blip r:embed="rId4" cstate="print">
            <a:extLst>
              <a:ext uri="{28A0092B-C50C-407E-A947-70E740481C1C}">
                <a14:useLocalDpi xmlns:a14="http://schemas.microsoft.com/office/drawing/2010/main" val="0"/>
              </a:ext>
            </a:extLst>
          </a:blip>
          <a:srcRect/>
          <a:stretch/>
        </p:blipFill>
        <p:spPr>
          <a:xfrm>
            <a:off x="793328" y="2934962"/>
            <a:ext cx="1886378" cy="2716524"/>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AAD439A4-F7BA-413A-B5D2-E7E57D168DBA}"/>
              </a:ext>
            </a:extLst>
          </p:cNvPr>
          <p:cNvSpPr txBox="1"/>
          <p:nvPr/>
        </p:nvSpPr>
        <p:spPr>
          <a:xfrm>
            <a:off x="2861267" y="2986326"/>
            <a:ext cx="5003882" cy="1415772"/>
          </a:xfrm>
          <a:prstGeom prst="rect">
            <a:avLst/>
          </a:prstGeom>
          <a:noFill/>
        </p:spPr>
        <p:txBody>
          <a:bodyPr wrap="square" rtlCol="0">
            <a:spAutoFit/>
          </a:bodyPr>
          <a:lstStyle/>
          <a:p>
            <a:r>
              <a:rPr lang="en-US" sz="1200" b="1" u="none" strike="noStrike" kern="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Brian Swanton, President &amp; CEO</a:t>
            </a:r>
          </a:p>
          <a:p>
            <a:r>
              <a:rPr lang="en-US" sz="1200" kern="1400" dirty="0">
                <a:solidFill>
                  <a:srgbClr val="000000"/>
                </a:solidFill>
                <a:latin typeface="Arial" panose="020B0604020202020204" pitchFamily="34" charset="0"/>
                <a:cs typeface="Calibri" panose="020F0502020204030204" pitchFamily="34" charset="0"/>
              </a:rPr>
              <a:t>2030 E. Osborn Road, Phoenix</a:t>
            </a:r>
            <a:r>
              <a:rPr lang="en-US" sz="1200" kern="1400" dirty="0">
                <a:latin typeface="Arial" panose="020B0604020202020204" pitchFamily="34" charset="0"/>
                <a:cs typeface="Calibri" panose="020F0502020204030204" pitchFamily="34" charset="0"/>
              </a:rPr>
              <a:t>, AZ</a:t>
            </a:r>
            <a:endParaRPr lang="en-US" sz="1200" dirty="0"/>
          </a:p>
          <a:p>
            <a:endParaRPr lang="en-US" sz="1200" dirty="0"/>
          </a:p>
          <a:p>
            <a:r>
              <a:rPr lang="en-US" sz="1200" dirty="0"/>
              <a:t>(602) 708-4889.text/cell</a:t>
            </a:r>
          </a:p>
          <a:p>
            <a:r>
              <a:rPr lang="en-US" sz="1200" dirty="0">
                <a:hlinkClick r:id="rId5"/>
              </a:rPr>
              <a:t>bswanton@gormanusa.com</a:t>
            </a:r>
            <a:r>
              <a:rPr lang="en-US" sz="1200" dirty="0"/>
              <a:t> </a:t>
            </a:r>
          </a:p>
          <a:p>
            <a:r>
              <a:rPr lang="en-US" sz="1200" dirty="0">
                <a:hlinkClick r:id="rId6"/>
              </a:rPr>
              <a:t>www.gormanusa.com</a:t>
            </a:r>
            <a:endParaRPr lang="en-US" sz="1200" dirty="0"/>
          </a:p>
          <a:p>
            <a:endParaRPr lang="en-US" sz="1200" dirty="0"/>
          </a:p>
        </p:txBody>
      </p:sp>
      <p:pic>
        <p:nvPicPr>
          <p:cNvPr id="13" name="Picture 4" descr="Facebook">
            <a:hlinkClick r:id="rId7"/>
            <a:extLst>
              <a:ext uri="{FF2B5EF4-FFF2-40B4-BE49-F238E27FC236}">
                <a16:creationId xmlns:a16="http://schemas.microsoft.com/office/drawing/2014/main" id="{BC15ADE2-CE55-471C-BE04-845C95D710D2}"/>
              </a:ext>
            </a:extLst>
          </p:cNvPr>
          <p:cNvPicPr>
            <a:picLocks noChangeAspect="1" noChangeArrowheads="1"/>
          </p:cNvPicPr>
          <p:nvPr/>
        </p:nvPicPr>
        <p:blipFill>
          <a:blip r:embed="rId8" cstate="print"/>
          <a:srcRect/>
          <a:stretch>
            <a:fillRect/>
          </a:stretch>
        </p:blipFill>
        <p:spPr bwMode="auto">
          <a:xfrm>
            <a:off x="2933771" y="4236080"/>
            <a:ext cx="307001" cy="307001"/>
          </a:xfrm>
          <a:prstGeom prst="rect">
            <a:avLst/>
          </a:prstGeom>
          <a:noFill/>
        </p:spPr>
      </p:pic>
      <p:pic>
        <p:nvPicPr>
          <p:cNvPr id="14" name="Picture 8" descr="http://blog.appboy.com/wp-content/woo_uploads/59-linkedin-logo.jpg">
            <a:extLst>
              <a:ext uri="{FF2B5EF4-FFF2-40B4-BE49-F238E27FC236}">
                <a16:creationId xmlns:a16="http://schemas.microsoft.com/office/drawing/2014/main" id="{BCF2AEFF-1435-4D74-B1DF-5A4AF25166D0}"/>
              </a:ext>
            </a:extLst>
          </p:cNvPr>
          <p:cNvPicPr>
            <a:picLocks noChangeAspect="1" noChangeArrowheads="1"/>
          </p:cNvPicPr>
          <p:nvPr/>
        </p:nvPicPr>
        <p:blipFill>
          <a:blip r:embed="rId9" cstate="print"/>
          <a:srcRect/>
          <a:stretch>
            <a:fillRect/>
          </a:stretch>
        </p:blipFill>
        <p:spPr bwMode="auto">
          <a:xfrm>
            <a:off x="3365831" y="4223014"/>
            <a:ext cx="358168" cy="358168"/>
          </a:xfrm>
          <a:prstGeom prst="rect">
            <a:avLst/>
          </a:prstGeom>
          <a:noFill/>
        </p:spPr>
      </p:pic>
      <p:pic>
        <p:nvPicPr>
          <p:cNvPr id="16" name="Picture 6" descr="http://www.auburnwa.gov/Assets/Administration/AuburnWA/Images/Twitter+logo.jpg">
            <a:extLst>
              <a:ext uri="{FF2B5EF4-FFF2-40B4-BE49-F238E27FC236}">
                <a16:creationId xmlns:a16="http://schemas.microsoft.com/office/drawing/2014/main" id="{EBAC1D22-B7F9-4A27-8721-B119D3391885}"/>
              </a:ext>
            </a:extLst>
          </p:cNvPr>
          <p:cNvPicPr>
            <a:picLocks noChangeAspect="1" noChangeArrowheads="1"/>
          </p:cNvPicPr>
          <p:nvPr/>
        </p:nvPicPr>
        <p:blipFill>
          <a:blip r:embed="rId10" cstate="print"/>
          <a:srcRect/>
          <a:stretch>
            <a:fillRect/>
          </a:stretch>
        </p:blipFill>
        <p:spPr bwMode="auto">
          <a:xfrm>
            <a:off x="3849058" y="4228296"/>
            <a:ext cx="321925" cy="321925"/>
          </a:xfrm>
          <a:prstGeom prst="rect">
            <a:avLst/>
          </a:prstGeom>
          <a:noFill/>
        </p:spPr>
      </p:pic>
      <p:pic>
        <p:nvPicPr>
          <p:cNvPr id="3" name="Picture 2" descr="Text&#10;&#10;Description automatically generated">
            <a:extLst>
              <a:ext uri="{FF2B5EF4-FFF2-40B4-BE49-F238E27FC236}">
                <a16:creationId xmlns:a16="http://schemas.microsoft.com/office/drawing/2014/main" id="{BD0BE775-8A1E-4695-9DE0-7183F1DE13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2567" y="1521585"/>
            <a:ext cx="2894750" cy="1177119"/>
          </a:xfrm>
          <a:prstGeom prst="rect">
            <a:avLst/>
          </a:prstGeom>
        </p:spPr>
      </p:pic>
      <p:pic>
        <p:nvPicPr>
          <p:cNvPr id="2" name="Picture 1">
            <a:extLst>
              <a:ext uri="{FF2B5EF4-FFF2-40B4-BE49-F238E27FC236}">
                <a16:creationId xmlns:a16="http://schemas.microsoft.com/office/drawing/2014/main" id="{22DA09BB-158A-FA5B-4CCC-72F0A70B8091}"/>
              </a:ext>
            </a:extLst>
          </p:cNvPr>
          <p:cNvPicPr>
            <a:picLocks noChangeAspect="1"/>
          </p:cNvPicPr>
          <p:nvPr/>
        </p:nvPicPr>
        <p:blipFill>
          <a:blip r:embed="rId12"/>
          <a:srcRect/>
          <a:stretch/>
        </p:blipFill>
        <p:spPr>
          <a:xfrm>
            <a:off x="7970778" y="6110334"/>
            <a:ext cx="3663497" cy="399516"/>
          </a:xfrm>
          <a:prstGeom prst="rect">
            <a:avLst/>
          </a:prstGeom>
        </p:spPr>
      </p:pic>
      <p:pic>
        <p:nvPicPr>
          <p:cNvPr id="4" name="Picture 3">
            <a:extLst>
              <a:ext uri="{FF2B5EF4-FFF2-40B4-BE49-F238E27FC236}">
                <a16:creationId xmlns:a16="http://schemas.microsoft.com/office/drawing/2014/main" id="{746E514F-048E-2056-9159-A73F498F1193}"/>
              </a:ext>
            </a:extLst>
          </p:cNvPr>
          <p:cNvPicPr>
            <a:picLocks noChangeAspect="1"/>
          </p:cNvPicPr>
          <p:nvPr/>
        </p:nvPicPr>
        <p:blipFill>
          <a:blip r:embed="rId12"/>
          <a:srcRect/>
          <a:stretch/>
        </p:blipFill>
        <p:spPr>
          <a:xfrm>
            <a:off x="6678464" y="714945"/>
            <a:ext cx="3663497" cy="399516"/>
          </a:xfrm>
          <a:prstGeom prst="rect">
            <a:avLst/>
          </a:prstGeom>
        </p:spPr>
      </p:pic>
      <p:sp>
        <p:nvSpPr>
          <p:cNvPr id="5" name="TextBox 4">
            <a:extLst>
              <a:ext uri="{FF2B5EF4-FFF2-40B4-BE49-F238E27FC236}">
                <a16:creationId xmlns:a16="http://schemas.microsoft.com/office/drawing/2014/main" id="{F40AE90A-0056-CC48-6CE3-29267C44303E}"/>
              </a:ext>
            </a:extLst>
          </p:cNvPr>
          <p:cNvSpPr txBox="1"/>
          <p:nvPr/>
        </p:nvSpPr>
        <p:spPr>
          <a:xfrm>
            <a:off x="6600702" y="1542507"/>
            <a:ext cx="5003882" cy="1415772"/>
          </a:xfrm>
          <a:prstGeom prst="rect">
            <a:avLst/>
          </a:prstGeom>
          <a:noFill/>
        </p:spPr>
        <p:txBody>
          <a:bodyPr wrap="square" rtlCol="0">
            <a:spAutoFit/>
          </a:bodyPr>
          <a:lstStyle/>
          <a:p>
            <a:r>
              <a:rPr lang="en-US" sz="1200" b="1" u="none" strike="noStrike" kern="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Darrel Christenson, VP Community Integration</a:t>
            </a:r>
          </a:p>
          <a:p>
            <a:r>
              <a:rPr lang="en-US" sz="1200" kern="1400" dirty="0">
                <a:solidFill>
                  <a:srgbClr val="000000"/>
                </a:solidFill>
                <a:latin typeface="Arial" panose="020B0604020202020204" pitchFamily="34" charset="0"/>
                <a:cs typeface="Calibri" panose="020F0502020204030204" pitchFamily="34" charset="0"/>
              </a:rPr>
              <a:t>5025 E. Washington Street #200, Phoenix</a:t>
            </a:r>
            <a:r>
              <a:rPr lang="en-US" sz="1200" kern="1400" dirty="0">
                <a:latin typeface="Arial" panose="020B0604020202020204" pitchFamily="34" charset="0"/>
                <a:cs typeface="Calibri" panose="020F0502020204030204" pitchFamily="34" charset="0"/>
              </a:rPr>
              <a:t>, AZ</a:t>
            </a:r>
            <a:endParaRPr lang="en-US" sz="1200" dirty="0"/>
          </a:p>
          <a:p>
            <a:endParaRPr lang="en-US" sz="1200" dirty="0"/>
          </a:p>
          <a:p>
            <a:r>
              <a:rPr lang="en-US" sz="1200" dirty="0"/>
              <a:t>(602) 296-0530.direct</a:t>
            </a:r>
          </a:p>
          <a:p>
            <a:r>
              <a:rPr lang="en-US" sz="1200" dirty="0">
                <a:hlinkClick r:id="rId13"/>
              </a:rPr>
              <a:t>DarrelC@ability360.org</a:t>
            </a:r>
            <a:r>
              <a:rPr lang="en-US" sz="1200" dirty="0"/>
              <a:t> </a:t>
            </a:r>
          </a:p>
          <a:p>
            <a:r>
              <a:rPr lang="en-US" sz="1200" dirty="0">
                <a:hlinkClick r:id="rId14"/>
              </a:rPr>
              <a:t>www.ability360.org</a:t>
            </a:r>
            <a:r>
              <a:rPr lang="en-US" sz="1200" dirty="0"/>
              <a:t> </a:t>
            </a:r>
          </a:p>
          <a:p>
            <a:endParaRPr lang="en-US" sz="1200" dirty="0"/>
          </a:p>
        </p:txBody>
      </p:sp>
      <p:pic>
        <p:nvPicPr>
          <p:cNvPr id="10" name="Picture 4" descr="Facebook">
            <a:hlinkClick r:id="rId7"/>
            <a:extLst>
              <a:ext uri="{FF2B5EF4-FFF2-40B4-BE49-F238E27FC236}">
                <a16:creationId xmlns:a16="http://schemas.microsoft.com/office/drawing/2014/main" id="{D5FF3F39-ADF5-0C36-B9B7-46D6F55E60DA}"/>
              </a:ext>
            </a:extLst>
          </p:cNvPr>
          <p:cNvPicPr>
            <a:picLocks noChangeAspect="1" noChangeArrowheads="1"/>
          </p:cNvPicPr>
          <p:nvPr/>
        </p:nvPicPr>
        <p:blipFill>
          <a:blip r:embed="rId8" cstate="print"/>
          <a:srcRect/>
          <a:stretch>
            <a:fillRect/>
          </a:stretch>
        </p:blipFill>
        <p:spPr bwMode="auto">
          <a:xfrm>
            <a:off x="6673206" y="2855530"/>
            <a:ext cx="307001" cy="307001"/>
          </a:xfrm>
          <a:prstGeom prst="rect">
            <a:avLst/>
          </a:prstGeom>
          <a:noFill/>
        </p:spPr>
      </p:pic>
      <p:pic>
        <p:nvPicPr>
          <p:cNvPr id="11" name="Picture 8" descr="http://blog.appboy.com/wp-content/woo_uploads/59-linkedin-logo.jpg">
            <a:extLst>
              <a:ext uri="{FF2B5EF4-FFF2-40B4-BE49-F238E27FC236}">
                <a16:creationId xmlns:a16="http://schemas.microsoft.com/office/drawing/2014/main" id="{135F2C8D-99F5-E60C-7AB1-B83477C2ED30}"/>
              </a:ext>
            </a:extLst>
          </p:cNvPr>
          <p:cNvPicPr>
            <a:picLocks noChangeAspect="1" noChangeArrowheads="1"/>
          </p:cNvPicPr>
          <p:nvPr/>
        </p:nvPicPr>
        <p:blipFill>
          <a:blip r:embed="rId9" cstate="print"/>
          <a:srcRect/>
          <a:stretch>
            <a:fillRect/>
          </a:stretch>
        </p:blipFill>
        <p:spPr bwMode="auto">
          <a:xfrm>
            <a:off x="7105266" y="2835324"/>
            <a:ext cx="358168" cy="358168"/>
          </a:xfrm>
          <a:prstGeom prst="rect">
            <a:avLst/>
          </a:prstGeom>
          <a:noFill/>
        </p:spPr>
      </p:pic>
      <p:pic>
        <p:nvPicPr>
          <p:cNvPr id="12" name="Picture 6" descr="http://www.auburnwa.gov/Assets/Administration/AuburnWA/Images/Twitter+logo.jpg">
            <a:extLst>
              <a:ext uri="{FF2B5EF4-FFF2-40B4-BE49-F238E27FC236}">
                <a16:creationId xmlns:a16="http://schemas.microsoft.com/office/drawing/2014/main" id="{96FCD421-8612-FDB5-D80F-026B7A349367}"/>
              </a:ext>
            </a:extLst>
          </p:cNvPr>
          <p:cNvPicPr>
            <a:picLocks noChangeAspect="1" noChangeArrowheads="1"/>
          </p:cNvPicPr>
          <p:nvPr/>
        </p:nvPicPr>
        <p:blipFill>
          <a:blip r:embed="rId10" cstate="print"/>
          <a:srcRect/>
          <a:stretch>
            <a:fillRect/>
          </a:stretch>
        </p:blipFill>
        <p:spPr bwMode="auto">
          <a:xfrm>
            <a:off x="7588493" y="2840606"/>
            <a:ext cx="321925" cy="321925"/>
          </a:xfrm>
          <a:prstGeom prst="rect">
            <a:avLst/>
          </a:prstGeom>
          <a:noFill/>
        </p:spPr>
      </p:pic>
    </p:spTree>
    <p:extLst>
      <p:ext uri="{BB962C8B-B14F-4D97-AF65-F5344CB8AC3E}">
        <p14:creationId xmlns:p14="http://schemas.microsoft.com/office/powerpoint/2010/main" val="3467164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78378C7-BEDD-EC1A-456A-FB773CBB01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2377174" y="1494080"/>
            <a:ext cx="6675300" cy="4186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DFE118-969E-46C9-B5AD-A91076A8A400}"/>
              </a:ext>
            </a:extLst>
          </p:cNvPr>
          <p:cNvSpPr>
            <a:spLocks noGrp="1"/>
          </p:cNvSpPr>
          <p:nvPr>
            <p:ph type="title"/>
          </p:nvPr>
        </p:nvSpPr>
        <p:spPr/>
        <p:txBody>
          <a:bodyPr/>
          <a:lstStyle/>
          <a:p>
            <a:pPr algn="ctr"/>
            <a:r>
              <a:rPr lang="en-US" dirty="0"/>
              <a:t>Why is Accessibility Needed in our </a:t>
            </a:r>
            <a:r>
              <a:rPr lang="en-US" i="1" dirty="0"/>
              <a:t>Communities</a:t>
            </a:r>
            <a:r>
              <a:rPr lang="en-US" dirty="0"/>
              <a:t>?</a:t>
            </a:r>
          </a:p>
        </p:txBody>
      </p:sp>
      <p:pic>
        <p:nvPicPr>
          <p:cNvPr id="7" name="Picture 6">
            <a:extLst>
              <a:ext uri="{FF2B5EF4-FFF2-40B4-BE49-F238E27FC236}">
                <a16:creationId xmlns:a16="http://schemas.microsoft.com/office/drawing/2014/main" id="{FC496511-B37D-C07E-A1D1-305563DF7C9A}"/>
              </a:ext>
            </a:extLst>
          </p:cNvPr>
          <p:cNvPicPr>
            <a:picLocks noChangeAspect="1"/>
          </p:cNvPicPr>
          <p:nvPr/>
        </p:nvPicPr>
        <p:blipFill>
          <a:blip r:embed="rId4"/>
          <a:srcRect/>
          <a:stretch/>
        </p:blipFill>
        <p:spPr>
          <a:xfrm>
            <a:off x="7928943" y="6110334"/>
            <a:ext cx="3663497" cy="399516"/>
          </a:xfrm>
          <a:prstGeom prst="rect">
            <a:avLst/>
          </a:prstGeom>
        </p:spPr>
      </p:pic>
    </p:spTree>
    <p:extLst>
      <p:ext uri="{BB962C8B-B14F-4D97-AF65-F5344CB8AC3E}">
        <p14:creationId xmlns:p14="http://schemas.microsoft.com/office/powerpoint/2010/main" val="236983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82A0668-F12C-C568-1CA4-8DF940F49170}"/>
              </a:ext>
            </a:extLst>
          </p:cNvPr>
          <p:cNvSpPr>
            <a:spLocks noGrp="1"/>
          </p:cNvSpPr>
          <p:nvPr>
            <p:ph type="title"/>
          </p:nvPr>
        </p:nvSpPr>
        <p:spPr>
          <a:xfrm>
            <a:off x="1828800" y="217488"/>
            <a:ext cx="8382000" cy="836612"/>
          </a:xfrm>
        </p:spPr>
        <p:txBody>
          <a:bodyPr/>
          <a:lstStyle/>
          <a:p>
            <a:r>
              <a:rPr lang="en-US" altLang="en-US" sz="3200"/>
              <a:t>The Need </a:t>
            </a:r>
            <a:r>
              <a:rPr lang="en-US" altLang="en-US"/>
              <a:t>| </a:t>
            </a:r>
            <a:r>
              <a:rPr lang="en-US" altLang="en-US" sz="3200">
                <a:solidFill>
                  <a:schemeClr val="bg2"/>
                </a:solidFill>
              </a:rPr>
              <a:t>Accessible Housing</a:t>
            </a:r>
            <a:endParaRPr lang="en-US" altLang="en-US">
              <a:solidFill>
                <a:schemeClr val="bg2"/>
              </a:solidFill>
            </a:endParaRPr>
          </a:p>
        </p:txBody>
      </p:sp>
      <p:sp>
        <p:nvSpPr>
          <p:cNvPr id="18435" name="Content Placeholder 2">
            <a:extLst>
              <a:ext uri="{FF2B5EF4-FFF2-40B4-BE49-F238E27FC236}">
                <a16:creationId xmlns:a16="http://schemas.microsoft.com/office/drawing/2014/main" id="{5C784569-C17C-1074-B199-F42203134405}"/>
              </a:ext>
            </a:extLst>
          </p:cNvPr>
          <p:cNvSpPr>
            <a:spLocks noGrp="1"/>
          </p:cNvSpPr>
          <p:nvPr>
            <p:ph idx="1"/>
          </p:nvPr>
        </p:nvSpPr>
        <p:spPr>
          <a:xfrm>
            <a:off x="1653988" y="1369173"/>
            <a:ext cx="8229600" cy="5057775"/>
          </a:xfrm>
        </p:spPr>
        <p:txBody>
          <a:bodyPr/>
          <a:lstStyle/>
          <a:p>
            <a:pPr>
              <a:buFont typeface="Arial" panose="020B0604020202020204" pitchFamily="34" charset="0"/>
              <a:buChar char="•"/>
            </a:pPr>
            <a:r>
              <a:rPr lang="en-US" altLang="en-US" sz="1800" dirty="0">
                <a:solidFill>
                  <a:schemeClr val="tx1"/>
                </a:solidFill>
              </a:rPr>
              <a:t>In Arizona, thirteen percent (13%) of the population                                       (or about 912,115 individuals) reported a disability.</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There are rising disability levels among middle-age Americans (age 40 to 64) as well as increasing disability among those ages 55 to 64.</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Seventeen percent (nearly 1,1 Million) of the population in Arizona is 65 years and older and this percentage is steadily increasing every year.</a:t>
            </a:r>
          </a:p>
          <a:p>
            <a:pPr>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r>
              <a:rPr lang="en-US" altLang="en-US" sz="1800" dirty="0">
                <a:solidFill>
                  <a:schemeClr val="tx1"/>
                </a:solidFill>
              </a:rPr>
              <a:t>Roughly 10,000 baby boomers across the United States will turn 65 every day for the next 19 years. (i.e. the Silver Tsunami)</a:t>
            </a:r>
          </a:p>
        </p:txBody>
      </p:sp>
      <p:pic>
        <p:nvPicPr>
          <p:cNvPr id="2" name="Picture 1">
            <a:extLst>
              <a:ext uri="{FF2B5EF4-FFF2-40B4-BE49-F238E27FC236}">
                <a16:creationId xmlns:a16="http://schemas.microsoft.com/office/drawing/2014/main" id="{7A3BAABA-0436-1A02-B4AD-B726AD93D81C}"/>
              </a:ext>
            </a:extLst>
          </p:cNvPr>
          <p:cNvPicPr>
            <a:picLocks noChangeAspect="1"/>
          </p:cNvPicPr>
          <p:nvPr/>
        </p:nvPicPr>
        <p:blipFill>
          <a:blip r:embed="rId3"/>
          <a:srcRect/>
          <a:stretch/>
        </p:blipFill>
        <p:spPr>
          <a:xfrm>
            <a:off x="7928943" y="6110334"/>
            <a:ext cx="3663497" cy="399516"/>
          </a:xfrm>
          <a:prstGeom prst="rect">
            <a:avLst/>
          </a:prstGeom>
        </p:spPr>
      </p:pic>
      <p:pic>
        <p:nvPicPr>
          <p:cNvPr id="3" name="Picture 2">
            <a:extLst>
              <a:ext uri="{FF2B5EF4-FFF2-40B4-BE49-F238E27FC236}">
                <a16:creationId xmlns:a16="http://schemas.microsoft.com/office/drawing/2014/main" id="{A25EC156-0176-0CF8-61D0-806F7ECDC7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9034283" y="477412"/>
            <a:ext cx="2558157" cy="16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B95A8B6-BC65-4EAD-6CDD-E0B7D3FF6CA9}"/>
              </a:ext>
            </a:extLst>
          </p:cNvPr>
          <p:cNvSpPr>
            <a:spLocks noGrp="1"/>
          </p:cNvSpPr>
          <p:nvPr>
            <p:ph type="title"/>
          </p:nvPr>
        </p:nvSpPr>
        <p:spPr>
          <a:xfrm>
            <a:off x="1981200" y="42864"/>
            <a:ext cx="8229600" cy="1044575"/>
          </a:xfrm>
        </p:spPr>
        <p:txBody>
          <a:bodyPr/>
          <a:lstStyle/>
          <a:p>
            <a:r>
              <a:rPr lang="en-US" altLang="en-US" sz="3200"/>
              <a:t>The Need </a:t>
            </a:r>
            <a:r>
              <a:rPr lang="en-US" altLang="en-US"/>
              <a:t>| </a:t>
            </a:r>
            <a:r>
              <a:rPr lang="en-US" altLang="en-US" sz="3200">
                <a:solidFill>
                  <a:schemeClr val="bg2"/>
                </a:solidFill>
              </a:rPr>
              <a:t>Accessible Housing</a:t>
            </a:r>
            <a:endParaRPr lang="en-US" altLang="en-US">
              <a:solidFill>
                <a:schemeClr val="bg2"/>
              </a:solidFill>
            </a:endParaRPr>
          </a:p>
        </p:txBody>
      </p:sp>
      <p:sp>
        <p:nvSpPr>
          <p:cNvPr id="19459" name="TextBox 7">
            <a:extLst>
              <a:ext uri="{FF2B5EF4-FFF2-40B4-BE49-F238E27FC236}">
                <a16:creationId xmlns:a16="http://schemas.microsoft.com/office/drawing/2014/main" id="{FC52359F-A01B-C67B-9644-D9086F95BFA5}"/>
              </a:ext>
            </a:extLst>
          </p:cNvPr>
          <p:cNvSpPr txBox="1">
            <a:spLocks noChangeArrowheads="1"/>
          </p:cNvSpPr>
          <p:nvPr/>
        </p:nvSpPr>
        <p:spPr bwMode="auto">
          <a:xfrm>
            <a:off x="1884365" y="1204914"/>
            <a:ext cx="741502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dirty="0"/>
              <a:t>Over the past 10 years, the population age 65 and over increased from                                             37.2 million to 49.2 million (2006-2016).  That is a 33% increase.</a:t>
            </a:r>
          </a:p>
          <a:p>
            <a:pPr>
              <a:buFont typeface="Arial" panose="020B0604020202020204" pitchFamily="34" charset="0"/>
              <a:buChar char="•"/>
            </a:pPr>
            <a:endParaRPr lang="en-US" altLang="en-US" sz="1000" dirty="0"/>
          </a:p>
          <a:p>
            <a:pPr>
              <a:buFont typeface="Arial" panose="020B0604020202020204" pitchFamily="34" charset="0"/>
              <a:buChar char="•"/>
            </a:pPr>
            <a:r>
              <a:rPr lang="en-US" altLang="en-US" dirty="0"/>
              <a:t>The age 85 and over population is projected to more than double from 6.4 million                    in 2016 to 14.6 million in 2040 (a 129% increase).</a:t>
            </a:r>
          </a:p>
          <a:p>
            <a:pPr>
              <a:buFont typeface="Arial" panose="020B0604020202020204" pitchFamily="34" charset="0"/>
              <a:buChar char="•"/>
            </a:pPr>
            <a:endParaRPr lang="en-US" altLang="en-US" sz="1000" dirty="0"/>
          </a:p>
          <a:p>
            <a:pPr>
              <a:buFont typeface="Arial" panose="020B0604020202020204" pitchFamily="34" charset="0"/>
              <a:buChar char="•"/>
            </a:pPr>
            <a:r>
              <a:rPr lang="en-US" altLang="en-US" dirty="0"/>
              <a:t>Rates of disability increase with age. For people ages 65 and older, 35.4% have a disability.</a:t>
            </a:r>
          </a:p>
          <a:p>
            <a:pPr>
              <a:buFont typeface="Arial" panose="020B0604020202020204" pitchFamily="34" charset="0"/>
              <a:buChar char="•"/>
            </a:pPr>
            <a:endParaRPr lang="en-US" altLang="en-US" sz="1000" dirty="0"/>
          </a:p>
          <a:p>
            <a:pPr>
              <a:buFont typeface="Arial" panose="020B0604020202020204" pitchFamily="34" charset="0"/>
              <a:buChar char="•"/>
            </a:pPr>
            <a:r>
              <a:rPr lang="en-US" altLang="en-US" dirty="0"/>
              <a:t>Approximately 22 million persons ages 65 and older reported having physical difficulties in 2006.</a:t>
            </a:r>
          </a:p>
        </p:txBody>
      </p:sp>
      <p:pic>
        <p:nvPicPr>
          <p:cNvPr id="19460" name="Picture 8">
            <a:extLst>
              <a:ext uri="{FF2B5EF4-FFF2-40B4-BE49-F238E27FC236}">
                <a16:creationId xmlns:a16="http://schemas.microsoft.com/office/drawing/2014/main" id="{D1E09843-E642-6108-DFA1-8F433B88E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3975101"/>
            <a:ext cx="42926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96E23AF-6EDC-EE50-182F-5D12C24882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9034283" y="477412"/>
            <a:ext cx="2558157" cy="16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64D2FD8-B758-BFC0-6D27-43FD6F3E4C91}"/>
              </a:ext>
            </a:extLst>
          </p:cNvPr>
          <p:cNvSpPr txBox="1">
            <a:spLocks/>
          </p:cNvSpPr>
          <p:nvPr/>
        </p:nvSpPr>
        <p:spPr bwMode="auto">
          <a:xfrm>
            <a:off x="1676400" y="568326"/>
            <a:ext cx="88392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en-US" altLang="en-US" sz="3600" b="1">
                <a:solidFill>
                  <a:schemeClr val="bg2"/>
                </a:solidFill>
              </a:rPr>
              <a:t>What is the solution?</a:t>
            </a:r>
          </a:p>
          <a:p>
            <a:endParaRPr lang="en-US" altLang="en-US" b="1">
              <a:solidFill>
                <a:schemeClr val="bg2"/>
              </a:solidFill>
            </a:endParaRPr>
          </a:p>
        </p:txBody>
      </p:sp>
      <p:sp>
        <p:nvSpPr>
          <p:cNvPr id="34819" name="Subtitle 7">
            <a:extLst>
              <a:ext uri="{FF2B5EF4-FFF2-40B4-BE49-F238E27FC236}">
                <a16:creationId xmlns:a16="http://schemas.microsoft.com/office/drawing/2014/main" id="{1069CE53-0A95-7382-0269-0F37475E8702}"/>
              </a:ext>
            </a:extLst>
          </p:cNvPr>
          <p:cNvSpPr>
            <a:spLocks noGrp="1"/>
          </p:cNvSpPr>
          <p:nvPr>
            <p:ph type="subTitle" idx="1"/>
          </p:nvPr>
        </p:nvSpPr>
        <p:spPr>
          <a:xfrm>
            <a:off x="1708098" y="1630930"/>
            <a:ext cx="7932738" cy="4495800"/>
          </a:xfrm>
        </p:spPr>
        <p:txBody>
          <a:bodyPr>
            <a:normAutofit lnSpcReduction="10000"/>
          </a:bodyPr>
          <a:lstStyle/>
          <a:p>
            <a:pPr marL="285750" indent="-285750">
              <a:buFont typeface="Arial" panose="020B0604020202020204" pitchFamily="34" charset="0"/>
              <a:buChar char="•"/>
            </a:pPr>
            <a:r>
              <a:rPr lang="en-US" altLang="en-US" sz="1500" dirty="0">
                <a:solidFill>
                  <a:schemeClr val="tx1"/>
                </a:solidFill>
              </a:rPr>
              <a:t>A </a:t>
            </a:r>
            <a:r>
              <a:rPr lang="en-US" altLang="en-US" sz="1500" dirty="0" err="1">
                <a:solidFill>
                  <a:schemeClr val="tx1"/>
                </a:solidFill>
              </a:rPr>
              <a:t>Visitability</a:t>
            </a:r>
            <a:r>
              <a:rPr lang="en-US" altLang="en-US" sz="1500" dirty="0">
                <a:solidFill>
                  <a:schemeClr val="tx1"/>
                </a:solidFill>
              </a:rPr>
              <a:t> home is marked by these core architectural conditions:</a:t>
            </a:r>
          </a:p>
          <a:p>
            <a:pPr marL="285750" indent="-285750">
              <a:buFont typeface="Arial" panose="020B0604020202020204" pitchFamily="34" charset="0"/>
              <a:buChar char="•"/>
            </a:pPr>
            <a:endParaRPr lang="en-US" altLang="en-US" sz="1000" dirty="0">
              <a:solidFill>
                <a:schemeClr val="tx1"/>
              </a:solidFill>
            </a:endParaRPr>
          </a:p>
          <a:p>
            <a:pPr marL="800100" lvl="1" indent="-342900" algn="l">
              <a:buFont typeface="Arial" panose="020B0604020202020204" pitchFamily="34" charset="0"/>
              <a:buAutoNum type="arabicPeriod"/>
            </a:pPr>
            <a:r>
              <a:rPr lang="en-US" altLang="en-US" sz="1500" dirty="0">
                <a:solidFill>
                  <a:schemeClr val="tx1"/>
                </a:solidFill>
              </a:rPr>
              <a:t>One zero-step entrance at the front, back, or side of the house depending on site conditions</a:t>
            </a:r>
          </a:p>
          <a:p>
            <a:pPr marL="800100" lvl="1" indent="-342900" algn="l">
              <a:buFont typeface="Arial" panose="020B0604020202020204" pitchFamily="34" charset="0"/>
              <a:buAutoNum type="arabicPeriod"/>
            </a:pPr>
            <a:endParaRPr lang="en-US" altLang="en-US" sz="1000" dirty="0">
              <a:solidFill>
                <a:schemeClr val="tx1"/>
              </a:solidFill>
            </a:endParaRPr>
          </a:p>
          <a:p>
            <a:pPr marL="800100" lvl="1" indent="-342900" algn="l">
              <a:buFont typeface="Arial" panose="020B0604020202020204" pitchFamily="34" charset="0"/>
              <a:buAutoNum type="arabicPeriod"/>
            </a:pPr>
            <a:r>
              <a:rPr lang="en-US" altLang="en-US" sz="1500" dirty="0">
                <a:solidFill>
                  <a:schemeClr val="tx1"/>
                </a:solidFill>
              </a:rPr>
              <a:t>Doorways that provide thirty-two inches of clearance</a:t>
            </a:r>
          </a:p>
          <a:p>
            <a:pPr marL="800100" lvl="1" indent="-342900" algn="l">
              <a:buFont typeface="Arial" panose="020B0604020202020204" pitchFamily="34" charset="0"/>
              <a:buAutoNum type="arabicPeriod"/>
            </a:pPr>
            <a:endParaRPr lang="en-US" altLang="en-US" sz="1000" dirty="0">
              <a:solidFill>
                <a:schemeClr val="tx1"/>
              </a:solidFill>
            </a:endParaRPr>
          </a:p>
          <a:p>
            <a:pPr marL="800100" lvl="1" indent="-342900" algn="l">
              <a:buFont typeface="Arial" panose="020B0604020202020204" pitchFamily="34" charset="0"/>
              <a:buAutoNum type="arabicPeriod"/>
            </a:pPr>
            <a:r>
              <a:rPr lang="en-US" altLang="en-US" sz="1500" dirty="0">
                <a:solidFill>
                  <a:schemeClr val="tx1"/>
                </a:solidFill>
              </a:rPr>
              <a:t>At least a half bath on the main floor.</a:t>
            </a:r>
          </a:p>
          <a:p>
            <a:pPr marL="800100" lvl="1" indent="-342900" algn="l">
              <a:buFont typeface="Arial" panose="020B0604020202020204" pitchFamily="34" charset="0"/>
              <a:buAutoNum type="arabicPeriod"/>
            </a:pPr>
            <a:endParaRPr lang="en-US" altLang="en-US" sz="1000" dirty="0">
              <a:solidFill>
                <a:schemeClr val="tx1"/>
              </a:solidFill>
            </a:endParaRPr>
          </a:p>
          <a:p>
            <a:pPr marL="800100" lvl="1" indent="-342900" algn="l">
              <a:buFont typeface="Arial" panose="020B0604020202020204" pitchFamily="34" charset="0"/>
              <a:buAutoNum type="arabicPeriod"/>
            </a:pPr>
            <a:r>
              <a:rPr lang="en-US" altLang="en-US" sz="1500" dirty="0">
                <a:solidFill>
                  <a:schemeClr val="tx1"/>
                </a:solidFill>
              </a:rPr>
              <a:t>Lever door handles</a:t>
            </a:r>
          </a:p>
          <a:p>
            <a:pPr marL="800100" lvl="1" indent="-342900" algn="l">
              <a:buFont typeface="Arial" panose="020B0604020202020204" pitchFamily="34" charset="0"/>
              <a:buAutoNum type="arabicPeriod"/>
            </a:pPr>
            <a:endParaRPr lang="en-US" altLang="en-US" sz="1000" dirty="0">
              <a:solidFill>
                <a:schemeClr val="tx1"/>
              </a:solidFill>
            </a:endParaRPr>
          </a:p>
          <a:p>
            <a:pPr marL="800100" lvl="1" indent="-342900" algn="l">
              <a:buFont typeface="Arial" panose="020B0604020202020204" pitchFamily="34" charset="0"/>
              <a:buAutoNum type="arabicPeriod"/>
            </a:pPr>
            <a:r>
              <a:rPr lang="en-US" altLang="en-US" sz="1500" dirty="0">
                <a:solidFill>
                  <a:schemeClr val="tx1"/>
                </a:solidFill>
              </a:rPr>
              <a:t>Reinforced walls in ground-floor bathrooms for future installation of grab bars.</a:t>
            </a:r>
          </a:p>
          <a:p>
            <a:pPr marL="800100" lvl="1" indent="-342900" algn="l">
              <a:buFont typeface="Arial" panose="020B0604020202020204" pitchFamily="34" charset="0"/>
              <a:buAutoNum type="arabicPeriod"/>
            </a:pPr>
            <a:endParaRPr lang="en-US" altLang="en-US" sz="1000" dirty="0">
              <a:solidFill>
                <a:schemeClr val="tx1"/>
              </a:solidFill>
            </a:endParaRPr>
          </a:p>
          <a:p>
            <a:pPr marL="800100" lvl="1" indent="-342900" algn="l">
              <a:buFont typeface="Arial" panose="020B0604020202020204" pitchFamily="34" charset="0"/>
              <a:buAutoNum type="arabicPeriod"/>
            </a:pPr>
            <a:r>
              <a:rPr lang="en-US" altLang="en-US" sz="1500" dirty="0">
                <a:solidFill>
                  <a:schemeClr val="tx1"/>
                </a:solidFill>
              </a:rPr>
              <a:t>Electrical outlets and environmental controls in reachable location (switches less than 48” above the floor)</a:t>
            </a:r>
          </a:p>
          <a:p>
            <a:pPr marL="285750" indent="-285750">
              <a:buFont typeface="Arial" panose="020B0604020202020204" pitchFamily="34" charset="0"/>
              <a:buChar char="•"/>
            </a:pPr>
            <a:endParaRPr lang="en-US" altLang="en-US" sz="1000" dirty="0">
              <a:solidFill>
                <a:schemeClr val="tx1"/>
              </a:solidFill>
            </a:endParaRPr>
          </a:p>
          <a:p>
            <a:pPr marL="285750" indent="-285750">
              <a:buFont typeface="Arial" panose="020B0604020202020204" pitchFamily="34" charset="0"/>
              <a:buChar char="•"/>
            </a:pPr>
            <a:r>
              <a:rPr lang="en-US" altLang="en-US" sz="1500" dirty="0">
                <a:solidFill>
                  <a:schemeClr val="tx1"/>
                </a:solidFill>
              </a:rPr>
              <a:t>Including these features from the beginning creates a greater supply of accessible homes </a:t>
            </a:r>
            <a:r>
              <a:rPr lang="en-US" altLang="en-US" sz="1500" b="1" dirty="0">
                <a:solidFill>
                  <a:srgbClr val="FF0000"/>
                </a:solidFill>
              </a:rPr>
              <a:t>for a growing market </a:t>
            </a:r>
            <a:r>
              <a:rPr lang="en-US" altLang="en-US" sz="1500" dirty="0">
                <a:solidFill>
                  <a:schemeClr val="tx1"/>
                </a:solidFill>
              </a:rPr>
              <a:t>and reduces the need for residents to spend large sums of money on modifications in the future.</a:t>
            </a:r>
          </a:p>
        </p:txBody>
      </p:sp>
      <p:sp>
        <p:nvSpPr>
          <p:cNvPr id="34820" name="TextBox 8">
            <a:extLst>
              <a:ext uri="{FF2B5EF4-FFF2-40B4-BE49-F238E27FC236}">
                <a16:creationId xmlns:a16="http://schemas.microsoft.com/office/drawing/2014/main" id="{EB36A380-C833-2E11-A8A1-6A8C742785CB}"/>
              </a:ext>
            </a:extLst>
          </p:cNvPr>
          <p:cNvSpPr txBox="1">
            <a:spLocks noChangeArrowheads="1"/>
          </p:cNvSpPr>
          <p:nvPr/>
        </p:nvSpPr>
        <p:spPr bwMode="auto">
          <a:xfrm>
            <a:off x="5070475" y="1035051"/>
            <a:ext cx="36073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en-US" altLang="en-US" sz="2800" b="1" dirty="0">
                <a:solidFill>
                  <a:srgbClr val="0070C0"/>
                </a:solidFill>
              </a:rPr>
              <a:t>VISITABILITY</a:t>
            </a:r>
          </a:p>
        </p:txBody>
      </p:sp>
      <p:pic>
        <p:nvPicPr>
          <p:cNvPr id="2" name="Picture 1">
            <a:extLst>
              <a:ext uri="{FF2B5EF4-FFF2-40B4-BE49-F238E27FC236}">
                <a16:creationId xmlns:a16="http://schemas.microsoft.com/office/drawing/2014/main" id="{D7F6ABA1-6EB3-87FF-ACB6-339CCEBB4BAB}"/>
              </a:ext>
            </a:extLst>
          </p:cNvPr>
          <p:cNvPicPr>
            <a:picLocks noChangeAspect="1"/>
          </p:cNvPicPr>
          <p:nvPr/>
        </p:nvPicPr>
        <p:blipFill>
          <a:blip r:embed="rId2"/>
          <a:srcRect/>
          <a:stretch/>
        </p:blipFill>
        <p:spPr>
          <a:xfrm>
            <a:off x="9440990" y="6352084"/>
            <a:ext cx="2308751" cy="251777"/>
          </a:xfrm>
          <a:prstGeom prst="rect">
            <a:avLst/>
          </a:prstGeom>
        </p:spPr>
      </p:pic>
      <p:pic>
        <p:nvPicPr>
          <p:cNvPr id="3" name="Picture 2" descr="Text&#10;&#10;Description automatically generated">
            <a:extLst>
              <a:ext uri="{FF2B5EF4-FFF2-40B4-BE49-F238E27FC236}">
                <a16:creationId xmlns:a16="http://schemas.microsoft.com/office/drawing/2014/main" id="{54FD0DFD-5AAC-D49E-0EF5-2593040319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85" y="6059348"/>
            <a:ext cx="1339058" cy="544513"/>
          </a:xfrm>
          <a:prstGeom prst="rect">
            <a:avLst/>
          </a:prstGeom>
        </p:spPr>
      </p:pic>
      <p:pic>
        <p:nvPicPr>
          <p:cNvPr id="4" name="Picture 3">
            <a:extLst>
              <a:ext uri="{FF2B5EF4-FFF2-40B4-BE49-F238E27FC236}">
                <a16:creationId xmlns:a16="http://schemas.microsoft.com/office/drawing/2014/main" id="{6FFC56AC-7E95-F8A7-7201-E4EC64E455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9034283" y="477412"/>
            <a:ext cx="2558157" cy="16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0311E0A0-16DD-0565-F977-121DCE39F6C9}"/>
              </a:ext>
            </a:extLst>
          </p:cNvPr>
          <p:cNvSpPr txBox="1">
            <a:spLocks/>
          </p:cNvSpPr>
          <p:nvPr/>
        </p:nvSpPr>
        <p:spPr bwMode="auto">
          <a:xfrm>
            <a:off x="-472141" y="995597"/>
            <a:ext cx="88392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a:r>
              <a:rPr lang="en-US" altLang="en-US" sz="2800" b="1" dirty="0">
                <a:solidFill>
                  <a:schemeClr val="bg2"/>
                </a:solidFill>
              </a:rPr>
              <a:t>Costs Associated with </a:t>
            </a:r>
            <a:r>
              <a:rPr lang="en-US" altLang="en-US" sz="2800" b="1" dirty="0" err="1">
                <a:solidFill>
                  <a:schemeClr val="bg2"/>
                </a:solidFill>
              </a:rPr>
              <a:t>Visitablility</a:t>
            </a:r>
            <a:endParaRPr lang="en-US" altLang="en-US" sz="2800" b="1" dirty="0">
              <a:solidFill>
                <a:schemeClr val="bg2"/>
              </a:solidFill>
            </a:endParaRPr>
          </a:p>
          <a:p>
            <a:pPr algn="r"/>
            <a:r>
              <a:rPr lang="en-US" altLang="en-US" b="1" dirty="0">
                <a:solidFill>
                  <a:schemeClr val="bg2"/>
                </a:solidFill>
              </a:rPr>
              <a:t>Features: Myths</a:t>
            </a:r>
          </a:p>
          <a:p>
            <a:endParaRPr lang="en-US" altLang="en-US" b="1" dirty="0">
              <a:solidFill>
                <a:schemeClr val="bg2"/>
              </a:solidFill>
            </a:endParaRPr>
          </a:p>
        </p:txBody>
      </p:sp>
      <p:sp>
        <p:nvSpPr>
          <p:cNvPr id="8" name="Subtitle 7">
            <a:extLst>
              <a:ext uri="{FF2B5EF4-FFF2-40B4-BE49-F238E27FC236}">
                <a16:creationId xmlns:a16="http://schemas.microsoft.com/office/drawing/2014/main" id="{77A33589-9B9D-C424-CFDA-CA3F36814260}"/>
              </a:ext>
            </a:extLst>
          </p:cNvPr>
          <p:cNvSpPr>
            <a:spLocks noGrp="1"/>
          </p:cNvSpPr>
          <p:nvPr>
            <p:ph type="subTitle" idx="1"/>
          </p:nvPr>
        </p:nvSpPr>
        <p:spPr>
          <a:xfrm>
            <a:off x="1279338" y="1382713"/>
            <a:ext cx="7932738" cy="4495800"/>
          </a:xfrm>
        </p:spPr>
        <p:txBody>
          <a:bodyPr rtlCol="0">
            <a:noAutofit/>
          </a:bodyPr>
          <a:lstStyle/>
          <a:p>
            <a:pPr>
              <a:defRPr/>
            </a:pPr>
            <a:r>
              <a:rPr lang="en-US" sz="1600" b="1" dirty="0">
                <a:solidFill>
                  <a:schemeClr val="tx1"/>
                </a:solidFill>
              </a:rPr>
              <a:t>Myth</a:t>
            </a:r>
            <a:r>
              <a:rPr lang="en-US" sz="1600" dirty="0">
                <a:solidFill>
                  <a:schemeClr val="tx1"/>
                </a:solidFill>
              </a:rPr>
              <a:t>: Incorporating basic access features substantially increases total             construction costs.</a:t>
            </a:r>
          </a:p>
          <a:p>
            <a:pPr>
              <a:defRPr/>
            </a:pPr>
            <a:endParaRPr lang="en-US" sz="1600" dirty="0">
              <a:solidFill>
                <a:schemeClr val="tx1"/>
              </a:solidFill>
            </a:endParaRPr>
          </a:p>
          <a:p>
            <a:pPr>
              <a:defRPr/>
            </a:pPr>
            <a:r>
              <a:rPr lang="en-US" sz="1600" b="1" dirty="0">
                <a:solidFill>
                  <a:schemeClr val="tx1"/>
                </a:solidFill>
              </a:rPr>
              <a:t>Facts</a:t>
            </a:r>
            <a:r>
              <a:rPr lang="en-US" sz="1600" dirty="0">
                <a:solidFill>
                  <a:schemeClr val="tx1"/>
                </a:solidFill>
              </a:rPr>
              <a:t>:</a:t>
            </a:r>
          </a:p>
          <a:p>
            <a:pPr marL="285750" indent="-285750">
              <a:buFont typeface="Arial" panose="020B0604020202020204" pitchFamily="34" charset="0"/>
              <a:buChar char="•"/>
              <a:defRPr/>
            </a:pPr>
            <a:r>
              <a:rPr lang="en-US" sz="1600" dirty="0">
                <a:solidFill>
                  <a:schemeClr val="tx1"/>
                </a:solidFill>
              </a:rPr>
              <a:t>Professional construction costs estimator hired by Pima Country, Arizona, estimated the cost at about $100 for new houses built on a concrete slab, which included $25 in overhead and profit for the builder.</a:t>
            </a:r>
          </a:p>
          <a:p>
            <a:pPr marL="285750" indent="-285750">
              <a:buFont typeface="Arial" panose="020B0604020202020204" pitchFamily="34" charset="0"/>
              <a:buChar char="•"/>
              <a:defRPr/>
            </a:pPr>
            <a:endParaRPr lang="en-US" sz="1600" dirty="0">
              <a:solidFill>
                <a:schemeClr val="tx1"/>
              </a:solidFill>
            </a:endParaRPr>
          </a:p>
          <a:p>
            <a:pPr marL="285750" indent="-285750">
              <a:buFont typeface="Arial" panose="020B0604020202020204" pitchFamily="34" charset="0"/>
              <a:buChar char="•"/>
              <a:defRPr/>
            </a:pPr>
            <a:r>
              <a:rPr lang="en-US" sz="1600" dirty="0">
                <a:solidFill>
                  <a:schemeClr val="tx1"/>
                </a:solidFill>
              </a:rPr>
              <a:t>Experiences in Georgia and Texas bear this estimate out. Executive director of the Home Builder Association of Georgia stated that when visibility features are planed in advance the added costs is very low for a new, single family detached home… Less that $100 for homes on concrete slabs, and $300-$600 for homes with craw spaces or basements.”</a:t>
            </a:r>
          </a:p>
        </p:txBody>
      </p:sp>
      <p:pic>
        <p:nvPicPr>
          <p:cNvPr id="2" name="Picture 1">
            <a:extLst>
              <a:ext uri="{FF2B5EF4-FFF2-40B4-BE49-F238E27FC236}">
                <a16:creationId xmlns:a16="http://schemas.microsoft.com/office/drawing/2014/main" id="{DA8DD103-2637-725D-B572-BEDBFB72CB6B}"/>
              </a:ext>
            </a:extLst>
          </p:cNvPr>
          <p:cNvPicPr>
            <a:picLocks noChangeAspect="1"/>
          </p:cNvPicPr>
          <p:nvPr/>
        </p:nvPicPr>
        <p:blipFill>
          <a:blip r:embed="rId2"/>
          <a:srcRect/>
          <a:stretch/>
        </p:blipFill>
        <p:spPr>
          <a:xfrm>
            <a:off x="8677834" y="6020408"/>
            <a:ext cx="2486213" cy="271130"/>
          </a:xfrm>
          <a:prstGeom prst="rect">
            <a:avLst/>
          </a:prstGeom>
        </p:spPr>
      </p:pic>
      <p:pic>
        <p:nvPicPr>
          <p:cNvPr id="3" name="Picture 2" descr="Text&#10;&#10;Description automatically generated">
            <a:extLst>
              <a:ext uri="{FF2B5EF4-FFF2-40B4-BE49-F238E27FC236}">
                <a16:creationId xmlns:a16="http://schemas.microsoft.com/office/drawing/2014/main" id="{74DBE644-39C3-AB21-8E23-9415163F3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53" y="5620054"/>
            <a:ext cx="1969089" cy="800708"/>
          </a:xfrm>
          <a:prstGeom prst="rect">
            <a:avLst/>
          </a:prstGeom>
        </p:spPr>
      </p:pic>
      <p:pic>
        <p:nvPicPr>
          <p:cNvPr id="4" name="Picture 3">
            <a:extLst>
              <a:ext uri="{FF2B5EF4-FFF2-40B4-BE49-F238E27FC236}">
                <a16:creationId xmlns:a16="http://schemas.microsoft.com/office/drawing/2014/main" id="{13345E7B-7723-2548-164D-409FAD5119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9034283" y="477412"/>
            <a:ext cx="2558157" cy="16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orman &amp; Company Theme CMYK">
  <a:themeElements>
    <a:clrScheme name="Gorman &amp; Company RGB v2">
      <a:dk1>
        <a:srgbClr val="000000"/>
      </a:dk1>
      <a:lt1>
        <a:srgbClr val="FFFFFF"/>
      </a:lt1>
      <a:dk2>
        <a:srgbClr val="263C8B"/>
      </a:dk2>
      <a:lt2>
        <a:srgbClr val="FFFFFF"/>
      </a:lt2>
      <a:accent1>
        <a:srgbClr val="253D8A"/>
      </a:accent1>
      <a:accent2>
        <a:srgbClr val="4F589B"/>
      </a:accent2>
      <a:accent3>
        <a:srgbClr val="508361"/>
      </a:accent3>
      <a:accent4>
        <a:srgbClr val="C5BE79"/>
      </a:accent4>
      <a:accent5>
        <a:srgbClr val="9F5E28"/>
      </a:accent5>
      <a:accent6>
        <a:srgbClr val="DAD3A8"/>
      </a:accent6>
      <a:hlink>
        <a:srgbClr val="253D8A"/>
      </a:hlink>
      <a:folHlink>
        <a:srgbClr val="4950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45710048-8BE6-384E-BD1F-15C33E2032BA}" vid="{FBFF5C9C-E3C7-AD4B-992F-6D3DE3FFA7E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EA6E62BE46364DA9C87CAA1DEAFAEB" ma:contentTypeVersion="19" ma:contentTypeDescription="Create a new document." ma:contentTypeScope="" ma:versionID="8ebfab53125bfe9074fcb60c9d007092">
  <xsd:schema xmlns:xsd="http://www.w3.org/2001/XMLSchema" xmlns:xs="http://www.w3.org/2001/XMLSchema" xmlns:p="http://schemas.microsoft.com/office/2006/metadata/properties" xmlns:ns2="4c01d95f-4ee4-4bf0-9adb-21df00cce032" xmlns:ns3="418d90cb-b7a1-4f78-8fc5-699dc1821f21" targetNamespace="http://schemas.microsoft.com/office/2006/metadata/properties" ma:root="true" ma:fieldsID="24020601d22c417a0a2ea5cc52e4b529" ns2:_="" ns3:_="">
    <xsd:import namespace="4c01d95f-4ee4-4bf0-9adb-21df00cce032"/>
    <xsd:import namespace="418d90cb-b7a1-4f78-8fc5-699dc1821f21"/>
    <xsd:element name="properties">
      <xsd:complexType>
        <xsd:sequence>
          <xsd:element name="documentManagement">
            <xsd:complexType>
              <xsd:all>
                <xsd:element ref="ns2:n4cfeeeca7ae4a97aa419bc84d669715" minOccurs="0"/>
                <xsd:element ref="ns3:TaxCatchAll" minOccurs="0"/>
                <xsd:element ref="ns2:ba41e2e21c6d49dc8aadee29c8c43bef" minOccurs="0"/>
                <xsd:element ref="ns2:p58be023d67e4c2f88a872f275f1ac57" minOccurs="0"/>
                <xsd:element ref="ns2:aba1d5be32ba42e18c4bd23d2882cd9b"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1d95f-4ee4-4bf0-9adb-21df00cce032" elementFormDefault="qualified">
    <xsd:import namespace="http://schemas.microsoft.com/office/2006/documentManagement/types"/>
    <xsd:import namespace="http://schemas.microsoft.com/office/infopath/2007/PartnerControls"/>
    <xsd:element name="n4cfeeeca7ae4a97aa419bc84d669715" ma:index="9" ma:taxonomy="true" ma:internalName="n4cfeeeca7ae4a97aa419bc84d669715" ma:taxonomyFieldName="Document_x0020_Type" ma:displayName="Document Type" ma:indexed="true" ma:readOnly="false" ma:default="" ma:fieldId="{74cfeeec-a7ae-4a97-aa41-9bc84d669715}" ma:sspId="c3bc2f41-1593-46c4-83ff-9246a0f6d2b2" ma:termSetId="900be9ea-b282-4733-8734-7b4f554812b6" ma:anchorId="00000000-0000-0000-0000-000000000000" ma:open="false" ma:isKeyword="false">
      <xsd:complexType>
        <xsd:sequence>
          <xsd:element ref="pc:Terms" minOccurs="0" maxOccurs="1"/>
        </xsd:sequence>
      </xsd:complexType>
    </xsd:element>
    <xsd:element name="ba41e2e21c6d49dc8aadee29c8c43bef" ma:index="12" ma:taxonomy="true" ma:internalName="ba41e2e21c6d49dc8aadee29c8c43bef" ma:taxonomyFieldName="Category" ma:displayName="Category" ma:default="" ma:fieldId="{ba41e2e2-1c6d-49dc-8aad-ee29c8c43bef}" ma:sspId="c3bc2f41-1593-46c4-83ff-9246a0f6d2b2" ma:termSetId="d8962a48-8fb5-4db0-84c5-e053880e0228" ma:anchorId="00000000-0000-0000-0000-000000000000" ma:open="false" ma:isKeyword="false">
      <xsd:complexType>
        <xsd:sequence>
          <xsd:element ref="pc:Terms" minOccurs="0" maxOccurs="1"/>
        </xsd:sequence>
      </xsd:complexType>
    </xsd:element>
    <xsd:element name="p58be023d67e4c2f88a872f275f1ac57" ma:index="14" ma:taxonomy="true" ma:internalName="p58be023d67e4c2f88a872f275f1ac57" ma:taxonomyFieldName="Project" ma:displayName="Project" ma:default="" ma:fieldId="{958be023-d67e-4c2f-88a8-72f275f1ac57}" ma:sspId="c3bc2f41-1593-46c4-83ff-9246a0f6d2b2" ma:termSetId="45a8bfa4-b383-4326-9ebb-cc8c0b000742" ma:anchorId="00000000-0000-0000-0000-000000000000" ma:open="false" ma:isKeyword="false">
      <xsd:complexType>
        <xsd:sequence>
          <xsd:element ref="pc:Terms" minOccurs="0" maxOccurs="1"/>
        </xsd:sequence>
      </xsd:complexType>
    </xsd:element>
    <xsd:element name="aba1d5be32ba42e18c4bd23d2882cd9b" ma:index="16" ma:taxonomy="true" ma:internalName="aba1d5be32ba42e18c4bd23d2882cd9b" ma:taxonomyFieldName="Stage" ma:displayName="Stage" ma:readOnly="false" ma:default="" ma:fieldId="{aba1d5be-32ba-42e1-8c4b-d23d2882cd9b}" ma:sspId="c3bc2f41-1593-46c4-83ff-9246a0f6d2b2" ma:termSetId="276a0df8-3e94-41af-a8ab-7c51da88f06b" ma:anchorId="00000000-0000-0000-0000-000000000000" ma:open="fals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8d90cb-b7a1-4f78-8fc5-699dc1821f2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eb4d04d-9ad7-4fa2-9679-748fd70fada4}" ma:internalName="TaxCatchAll" ma:showField="CatchAllData" ma:web="418d90cb-b7a1-4f78-8fc5-699dc1821f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ba1d5be32ba42e18c4bd23d2882cd9b xmlns="4c01d95f-4ee4-4bf0-9adb-21df00cce032">
      <Terms xmlns="http://schemas.microsoft.com/office/infopath/2007/PartnerControls">
        <TermInfo xmlns="http://schemas.microsoft.com/office/infopath/2007/PartnerControls">
          <TermName xmlns="http://schemas.microsoft.com/office/infopath/2007/PartnerControls">Logos</TermName>
          <TermId xmlns="http://schemas.microsoft.com/office/infopath/2007/PartnerControls">e845c14e-bb38-41d3-8122-0bdfc0cfde51</TermId>
        </TermInfo>
      </Terms>
    </aba1d5be32ba42e18c4bd23d2882cd9b>
    <n4cfeeeca7ae4a97aa419bc84d669715 xmlns="4c01d95f-4ee4-4bf0-9adb-21df00cce032">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f62298be-e8ac-40d1-95a2-46552ffac31c</TermId>
        </TermInfo>
      </Terms>
    </n4cfeeeca7ae4a97aa419bc84d669715>
    <ba41e2e21c6d49dc8aadee29c8c43bef xmlns="4c01d95f-4ee4-4bf0-9adb-21df00cce032">
      <Terms xmlns="http://schemas.microsoft.com/office/infopath/2007/PartnerControls">
        <TermInfo xmlns="http://schemas.microsoft.com/office/infopath/2007/PartnerControls">
          <TermName xmlns="http://schemas.microsoft.com/office/infopath/2007/PartnerControls">Gorman ＆ Company</TermName>
          <TermId xmlns="http://schemas.microsoft.com/office/infopath/2007/PartnerControls">7fc76951-7c17-4cdc-9ba5-30ff3117fdc0</TermId>
        </TermInfo>
      </Terms>
    </ba41e2e21c6d49dc8aadee29c8c43bef>
    <p58be023d67e4c2f88a872f275f1ac57 xmlns="4c01d95f-4ee4-4bf0-9adb-21df00cce032">
      <Terms xmlns="http://schemas.microsoft.com/office/infopath/2007/PartnerControls">
        <TermInfo xmlns="http://schemas.microsoft.com/office/infopath/2007/PartnerControls">
          <TermName xmlns="http://schemas.microsoft.com/office/infopath/2007/PartnerControls">Corporate Marketing Logos</TermName>
          <TermId xmlns="http://schemas.microsoft.com/office/infopath/2007/PartnerControls">fe2be082-0cbc-42a8-9af0-882c5eed2901</TermId>
        </TermInfo>
      </Terms>
    </p58be023d67e4c2f88a872f275f1ac57>
    <TaxCatchAll xmlns="418d90cb-b7a1-4f78-8fc5-699dc1821f21">
      <Value>13</Value>
      <Value>12</Value>
      <Value>11</Value>
      <Value>10</Value>
    </TaxCatchAll>
  </documentManagement>
</p:properties>
</file>

<file path=customXml/itemProps1.xml><?xml version="1.0" encoding="utf-8"?>
<ds:datastoreItem xmlns:ds="http://schemas.openxmlformats.org/officeDocument/2006/customXml" ds:itemID="{FA5AA469-AF37-4125-81A1-3380DAD10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01d95f-4ee4-4bf0-9adb-21df00cce032"/>
    <ds:schemaRef ds:uri="418d90cb-b7a1-4f78-8fc5-699dc1821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91F034-ADD6-4185-B7D3-63758E6339F9}">
  <ds:schemaRefs>
    <ds:schemaRef ds:uri="http://schemas.microsoft.com/sharepoint/v3/contenttype/forms"/>
  </ds:schemaRefs>
</ds:datastoreItem>
</file>

<file path=customXml/itemProps3.xml><?xml version="1.0" encoding="utf-8"?>
<ds:datastoreItem xmlns:ds="http://schemas.openxmlformats.org/officeDocument/2006/customXml" ds:itemID="{48971DC6-BF48-4F6A-9E64-55F21D43310C}">
  <ds:schemaRefs>
    <ds:schemaRef ds:uri="http://purl.org/dc/terms/"/>
    <ds:schemaRef ds:uri="http://schemas.openxmlformats.org/package/2006/metadata/core-properties"/>
    <ds:schemaRef ds:uri="http://schemas.microsoft.com/office/2006/documentManagement/types"/>
    <ds:schemaRef ds:uri="4c01d95f-4ee4-4bf0-9adb-21df00cce032"/>
    <ds:schemaRef ds:uri="http://purl.org/dc/elements/1.1/"/>
    <ds:schemaRef ds:uri="http://schemas.microsoft.com/office/2006/metadata/properties"/>
    <ds:schemaRef ds:uri="http://schemas.microsoft.com/office/infopath/2007/PartnerControls"/>
    <ds:schemaRef ds:uri="418d90cb-b7a1-4f78-8fc5-699dc1821f2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737</TotalTime>
  <Words>1656</Words>
  <Application>Microsoft Office PowerPoint</Application>
  <PresentationFormat>Widescreen</PresentationFormat>
  <Paragraphs>182</Paragraphs>
  <Slides>41</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Open Sans</vt:lpstr>
      <vt:lpstr>Palatino Linotype</vt:lpstr>
      <vt:lpstr>Lucida Grande</vt:lpstr>
      <vt:lpstr>PT Sans</vt:lpstr>
      <vt:lpstr>Calibri</vt:lpstr>
      <vt:lpstr>Arial</vt:lpstr>
      <vt:lpstr>Lato</vt:lpstr>
      <vt:lpstr>Gorman &amp; Company Theme CMYK</vt:lpstr>
      <vt:lpstr>PowerPoint Presentation</vt:lpstr>
      <vt:lpstr>PowerPoint Presentation</vt:lpstr>
      <vt:lpstr>About Ability 360</vt:lpstr>
      <vt:lpstr>PowerPoint Presentation</vt:lpstr>
      <vt:lpstr>Why is Accessibility Needed in our Communities?</vt:lpstr>
      <vt:lpstr>The Need | Accessible Housing</vt:lpstr>
      <vt:lpstr>The Need | Accessible Housing</vt:lpstr>
      <vt:lpstr>PowerPoint Presentation</vt:lpstr>
      <vt:lpstr>PowerPoint Presentation</vt:lpstr>
      <vt:lpstr>PowerPoint Presentation</vt:lpstr>
      <vt:lpstr>How it all started.  Circa 2008:</vt:lpstr>
      <vt:lpstr>PowerPoint Presentation</vt:lpstr>
      <vt:lpstr>PowerPoint Presentation</vt:lpstr>
      <vt:lpstr>PowerPoint Presentation</vt:lpstr>
      <vt:lpstr>PowerPoint Presentation</vt:lpstr>
      <vt:lpstr>Why is Accessibility Important to Developers?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Hill Street School Senior Housing   |   Globe, Arizona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Centerline on Glendale I &amp; II</vt:lpstr>
      <vt:lpstr>Centerline on Glendale I &amp; II</vt:lpstr>
      <vt:lpstr>PowerPoint Presentation</vt:lpstr>
      <vt:lpstr>How we all can work together?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Brooks</dc:creator>
  <cp:lastModifiedBy>Brian Swanton</cp:lastModifiedBy>
  <cp:revision>20</cp:revision>
  <cp:lastPrinted>2022-06-17T00:41:06Z</cp:lastPrinted>
  <dcterms:created xsi:type="dcterms:W3CDTF">2022-02-28T20:02:57Z</dcterms:created>
  <dcterms:modified xsi:type="dcterms:W3CDTF">2023-03-01T16:59:38Z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0x010100FEEA6E62BE46364DA9C87CAA1DEAFAEB</vt:lpwstr>
  </property>
  <property fmtid="{D5CDD505-2E9C-101B-9397-08002B2CF9AE}" pid="3" name="Project">
    <vt:lpwstr>11;#Corporate Marketing Logos|fe2be082-0cbc-42a8-9af0-882c5eed2901</vt:lpwstr>
  </property>
  <property fmtid="{D5CDD505-2E9C-101B-9397-08002B2CF9AE}" pid="4" name="Category">
    <vt:lpwstr>10;#Gorman ＆ Company|7fc76951-7c17-4cdc-9ba5-30ff3117fdc0</vt:lpwstr>
  </property>
  <property fmtid="{D5CDD505-2E9C-101B-9397-08002B2CF9AE}" pid="5" name="Stage">
    <vt:lpwstr>12;#Logos|e845c14e-bb38-41d3-8122-0bdfc0cfde51</vt:lpwstr>
  </property>
  <property fmtid="{D5CDD505-2E9C-101B-9397-08002B2CF9AE}" pid="6" name="Document Type">
    <vt:lpwstr>13;#Template|f62298be-e8ac-40d1-95a2-46552ffac31c</vt:lpwstr>
  </property>
</Properties>
</file>