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4"/>
  </p:sldMasterIdLst>
  <p:notesMasterIdLst>
    <p:notesMasterId r:id="rId71"/>
  </p:notesMasterIdLst>
  <p:sldIdLst>
    <p:sldId id="451" r:id="rId5"/>
    <p:sldId id="443" r:id="rId6"/>
    <p:sldId id="335" r:id="rId7"/>
    <p:sldId id="282" r:id="rId8"/>
    <p:sldId id="318" r:id="rId9"/>
    <p:sldId id="336" r:id="rId10"/>
    <p:sldId id="338" r:id="rId11"/>
    <p:sldId id="347" r:id="rId12"/>
    <p:sldId id="340" r:id="rId13"/>
    <p:sldId id="285" r:id="rId14"/>
    <p:sldId id="286" r:id="rId15"/>
    <p:sldId id="291" r:id="rId16"/>
    <p:sldId id="311" r:id="rId17"/>
    <p:sldId id="281" r:id="rId18"/>
    <p:sldId id="413" r:id="rId19"/>
    <p:sldId id="294" r:id="rId20"/>
    <p:sldId id="360" r:id="rId21"/>
    <p:sldId id="264" r:id="rId22"/>
    <p:sldId id="362" r:id="rId23"/>
    <p:sldId id="418" r:id="rId24"/>
    <p:sldId id="412" r:id="rId25"/>
    <p:sldId id="288" r:id="rId26"/>
    <p:sldId id="372" r:id="rId27"/>
    <p:sldId id="405" r:id="rId28"/>
    <p:sldId id="330" r:id="rId29"/>
    <p:sldId id="419" r:id="rId30"/>
    <p:sldId id="417" r:id="rId31"/>
    <p:sldId id="420" r:id="rId32"/>
    <p:sldId id="424" r:id="rId33"/>
    <p:sldId id="366" r:id="rId34"/>
    <p:sldId id="325" r:id="rId35"/>
    <p:sldId id="365" r:id="rId36"/>
    <p:sldId id="297" r:id="rId37"/>
    <p:sldId id="448" r:id="rId38"/>
    <p:sldId id="422" r:id="rId39"/>
    <p:sldId id="423" r:id="rId40"/>
    <p:sldId id="465" r:id="rId41"/>
    <p:sldId id="476" r:id="rId42"/>
    <p:sldId id="475" r:id="rId43"/>
    <p:sldId id="477" r:id="rId44"/>
    <p:sldId id="463" r:id="rId45"/>
    <p:sldId id="295" r:id="rId46"/>
    <p:sldId id="450" r:id="rId47"/>
    <p:sldId id="449" r:id="rId48"/>
    <p:sldId id="302" r:id="rId49"/>
    <p:sldId id="452" r:id="rId50"/>
    <p:sldId id="437" r:id="rId51"/>
    <p:sldId id="429" r:id="rId52"/>
    <p:sldId id="430" r:id="rId53"/>
    <p:sldId id="438" r:id="rId54"/>
    <p:sldId id="432" r:id="rId55"/>
    <p:sldId id="300" r:id="rId56"/>
    <p:sldId id="444" r:id="rId57"/>
    <p:sldId id="303" r:id="rId58"/>
    <p:sldId id="425" r:id="rId59"/>
    <p:sldId id="258" r:id="rId60"/>
    <p:sldId id="426" r:id="rId61"/>
    <p:sldId id="259" r:id="rId62"/>
    <p:sldId id="260" r:id="rId63"/>
    <p:sldId id="352" r:id="rId64"/>
    <p:sldId id="406" r:id="rId65"/>
    <p:sldId id="257" r:id="rId66"/>
    <p:sldId id="309" r:id="rId67"/>
    <p:sldId id="313" r:id="rId68"/>
    <p:sldId id="414" r:id="rId69"/>
    <p:sldId id="415" r:id="rId70"/>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4EE"/>
    <a:srgbClr val="575C7D"/>
    <a:srgbClr val="17253E"/>
    <a:srgbClr val="1F2938"/>
    <a:srgbClr val="FFC000"/>
    <a:srgbClr val="1D6295"/>
    <a:srgbClr val="58B6C0"/>
    <a:srgbClr val="195897"/>
    <a:srgbClr val="FCFC9A"/>
    <a:srgbClr val="C459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60" autoAdjust="0"/>
    <p:restoredTop sz="82026" autoAdjust="0"/>
  </p:normalViewPr>
  <p:slideViewPr>
    <p:cSldViewPr snapToGrid="0">
      <p:cViewPr varScale="1">
        <p:scale>
          <a:sx n="94" d="100"/>
          <a:sy n="94" d="100"/>
        </p:scale>
        <p:origin x="1416" y="192"/>
      </p:cViewPr>
      <p:guideLst/>
    </p:cSldViewPr>
  </p:slideViewPr>
  <p:notesTextViewPr>
    <p:cViewPr>
      <p:scale>
        <a:sx n="1" d="1"/>
        <a:sy n="1" d="1"/>
      </p:scale>
      <p:origin x="0" y="0"/>
    </p:cViewPr>
  </p:notesTextViewPr>
  <p:sorterViewPr>
    <p:cViewPr varScale="1">
      <p:scale>
        <a:sx n="1" d="1"/>
        <a:sy n="1" d="1"/>
      </p:scale>
      <p:origin x="0" y="-279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s>
</file>

<file path=ppt/diagrams/_rels/data6.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diagrams/_rels/drawing6.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text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dgm:fillClrLst>
    <dgm:linClrLst meth="repeat">
      <a:schemeClr val="lt1">
        <a:alpha val="0"/>
      </a:schemeClr>
    </dgm:linClrLst>
    <dgm:effectClrLst/>
    <dgm:txLinClrLst/>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20E32852-281F-4D75-BC56-94696CD8374D}" type="doc">
      <dgm:prSet loTypeId="urn:microsoft.com/office/officeart/2009/3/layout/PhasedProcess" loCatId="process" qsTypeId="urn:microsoft.com/office/officeart/2005/8/quickstyle/simple1" qsCatId="simple" csTypeId="urn:microsoft.com/office/officeart/2005/8/colors/accent1_2" csCatId="accent1" phldr="1"/>
      <dgm:spPr/>
      <dgm:t>
        <a:bodyPr/>
        <a:lstStyle/>
        <a:p>
          <a:endParaRPr lang="en-US"/>
        </a:p>
      </dgm:t>
    </dgm:pt>
    <dgm:pt modelId="{9CE932A0-CD46-4CF5-9709-3B7D904F30F8}">
      <dgm:prSet phldrT="[Text]"/>
      <dgm:spPr/>
      <dgm:t>
        <a:bodyPr/>
        <a:lstStyle/>
        <a:p>
          <a:r>
            <a:rPr lang="en-US" dirty="0"/>
            <a:t>Individual change</a:t>
          </a:r>
        </a:p>
      </dgm:t>
    </dgm:pt>
    <dgm:pt modelId="{74A36628-97DA-446B-9E46-197E159242C3}" type="parTrans" cxnId="{774136B8-D67F-4CEE-8B2B-929C8DD2591B}">
      <dgm:prSet/>
      <dgm:spPr/>
      <dgm:t>
        <a:bodyPr/>
        <a:lstStyle/>
        <a:p>
          <a:endParaRPr lang="en-US"/>
        </a:p>
      </dgm:t>
    </dgm:pt>
    <dgm:pt modelId="{76970E76-C4B5-480A-98EE-378674F57C25}" type="sibTrans" cxnId="{774136B8-D67F-4CEE-8B2B-929C8DD2591B}">
      <dgm:prSet/>
      <dgm:spPr/>
      <dgm:t>
        <a:bodyPr/>
        <a:lstStyle/>
        <a:p>
          <a:endParaRPr lang="en-US"/>
        </a:p>
      </dgm:t>
    </dgm:pt>
    <dgm:pt modelId="{431029DA-E231-4888-A6FB-74965E8BF554}">
      <dgm:prSet phldrT="[Text]"/>
      <dgm:spPr/>
      <dgm:t>
        <a:bodyPr/>
        <a:lstStyle/>
        <a:p>
          <a:r>
            <a:rPr lang="en-US" dirty="0"/>
            <a:t>action</a:t>
          </a:r>
        </a:p>
      </dgm:t>
    </dgm:pt>
    <dgm:pt modelId="{14731E02-B346-4979-B252-B9FD7B1FCAB1}" type="parTrans" cxnId="{BEB02B41-1A51-4089-A721-D5852D875540}">
      <dgm:prSet/>
      <dgm:spPr/>
      <dgm:t>
        <a:bodyPr/>
        <a:lstStyle/>
        <a:p>
          <a:endParaRPr lang="en-US"/>
        </a:p>
      </dgm:t>
    </dgm:pt>
    <dgm:pt modelId="{4E2090A0-7E3E-43D7-90C3-1EEE6E4038FE}" type="sibTrans" cxnId="{BEB02B41-1A51-4089-A721-D5852D875540}">
      <dgm:prSet/>
      <dgm:spPr/>
      <dgm:t>
        <a:bodyPr/>
        <a:lstStyle/>
        <a:p>
          <a:endParaRPr lang="en-US"/>
        </a:p>
      </dgm:t>
    </dgm:pt>
    <dgm:pt modelId="{E8560063-D66A-4DCF-A371-3F6145842A56}">
      <dgm:prSet phldrT="[Text]"/>
      <dgm:spPr/>
      <dgm:t>
        <a:bodyPr/>
        <a:lstStyle/>
        <a:p>
          <a:r>
            <a:rPr lang="en-US" dirty="0"/>
            <a:t>action</a:t>
          </a:r>
        </a:p>
      </dgm:t>
    </dgm:pt>
    <dgm:pt modelId="{C77AF533-78B9-4407-A436-B02E9926AED3}" type="parTrans" cxnId="{2501FD9B-1E01-4434-9009-5F46AAEC38F1}">
      <dgm:prSet/>
      <dgm:spPr/>
      <dgm:t>
        <a:bodyPr/>
        <a:lstStyle/>
        <a:p>
          <a:endParaRPr lang="en-US"/>
        </a:p>
      </dgm:t>
    </dgm:pt>
    <dgm:pt modelId="{85850543-4FA4-4EA3-901C-B7BC77F85E4E}" type="sibTrans" cxnId="{2501FD9B-1E01-4434-9009-5F46AAEC38F1}">
      <dgm:prSet/>
      <dgm:spPr/>
      <dgm:t>
        <a:bodyPr/>
        <a:lstStyle/>
        <a:p>
          <a:endParaRPr lang="en-US"/>
        </a:p>
      </dgm:t>
    </dgm:pt>
    <dgm:pt modelId="{F1ECC77D-6D98-4EC2-B1A3-E3C256C74587}">
      <dgm:prSet phldrT="[Text]"/>
      <dgm:spPr/>
      <dgm:t>
        <a:bodyPr/>
        <a:lstStyle/>
        <a:p>
          <a:r>
            <a:rPr lang="en-US" dirty="0"/>
            <a:t>action</a:t>
          </a:r>
        </a:p>
      </dgm:t>
    </dgm:pt>
    <dgm:pt modelId="{CA9BB430-23E0-4D8E-B318-B2B73DA6A2B0}" type="parTrans" cxnId="{44914491-24F5-446C-A255-0823BA9E0670}">
      <dgm:prSet/>
      <dgm:spPr/>
      <dgm:t>
        <a:bodyPr/>
        <a:lstStyle/>
        <a:p>
          <a:endParaRPr lang="en-US"/>
        </a:p>
      </dgm:t>
    </dgm:pt>
    <dgm:pt modelId="{924FCBAC-C95D-4E4A-8D6B-68610CB78579}" type="sibTrans" cxnId="{44914491-24F5-446C-A255-0823BA9E0670}">
      <dgm:prSet/>
      <dgm:spPr/>
      <dgm:t>
        <a:bodyPr/>
        <a:lstStyle/>
        <a:p>
          <a:endParaRPr lang="en-US"/>
        </a:p>
      </dgm:t>
    </dgm:pt>
    <dgm:pt modelId="{C4838D45-2EAB-4FA2-946E-46F33D1078C6}">
      <dgm:prSet phldrT="[Text]"/>
      <dgm:spPr/>
      <dgm:t>
        <a:bodyPr/>
        <a:lstStyle/>
        <a:p>
          <a:r>
            <a:rPr lang="en-US" dirty="0"/>
            <a:t>Organizational change</a:t>
          </a:r>
        </a:p>
      </dgm:t>
    </dgm:pt>
    <dgm:pt modelId="{00C6684C-9ACC-4986-822D-D3D414E711DF}" type="parTrans" cxnId="{E268C898-2551-4CC2-8720-CFEDC500F45E}">
      <dgm:prSet/>
      <dgm:spPr/>
      <dgm:t>
        <a:bodyPr/>
        <a:lstStyle/>
        <a:p>
          <a:endParaRPr lang="en-US"/>
        </a:p>
      </dgm:t>
    </dgm:pt>
    <dgm:pt modelId="{FFF9840D-F101-4172-A75A-E2361EE1D45B}" type="sibTrans" cxnId="{E268C898-2551-4CC2-8720-CFEDC500F45E}">
      <dgm:prSet/>
      <dgm:spPr/>
      <dgm:t>
        <a:bodyPr/>
        <a:lstStyle/>
        <a:p>
          <a:endParaRPr lang="en-US"/>
        </a:p>
      </dgm:t>
    </dgm:pt>
    <dgm:pt modelId="{300F7557-09C1-43C1-AC1C-C55762FC8D6C}">
      <dgm:prSet phldrT="[Text]"/>
      <dgm:spPr/>
      <dgm:t>
        <a:bodyPr/>
        <a:lstStyle/>
        <a:p>
          <a:r>
            <a:rPr lang="en-US" dirty="0"/>
            <a:t>goal</a:t>
          </a:r>
        </a:p>
      </dgm:t>
    </dgm:pt>
    <dgm:pt modelId="{8D59D688-00E1-4EB5-9F2B-4CB7F9116BF5}" type="parTrans" cxnId="{C82D19F0-09FF-42FD-9CDC-D64975E96B90}">
      <dgm:prSet/>
      <dgm:spPr/>
      <dgm:t>
        <a:bodyPr/>
        <a:lstStyle/>
        <a:p>
          <a:endParaRPr lang="en-US"/>
        </a:p>
      </dgm:t>
    </dgm:pt>
    <dgm:pt modelId="{CDB9BF83-A050-4845-B378-460BC7CB4557}" type="sibTrans" cxnId="{C82D19F0-09FF-42FD-9CDC-D64975E96B90}">
      <dgm:prSet/>
      <dgm:spPr/>
      <dgm:t>
        <a:bodyPr/>
        <a:lstStyle/>
        <a:p>
          <a:endParaRPr lang="en-US"/>
        </a:p>
      </dgm:t>
    </dgm:pt>
    <dgm:pt modelId="{AE298545-9448-40DC-9A5F-21D85D57D75D}">
      <dgm:prSet phldrT="[Text]"/>
      <dgm:spPr/>
      <dgm:t>
        <a:bodyPr/>
        <a:lstStyle/>
        <a:p>
          <a:r>
            <a:rPr lang="en-US" dirty="0"/>
            <a:t>goal</a:t>
          </a:r>
        </a:p>
      </dgm:t>
    </dgm:pt>
    <dgm:pt modelId="{7FAE3409-2BD7-466A-A67B-27CA23B43775}" type="parTrans" cxnId="{AD958493-3D24-4C3A-A13B-DA54FD8D4D0C}">
      <dgm:prSet/>
      <dgm:spPr/>
      <dgm:t>
        <a:bodyPr/>
        <a:lstStyle/>
        <a:p>
          <a:endParaRPr lang="en-US"/>
        </a:p>
      </dgm:t>
    </dgm:pt>
    <dgm:pt modelId="{F7D306D0-BCFA-4382-B872-6E42C803F486}" type="sibTrans" cxnId="{AD958493-3D24-4C3A-A13B-DA54FD8D4D0C}">
      <dgm:prSet/>
      <dgm:spPr/>
      <dgm:t>
        <a:bodyPr/>
        <a:lstStyle/>
        <a:p>
          <a:endParaRPr lang="en-US"/>
        </a:p>
      </dgm:t>
    </dgm:pt>
    <dgm:pt modelId="{353395F1-418D-4FD5-A017-DACDD19AE5D3}">
      <dgm:prSet phldrT="[Text]"/>
      <dgm:spPr/>
      <dgm:t>
        <a:bodyPr/>
        <a:lstStyle/>
        <a:p>
          <a:r>
            <a:rPr lang="en-US" dirty="0"/>
            <a:t>Systems change </a:t>
          </a:r>
        </a:p>
      </dgm:t>
    </dgm:pt>
    <dgm:pt modelId="{880664B9-82DA-4B08-BE35-E9E38A02D2D1}" type="parTrans" cxnId="{6D73D3CF-2726-4C69-9E0D-571067D8F957}">
      <dgm:prSet/>
      <dgm:spPr/>
      <dgm:t>
        <a:bodyPr/>
        <a:lstStyle/>
        <a:p>
          <a:endParaRPr lang="en-US"/>
        </a:p>
      </dgm:t>
    </dgm:pt>
    <dgm:pt modelId="{A2309111-6B6C-4CDE-9C2C-6EF05993F6D1}" type="sibTrans" cxnId="{6D73D3CF-2726-4C69-9E0D-571067D8F957}">
      <dgm:prSet/>
      <dgm:spPr/>
      <dgm:t>
        <a:bodyPr/>
        <a:lstStyle/>
        <a:p>
          <a:endParaRPr lang="en-US"/>
        </a:p>
      </dgm:t>
    </dgm:pt>
    <dgm:pt modelId="{DA72C120-5961-4CCC-A2A8-1A1384B610D5}">
      <dgm:prSet phldrT="[Text]"/>
      <dgm:spPr/>
      <dgm:t>
        <a:bodyPr/>
        <a:lstStyle/>
        <a:p>
          <a:r>
            <a:rPr lang="en-US" dirty="0"/>
            <a:t>Policy </a:t>
          </a:r>
        </a:p>
      </dgm:t>
    </dgm:pt>
    <dgm:pt modelId="{A13548CC-9032-4DA2-B0F6-563834E50C3A}" type="parTrans" cxnId="{22C24222-2F33-4FB6-B9EC-A21F8B094A83}">
      <dgm:prSet/>
      <dgm:spPr/>
      <dgm:t>
        <a:bodyPr/>
        <a:lstStyle/>
        <a:p>
          <a:endParaRPr lang="en-US"/>
        </a:p>
      </dgm:t>
    </dgm:pt>
    <dgm:pt modelId="{4DF6C3CA-0AFC-47AF-B45B-F771BCA9828B}" type="sibTrans" cxnId="{22C24222-2F33-4FB6-B9EC-A21F8B094A83}">
      <dgm:prSet/>
      <dgm:spPr/>
      <dgm:t>
        <a:bodyPr/>
        <a:lstStyle/>
        <a:p>
          <a:endParaRPr lang="en-US"/>
        </a:p>
      </dgm:t>
    </dgm:pt>
    <dgm:pt modelId="{3AA74F8D-14C6-41A7-93E0-FE1A2C2EE551}" type="pres">
      <dgm:prSet presAssocID="{20E32852-281F-4D75-BC56-94696CD8374D}" presName="Name0" presStyleCnt="0">
        <dgm:presLayoutVars>
          <dgm:chMax val="3"/>
          <dgm:chPref val="3"/>
          <dgm:bulletEnabled val="1"/>
          <dgm:dir/>
          <dgm:animLvl val="lvl"/>
        </dgm:presLayoutVars>
      </dgm:prSet>
      <dgm:spPr/>
    </dgm:pt>
    <dgm:pt modelId="{2D73F942-E77C-42E6-80F3-C35BA893B67A}" type="pres">
      <dgm:prSet presAssocID="{20E32852-281F-4D75-BC56-94696CD8374D}" presName="arc1" presStyleLbl="node1" presStyleIdx="0" presStyleCnt="4"/>
      <dgm:spPr/>
    </dgm:pt>
    <dgm:pt modelId="{5ECAB9A0-61BA-47EE-AEFD-B6225CDAB3E4}" type="pres">
      <dgm:prSet presAssocID="{20E32852-281F-4D75-BC56-94696CD8374D}" presName="arc3" presStyleLbl="node1" presStyleIdx="1" presStyleCnt="4"/>
      <dgm:spPr/>
    </dgm:pt>
    <dgm:pt modelId="{32F895E1-3A8E-4A67-AB56-67733D9868A9}" type="pres">
      <dgm:prSet presAssocID="{20E32852-281F-4D75-BC56-94696CD8374D}" presName="parentText2" presStyleLbl="revTx" presStyleIdx="0" presStyleCnt="3">
        <dgm:presLayoutVars>
          <dgm:chMax val="4"/>
          <dgm:chPref val="3"/>
          <dgm:bulletEnabled val="1"/>
        </dgm:presLayoutVars>
      </dgm:prSet>
      <dgm:spPr/>
    </dgm:pt>
    <dgm:pt modelId="{E3AB53F5-946C-42CD-85DA-4B4778D621F1}" type="pres">
      <dgm:prSet presAssocID="{20E32852-281F-4D75-BC56-94696CD8374D}" presName="arc2" presStyleLbl="node1" presStyleIdx="2" presStyleCnt="4"/>
      <dgm:spPr/>
    </dgm:pt>
    <dgm:pt modelId="{7DEE8163-7116-4241-B1C8-0E777545A288}" type="pres">
      <dgm:prSet presAssocID="{20E32852-281F-4D75-BC56-94696CD8374D}" presName="arc4" presStyleLbl="node1" presStyleIdx="3" presStyleCnt="4"/>
      <dgm:spPr/>
    </dgm:pt>
    <dgm:pt modelId="{F7FF8187-C365-4488-A64F-C691EA266712}" type="pres">
      <dgm:prSet presAssocID="{20E32852-281F-4D75-BC56-94696CD8374D}" presName="parentText3" presStyleLbl="revTx" presStyleIdx="1" presStyleCnt="3">
        <dgm:presLayoutVars>
          <dgm:chMax val="1"/>
          <dgm:chPref val="1"/>
          <dgm:bulletEnabled val="1"/>
        </dgm:presLayoutVars>
      </dgm:prSet>
      <dgm:spPr/>
    </dgm:pt>
    <dgm:pt modelId="{7B833C65-AF65-4DD5-8EA0-53E38CB71767}" type="pres">
      <dgm:prSet presAssocID="{20E32852-281F-4D75-BC56-94696CD8374D}" presName="middleComposite" presStyleCnt="0"/>
      <dgm:spPr/>
    </dgm:pt>
    <dgm:pt modelId="{8EAFF76B-44F1-4725-854C-0F75D4B87199}" type="pres">
      <dgm:prSet presAssocID="{300F7557-09C1-43C1-AC1C-C55762FC8D6C}" presName="circ1" presStyleLbl="vennNode1" presStyleIdx="0" presStyleCnt="8"/>
      <dgm:spPr/>
    </dgm:pt>
    <dgm:pt modelId="{849C93D9-9B8A-412C-B6C0-D6E1CAA5B045}" type="pres">
      <dgm:prSet presAssocID="{300F7557-09C1-43C1-AC1C-C55762FC8D6C}" presName="circ1Tx" presStyleLbl="revTx" presStyleIdx="1" presStyleCnt="3">
        <dgm:presLayoutVars>
          <dgm:chMax val="0"/>
          <dgm:chPref val="0"/>
        </dgm:presLayoutVars>
      </dgm:prSet>
      <dgm:spPr/>
    </dgm:pt>
    <dgm:pt modelId="{1BC202A8-2B19-4641-9A62-6EB2E648ACC3}" type="pres">
      <dgm:prSet presAssocID="{AE298545-9448-40DC-9A5F-21D85D57D75D}" presName="circ2" presStyleLbl="vennNode1" presStyleIdx="1" presStyleCnt="8"/>
      <dgm:spPr/>
    </dgm:pt>
    <dgm:pt modelId="{031EB00E-E9F5-4DA5-86B7-ECC8A194E4C9}" type="pres">
      <dgm:prSet presAssocID="{AE298545-9448-40DC-9A5F-21D85D57D75D}" presName="circ2Tx" presStyleLbl="revTx" presStyleIdx="1" presStyleCnt="3">
        <dgm:presLayoutVars>
          <dgm:chMax val="0"/>
          <dgm:chPref val="0"/>
        </dgm:presLayoutVars>
      </dgm:prSet>
      <dgm:spPr/>
    </dgm:pt>
    <dgm:pt modelId="{C1489139-7FB8-40F4-A1FA-602EE7618112}" type="pres">
      <dgm:prSet presAssocID="{20E32852-281F-4D75-BC56-94696CD8374D}" presName="leftComposite" presStyleCnt="0"/>
      <dgm:spPr/>
    </dgm:pt>
    <dgm:pt modelId="{5B60FDC3-6620-45DD-9B99-1846A9A79795}" type="pres">
      <dgm:prSet presAssocID="{431029DA-E231-4888-A6FB-74965E8BF554}" presName="childText1_1" presStyleLbl="vennNode1" presStyleIdx="2" presStyleCnt="8">
        <dgm:presLayoutVars>
          <dgm:chMax val="0"/>
          <dgm:chPref val="0"/>
        </dgm:presLayoutVars>
      </dgm:prSet>
      <dgm:spPr/>
    </dgm:pt>
    <dgm:pt modelId="{B3F4AEB4-BA75-4B75-8C00-3187FD137AD3}" type="pres">
      <dgm:prSet presAssocID="{431029DA-E231-4888-A6FB-74965E8BF554}" presName="ellipse1" presStyleLbl="vennNode1" presStyleIdx="3" presStyleCnt="8"/>
      <dgm:spPr/>
    </dgm:pt>
    <dgm:pt modelId="{B35DA37E-0CE0-416D-B064-3D4FD4BF340C}" type="pres">
      <dgm:prSet presAssocID="{431029DA-E231-4888-A6FB-74965E8BF554}" presName="ellipse2" presStyleLbl="vennNode1" presStyleIdx="4" presStyleCnt="8"/>
      <dgm:spPr/>
    </dgm:pt>
    <dgm:pt modelId="{D1FD8152-40C2-46D1-8E04-9CE868BD1D15}" type="pres">
      <dgm:prSet presAssocID="{E8560063-D66A-4DCF-A371-3F6145842A56}" presName="childText1_2" presStyleLbl="vennNode1" presStyleIdx="5" presStyleCnt="8">
        <dgm:presLayoutVars>
          <dgm:chMax val="0"/>
          <dgm:chPref val="0"/>
        </dgm:presLayoutVars>
      </dgm:prSet>
      <dgm:spPr/>
    </dgm:pt>
    <dgm:pt modelId="{0348A682-9656-4994-8C7F-9C736DF82CF3}" type="pres">
      <dgm:prSet presAssocID="{E8560063-D66A-4DCF-A371-3F6145842A56}" presName="ellipse3" presStyleLbl="vennNode1" presStyleIdx="6" presStyleCnt="8"/>
      <dgm:spPr/>
    </dgm:pt>
    <dgm:pt modelId="{76D4081F-389E-48B2-AEB1-30415266AECB}" type="pres">
      <dgm:prSet presAssocID="{F1ECC77D-6D98-4EC2-B1A3-E3C256C74587}" presName="childText1_3" presStyleLbl="vennNode1" presStyleIdx="7" presStyleCnt="8">
        <dgm:presLayoutVars>
          <dgm:chMax val="0"/>
          <dgm:chPref val="0"/>
        </dgm:presLayoutVars>
      </dgm:prSet>
      <dgm:spPr/>
    </dgm:pt>
    <dgm:pt modelId="{EDDCB31B-99E6-42D9-BAD3-878D6F554A26}" type="pres">
      <dgm:prSet presAssocID="{20E32852-281F-4D75-BC56-94696CD8374D}" presName="rightChild" presStyleLbl="node2" presStyleIdx="0" presStyleCnt="1">
        <dgm:presLayoutVars>
          <dgm:chMax val="0"/>
          <dgm:chPref val="0"/>
        </dgm:presLayoutVars>
      </dgm:prSet>
      <dgm:spPr/>
    </dgm:pt>
    <dgm:pt modelId="{95B40F53-792F-45F2-930A-47D2915355C5}" type="pres">
      <dgm:prSet presAssocID="{20E32852-281F-4D75-BC56-94696CD8374D}" presName="parentText1" presStyleLbl="revTx" presStyleIdx="2" presStyleCnt="3">
        <dgm:presLayoutVars>
          <dgm:chMax val="4"/>
          <dgm:chPref val="3"/>
          <dgm:bulletEnabled val="1"/>
        </dgm:presLayoutVars>
      </dgm:prSet>
      <dgm:spPr/>
    </dgm:pt>
  </dgm:ptLst>
  <dgm:cxnLst>
    <dgm:cxn modelId="{57A88002-AE28-4155-AE09-A0E4D60B35F3}" type="presOf" srcId="{20E32852-281F-4D75-BC56-94696CD8374D}" destId="{3AA74F8D-14C6-41A7-93E0-FE1A2C2EE551}" srcOrd="0" destOrd="0" presId="urn:microsoft.com/office/officeart/2009/3/layout/PhasedProcess"/>
    <dgm:cxn modelId="{22C24222-2F33-4FB6-B9EC-A21F8B094A83}" srcId="{353395F1-418D-4FD5-A017-DACDD19AE5D3}" destId="{DA72C120-5961-4CCC-A2A8-1A1384B610D5}" srcOrd="0" destOrd="0" parTransId="{A13548CC-9032-4DA2-B0F6-563834E50C3A}" sibTransId="{4DF6C3CA-0AFC-47AF-B45B-F771BCA9828B}"/>
    <dgm:cxn modelId="{BEB02B41-1A51-4089-A721-D5852D875540}" srcId="{9CE932A0-CD46-4CF5-9709-3B7D904F30F8}" destId="{431029DA-E231-4888-A6FB-74965E8BF554}" srcOrd="0" destOrd="0" parTransId="{14731E02-B346-4979-B252-B9FD7B1FCAB1}" sibTransId="{4E2090A0-7E3E-43D7-90C3-1EEE6E4038FE}"/>
    <dgm:cxn modelId="{F2775642-5998-4247-8CFE-D0E279F8410C}" type="presOf" srcId="{AE298545-9448-40DC-9A5F-21D85D57D75D}" destId="{1BC202A8-2B19-4641-9A62-6EB2E648ACC3}" srcOrd="0" destOrd="0" presId="urn:microsoft.com/office/officeart/2009/3/layout/PhasedProcess"/>
    <dgm:cxn modelId="{87795C5E-D5BC-45A9-8A38-1BD9E38FFABB}" type="presOf" srcId="{AE298545-9448-40DC-9A5F-21D85D57D75D}" destId="{031EB00E-E9F5-4DA5-86B7-ECC8A194E4C9}" srcOrd="1" destOrd="0" presId="urn:microsoft.com/office/officeart/2009/3/layout/PhasedProcess"/>
    <dgm:cxn modelId="{9C1D9A83-93A5-4D2A-AF2D-8A8801F20203}" type="presOf" srcId="{300F7557-09C1-43C1-AC1C-C55762FC8D6C}" destId="{849C93D9-9B8A-412C-B6C0-D6E1CAA5B045}" srcOrd="1" destOrd="0" presId="urn:microsoft.com/office/officeart/2009/3/layout/PhasedProcess"/>
    <dgm:cxn modelId="{4BA2398A-1B7C-412E-B1B2-861F23731461}" type="presOf" srcId="{431029DA-E231-4888-A6FB-74965E8BF554}" destId="{5B60FDC3-6620-45DD-9B99-1846A9A79795}" srcOrd="0" destOrd="0" presId="urn:microsoft.com/office/officeart/2009/3/layout/PhasedProcess"/>
    <dgm:cxn modelId="{44914491-24F5-446C-A255-0823BA9E0670}" srcId="{9CE932A0-CD46-4CF5-9709-3B7D904F30F8}" destId="{F1ECC77D-6D98-4EC2-B1A3-E3C256C74587}" srcOrd="2" destOrd="0" parTransId="{CA9BB430-23E0-4D8E-B318-B2B73DA6A2B0}" sibTransId="{924FCBAC-C95D-4E4A-8D6B-68610CB78579}"/>
    <dgm:cxn modelId="{AD958493-3D24-4C3A-A13B-DA54FD8D4D0C}" srcId="{C4838D45-2EAB-4FA2-946E-46F33D1078C6}" destId="{AE298545-9448-40DC-9A5F-21D85D57D75D}" srcOrd="1" destOrd="0" parTransId="{7FAE3409-2BD7-466A-A67B-27CA23B43775}" sibTransId="{F7D306D0-BCFA-4382-B872-6E42C803F486}"/>
    <dgm:cxn modelId="{E268C898-2551-4CC2-8720-CFEDC500F45E}" srcId="{20E32852-281F-4D75-BC56-94696CD8374D}" destId="{C4838D45-2EAB-4FA2-946E-46F33D1078C6}" srcOrd="1" destOrd="0" parTransId="{00C6684C-9ACC-4986-822D-D3D414E711DF}" sibTransId="{FFF9840D-F101-4172-A75A-E2361EE1D45B}"/>
    <dgm:cxn modelId="{2501FD9B-1E01-4434-9009-5F46AAEC38F1}" srcId="{9CE932A0-CD46-4CF5-9709-3B7D904F30F8}" destId="{E8560063-D66A-4DCF-A371-3F6145842A56}" srcOrd="1" destOrd="0" parTransId="{C77AF533-78B9-4407-A436-B02E9926AED3}" sibTransId="{85850543-4FA4-4EA3-901C-B7BC77F85E4E}"/>
    <dgm:cxn modelId="{74E868A0-76BB-443D-BF30-2419717BCF46}" type="presOf" srcId="{300F7557-09C1-43C1-AC1C-C55762FC8D6C}" destId="{8EAFF76B-44F1-4725-854C-0F75D4B87199}" srcOrd="0" destOrd="0" presId="urn:microsoft.com/office/officeart/2009/3/layout/PhasedProcess"/>
    <dgm:cxn modelId="{251512AA-5406-45F2-B775-90DFB682093B}" type="presOf" srcId="{E8560063-D66A-4DCF-A371-3F6145842A56}" destId="{D1FD8152-40C2-46D1-8E04-9CE868BD1D15}" srcOrd="0" destOrd="0" presId="urn:microsoft.com/office/officeart/2009/3/layout/PhasedProcess"/>
    <dgm:cxn modelId="{460225AA-57F4-4DFA-A5E9-A77D174FCA4C}" type="presOf" srcId="{F1ECC77D-6D98-4EC2-B1A3-E3C256C74587}" destId="{76D4081F-389E-48B2-AEB1-30415266AECB}" srcOrd="0" destOrd="0" presId="urn:microsoft.com/office/officeart/2009/3/layout/PhasedProcess"/>
    <dgm:cxn modelId="{774136B8-D67F-4CEE-8B2B-929C8DD2591B}" srcId="{20E32852-281F-4D75-BC56-94696CD8374D}" destId="{9CE932A0-CD46-4CF5-9709-3B7D904F30F8}" srcOrd="0" destOrd="0" parTransId="{74A36628-97DA-446B-9E46-197E159242C3}" sibTransId="{76970E76-C4B5-480A-98EE-378674F57C25}"/>
    <dgm:cxn modelId="{78FCE0B8-9E9F-4140-95CF-E1745CD20205}" type="presOf" srcId="{9CE932A0-CD46-4CF5-9709-3B7D904F30F8}" destId="{95B40F53-792F-45F2-930A-47D2915355C5}" srcOrd="0" destOrd="0" presId="urn:microsoft.com/office/officeart/2009/3/layout/PhasedProcess"/>
    <dgm:cxn modelId="{6D73D3CF-2726-4C69-9E0D-571067D8F957}" srcId="{20E32852-281F-4D75-BC56-94696CD8374D}" destId="{353395F1-418D-4FD5-A017-DACDD19AE5D3}" srcOrd="2" destOrd="0" parTransId="{880664B9-82DA-4B08-BE35-E9E38A02D2D1}" sibTransId="{A2309111-6B6C-4CDE-9C2C-6EF05993F6D1}"/>
    <dgm:cxn modelId="{FEB885E9-5A4B-45F8-B5E0-849596542CD8}" type="presOf" srcId="{353395F1-418D-4FD5-A017-DACDD19AE5D3}" destId="{F7FF8187-C365-4488-A64F-C691EA266712}" srcOrd="0" destOrd="0" presId="urn:microsoft.com/office/officeart/2009/3/layout/PhasedProcess"/>
    <dgm:cxn modelId="{C82D19F0-09FF-42FD-9CDC-D64975E96B90}" srcId="{C4838D45-2EAB-4FA2-946E-46F33D1078C6}" destId="{300F7557-09C1-43C1-AC1C-C55762FC8D6C}" srcOrd="0" destOrd="0" parTransId="{8D59D688-00E1-4EB5-9F2B-4CB7F9116BF5}" sibTransId="{CDB9BF83-A050-4845-B378-460BC7CB4557}"/>
    <dgm:cxn modelId="{54801DF5-C431-49A9-8F26-C149F8DCE599}" type="presOf" srcId="{C4838D45-2EAB-4FA2-946E-46F33D1078C6}" destId="{32F895E1-3A8E-4A67-AB56-67733D9868A9}" srcOrd="0" destOrd="0" presId="urn:microsoft.com/office/officeart/2009/3/layout/PhasedProcess"/>
    <dgm:cxn modelId="{ED45D7FF-C034-4894-B11E-F3040D53E392}" type="presOf" srcId="{DA72C120-5961-4CCC-A2A8-1A1384B610D5}" destId="{EDDCB31B-99E6-42D9-BAD3-878D6F554A26}" srcOrd="0" destOrd="0" presId="urn:microsoft.com/office/officeart/2009/3/layout/PhasedProcess"/>
    <dgm:cxn modelId="{ED0E2EC6-E753-41E5-ADBC-696B2F98625B}" type="presParOf" srcId="{3AA74F8D-14C6-41A7-93E0-FE1A2C2EE551}" destId="{2D73F942-E77C-42E6-80F3-C35BA893B67A}" srcOrd="0" destOrd="0" presId="urn:microsoft.com/office/officeart/2009/3/layout/PhasedProcess"/>
    <dgm:cxn modelId="{2DAD40E2-1F3D-432E-8FE9-1D14314C05FA}" type="presParOf" srcId="{3AA74F8D-14C6-41A7-93E0-FE1A2C2EE551}" destId="{5ECAB9A0-61BA-47EE-AEFD-B6225CDAB3E4}" srcOrd="1" destOrd="0" presId="urn:microsoft.com/office/officeart/2009/3/layout/PhasedProcess"/>
    <dgm:cxn modelId="{FCFD300B-8D7B-491E-8527-F7533164A0D1}" type="presParOf" srcId="{3AA74F8D-14C6-41A7-93E0-FE1A2C2EE551}" destId="{32F895E1-3A8E-4A67-AB56-67733D9868A9}" srcOrd="2" destOrd="0" presId="urn:microsoft.com/office/officeart/2009/3/layout/PhasedProcess"/>
    <dgm:cxn modelId="{79919BB0-8476-46A1-BC03-0E99F982EE69}" type="presParOf" srcId="{3AA74F8D-14C6-41A7-93E0-FE1A2C2EE551}" destId="{E3AB53F5-946C-42CD-85DA-4B4778D621F1}" srcOrd="3" destOrd="0" presId="urn:microsoft.com/office/officeart/2009/3/layout/PhasedProcess"/>
    <dgm:cxn modelId="{65649244-CA84-4DD8-9E8F-DC685C655266}" type="presParOf" srcId="{3AA74F8D-14C6-41A7-93E0-FE1A2C2EE551}" destId="{7DEE8163-7116-4241-B1C8-0E777545A288}" srcOrd="4" destOrd="0" presId="urn:microsoft.com/office/officeart/2009/3/layout/PhasedProcess"/>
    <dgm:cxn modelId="{35207FCC-16C0-4E25-B88C-D7875CB26BF8}" type="presParOf" srcId="{3AA74F8D-14C6-41A7-93E0-FE1A2C2EE551}" destId="{F7FF8187-C365-4488-A64F-C691EA266712}" srcOrd="5" destOrd="0" presId="urn:microsoft.com/office/officeart/2009/3/layout/PhasedProcess"/>
    <dgm:cxn modelId="{E927B673-29B8-47E7-BCF2-1F2FBDAF9C05}" type="presParOf" srcId="{3AA74F8D-14C6-41A7-93E0-FE1A2C2EE551}" destId="{7B833C65-AF65-4DD5-8EA0-53E38CB71767}" srcOrd="6" destOrd="0" presId="urn:microsoft.com/office/officeart/2009/3/layout/PhasedProcess"/>
    <dgm:cxn modelId="{ABEF6CA9-13F6-45CC-AAAC-53FC4FA53B3E}" type="presParOf" srcId="{7B833C65-AF65-4DD5-8EA0-53E38CB71767}" destId="{8EAFF76B-44F1-4725-854C-0F75D4B87199}" srcOrd="0" destOrd="0" presId="urn:microsoft.com/office/officeart/2009/3/layout/PhasedProcess"/>
    <dgm:cxn modelId="{A77D2F62-68E8-47C8-8F3C-1E9A6A8A75B0}" type="presParOf" srcId="{7B833C65-AF65-4DD5-8EA0-53E38CB71767}" destId="{849C93D9-9B8A-412C-B6C0-D6E1CAA5B045}" srcOrd="1" destOrd="0" presId="urn:microsoft.com/office/officeart/2009/3/layout/PhasedProcess"/>
    <dgm:cxn modelId="{E95B1D3A-31C0-4698-9A46-98522567A188}" type="presParOf" srcId="{7B833C65-AF65-4DD5-8EA0-53E38CB71767}" destId="{1BC202A8-2B19-4641-9A62-6EB2E648ACC3}" srcOrd="2" destOrd="0" presId="urn:microsoft.com/office/officeart/2009/3/layout/PhasedProcess"/>
    <dgm:cxn modelId="{0DF33BCE-8C8B-4861-8346-96B6C97434FB}" type="presParOf" srcId="{7B833C65-AF65-4DD5-8EA0-53E38CB71767}" destId="{031EB00E-E9F5-4DA5-86B7-ECC8A194E4C9}" srcOrd="3" destOrd="0" presId="urn:microsoft.com/office/officeart/2009/3/layout/PhasedProcess"/>
    <dgm:cxn modelId="{1C11458A-9B1B-4A51-A355-AA6D1BE23D67}" type="presParOf" srcId="{3AA74F8D-14C6-41A7-93E0-FE1A2C2EE551}" destId="{C1489139-7FB8-40F4-A1FA-602EE7618112}" srcOrd="7" destOrd="0" presId="urn:microsoft.com/office/officeart/2009/3/layout/PhasedProcess"/>
    <dgm:cxn modelId="{4B1186C6-0120-4175-A381-F11604040DC9}" type="presParOf" srcId="{C1489139-7FB8-40F4-A1FA-602EE7618112}" destId="{5B60FDC3-6620-45DD-9B99-1846A9A79795}" srcOrd="0" destOrd="0" presId="urn:microsoft.com/office/officeart/2009/3/layout/PhasedProcess"/>
    <dgm:cxn modelId="{B80E852B-6D96-4CD7-A1F1-F0D992457EC6}" type="presParOf" srcId="{C1489139-7FB8-40F4-A1FA-602EE7618112}" destId="{B3F4AEB4-BA75-4B75-8C00-3187FD137AD3}" srcOrd="1" destOrd="0" presId="urn:microsoft.com/office/officeart/2009/3/layout/PhasedProcess"/>
    <dgm:cxn modelId="{F187FFA9-209B-4333-924F-4DEEBF4BE59A}" type="presParOf" srcId="{C1489139-7FB8-40F4-A1FA-602EE7618112}" destId="{B35DA37E-0CE0-416D-B064-3D4FD4BF340C}" srcOrd="2" destOrd="0" presId="urn:microsoft.com/office/officeart/2009/3/layout/PhasedProcess"/>
    <dgm:cxn modelId="{F52907CC-A9D7-437A-B522-5EAC765B2312}" type="presParOf" srcId="{C1489139-7FB8-40F4-A1FA-602EE7618112}" destId="{D1FD8152-40C2-46D1-8E04-9CE868BD1D15}" srcOrd="3" destOrd="0" presId="urn:microsoft.com/office/officeart/2009/3/layout/PhasedProcess"/>
    <dgm:cxn modelId="{A39C8FAF-47AB-4BEE-AB2C-B5536661693B}" type="presParOf" srcId="{C1489139-7FB8-40F4-A1FA-602EE7618112}" destId="{0348A682-9656-4994-8C7F-9C736DF82CF3}" srcOrd="4" destOrd="0" presId="urn:microsoft.com/office/officeart/2009/3/layout/PhasedProcess"/>
    <dgm:cxn modelId="{CAAF3DE1-BE97-4012-B489-55A5C9E8F9F8}" type="presParOf" srcId="{C1489139-7FB8-40F4-A1FA-602EE7618112}" destId="{76D4081F-389E-48B2-AEB1-30415266AECB}" srcOrd="5" destOrd="0" presId="urn:microsoft.com/office/officeart/2009/3/layout/PhasedProcess"/>
    <dgm:cxn modelId="{DD4C1E1C-BF43-4745-9E4C-2AABCAA2DB19}" type="presParOf" srcId="{3AA74F8D-14C6-41A7-93E0-FE1A2C2EE551}" destId="{EDDCB31B-99E6-42D9-BAD3-878D6F554A26}" srcOrd="8" destOrd="0" presId="urn:microsoft.com/office/officeart/2009/3/layout/PhasedProcess"/>
    <dgm:cxn modelId="{98BC10C1-7B96-443D-8354-2DB003B88109}" type="presParOf" srcId="{3AA74F8D-14C6-41A7-93E0-FE1A2C2EE551}" destId="{95B40F53-792F-45F2-930A-47D2915355C5}" srcOrd="9" destOrd="0" presId="urn:microsoft.com/office/officeart/2009/3/layout/Phased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8947A9-D495-4C30-8D46-FF6C8F49DB94}"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8ADAB4F5-1EAF-4533-9A0B-2B426B54B195}">
      <dgm:prSet custT="1"/>
      <dgm:spPr>
        <a:solidFill>
          <a:schemeClr val="accent2"/>
        </a:solidFill>
      </dgm:spPr>
      <dgm:t>
        <a:bodyPr/>
        <a:lstStyle/>
        <a:p>
          <a:r>
            <a:rPr lang="en-US" sz="2000" dirty="0">
              <a:latin typeface="Amasis MT Pro Medium" panose="02040604050005020304" pitchFamily="18" charset="0"/>
            </a:rPr>
            <a:t>Education</a:t>
          </a:r>
          <a:endParaRPr lang="en-US" sz="1900" dirty="0">
            <a:latin typeface="Amasis MT Pro Medium" panose="02040604050005020304" pitchFamily="18" charset="0"/>
          </a:endParaRPr>
        </a:p>
      </dgm:t>
    </dgm:pt>
    <dgm:pt modelId="{C471E8AF-A3C2-4125-813B-2B257982F0BD}" type="parTrans" cxnId="{4191535D-FC54-4437-B2F9-BE176747D56F}">
      <dgm:prSet/>
      <dgm:spPr/>
      <dgm:t>
        <a:bodyPr/>
        <a:lstStyle/>
        <a:p>
          <a:endParaRPr lang="en-US"/>
        </a:p>
      </dgm:t>
    </dgm:pt>
    <dgm:pt modelId="{7A8CD3D9-27A4-433A-B725-6EB335E37C3E}" type="sibTrans" cxnId="{4191535D-FC54-4437-B2F9-BE176747D56F}">
      <dgm:prSet/>
      <dgm:spPr/>
      <dgm:t>
        <a:bodyPr/>
        <a:lstStyle/>
        <a:p>
          <a:endParaRPr lang="en-US"/>
        </a:p>
      </dgm:t>
    </dgm:pt>
    <dgm:pt modelId="{93DDF569-0558-4B44-A150-8339DC8BC193}">
      <dgm:prSet/>
      <dgm:spPr>
        <a:solidFill>
          <a:schemeClr val="accent6">
            <a:lumMod val="60000"/>
            <a:lumOff val="40000"/>
          </a:schemeClr>
        </a:solidFill>
      </dgm:spPr>
      <dgm:t>
        <a:bodyPr/>
        <a:lstStyle/>
        <a:p>
          <a:r>
            <a:rPr lang="en-US" dirty="0">
              <a:solidFill>
                <a:schemeClr val="tx1"/>
              </a:solidFill>
              <a:latin typeface="Amasis MT Pro Medium" panose="02040604050005020304" pitchFamily="18" charset="0"/>
            </a:rPr>
            <a:t>Critical Family Resources</a:t>
          </a:r>
        </a:p>
      </dgm:t>
    </dgm:pt>
    <dgm:pt modelId="{316DC666-7E9C-452D-9512-D982D0C1F75F}" type="parTrans" cxnId="{1753EFA7-D16D-4016-ADCF-1E93E6343B82}">
      <dgm:prSet/>
      <dgm:spPr/>
      <dgm:t>
        <a:bodyPr/>
        <a:lstStyle/>
        <a:p>
          <a:endParaRPr lang="en-US"/>
        </a:p>
      </dgm:t>
    </dgm:pt>
    <dgm:pt modelId="{CA7061A9-C9CF-4D29-84C1-BC36AC1CCA02}" type="sibTrans" cxnId="{1753EFA7-D16D-4016-ADCF-1E93E6343B82}">
      <dgm:prSet/>
      <dgm:spPr/>
      <dgm:t>
        <a:bodyPr/>
        <a:lstStyle/>
        <a:p>
          <a:endParaRPr lang="en-US"/>
        </a:p>
      </dgm:t>
    </dgm:pt>
    <dgm:pt modelId="{24E71E6E-E51D-4AA8-B667-D91BA4545C02}">
      <dgm:prSet/>
      <dgm:spPr/>
      <dgm:t>
        <a:bodyPr/>
        <a:lstStyle/>
        <a:p>
          <a:r>
            <a:rPr lang="en-US" b="1" dirty="0">
              <a:solidFill>
                <a:srgbClr val="FCFC9A"/>
              </a:solidFill>
            </a:rPr>
            <a:t>Asset Building &amp; Infrastructure Priorities</a:t>
          </a:r>
        </a:p>
      </dgm:t>
    </dgm:pt>
    <dgm:pt modelId="{0F32683D-03C2-44A0-ACD5-D9FC88CEF1C9}" type="parTrans" cxnId="{835A05AE-031A-4F45-B2B6-DC77AAC6029F}">
      <dgm:prSet/>
      <dgm:spPr/>
      <dgm:t>
        <a:bodyPr/>
        <a:lstStyle/>
        <a:p>
          <a:endParaRPr lang="en-US"/>
        </a:p>
      </dgm:t>
    </dgm:pt>
    <dgm:pt modelId="{6E1705AE-0445-41B8-A803-7B9B81639082}" type="sibTrans" cxnId="{835A05AE-031A-4F45-B2B6-DC77AAC6029F}">
      <dgm:prSet/>
      <dgm:spPr/>
      <dgm:t>
        <a:bodyPr/>
        <a:lstStyle/>
        <a:p>
          <a:endParaRPr lang="en-US"/>
        </a:p>
      </dgm:t>
    </dgm:pt>
    <dgm:pt modelId="{C77C27E9-5D06-4B76-9A00-F5FFDD67D26E}">
      <dgm:prSet/>
      <dgm:spPr>
        <a:solidFill>
          <a:schemeClr val="accent6">
            <a:lumMod val="75000"/>
          </a:schemeClr>
        </a:solidFill>
      </dgm:spPr>
      <dgm:t>
        <a:bodyPr/>
        <a:lstStyle/>
        <a:p>
          <a:r>
            <a:rPr lang="en-US" b="1" dirty="0"/>
            <a:t>Cross Policy Strategies</a:t>
          </a:r>
        </a:p>
      </dgm:t>
    </dgm:pt>
    <dgm:pt modelId="{A85B8995-2C2D-4765-AE90-BF572E106D17}" type="parTrans" cxnId="{8F56CF7F-FE6F-494D-83A5-A88824FF1D3F}">
      <dgm:prSet/>
      <dgm:spPr/>
      <dgm:t>
        <a:bodyPr/>
        <a:lstStyle/>
        <a:p>
          <a:endParaRPr lang="en-US"/>
        </a:p>
      </dgm:t>
    </dgm:pt>
    <dgm:pt modelId="{1BA613A2-033F-40B1-8C2D-D040401F30A7}" type="sibTrans" cxnId="{8F56CF7F-FE6F-494D-83A5-A88824FF1D3F}">
      <dgm:prSet/>
      <dgm:spPr/>
      <dgm:t>
        <a:bodyPr/>
        <a:lstStyle/>
        <a:p>
          <a:endParaRPr lang="en-US"/>
        </a:p>
      </dgm:t>
    </dgm:pt>
    <dgm:pt modelId="{8517F573-91CE-4033-B90F-69CEF39F7173}" type="pres">
      <dgm:prSet presAssocID="{968947A9-D495-4C30-8D46-FF6C8F49DB94}" presName="matrix" presStyleCnt="0">
        <dgm:presLayoutVars>
          <dgm:chMax val="1"/>
          <dgm:dir/>
          <dgm:resizeHandles val="exact"/>
        </dgm:presLayoutVars>
      </dgm:prSet>
      <dgm:spPr/>
    </dgm:pt>
    <dgm:pt modelId="{E730F2F4-4B27-4F2B-A4EC-E7435787605A}" type="pres">
      <dgm:prSet presAssocID="{968947A9-D495-4C30-8D46-FF6C8F49DB94}" presName="diamond" presStyleLbl="bgShp" presStyleIdx="0" presStyleCnt="1"/>
      <dgm:spPr/>
    </dgm:pt>
    <dgm:pt modelId="{58B538FB-5C52-435B-8975-F6C80DE3E17E}" type="pres">
      <dgm:prSet presAssocID="{968947A9-D495-4C30-8D46-FF6C8F49DB94}" presName="quad1" presStyleLbl="node1" presStyleIdx="0" presStyleCnt="4">
        <dgm:presLayoutVars>
          <dgm:chMax val="0"/>
          <dgm:chPref val="0"/>
          <dgm:bulletEnabled val="1"/>
        </dgm:presLayoutVars>
      </dgm:prSet>
      <dgm:spPr/>
    </dgm:pt>
    <dgm:pt modelId="{D185DE7C-AF24-4915-990D-CA114E97208F}" type="pres">
      <dgm:prSet presAssocID="{968947A9-D495-4C30-8D46-FF6C8F49DB94}" presName="quad2" presStyleLbl="node1" presStyleIdx="1" presStyleCnt="4">
        <dgm:presLayoutVars>
          <dgm:chMax val="0"/>
          <dgm:chPref val="0"/>
          <dgm:bulletEnabled val="1"/>
        </dgm:presLayoutVars>
      </dgm:prSet>
      <dgm:spPr/>
    </dgm:pt>
    <dgm:pt modelId="{D1692D00-7CCD-4A35-B4A4-5F6397EE0F8F}" type="pres">
      <dgm:prSet presAssocID="{968947A9-D495-4C30-8D46-FF6C8F49DB94}" presName="quad3" presStyleLbl="node1" presStyleIdx="2" presStyleCnt="4">
        <dgm:presLayoutVars>
          <dgm:chMax val="0"/>
          <dgm:chPref val="0"/>
          <dgm:bulletEnabled val="1"/>
        </dgm:presLayoutVars>
      </dgm:prSet>
      <dgm:spPr/>
    </dgm:pt>
    <dgm:pt modelId="{05A079C2-8A93-4080-BB41-3B562D98363A}" type="pres">
      <dgm:prSet presAssocID="{968947A9-D495-4C30-8D46-FF6C8F49DB94}" presName="quad4" presStyleLbl="node1" presStyleIdx="3" presStyleCnt="4">
        <dgm:presLayoutVars>
          <dgm:chMax val="0"/>
          <dgm:chPref val="0"/>
          <dgm:bulletEnabled val="1"/>
        </dgm:presLayoutVars>
      </dgm:prSet>
      <dgm:spPr/>
    </dgm:pt>
  </dgm:ptLst>
  <dgm:cxnLst>
    <dgm:cxn modelId="{2FC0E351-A7D0-4CC6-8CDC-975E48D151FF}" type="presOf" srcId="{24E71E6E-E51D-4AA8-B667-D91BA4545C02}" destId="{D1692D00-7CCD-4A35-B4A4-5F6397EE0F8F}" srcOrd="0" destOrd="0" presId="urn:microsoft.com/office/officeart/2005/8/layout/matrix3"/>
    <dgm:cxn modelId="{4191535D-FC54-4437-B2F9-BE176747D56F}" srcId="{968947A9-D495-4C30-8D46-FF6C8F49DB94}" destId="{8ADAB4F5-1EAF-4533-9A0B-2B426B54B195}" srcOrd="0" destOrd="0" parTransId="{C471E8AF-A3C2-4125-813B-2B257982F0BD}" sibTransId="{7A8CD3D9-27A4-433A-B725-6EB335E37C3E}"/>
    <dgm:cxn modelId="{08DCDF6D-92B3-400C-AC41-26015033EA1B}" type="presOf" srcId="{968947A9-D495-4C30-8D46-FF6C8F49DB94}" destId="{8517F573-91CE-4033-B90F-69CEF39F7173}" srcOrd="0" destOrd="0" presId="urn:microsoft.com/office/officeart/2005/8/layout/matrix3"/>
    <dgm:cxn modelId="{8F56CF7F-FE6F-494D-83A5-A88824FF1D3F}" srcId="{968947A9-D495-4C30-8D46-FF6C8F49DB94}" destId="{C77C27E9-5D06-4B76-9A00-F5FFDD67D26E}" srcOrd="3" destOrd="0" parTransId="{A85B8995-2C2D-4765-AE90-BF572E106D17}" sibTransId="{1BA613A2-033F-40B1-8C2D-D040401F30A7}"/>
    <dgm:cxn modelId="{FB07ADA6-3524-4989-B4B5-27466BF113A4}" type="presOf" srcId="{C77C27E9-5D06-4B76-9A00-F5FFDD67D26E}" destId="{05A079C2-8A93-4080-BB41-3B562D98363A}" srcOrd="0" destOrd="0" presId="urn:microsoft.com/office/officeart/2005/8/layout/matrix3"/>
    <dgm:cxn modelId="{1753EFA7-D16D-4016-ADCF-1E93E6343B82}" srcId="{968947A9-D495-4C30-8D46-FF6C8F49DB94}" destId="{93DDF569-0558-4B44-A150-8339DC8BC193}" srcOrd="1" destOrd="0" parTransId="{316DC666-7E9C-452D-9512-D982D0C1F75F}" sibTransId="{CA7061A9-C9CF-4D29-84C1-BC36AC1CCA02}"/>
    <dgm:cxn modelId="{835A05AE-031A-4F45-B2B6-DC77AAC6029F}" srcId="{968947A9-D495-4C30-8D46-FF6C8F49DB94}" destId="{24E71E6E-E51D-4AA8-B667-D91BA4545C02}" srcOrd="2" destOrd="0" parTransId="{0F32683D-03C2-44A0-ACD5-D9FC88CEF1C9}" sibTransId="{6E1705AE-0445-41B8-A803-7B9B81639082}"/>
    <dgm:cxn modelId="{BD019BD9-5095-4683-A916-3082164177BC}" type="presOf" srcId="{93DDF569-0558-4B44-A150-8339DC8BC193}" destId="{D185DE7C-AF24-4915-990D-CA114E97208F}" srcOrd="0" destOrd="0" presId="urn:microsoft.com/office/officeart/2005/8/layout/matrix3"/>
    <dgm:cxn modelId="{674639E8-AA99-40DB-BBD5-9DEE93E28608}" type="presOf" srcId="{8ADAB4F5-1EAF-4533-9A0B-2B426B54B195}" destId="{58B538FB-5C52-435B-8975-F6C80DE3E17E}" srcOrd="0" destOrd="0" presId="urn:microsoft.com/office/officeart/2005/8/layout/matrix3"/>
    <dgm:cxn modelId="{9F814704-7423-4C9B-9DF6-8FC1FF092B3D}" type="presParOf" srcId="{8517F573-91CE-4033-B90F-69CEF39F7173}" destId="{E730F2F4-4B27-4F2B-A4EC-E7435787605A}" srcOrd="0" destOrd="0" presId="urn:microsoft.com/office/officeart/2005/8/layout/matrix3"/>
    <dgm:cxn modelId="{4DED018F-357E-43A3-AB0D-B63BD9169ECA}" type="presParOf" srcId="{8517F573-91CE-4033-B90F-69CEF39F7173}" destId="{58B538FB-5C52-435B-8975-F6C80DE3E17E}" srcOrd="1" destOrd="0" presId="urn:microsoft.com/office/officeart/2005/8/layout/matrix3"/>
    <dgm:cxn modelId="{338F4E09-A4EF-4232-AB74-A91A19DCB6CE}" type="presParOf" srcId="{8517F573-91CE-4033-B90F-69CEF39F7173}" destId="{D185DE7C-AF24-4915-990D-CA114E97208F}" srcOrd="2" destOrd="0" presId="urn:microsoft.com/office/officeart/2005/8/layout/matrix3"/>
    <dgm:cxn modelId="{793B3775-722B-45C8-AF77-21004BC41542}" type="presParOf" srcId="{8517F573-91CE-4033-B90F-69CEF39F7173}" destId="{D1692D00-7CCD-4A35-B4A4-5F6397EE0F8F}" srcOrd="3" destOrd="0" presId="urn:microsoft.com/office/officeart/2005/8/layout/matrix3"/>
    <dgm:cxn modelId="{F5FF56E3-A60D-4738-83DD-BE39802EBBE7}" type="presParOf" srcId="{8517F573-91CE-4033-B90F-69CEF39F7173}" destId="{05A079C2-8A93-4080-BB41-3B562D98363A}"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982A736-1EC7-45B9-B6D4-0C5FC89F1B24}"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1B072E8F-B98E-445A-A22C-A436C5EBBF85}">
      <dgm:prSet/>
      <dgm:spPr/>
      <dgm:t>
        <a:bodyPr/>
        <a:lstStyle/>
        <a:p>
          <a:r>
            <a:rPr lang="en-US" b="1" i="1"/>
            <a:t>Rental Assistance Programs</a:t>
          </a:r>
          <a:endParaRPr lang="en-US"/>
        </a:p>
      </dgm:t>
    </dgm:pt>
    <dgm:pt modelId="{7FD4E4EB-DB81-4C7A-8659-72ADB6DA9F41}" type="parTrans" cxnId="{585534D3-E3FE-48D9-87AC-E8C13C8DBF35}">
      <dgm:prSet/>
      <dgm:spPr/>
      <dgm:t>
        <a:bodyPr/>
        <a:lstStyle/>
        <a:p>
          <a:endParaRPr lang="en-US"/>
        </a:p>
      </dgm:t>
    </dgm:pt>
    <dgm:pt modelId="{F55BE4FE-B198-434E-AD7B-863470299B93}" type="sibTrans" cxnId="{585534D3-E3FE-48D9-87AC-E8C13C8DBF35}">
      <dgm:prSet/>
      <dgm:spPr/>
      <dgm:t>
        <a:bodyPr/>
        <a:lstStyle/>
        <a:p>
          <a:endParaRPr lang="en-US"/>
        </a:p>
      </dgm:t>
    </dgm:pt>
    <dgm:pt modelId="{F820B564-C2BC-48D5-B90E-319780E55E11}">
      <dgm:prSet/>
      <dgm:spPr/>
      <dgm:t>
        <a:bodyPr/>
        <a:lstStyle/>
        <a:p>
          <a:r>
            <a:rPr lang="en-US" i="1"/>
            <a:t>Less likely to be food insecure </a:t>
          </a:r>
          <a:endParaRPr lang="en-US"/>
        </a:p>
      </dgm:t>
    </dgm:pt>
    <dgm:pt modelId="{3C38E649-4CF6-453F-893B-3639F90CCCAD}" type="parTrans" cxnId="{54671215-F460-4C8C-9E89-1BACF018FE6A}">
      <dgm:prSet/>
      <dgm:spPr/>
      <dgm:t>
        <a:bodyPr/>
        <a:lstStyle/>
        <a:p>
          <a:endParaRPr lang="en-US"/>
        </a:p>
      </dgm:t>
    </dgm:pt>
    <dgm:pt modelId="{830A6EE2-6824-4BB8-95C3-C270DC6D0455}" type="sibTrans" cxnId="{54671215-F460-4C8C-9E89-1BACF018FE6A}">
      <dgm:prSet/>
      <dgm:spPr/>
      <dgm:t>
        <a:bodyPr/>
        <a:lstStyle/>
        <a:p>
          <a:endParaRPr lang="en-US"/>
        </a:p>
      </dgm:t>
    </dgm:pt>
    <dgm:pt modelId="{B413EF42-125C-46DE-BE1D-4B74863D00DA}">
      <dgm:prSet/>
      <dgm:spPr/>
      <dgm:t>
        <a:bodyPr/>
        <a:lstStyle/>
        <a:p>
          <a:r>
            <a:rPr lang="en-US" i="1"/>
            <a:t>More likely to afford medical care </a:t>
          </a:r>
          <a:endParaRPr lang="en-US"/>
        </a:p>
      </dgm:t>
    </dgm:pt>
    <dgm:pt modelId="{1C3514D0-F8B6-420C-B889-2742B083E813}" type="parTrans" cxnId="{D8859C13-46D5-4DA2-BDCB-F5A5862568A2}">
      <dgm:prSet/>
      <dgm:spPr/>
      <dgm:t>
        <a:bodyPr/>
        <a:lstStyle/>
        <a:p>
          <a:endParaRPr lang="en-US"/>
        </a:p>
      </dgm:t>
    </dgm:pt>
    <dgm:pt modelId="{ACFAF913-A7FD-4F7A-8B68-1F19715BE640}" type="sibTrans" cxnId="{D8859C13-46D5-4DA2-BDCB-F5A5862568A2}">
      <dgm:prSet/>
      <dgm:spPr/>
      <dgm:t>
        <a:bodyPr/>
        <a:lstStyle/>
        <a:p>
          <a:endParaRPr lang="en-US"/>
        </a:p>
      </dgm:t>
    </dgm:pt>
    <dgm:pt modelId="{34FE8672-2904-43CE-BE4C-4BC32D6F9351}">
      <dgm:prSet/>
      <dgm:spPr/>
      <dgm:t>
        <a:bodyPr/>
        <a:lstStyle/>
        <a:p>
          <a:r>
            <a:rPr lang="en-US" i="1"/>
            <a:t>Support the educational outcomes of children </a:t>
          </a:r>
          <a:endParaRPr lang="en-US"/>
        </a:p>
      </dgm:t>
    </dgm:pt>
    <dgm:pt modelId="{517BFFE7-6AB6-4AA6-A871-D20EF6B5B523}" type="parTrans" cxnId="{8F38D22C-584C-4D9D-922E-A2B5BD53CE11}">
      <dgm:prSet/>
      <dgm:spPr/>
      <dgm:t>
        <a:bodyPr/>
        <a:lstStyle/>
        <a:p>
          <a:endParaRPr lang="en-US"/>
        </a:p>
      </dgm:t>
    </dgm:pt>
    <dgm:pt modelId="{BCF0370F-BABE-43DB-9C70-3273BDEFEDB5}" type="sibTrans" cxnId="{8F38D22C-584C-4D9D-922E-A2B5BD53CE11}">
      <dgm:prSet/>
      <dgm:spPr/>
      <dgm:t>
        <a:bodyPr/>
        <a:lstStyle/>
        <a:p>
          <a:endParaRPr lang="en-US"/>
        </a:p>
      </dgm:t>
    </dgm:pt>
    <dgm:pt modelId="{7D947E57-A307-4D83-8711-FA86EDBAC73A}">
      <dgm:prSet/>
      <dgm:spPr/>
      <dgm:t>
        <a:bodyPr/>
        <a:lstStyle/>
        <a:p>
          <a:r>
            <a:rPr lang="en-US" b="1" i="1" dirty="0"/>
            <a:t>Housing Vouchers</a:t>
          </a:r>
          <a:endParaRPr lang="en-US" dirty="0"/>
        </a:p>
      </dgm:t>
    </dgm:pt>
    <dgm:pt modelId="{BA8E5AD0-8DEF-4B2A-946A-7C5D341C15EC}" type="parTrans" cxnId="{7957967C-B805-4E41-9083-FAE8B0BFDF9C}">
      <dgm:prSet/>
      <dgm:spPr/>
      <dgm:t>
        <a:bodyPr/>
        <a:lstStyle/>
        <a:p>
          <a:endParaRPr lang="en-US"/>
        </a:p>
      </dgm:t>
    </dgm:pt>
    <dgm:pt modelId="{8573DC17-062E-461A-90E9-A34EF5B0441A}" type="sibTrans" cxnId="{7957967C-B805-4E41-9083-FAE8B0BFDF9C}">
      <dgm:prSet/>
      <dgm:spPr/>
      <dgm:t>
        <a:bodyPr/>
        <a:lstStyle/>
        <a:p>
          <a:endParaRPr lang="en-US"/>
        </a:p>
      </dgm:t>
    </dgm:pt>
    <dgm:pt modelId="{37850B4B-20CA-474A-8260-15A2D88979AB}">
      <dgm:prSet/>
      <dgm:spPr/>
      <dgm:t>
        <a:bodyPr/>
        <a:lstStyle/>
        <a:p>
          <a:r>
            <a:rPr lang="en-US" i="1" dirty="0"/>
            <a:t>Families were 36% less likely to be homeless</a:t>
          </a:r>
          <a:endParaRPr lang="en-US" dirty="0"/>
        </a:p>
      </dgm:t>
    </dgm:pt>
    <dgm:pt modelId="{A272B659-FCEC-466B-B68E-95F1C6736A76}" type="parTrans" cxnId="{257DEE30-7A66-4CBA-AD1C-E982D6EE26CF}">
      <dgm:prSet/>
      <dgm:spPr/>
      <dgm:t>
        <a:bodyPr/>
        <a:lstStyle/>
        <a:p>
          <a:endParaRPr lang="en-US"/>
        </a:p>
      </dgm:t>
    </dgm:pt>
    <dgm:pt modelId="{750E1463-7A6D-4A23-9FF8-052404F56C98}" type="sibTrans" cxnId="{257DEE30-7A66-4CBA-AD1C-E982D6EE26CF}">
      <dgm:prSet/>
      <dgm:spPr/>
      <dgm:t>
        <a:bodyPr/>
        <a:lstStyle/>
        <a:p>
          <a:endParaRPr lang="en-US"/>
        </a:p>
      </dgm:t>
    </dgm:pt>
    <dgm:pt modelId="{711E9036-E63F-491F-BA88-449ECE2D68EA}">
      <dgm:prSet/>
      <dgm:spPr/>
      <dgm:t>
        <a:bodyPr/>
        <a:lstStyle/>
        <a:p>
          <a:r>
            <a:rPr lang="en-US" i="1"/>
            <a:t>40% less likelihood of moving over a five-year average </a:t>
          </a:r>
          <a:endParaRPr lang="en-US"/>
        </a:p>
      </dgm:t>
    </dgm:pt>
    <dgm:pt modelId="{7B4D466C-E1EE-446A-B02D-D8315DDDE3B8}" type="parTrans" cxnId="{3CF51969-6CF5-4BF4-80BA-CF73F9FF84A8}">
      <dgm:prSet/>
      <dgm:spPr/>
      <dgm:t>
        <a:bodyPr/>
        <a:lstStyle/>
        <a:p>
          <a:endParaRPr lang="en-US"/>
        </a:p>
      </dgm:t>
    </dgm:pt>
    <dgm:pt modelId="{E65AA0BE-CB25-4C35-87B7-F476B6942A23}" type="sibTrans" cxnId="{3CF51969-6CF5-4BF4-80BA-CF73F9FF84A8}">
      <dgm:prSet/>
      <dgm:spPr/>
      <dgm:t>
        <a:bodyPr/>
        <a:lstStyle/>
        <a:p>
          <a:endParaRPr lang="en-US"/>
        </a:p>
      </dgm:t>
    </dgm:pt>
    <dgm:pt modelId="{BEF86F75-3971-4834-A3E3-424E1AB58FED}">
      <dgm:prSet/>
      <dgm:spPr>
        <a:solidFill>
          <a:schemeClr val="accent2">
            <a:lumMod val="40000"/>
            <a:lumOff val="60000"/>
          </a:schemeClr>
        </a:solidFill>
      </dgm:spPr>
      <dgm:t>
        <a:bodyPr/>
        <a:lstStyle/>
        <a:p>
          <a:r>
            <a:rPr lang="en-US" b="1" i="1" dirty="0">
              <a:solidFill>
                <a:schemeClr val="tx1"/>
              </a:solidFill>
            </a:rPr>
            <a:t>Legal Representation</a:t>
          </a:r>
          <a:endParaRPr lang="en-US" dirty="0">
            <a:solidFill>
              <a:schemeClr val="tx1"/>
            </a:solidFill>
          </a:endParaRPr>
        </a:p>
      </dgm:t>
    </dgm:pt>
    <dgm:pt modelId="{4CC9C4CC-E73D-41A4-9C19-88B943E9A9BC}" type="parTrans" cxnId="{6B829872-4BC5-45DA-935B-9545883165D4}">
      <dgm:prSet/>
      <dgm:spPr/>
      <dgm:t>
        <a:bodyPr/>
        <a:lstStyle/>
        <a:p>
          <a:endParaRPr lang="en-US"/>
        </a:p>
      </dgm:t>
    </dgm:pt>
    <dgm:pt modelId="{CB7924CF-FAF4-4D0D-B732-211957192CF2}" type="sibTrans" cxnId="{6B829872-4BC5-45DA-935B-9545883165D4}">
      <dgm:prSet/>
      <dgm:spPr/>
      <dgm:t>
        <a:bodyPr/>
        <a:lstStyle/>
        <a:p>
          <a:endParaRPr lang="en-US"/>
        </a:p>
      </dgm:t>
    </dgm:pt>
    <dgm:pt modelId="{4602A3A1-4488-4597-8E12-DF482FDB090F}">
      <dgm:prSet/>
      <dgm:spPr/>
      <dgm:t>
        <a:bodyPr/>
        <a:lstStyle/>
        <a:p>
          <a:r>
            <a:rPr lang="en-US" i="1" dirty="0"/>
            <a:t>Significantly less likely to receive an eviction judgment</a:t>
          </a:r>
          <a:endParaRPr lang="en-US" dirty="0"/>
        </a:p>
      </dgm:t>
    </dgm:pt>
    <dgm:pt modelId="{34B33750-6684-4D86-945C-D5933FF3E871}" type="parTrans" cxnId="{250C41D7-1A37-482F-B78F-E072A45E2642}">
      <dgm:prSet/>
      <dgm:spPr/>
      <dgm:t>
        <a:bodyPr/>
        <a:lstStyle/>
        <a:p>
          <a:endParaRPr lang="en-US"/>
        </a:p>
      </dgm:t>
    </dgm:pt>
    <dgm:pt modelId="{A418AA11-85FA-4BEF-B119-34CCF965C72F}" type="sibTrans" cxnId="{250C41D7-1A37-482F-B78F-E072A45E2642}">
      <dgm:prSet/>
      <dgm:spPr/>
      <dgm:t>
        <a:bodyPr/>
        <a:lstStyle/>
        <a:p>
          <a:endParaRPr lang="en-US"/>
        </a:p>
      </dgm:t>
    </dgm:pt>
    <dgm:pt modelId="{FB2A47E4-1B6B-47FD-B2F1-8F9452E40CEB}">
      <dgm:prSet/>
      <dgm:spPr/>
      <dgm:t>
        <a:bodyPr/>
        <a:lstStyle/>
        <a:p>
          <a:r>
            <a:rPr lang="en-US" i="1" dirty="0"/>
            <a:t>Less likely to experience other related negative consequences of eviction records. </a:t>
          </a:r>
          <a:endParaRPr lang="en-US" dirty="0"/>
        </a:p>
      </dgm:t>
    </dgm:pt>
    <dgm:pt modelId="{C485A1A0-BDB4-4CC0-B5F2-FD29F1698D32}" type="parTrans" cxnId="{F1C8977D-9908-47BB-94BD-A5640AE669A8}">
      <dgm:prSet/>
      <dgm:spPr/>
      <dgm:t>
        <a:bodyPr/>
        <a:lstStyle/>
        <a:p>
          <a:endParaRPr lang="en-US"/>
        </a:p>
      </dgm:t>
    </dgm:pt>
    <dgm:pt modelId="{21CAC326-286A-49CE-9CD7-3C27DDDF0C86}" type="sibTrans" cxnId="{F1C8977D-9908-47BB-94BD-A5640AE669A8}">
      <dgm:prSet/>
      <dgm:spPr/>
      <dgm:t>
        <a:bodyPr/>
        <a:lstStyle/>
        <a:p>
          <a:endParaRPr lang="en-US"/>
        </a:p>
      </dgm:t>
    </dgm:pt>
    <dgm:pt modelId="{B79E3743-A804-4A58-948F-39A73B351B3A}">
      <dgm:prSet/>
      <dgm:spPr>
        <a:solidFill>
          <a:schemeClr val="accent6">
            <a:lumMod val="75000"/>
          </a:schemeClr>
        </a:solidFill>
      </dgm:spPr>
      <dgm:t>
        <a:bodyPr/>
        <a:lstStyle/>
        <a:p>
          <a:r>
            <a:rPr lang="en-US" b="1" i="1" dirty="0"/>
            <a:t>Navigator programs </a:t>
          </a:r>
        </a:p>
      </dgm:t>
    </dgm:pt>
    <dgm:pt modelId="{A9663C22-789D-4252-90D7-515364CD1C73}" type="parTrans" cxnId="{DC1B3B2B-A4D4-4DEB-B6EF-95A20643970D}">
      <dgm:prSet/>
      <dgm:spPr/>
      <dgm:t>
        <a:bodyPr/>
        <a:lstStyle/>
        <a:p>
          <a:endParaRPr lang="en-US"/>
        </a:p>
      </dgm:t>
    </dgm:pt>
    <dgm:pt modelId="{2258341B-B18E-4182-B5D1-B39DE8C0C31A}" type="sibTrans" cxnId="{DC1B3B2B-A4D4-4DEB-B6EF-95A20643970D}">
      <dgm:prSet/>
      <dgm:spPr/>
      <dgm:t>
        <a:bodyPr/>
        <a:lstStyle/>
        <a:p>
          <a:endParaRPr lang="en-US"/>
        </a:p>
      </dgm:t>
    </dgm:pt>
    <dgm:pt modelId="{878FA65F-17D3-4F24-AFFB-438095978E4C}">
      <dgm:prSet/>
      <dgm:spPr/>
      <dgm:t>
        <a:bodyPr/>
        <a:lstStyle/>
        <a:p>
          <a:r>
            <a:rPr lang="en-US" i="1" dirty="0"/>
            <a:t>Connects residents with needed services and benefits in real time </a:t>
          </a:r>
        </a:p>
      </dgm:t>
    </dgm:pt>
    <dgm:pt modelId="{1D5F0328-04C7-439D-B827-AD4731767286}" type="parTrans" cxnId="{3CFD5DDA-89AE-407F-AA57-556B7D17B474}">
      <dgm:prSet/>
      <dgm:spPr/>
      <dgm:t>
        <a:bodyPr/>
        <a:lstStyle/>
        <a:p>
          <a:endParaRPr lang="en-US"/>
        </a:p>
      </dgm:t>
    </dgm:pt>
    <dgm:pt modelId="{568A7288-A322-4435-B909-355F5398CB1D}" type="sibTrans" cxnId="{3CFD5DDA-89AE-407F-AA57-556B7D17B474}">
      <dgm:prSet/>
      <dgm:spPr/>
      <dgm:t>
        <a:bodyPr/>
        <a:lstStyle/>
        <a:p>
          <a:endParaRPr lang="en-US"/>
        </a:p>
      </dgm:t>
    </dgm:pt>
    <dgm:pt modelId="{D1ADAD9C-7888-41A5-8432-F928E6109DA7}">
      <dgm:prSet/>
      <dgm:spPr/>
      <dgm:t>
        <a:bodyPr/>
        <a:lstStyle/>
        <a:p>
          <a:r>
            <a:rPr lang="en-US" i="1" dirty="0"/>
            <a:t>Provides valuable data on what are critical resources and barriers to getting them </a:t>
          </a:r>
        </a:p>
      </dgm:t>
    </dgm:pt>
    <dgm:pt modelId="{A9CD5186-555F-424C-9C2F-E593F90AFE7D}" type="parTrans" cxnId="{7F27D45B-9D03-454B-8049-F1C54378BE9F}">
      <dgm:prSet/>
      <dgm:spPr/>
      <dgm:t>
        <a:bodyPr/>
        <a:lstStyle/>
        <a:p>
          <a:endParaRPr lang="en-US"/>
        </a:p>
      </dgm:t>
    </dgm:pt>
    <dgm:pt modelId="{80FCBB8D-85B7-4CAD-97BB-DC6CD828DD6C}" type="sibTrans" cxnId="{7F27D45B-9D03-454B-8049-F1C54378BE9F}">
      <dgm:prSet/>
      <dgm:spPr/>
      <dgm:t>
        <a:bodyPr/>
        <a:lstStyle/>
        <a:p>
          <a:endParaRPr lang="en-US"/>
        </a:p>
      </dgm:t>
    </dgm:pt>
    <dgm:pt modelId="{4F661104-557F-49E0-98F1-CD6CB7FCC074}" type="pres">
      <dgm:prSet presAssocID="{9982A736-1EC7-45B9-B6D4-0C5FC89F1B24}" presName="linear" presStyleCnt="0">
        <dgm:presLayoutVars>
          <dgm:dir/>
          <dgm:animLvl val="lvl"/>
          <dgm:resizeHandles val="exact"/>
        </dgm:presLayoutVars>
      </dgm:prSet>
      <dgm:spPr/>
    </dgm:pt>
    <dgm:pt modelId="{C30D617C-FBB9-446E-9E64-09F2BE884CBB}" type="pres">
      <dgm:prSet presAssocID="{1B072E8F-B98E-445A-A22C-A436C5EBBF85}" presName="parentLin" presStyleCnt="0"/>
      <dgm:spPr/>
    </dgm:pt>
    <dgm:pt modelId="{90AFFDAD-3F28-4B82-8F44-300EAE84DF70}" type="pres">
      <dgm:prSet presAssocID="{1B072E8F-B98E-445A-A22C-A436C5EBBF85}" presName="parentLeftMargin" presStyleLbl="node1" presStyleIdx="0" presStyleCnt="4"/>
      <dgm:spPr/>
    </dgm:pt>
    <dgm:pt modelId="{E5E06A9A-F6AD-4656-8DF1-956358F79958}" type="pres">
      <dgm:prSet presAssocID="{1B072E8F-B98E-445A-A22C-A436C5EBBF85}" presName="parentText" presStyleLbl="node1" presStyleIdx="0" presStyleCnt="4">
        <dgm:presLayoutVars>
          <dgm:chMax val="0"/>
          <dgm:bulletEnabled val="1"/>
        </dgm:presLayoutVars>
      </dgm:prSet>
      <dgm:spPr/>
    </dgm:pt>
    <dgm:pt modelId="{7349463E-D769-4303-BF50-858F172C0671}" type="pres">
      <dgm:prSet presAssocID="{1B072E8F-B98E-445A-A22C-A436C5EBBF85}" presName="negativeSpace" presStyleCnt="0"/>
      <dgm:spPr/>
    </dgm:pt>
    <dgm:pt modelId="{F2305753-7E2C-4217-8A4A-4D77A6514D3E}" type="pres">
      <dgm:prSet presAssocID="{1B072E8F-B98E-445A-A22C-A436C5EBBF85}" presName="childText" presStyleLbl="conFgAcc1" presStyleIdx="0" presStyleCnt="4">
        <dgm:presLayoutVars>
          <dgm:bulletEnabled val="1"/>
        </dgm:presLayoutVars>
      </dgm:prSet>
      <dgm:spPr/>
    </dgm:pt>
    <dgm:pt modelId="{232A7535-28E2-4950-A44F-952E3C9148E6}" type="pres">
      <dgm:prSet presAssocID="{F55BE4FE-B198-434E-AD7B-863470299B93}" presName="spaceBetweenRectangles" presStyleCnt="0"/>
      <dgm:spPr/>
    </dgm:pt>
    <dgm:pt modelId="{2359CEB1-8170-424A-8277-3FB56AB35E40}" type="pres">
      <dgm:prSet presAssocID="{7D947E57-A307-4D83-8711-FA86EDBAC73A}" presName="parentLin" presStyleCnt="0"/>
      <dgm:spPr/>
    </dgm:pt>
    <dgm:pt modelId="{E0307005-4F57-4F8B-890A-A865A04E46CC}" type="pres">
      <dgm:prSet presAssocID="{7D947E57-A307-4D83-8711-FA86EDBAC73A}" presName="parentLeftMargin" presStyleLbl="node1" presStyleIdx="0" presStyleCnt="4"/>
      <dgm:spPr/>
    </dgm:pt>
    <dgm:pt modelId="{B4A577E0-1910-4EAF-B6C4-D871697F5D45}" type="pres">
      <dgm:prSet presAssocID="{7D947E57-A307-4D83-8711-FA86EDBAC73A}" presName="parentText" presStyleLbl="node1" presStyleIdx="1" presStyleCnt="4">
        <dgm:presLayoutVars>
          <dgm:chMax val="0"/>
          <dgm:bulletEnabled val="1"/>
        </dgm:presLayoutVars>
      </dgm:prSet>
      <dgm:spPr/>
    </dgm:pt>
    <dgm:pt modelId="{FC9FB92D-C722-4E81-A4F6-C55AB6DAE147}" type="pres">
      <dgm:prSet presAssocID="{7D947E57-A307-4D83-8711-FA86EDBAC73A}" presName="negativeSpace" presStyleCnt="0"/>
      <dgm:spPr/>
    </dgm:pt>
    <dgm:pt modelId="{37CF6BF4-F707-41EE-BD8A-938C08201183}" type="pres">
      <dgm:prSet presAssocID="{7D947E57-A307-4D83-8711-FA86EDBAC73A}" presName="childText" presStyleLbl="conFgAcc1" presStyleIdx="1" presStyleCnt="4">
        <dgm:presLayoutVars>
          <dgm:bulletEnabled val="1"/>
        </dgm:presLayoutVars>
      </dgm:prSet>
      <dgm:spPr/>
    </dgm:pt>
    <dgm:pt modelId="{19DF704A-DFF5-40FD-96CD-5EB999522CCA}" type="pres">
      <dgm:prSet presAssocID="{8573DC17-062E-461A-90E9-A34EF5B0441A}" presName="spaceBetweenRectangles" presStyleCnt="0"/>
      <dgm:spPr/>
    </dgm:pt>
    <dgm:pt modelId="{25D8CDB2-9BDE-4A04-BC33-6A6EBC099DD1}" type="pres">
      <dgm:prSet presAssocID="{BEF86F75-3971-4834-A3E3-424E1AB58FED}" presName="parentLin" presStyleCnt="0"/>
      <dgm:spPr/>
    </dgm:pt>
    <dgm:pt modelId="{6C4C3B1E-28AF-4742-AAB2-C28451B739AD}" type="pres">
      <dgm:prSet presAssocID="{BEF86F75-3971-4834-A3E3-424E1AB58FED}" presName="parentLeftMargin" presStyleLbl="node1" presStyleIdx="1" presStyleCnt="4"/>
      <dgm:spPr/>
    </dgm:pt>
    <dgm:pt modelId="{D06EDB22-FBB3-4670-A021-6AD63B70C1DD}" type="pres">
      <dgm:prSet presAssocID="{BEF86F75-3971-4834-A3E3-424E1AB58FED}" presName="parentText" presStyleLbl="node1" presStyleIdx="2" presStyleCnt="4">
        <dgm:presLayoutVars>
          <dgm:chMax val="0"/>
          <dgm:bulletEnabled val="1"/>
        </dgm:presLayoutVars>
      </dgm:prSet>
      <dgm:spPr/>
    </dgm:pt>
    <dgm:pt modelId="{07FF75E9-A0A2-43EA-A8FE-E4F7B925AEFD}" type="pres">
      <dgm:prSet presAssocID="{BEF86F75-3971-4834-A3E3-424E1AB58FED}" presName="negativeSpace" presStyleCnt="0"/>
      <dgm:spPr/>
    </dgm:pt>
    <dgm:pt modelId="{BBA2C50B-9EFF-4018-B244-C6D4CE177B3D}" type="pres">
      <dgm:prSet presAssocID="{BEF86F75-3971-4834-A3E3-424E1AB58FED}" presName="childText" presStyleLbl="conFgAcc1" presStyleIdx="2" presStyleCnt="4">
        <dgm:presLayoutVars>
          <dgm:bulletEnabled val="1"/>
        </dgm:presLayoutVars>
      </dgm:prSet>
      <dgm:spPr/>
    </dgm:pt>
    <dgm:pt modelId="{881F124C-205F-41AD-B9DB-B87F27006D08}" type="pres">
      <dgm:prSet presAssocID="{CB7924CF-FAF4-4D0D-B732-211957192CF2}" presName="spaceBetweenRectangles" presStyleCnt="0"/>
      <dgm:spPr/>
    </dgm:pt>
    <dgm:pt modelId="{DA2DB838-6D71-466F-A7E0-954F1EB4E1F7}" type="pres">
      <dgm:prSet presAssocID="{B79E3743-A804-4A58-948F-39A73B351B3A}" presName="parentLin" presStyleCnt="0"/>
      <dgm:spPr/>
    </dgm:pt>
    <dgm:pt modelId="{B8D06844-6558-4446-93E7-7153DB66AD38}" type="pres">
      <dgm:prSet presAssocID="{B79E3743-A804-4A58-948F-39A73B351B3A}" presName="parentLeftMargin" presStyleLbl="node1" presStyleIdx="2" presStyleCnt="4"/>
      <dgm:spPr/>
    </dgm:pt>
    <dgm:pt modelId="{6845E5FC-38A3-47F9-90E7-330A27C3D836}" type="pres">
      <dgm:prSet presAssocID="{B79E3743-A804-4A58-948F-39A73B351B3A}" presName="parentText" presStyleLbl="node1" presStyleIdx="3" presStyleCnt="4">
        <dgm:presLayoutVars>
          <dgm:chMax val="0"/>
          <dgm:bulletEnabled val="1"/>
        </dgm:presLayoutVars>
      </dgm:prSet>
      <dgm:spPr/>
    </dgm:pt>
    <dgm:pt modelId="{A39B50D5-D62E-4576-B0FD-24C508A478FC}" type="pres">
      <dgm:prSet presAssocID="{B79E3743-A804-4A58-948F-39A73B351B3A}" presName="negativeSpace" presStyleCnt="0"/>
      <dgm:spPr/>
    </dgm:pt>
    <dgm:pt modelId="{907FEE17-7340-4D35-9704-ED55CBFD27B4}" type="pres">
      <dgm:prSet presAssocID="{B79E3743-A804-4A58-948F-39A73B351B3A}" presName="childText" presStyleLbl="conFgAcc1" presStyleIdx="3" presStyleCnt="4">
        <dgm:presLayoutVars>
          <dgm:bulletEnabled val="1"/>
        </dgm:presLayoutVars>
      </dgm:prSet>
      <dgm:spPr/>
    </dgm:pt>
  </dgm:ptLst>
  <dgm:cxnLst>
    <dgm:cxn modelId="{44543201-836D-4159-98B6-E6E4D23FA5F0}" type="presOf" srcId="{F820B564-C2BC-48D5-B90E-319780E55E11}" destId="{F2305753-7E2C-4217-8A4A-4D77A6514D3E}" srcOrd="0" destOrd="0" presId="urn:microsoft.com/office/officeart/2005/8/layout/list1"/>
    <dgm:cxn modelId="{3FCA3C02-3F52-434C-AA65-5C7D164AC1FD}" type="presOf" srcId="{878FA65F-17D3-4F24-AFFB-438095978E4C}" destId="{907FEE17-7340-4D35-9704-ED55CBFD27B4}" srcOrd="0" destOrd="0" presId="urn:microsoft.com/office/officeart/2005/8/layout/list1"/>
    <dgm:cxn modelId="{BC667507-13AD-465A-98D7-8FE94778F87B}" type="presOf" srcId="{B413EF42-125C-46DE-BE1D-4B74863D00DA}" destId="{F2305753-7E2C-4217-8A4A-4D77A6514D3E}" srcOrd="0" destOrd="1" presId="urn:microsoft.com/office/officeart/2005/8/layout/list1"/>
    <dgm:cxn modelId="{B66F7611-231C-4B6B-A8B3-769FDAC7CAA0}" type="presOf" srcId="{1B072E8F-B98E-445A-A22C-A436C5EBBF85}" destId="{90AFFDAD-3F28-4B82-8F44-300EAE84DF70}" srcOrd="0" destOrd="0" presId="urn:microsoft.com/office/officeart/2005/8/layout/list1"/>
    <dgm:cxn modelId="{D8859C13-46D5-4DA2-BDCB-F5A5862568A2}" srcId="{1B072E8F-B98E-445A-A22C-A436C5EBBF85}" destId="{B413EF42-125C-46DE-BE1D-4B74863D00DA}" srcOrd="1" destOrd="0" parTransId="{1C3514D0-F8B6-420C-B889-2742B083E813}" sibTransId="{ACFAF913-A7FD-4F7A-8B68-1F19715BE640}"/>
    <dgm:cxn modelId="{54671215-F460-4C8C-9E89-1BACF018FE6A}" srcId="{1B072E8F-B98E-445A-A22C-A436C5EBBF85}" destId="{F820B564-C2BC-48D5-B90E-319780E55E11}" srcOrd="0" destOrd="0" parTransId="{3C38E649-4CF6-453F-893B-3639F90CCCAD}" sibTransId="{830A6EE2-6824-4BB8-95C3-C270DC6D0455}"/>
    <dgm:cxn modelId="{E6B7BA1B-99B1-4D11-BBE3-23551FCFA57E}" type="presOf" srcId="{9982A736-1EC7-45B9-B6D4-0C5FC89F1B24}" destId="{4F661104-557F-49E0-98F1-CD6CB7FCC074}" srcOrd="0" destOrd="0" presId="urn:microsoft.com/office/officeart/2005/8/layout/list1"/>
    <dgm:cxn modelId="{DC1B3B2B-A4D4-4DEB-B6EF-95A20643970D}" srcId="{9982A736-1EC7-45B9-B6D4-0C5FC89F1B24}" destId="{B79E3743-A804-4A58-948F-39A73B351B3A}" srcOrd="3" destOrd="0" parTransId="{A9663C22-789D-4252-90D7-515364CD1C73}" sibTransId="{2258341B-B18E-4182-B5D1-B39DE8C0C31A}"/>
    <dgm:cxn modelId="{718A662B-A141-4B5B-9CDA-726A2B73C226}" type="presOf" srcId="{B79E3743-A804-4A58-948F-39A73B351B3A}" destId="{6845E5FC-38A3-47F9-90E7-330A27C3D836}" srcOrd="1" destOrd="0" presId="urn:microsoft.com/office/officeart/2005/8/layout/list1"/>
    <dgm:cxn modelId="{8F38D22C-584C-4D9D-922E-A2B5BD53CE11}" srcId="{1B072E8F-B98E-445A-A22C-A436C5EBBF85}" destId="{34FE8672-2904-43CE-BE4C-4BC32D6F9351}" srcOrd="2" destOrd="0" parTransId="{517BFFE7-6AB6-4AA6-A871-D20EF6B5B523}" sibTransId="{BCF0370F-BABE-43DB-9C70-3273BDEFEDB5}"/>
    <dgm:cxn modelId="{257DEE30-7A66-4CBA-AD1C-E982D6EE26CF}" srcId="{7D947E57-A307-4D83-8711-FA86EDBAC73A}" destId="{37850B4B-20CA-474A-8260-15A2D88979AB}" srcOrd="0" destOrd="0" parTransId="{A272B659-FCEC-466B-B68E-95F1C6736A76}" sibTransId="{750E1463-7A6D-4A23-9FF8-052404F56C98}"/>
    <dgm:cxn modelId="{CEE1443C-A9A1-4686-B7D5-67A750D65FE0}" type="presOf" srcId="{7D947E57-A307-4D83-8711-FA86EDBAC73A}" destId="{E0307005-4F57-4F8B-890A-A865A04E46CC}" srcOrd="0" destOrd="0" presId="urn:microsoft.com/office/officeart/2005/8/layout/list1"/>
    <dgm:cxn modelId="{05411F45-2169-4BCD-A21C-DBB7908F48AB}" type="presOf" srcId="{BEF86F75-3971-4834-A3E3-424E1AB58FED}" destId="{D06EDB22-FBB3-4670-A021-6AD63B70C1DD}" srcOrd="1" destOrd="0" presId="urn:microsoft.com/office/officeart/2005/8/layout/list1"/>
    <dgm:cxn modelId="{2A0F7445-9385-4C7F-9029-CA4A97EBD7B2}" type="presOf" srcId="{D1ADAD9C-7888-41A5-8432-F928E6109DA7}" destId="{907FEE17-7340-4D35-9704-ED55CBFD27B4}" srcOrd="0" destOrd="1" presId="urn:microsoft.com/office/officeart/2005/8/layout/list1"/>
    <dgm:cxn modelId="{4DC2AE51-08A5-4E7B-B068-C7CAE3B6B00E}" type="presOf" srcId="{34FE8672-2904-43CE-BE4C-4BC32D6F9351}" destId="{F2305753-7E2C-4217-8A4A-4D77A6514D3E}" srcOrd="0" destOrd="2" presId="urn:microsoft.com/office/officeart/2005/8/layout/list1"/>
    <dgm:cxn modelId="{7F27D45B-9D03-454B-8049-F1C54378BE9F}" srcId="{B79E3743-A804-4A58-948F-39A73B351B3A}" destId="{D1ADAD9C-7888-41A5-8432-F928E6109DA7}" srcOrd="1" destOrd="0" parTransId="{A9CD5186-555F-424C-9C2F-E593F90AFE7D}" sibTransId="{80FCBB8D-85B7-4CAD-97BB-DC6CD828DD6C}"/>
    <dgm:cxn modelId="{3CF51969-6CF5-4BF4-80BA-CF73F9FF84A8}" srcId="{7D947E57-A307-4D83-8711-FA86EDBAC73A}" destId="{711E9036-E63F-491F-BA88-449ECE2D68EA}" srcOrd="1" destOrd="0" parTransId="{7B4D466C-E1EE-446A-B02D-D8315DDDE3B8}" sibTransId="{E65AA0BE-CB25-4C35-87B7-F476B6942A23}"/>
    <dgm:cxn modelId="{353FD06F-6C3C-438E-A0D4-38313F2983C6}" type="presOf" srcId="{B79E3743-A804-4A58-948F-39A73B351B3A}" destId="{B8D06844-6558-4446-93E7-7153DB66AD38}" srcOrd="0" destOrd="0" presId="urn:microsoft.com/office/officeart/2005/8/layout/list1"/>
    <dgm:cxn modelId="{6B829872-4BC5-45DA-935B-9545883165D4}" srcId="{9982A736-1EC7-45B9-B6D4-0C5FC89F1B24}" destId="{BEF86F75-3971-4834-A3E3-424E1AB58FED}" srcOrd="2" destOrd="0" parTransId="{4CC9C4CC-E73D-41A4-9C19-88B943E9A9BC}" sibTransId="{CB7924CF-FAF4-4D0D-B732-211957192CF2}"/>
    <dgm:cxn modelId="{452FA979-4A00-4DA8-AF48-C45E8258E60A}" type="presOf" srcId="{711E9036-E63F-491F-BA88-449ECE2D68EA}" destId="{37CF6BF4-F707-41EE-BD8A-938C08201183}" srcOrd="0" destOrd="1" presId="urn:microsoft.com/office/officeart/2005/8/layout/list1"/>
    <dgm:cxn modelId="{7957967C-B805-4E41-9083-FAE8B0BFDF9C}" srcId="{9982A736-1EC7-45B9-B6D4-0C5FC89F1B24}" destId="{7D947E57-A307-4D83-8711-FA86EDBAC73A}" srcOrd="1" destOrd="0" parTransId="{BA8E5AD0-8DEF-4B2A-946A-7C5D341C15EC}" sibTransId="{8573DC17-062E-461A-90E9-A34EF5B0441A}"/>
    <dgm:cxn modelId="{F1C8977D-9908-47BB-94BD-A5640AE669A8}" srcId="{BEF86F75-3971-4834-A3E3-424E1AB58FED}" destId="{FB2A47E4-1B6B-47FD-B2F1-8F9452E40CEB}" srcOrd="1" destOrd="0" parTransId="{C485A1A0-BDB4-4CC0-B5F2-FD29F1698D32}" sibTransId="{21CAC326-286A-49CE-9CD7-3C27DDDF0C86}"/>
    <dgm:cxn modelId="{452DF188-5F8A-4265-8E3C-D5F605C56069}" type="presOf" srcId="{FB2A47E4-1B6B-47FD-B2F1-8F9452E40CEB}" destId="{BBA2C50B-9EFF-4018-B244-C6D4CE177B3D}" srcOrd="0" destOrd="1" presId="urn:microsoft.com/office/officeart/2005/8/layout/list1"/>
    <dgm:cxn modelId="{0A9B909D-CBCD-4E11-91FE-C837E16F43E8}" type="presOf" srcId="{4602A3A1-4488-4597-8E12-DF482FDB090F}" destId="{BBA2C50B-9EFF-4018-B244-C6D4CE177B3D}" srcOrd="0" destOrd="0" presId="urn:microsoft.com/office/officeart/2005/8/layout/list1"/>
    <dgm:cxn modelId="{5C9F7AC4-CF6A-4E37-9E9B-D7BFE1734288}" type="presOf" srcId="{1B072E8F-B98E-445A-A22C-A436C5EBBF85}" destId="{E5E06A9A-F6AD-4656-8DF1-956358F79958}" srcOrd="1" destOrd="0" presId="urn:microsoft.com/office/officeart/2005/8/layout/list1"/>
    <dgm:cxn modelId="{1A1627CF-6755-4AD2-9B0A-F08B75C23261}" type="presOf" srcId="{37850B4B-20CA-474A-8260-15A2D88979AB}" destId="{37CF6BF4-F707-41EE-BD8A-938C08201183}" srcOrd="0" destOrd="0" presId="urn:microsoft.com/office/officeart/2005/8/layout/list1"/>
    <dgm:cxn modelId="{478725D0-75A1-435A-9181-8427882B8166}" type="presOf" srcId="{7D947E57-A307-4D83-8711-FA86EDBAC73A}" destId="{B4A577E0-1910-4EAF-B6C4-D871697F5D45}" srcOrd="1" destOrd="0" presId="urn:microsoft.com/office/officeart/2005/8/layout/list1"/>
    <dgm:cxn modelId="{585534D3-E3FE-48D9-87AC-E8C13C8DBF35}" srcId="{9982A736-1EC7-45B9-B6D4-0C5FC89F1B24}" destId="{1B072E8F-B98E-445A-A22C-A436C5EBBF85}" srcOrd="0" destOrd="0" parTransId="{7FD4E4EB-DB81-4C7A-8659-72ADB6DA9F41}" sibTransId="{F55BE4FE-B198-434E-AD7B-863470299B93}"/>
    <dgm:cxn modelId="{250C41D7-1A37-482F-B78F-E072A45E2642}" srcId="{BEF86F75-3971-4834-A3E3-424E1AB58FED}" destId="{4602A3A1-4488-4597-8E12-DF482FDB090F}" srcOrd="0" destOrd="0" parTransId="{34B33750-6684-4D86-945C-D5933FF3E871}" sibTransId="{A418AA11-85FA-4BEF-B119-34CCF965C72F}"/>
    <dgm:cxn modelId="{3CFD5DDA-89AE-407F-AA57-556B7D17B474}" srcId="{B79E3743-A804-4A58-948F-39A73B351B3A}" destId="{878FA65F-17D3-4F24-AFFB-438095978E4C}" srcOrd="0" destOrd="0" parTransId="{1D5F0328-04C7-439D-B827-AD4731767286}" sibTransId="{568A7288-A322-4435-B909-355F5398CB1D}"/>
    <dgm:cxn modelId="{375A82DB-11AA-49D3-A0F5-C23883B677CF}" type="presOf" srcId="{BEF86F75-3971-4834-A3E3-424E1AB58FED}" destId="{6C4C3B1E-28AF-4742-AAB2-C28451B739AD}" srcOrd="0" destOrd="0" presId="urn:microsoft.com/office/officeart/2005/8/layout/list1"/>
    <dgm:cxn modelId="{7DFB152B-F046-421D-9668-D595D3A11765}" type="presParOf" srcId="{4F661104-557F-49E0-98F1-CD6CB7FCC074}" destId="{C30D617C-FBB9-446E-9E64-09F2BE884CBB}" srcOrd="0" destOrd="0" presId="urn:microsoft.com/office/officeart/2005/8/layout/list1"/>
    <dgm:cxn modelId="{CE489EF7-0BE6-4044-87DC-3554906318EA}" type="presParOf" srcId="{C30D617C-FBB9-446E-9E64-09F2BE884CBB}" destId="{90AFFDAD-3F28-4B82-8F44-300EAE84DF70}" srcOrd="0" destOrd="0" presId="urn:microsoft.com/office/officeart/2005/8/layout/list1"/>
    <dgm:cxn modelId="{73C99FBC-94D8-40A4-9B4C-4D7D822933E5}" type="presParOf" srcId="{C30D617C-FBB9-446E-9E64-09F2BE884CBB}" destId="{E5E06A9A-F6AD-4656-8DF1-956358F79958}" srcOrd="1" destOrd="0" presId="urn:microsoft.com/office/officeart/2005/8/layout/list1"/>
    <dgm:cxn modelId="{9C1FBA4C-84EC-46AC-ACDC-E21A29FA8614}" type="presParOf" srcId="{4F661104-557F-49E0-98F1-CD6CB7FCC074}" destId="{7349463E-D769-4303-BF50-858F172C0671}" srcOrd="1" destOrd="0" presId="urn:microsoft.com/office/officeart/2005/8/layout/list1"/>
    <dgm:cxn modelId="{BA42BB00-7554-4C10-9447-D1C91F8BE08B}" type="presParOf" srcId="{4F661104-557F-49E0-98F1-CD6CB7FCC074}" destId="{F2305753-7E2C-4217-8A4A-4D77A6514D3E}" srcOrd="2" destOrd="0" presId="urn:microsoft.com/office/officeart/2005/8/layout/list1"/>
    <dgm:cxn modelId="{EF907F1D-5F0A-47B6-A133-43D9F8F3B525}" type="presParOf" srcId="{4F661104-557F-49E0-98F1-CD6CB7FCC074}" destId="{232A7535-28E2-4950-A44F-952E3C9148E6}" srcOrd="3" destOrd="0" presId="urn:microsoft.com/office/officeart/2005/8/layout/list1"/>
    <dgm:cxn modelId="{9826ADEB-C8F9-43DD-BFE2-F68470C193C0}" type="presParOf" srcId="{4F661104-557F-49E0-98F1-CD6CB7FCC074}" destId="{2359CEB1-8170-424A-8277-3FB56AB35E40}" srcOrd="4" destOrd="0" presId="urn:microsoft.com/office/officeart/2005/8/layout/list1"/>
    <dgm:cxn modelId="{89910D1D-3472-434B-A3AE-E3C14A019868}" type="presParOf" srcId="{2359CEB1-8170-424A-8277-3FB56AB35E40}" destId="{E0307005-4F57-4F8B-890A-A865A04E46CC}" srcOrd="0" destOrd="0" presId="urn:microsoft.com/office/officeart/2005/8/layout/list1"/>
    <dgm:cxn modelId="{D21E558F-6C62-4F96-ADFA-057E1761813A}" type="presParOf" srcId="{2359CEB1-8170-424A-8277-3FB56AB35E40}" destId="{B4A577E0-1910-4EAF-B6C4-D871697F5D45}" srcOrd="1" destOrd="0" presId="urn:microsoft.com/office/officeart/2005/8/layout/list1"/>
    <dgm:cxn modelId="{462911D5-A7AD-4C9E-8BB3-DEF879A95719}" type="presParOf" srcId="{4F661104-557F-49E0-98F1-CD6CB7FCC074}" destId="{FC9FB92D-C722-4E81-A4F6-C55AB6DAE147}" srcOrd="5" destOrd="0" presId="urn:microsoft.com/office/officeart/2005/8/layout/list1"/>
    <dgm:cxn modelId="{D082C85B-3D8B-4D18-8ABA-BD99451B7F04}" type="presParOf" srcId="{4F661104-557F-49E0-98F1-CD6CB7FCC074}" destId="{37CF6BF4-F707-41EE-BD8A-938C08201183}" srcOrd="6" destOrd="0" presId="urn:microsoft.com/office/officeart/2005/8/layout/list1"/>
    <dgm:cxn modelId="{143EC6B8-FCBA-456D-9FA6-72BF14A58FC3}" type="presParOf" srcId="{4F661104-557F-49E0-98F1-CD6CB7FCC074}" destId="{19DF704A-DFF5-40FD-96CD-5EB999522CCA}" srcOrd="7" destOrd="0" presId="urn:microsoft.com/office/officeart/2005/8/layout/list1"/>
    <dgm:cxn modelId="{B8976FA7-1B3C-49AD-9D4B-0E7957CB8672}" type="presParOf" srcId="{4F661104-557F-49E0-98F1-CD6CB7FCC074}" destId="{25D8CDB2-9BDE-4A04-BC33-6A6EBC099DD1}" srcOrd="8" destOrd="0" presId="urn:microsoft.com/office/officeart/2005/8/layout/list1"/>
    <dgm:cxn modelId="{8DC3B28B-602B-49F9-B125-55073E5089CD}" type="presParOf" srcId="{25D8CDB2-9BDE-4A04-BC33-6A6EBC099DD1}" destId="{6C4C3B1E-28AF-4742-AAB2-C28451B739AD}" srcOrd="0" destOrd="0" presId="urn:microsoft.com/office/officeart/2005/8/layout/list1"/>
    <dgm:cxn modelId="{7CBDFDE7-7AB6-4001-B2FC-A3B979CA8EE3}" type="presParOf" srcId="{25D8CDB2-9BDE-4A04-BC33-6A6EBC099DD1}" destId="{D06EDB22-FBB3-4670-A021-6AD63B70C1DD}" srcOrd="1" destOrd="0" presId="urn:microsoft.com/office/officeart/2005/8/layout/list1"/>
    <dgm:cxn modelId="{C6E2CD94-7254-4DAD-805F-B2725DA939B3}" type="presParOf" srcId="{4F661104-557F-49E0-98F1-CD6CB7FCC074}" destId="{07FF75E9-A0A2-43EA-A8FE-E4F7B925AEFD}" srcOrd="9" destOrd="0" presId="urn:microsoft.com/office/officeart/2005/8/layout/list1"/>
    <dgm:cxn modelId="{26FFD750-86F1-48ED-B101-794FA32D2126}" type="presParOf" srcId="{4F661104-557F-49E0-98F1-CD6CB7FCC074}" destId="{BBA2C50B-9EFF-4018-B244-C6D4CE177B3D}" srcOrd="10" destOrd="0" presId="urn:microsoft.com/office/officeart/2005/8/layout/list1"/>
    <dgm:cxn modelId="{69DF7837-5536-4482-9369-41503D8BFAA4}" type="presParOf" srcId="{4F661104-557F-49E0-98F1-CD6CB7FCC074}" destId="{881F124C-205F-41AD-B9DB-B87F27006D08}" srcOrd="11" destOrd="0" presId="urn:microsoft.com/office/officeart/2005/8/layout/list1"/>
    <dgm:cxn modelId="{9FFEFB1B-3779-443B-8863-9B97FD615C8B}" type="presParOf" srcId="{4F661104-557F-49E0-98F1-CD6CB7FCC074}" destId="{DA2DB838-6D71-466F-A7E0-954F1EB4E1F7}" srcOrd="12" destOrd="0" presId="urn:microsoft.com/office/officeart/2005/8/layout/list1"/>
    <dgm:cxn modelId="{C71B6D77-EAAF-4113-9D2B-4E71143FEF13}" type="presParOf" srcId="{DA2DB838-6D71-466F-A7E0-954F1EB4E1F7}" destId="{B8D06844-6558-4446-93E7-7153DB66AD38}" srcOrd="0" destOrd="0" presId="urn:microsoft.com/office/officeart/2005/8/layout/list1"/>
    <dgm:cxn modelId="{1C4D8CF1-AC03-42A6-A9E5-6EC108B95634}" type="presParOf" srcId="{DA2DB838-6D71-466F-A7E0-954F1EB4E1F7}" destId="{6845E5FC-38A3-47F9-90E7-330A27C3D836}" srcOrd="1" destOrd="0" presId="urn:microsoft.com/office/officeart/2005/8/layout/list1"/>
    <dgm:cxn modelId="{EBEA8208-AE25-4731-85DA-A3233D786B36}" type="presParOf" srcId="{4F661104-557F-49E0-98F1-CD6CB7FCC074}" destId="{A39B50D5-D62E-4576-B0FD-24C508A478FC}" srcOrd="13" destOrd="0" presId="urn:microsoft.com/office/officeart/2005/8/layout/list1"/>
    <dgm:cxn modelId="{90D3FC91-A87C-4A70-AB8B-9CAA23831389}" type="presParOf" srcId="{4F661104-557F-49E0-98F1-CD6CB7FCC074}" destId="{907FEE17-7340-4D35-9704-ED55CBFD27B4}"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2B0B373-A8F3-485C-B321-8D0622B8E8A1}"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CCCA0F2D-8833-4B93-8CC2-2C0926D6E7C7}">
      <dgm:prSet/>
      <dgm:spPr/>
      <dgm:t>
        <a:bodyPr/>
        <a:lstStyle/>
        <a:p>
          <a:pPr>
            <a:lnSpc>
              <a:spcPct val="100000"/>
            </a:lnSpc>
            <a:defRPr cap="all"/>
          </a:pPr>
          <a:r>
            <a:rPr lang="en-US">
              <a:latin typeface="Aharoni" panose="02010803020104030203" pitchFamily="2" charset="-79"/>
              <a:cs typeface="Aharoni" panose="02010803020104030203" pitchFamily="2" charset="-79"/>
            </a:rPr>
            <a:t>Launched in August 2021</a:t>
          </a:r>
        </a:p>
      </dgm:t>
    </dgm:pt>
    <dgm:pt modelId="{F8EC9018-A77B-468C-8851-8A1B4EA6B449}" type="parTrans" cxnId="{40F32F64-CFFC-4694-9CDB-DDD0C7235421}">
      <dgm:prSet/>
      <dgm:spPr/>
      <dgm:t>
        <a:bodyPr/>
        <a:lstStyle/>
        <a:p>
          <a:endParaRPr lang="en-US"/>
        </a:p>
      </dgm:t>
    </dgm:pt>
    <dgm:pt modelId="{49A9D04A-8E1D-4815-9324-61FA673458CC}" type="sibTrans" cxnId="{40F32F64-CFFC-4694-9CDB-DDD0C7235421}">
      <dgm:prSet/>
      <dgm:spPr/>
      <dgm:t>
        <a:bodyPr/>
        <a:lstStyle/>
        <a:p>
          <a:endParaRPr lang="en-US"/>
        </a:p>
      </dgm:t>
    </dgm:pt>
    <dgm:pt modelId="{9ABFBC49-4A41-41A3-A738-540D39AB60DC}">
      <dgm:prSet/>
      <dgm:spPr/>
      <dgm:t>
        <a:bodyPr/>
        <a:lstStyle/>
        <a:p>
          <a:pPr>
            <a:defRPr cap="all"/>
          </a:pPr>
          <a:r>
            <a:rPr lang="en-US" kern="1200" cap="all" dirty="0">
              <a:latin typeface="Aharoni" panose="02010803020104030203" pitchFamily="2" charset="-79"/>
              <a:ea typeface="+mn-ea"/>
              <a:cs typeface="Aharoni" panose="02010803020104030203" pitchFamily="2" charset="-79"/>
            </a:rPr>
            <a:t>Second Right to Counsel program in Arizona </a:t>
          </a:r>
        </a:p>
        <a:p>
          <a:pPr>
            <a:defRPr cap="all"/>
          </a:pPr>
          <a:r>
            <a:rPr lang="en-US" kern="1200" cap="all" dirty="0">
              <a:solidFill>
                <a:srgbClr val="92D050"/>
              </a:solidFill>
              <a:latin typeface="Aharoni" panose="02010803020104030203" pitchFamily="2" charset="-79"/>
              <a:ea typeface="+mn-ea"/>
              <a:cs typeface="Aharoni" panose="02010803020104030203" pitchFamily="2" charset="-79"/>
            </a:rPr>
            <a:t>The first located in a social service agency </a:t>
          </a:r>
        </a:p>
      </dgm:t>
    </dgm:pt>
    <dgm:pt modelId="{7B160CBB-8FD1-4D80-B491-B2E84C9B21A9}" type="parTrans" cxnId="{02E13D42-C5E5-4572-B249-47CEBCE0A894}">
      <dgm:prSet/>
      <dgm:spPr/>
      <dgm:t>
        <a:bodyPr/>
        <a:lstStyle/>
        <a:p>
          <a:endParaRPr lang="en-US"/>
        </a:p>
      </dgm:t>
    </dgm:pt>
    <dgm:pt modelId="{746C9F76-EC04-41E3-81F2-317F2B1ACFF7}" type="sibTrans" cxnId="{02E13D42-C5E5-4572-B249-47CEBCE0A894}">
      <dgm:prSet/>
      <dgm:spPr/>
      <dgm:t>
        <a:bodyPr/>
        <a:lstStyle/>
        <a:p>
          <a:endParaRPr lang="en-US"/>
        </a:p>
      </dgm:t>
    </dgm:pt>
    <dgm:pt modelId="{0E92E1D2-C06B-4EAB-8AA1-32C320FC8E47}">
      <dgm:prSet/>
      <dgm:spPr/>
      <dgm:t>
        <a:bodyPr/>
        <a:lstStyle/>
        <a:p>
          <a:pPr>
            <a:lnSpc>
              <a:spcPct val="100000"/>
            </a:lnSpc>
            <a:defRPr cap="all"/>
          </a:pPr>
          <a:r>
            <a:rPr lang="en-US" b="0" dirty="0">
              <a:latin typeface="Aharoni" panose="02010803020104030203" pitchFamily="2" charset="-79"/>
              <a:cs typeface="Aharoni" panose="02010803020104030203" pitchFamily="2" charset="-79"/>
            </a:rPr>
            <a:t>An </a:t>
          </a:r>
          <a:r>
            <a:rPr lang="en-US" b="0" dirty="0">
              <a:solidFill>
                <a:schemeClr val="accent3">
                  <a:lumMod val="40000"/>
                  <a:lumOff val="60000"/>
                </a:schemeClr>
              </a:solidFill>
              <a:latin typeface="Aharoni" panose="02010803020104030203" pitchFamily="2" charset="-79"/>
              <a:cs typeface="Aharoni" panose="02010803020104030203" pitchFamily="2" charset="-79"/>
            </a:rPr>
            <a:t>innovative and holistic </a:t>
          </a:r>
          <a:r>
            <a:rPr lang="en-US" b="0" dirty="0">
              <a:latin typeface="Aharoni" panose="02010803020104030203" pitchFamily="2" charset="-79"/>
              <a:cs typeface="Aharoni" panose="02010803020104030203" pitchFamily="2" charset="-79"/>
            </a:rPr>
            <a:t>approach to prevent evictions and keep families in their homes</a:t>
          </a:r>
        </a:p>
      </dgm:t>
    </dgm:pt>
    <dgm:pt modelId="{BF842823-8DB5-4092-90C6-3ACF8636B6FF}" type="parTrans" cxnId="{AD1285B6-92EF-4E42-AC6F-E14E81C95D9F}">
      <dgm:prSet/>
      <dgm:spPr/>
      <dgm:t>
        <a:bodyPr/>
        <a:lstStyle/>
        <a:p>
          <a:endParaRPr lang="en-US"/>
        </a:p>
      </dgm:t>
    </dgm:pt>
    <dgm:pt modelId="{52182E60-29EB-4FAF-B2A7-255B3085ABB1}" type="sibTrans" cxnId="{AD1285B6-92EF-4E42-AC6F-E14E81C95D9F}">
      <dgm:prSet/>
      <dgm:spPr/>
      <dgm:t>
        <a:bodyPr/>
        <a:lstStyle/>
        <a:p>
          <a:endParaRPr lang="en-US"/>
        </a:p>
      </dgm:t>
    </dgm:pt>
    <dgm:pt modelId="{CF54CA62-A5CE-4AB9-ABB2-6802D33D3C10}" type="pres">
      <dgm:prSet presAssocID="{F2B0B373-A8F3-485C-B321-8D0622B8E8A1}" presName="linear" presStyleCnt="0">
        <dgm:presLayoutVars>
          <dgm:animLvl val="lvl"/>
          <dgm:resizeHandles val="exact"/>
        </dgm:presLayoutVars>
      </dgm:prSet>
      <dgm:spPr/>
    </dgm:pt>
    <dgm:pt modelId="{9C670B17-39A1-4E80-BD63-32BEC7EB6683}" type="pres">
      <dgm:prSet presAssocID="{CCCA0F2D-8833-4B93-8CC2-2C0926D6E7C7}" presName="parentText" presStyleLbl="node1" presStyleIdx="0" presStyleCnt="3">
        <dgm:presLayoutVars>
          <dgm:chMax val="0"/>
          <dgm:bulletEnabled val="1"/>
        </dgm:presLayoutVars>
      </dgm:prSet>
      <dgm:spPr/>
    </dgm:pt>
    <dgm:pt modelId="{A00025F1-5992-4682-892D-492123708C0C}" type="pres">
      <dgm:prSet presAssocID="{49A9D04A-8E1D-4815-9324-61FA673458CC}" presName="spacer" presStyleCnt="0"/>
      <dgm:spPr/>
    </dgm:pt>
    <dgm:pt modelId="{F7A7D8F4-0581-4144-918B-F55412FB81C9}" type="pres">
      <dgm:prSet presAssocID="{9ABFBC49-4A41-41A3-A738-540D39AB60DC}" presName="parentText" presStyleLbl="node1" presStyleIdx="1" presStyleCnt="3">
        <dgm:presLayoutVars>
          <dgm:chMax val="0"/>
          <dgm:bulletEnabled val="1"/>
        </dgm:presLayoutVars>
      </dgm:prSet>
      <dgm:spPr/>
    </dgm:pt>
    <dgm:pt modelId="{4D1C5A8F-5CB8-4B0E-9101-8485D95F872A}" type="pres">
      <dgm:prSet presAssocID="{746C9F76-EC04-41E3-81F2-317F2B1ACFF7}" presName="spacer" presStyleCnt="0"/>
      <dgm:spPr/>
    </dgm:pt>
    <dgm:pt modelId="{DB9AA770-6DA7-4C9E-B9CE-89C7A898C46D}" type="pres">
      <dgm:prSet presAssocID="{0E92E1D2-C06B-4EAB-8AA1-32C320FC8E47}" presName="parentText" presStyleLbl="node1" presStyleIdx="2" presStyleCnt="3">
        <dgm:presLayoutVars>
          <dgm:chMax val="0"/>
          <dgm:bulletEnabled val="1"/>
        </dgm:presLayoutVars>
      </dgm:prSet>
      <dgm:spPr/>
    </dgm:pt>
  </dgm:ptLst>
  <dgm:cxnLst>
    <dgm:cxn modelId="{327D3D1E-8F72-4805-9251-506BFFBAB1CE}" type="presOf" srcId="{0E92E1D2-C06B-4EAB-8AA1-32C320FC8E47}" destId="{DB9AA770-6DA7-4C9E-B9CE-89C7A898C46D}" srcOrd="0" destOrd="0" presId="urn:microsoft.com/office/officeart/2005/8/layout/vList2"/>
    <dgm:cxn modelId="{02E13D42-C5E5-4572-B249-47CEBCE0A894}" srcId="{F2B0B373-A8F3-485C-B321-8D0622B8E8A1}" destId="{9ABFBC49-4A41-41A3-A738-540D39AB60DC}" srcOrd="1" destOrd="0" parTransId="{7B160CBB-8FD1-4D80-B491-B2E84C9B21A9}" sibTransId="{746C9F76-EC04-41E3-81F2-317F2B1ACFF7}"/>
    <dgm:cxn modelId="{40F32F64-CFFC-4694-9CDB-DDD0C7235421}" srcId="{F2B0B373-A8F3-485C-B321-8D0622B8E8A1}" destId="{CCCA0F2D-8833-4B93-8CC2-2C0926D6E7C7}" srcOrd="0" destOrd="0" parTransId="{F8EC9018-A77B-468C-8851-8A1B4EA6B449}" sibTransId="{49A9D04A-8E1D-4815-9324-61FA673458CC}"/>
    <dgm:cxn modelId="{ACDEB368-27B7-4964-AF48-6DE3F88AD00E}" type="presOf" srcId="{F2B0B373-A8F3-485C-B321-8D0622B8E8A1}" destId="{CF54CA62-A5CE-4AB9-ABB2-6802D33D3C10}" srcOrd="0" destOrd="0" presId="urn:microsoft.com/office/officeart/2005/8/layout/vList2"/>
    <dgm:cxn modelId="{AD1285B6-92EF-4E42-AC6F-E14E81C95D9F}" srcId="{F2B0B373-A8F3-485C-B321-8D0622B8E8A1}" destId="{0E92E1D2-C06B-4EAB-8AA1-32C320FC8E47}" srcOrd="2" destOrd="0" parTransId="{BF842823-8DB5-4092-90C6-3ACF8636B6FF}" sibTransId="{52182E60-29EB-4FAF-B2A7-255B3085ABB1}"/>
    <dgm:cxn modelId="{122EDFBC-369E-43AB-8052-9FE9C56CC67E}" type="presOf" srcId="{CCCA0F2D-8833-4B93-8CC2-2C0926D6E7C7}" destId="{9C670B17-39A1-4E80-BD63-32BEC7EB6683}" srcOrd="0" destOrd="0" presId="urn:microsoft.com/office/officeart/2005/8/layout/vList2"/>
    <dgm:cxn modelId="{4EC503C1-8888-4F87-BBBA-6A5B12235BB8}" type="presOf" srcId="{9ABFBC49-4A41-41A3-A738-540D39AB60DC}" destId="{F7A7D8F4-0581-4144-918B-F55412FB81C9}" srcOrd="0" destOrd="0" presId="urn:microsoft.com/office/officeart/2005/8/layout/vList2"/>
    <dgm:cxn modelId="{F6DB3A1D-B71D-43F8-8993-17CE80FB2B39}" type="presParOf" srcId="{CF54CA62-A5CE-4AB9-ABB2-6802D33D3C10}" destId="{9C670B17-39A1-4E80-BD63-32BEC7EB6683}" srcOrd="0" destOrd="0" presId="urn:microsoft.com/office/officeart/2005/8/layout/vList2"/>
    <dgm:cxn modelId="{11B3C097-BD1A-4DAF-8C20-AD598242E6F8}" type="presParOf" srcId="{CF54CA62-A5CE-4AB9-ABB2-6802D33D3C10}" destId="{A00025F1-5992-4682-892D-492123708C0C}" srcOrd="1" destOrd="0" presId="urn:microsoft.com/office/officeart/2005/8/layout/vList2"/>
    <dgm:cxn modelId="{8FE1314F-9A80-4B98-9535-3E333DD0EF12}" type="presParOf" srcId="{CF54CA62-A5CE-4AB9-ABB2-6802D33D3C10}" destId="{F7A7D8F4-0581-4144-918B-F55412FB81C9}" srcOrd="2" destOrd="0" presId="urn:microsoft.com/office/officeart/2005/8/layout/vList2"/>
    <dgm:cxn modelId="{D18167D4-A95A-46DC-8910-DA2040E69E8B}" type="presParOf" srcId="{CF54CA62-A5CE-4AB9-ABB2-6802D33D3C10}" destId="{4D1C5A8F-5CB8-4B0E-9101-8485D95F872A}" srcOrd="3" destOrd="0" presId="urn:microsoft.com/office/officeart/2005/8/layout/vList2"/>
    <dgm:cxn modelId="{ABB57B6E-4E54-4DD6-A95A-0596FE8C2438}" type="presParOf" srcId="{CF54CA62-A5CE-4AB9-ABB2-6802D33D3C10}" destId="{DB9AA770-6DA7-4C9E-B9CE-89C7A898C46D}"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6A65694-77FE-462F-A42B-502CE4A01DAD}"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68E0D721-2932-4A37-A656-3878821FFEBB}">
      <dgm:prSet phldrT="[Text]"/>
      <dgm:spPr/>
      <dgm:t>
        <a:bodyPr/>
        <a:lstStyle/>
        <a:p>
          <a:r>
            <a:rPr lang="en-US" b="1" dirty="0">
              <a:solidFill>
                <a:srgbClr val="FFFF00"/>
              </a:solidFill>
            </a:rPr>
            <a:t>Tenant</a:t>
          </a:r>
          <a:r>
            <a:rPr lang="en-US" dirty="0"/>
            <a:t> calls the  EELS Hotline</a:t>
          </a:r>
        </a:p>
      </dgm:t>
    </dgm:pt>
    <dgm:pt modelId="{C57243BD-4D6C-4265-ABA2-FE83168F5563}" type="parTrans" cxnId="{D4986A5B-6065-4963-B27F-B3391F06D80D}">
      <dgm:prSet/>
      <dgm:spPr/>
      <dgm:t>
        <a:bodyPr/>
        <a:lstStyle/>
        <a:p>
          <a:endParaRPr lang="en-US"/>
        </a:p>
      </dgm:t>
    </dgm:pt>
    <dgm:pt modelId="{19A9CF7C-0B1A-4ECD-948B-BC2D323B8429}" type="sibTrans" cxnId="{D4986A5B-6065-4963-B27F-B3391F06D80D}">
      <dgm:prSet>
        <dgm:style>
          <a:lnRef idx="1">
            <a:schemeClr val="accent6"/>
          </a:lnRef>
          <a:fillRef idx="0">
            <a:schemeClr val="accent6"/>
          </a:fillRef>
          <a:effectRef idx="0">
            <a:schemeClr val="accent6"/>
          </a:effectRef>
          <a:fontRef idx="minor">
            <a:schemeClr val="tx1"/>
          </a:fontRef>
        </dgm:style>
      </dgm:prSet>
      <dgm:spPr>
        <a:ln w="19050"/>
      </dgm:spPr>
      <dgm:t>
        <a:bodyPr/>
        <a:lstStyle/>
        <a:p>
          <a:endParaRPr lang="en-US"/>
        </a:p>
      </dgm:t>
    </dgm:pt>
    <dgm:pt modelId="{E0D05C3C-9DAC-4D72-8BD0-11EAD933EBC3}">
      <dgm:prSet phldrT="[Text]" custT="1"/>
      <dgm:spPr/>
      <dgm:t>
        <a:bodyPr/>
        <a:lstStyle/>
        <a:p>
          <a:r>
            <a:rPr lang="en-US" sz="2500" b="1" kern="1200" dirty="0">
              <a:solidFill>
                <a:srgbClr val="FFFF00"/>
              </a:solidFill>
              <a:latin typeface="Calibri" panose="020F0502020204030204"/>
              <a:ea typeface="+mn-ea"/>
              <a:cs typeface="+mn-cs"/>
            </a:rPr>
            <a:t>Navigator </a:t>
          </a:r>
        </a:p>
        <a:p>
          <a:r>
            <a:rPr lang="en-US" sz="2500" kern="1200" dirty="0"/>
            <a:t>Interviews caller &amp; determines need</a:t>
          </a:r>
        </a:p>
      </dgm:t>
    </dgm:pt>
    <dgm:pt modelId="{A787199D-2025-4506-95C0-3CD7A229CFC3}" type="parTrans" cxnId="{A78486F5-E917-4A42-91E2-C0850AF2C4A8}">
      <dgm:prSet/>
      <dgm:spPr/>
      <dgm:t>
        <a:bodyPr/>
        <a:lstStyle/>
        <a:p>
          <a:endParaRPr lang="en-US"/>
        </a:p>
      </dgm:t>
    </dgm:pt>
    <dgm:pt modelId="{E651F4D7-3570-4EFA-A2E3-6C98B9DA76CF}" type="sibTrans" cxnId="{A78486F5-E917-4A42-91E2-C0850AF2C4A8}">
      <dgm:prSet>
        <dgm:style>
          <a:lnRef idx="1">
            <a:schemeClr val="accent6"/>
          </a:lnRef>
          <a:fillRef idx="0">
            <a:schemeClr val="accent6"/>
          </a:fillRef>
          <a:effectRef idx="0">
            <a:schemeClr val="accent6"/>
          </a:effectRef>
          <a:fontRef idx="minor">
            <a:schemeClr val="tx1"/>
          </a:fontRef>
        </dgm:style>
      </dgm:prSet>
      <dgm:spPr>
        <a:ln w="28575"/>
      </dgm:spPr>
      <dgm:t>
        <a:bodyPr/>
        <a:lstStyle/>
        <a:p>
          <a:endParaRPr lang="en-US"/>
        </a:p>
      </dgm:t>
    </dgm:pt>
    <dgm:pt modelId="{964728AB-5832-4C09-87D8-977021BF3E8A}">
      <dgm:prSet phldrT="[Text]" custT="1"/>
      <dgm:spPr/>
      <dgm:t>
        <a:bodyPr/>
        <a:lstStyle/>
        <a:p>
          <a:r>
            <a:rPr lang="en-US" sz="2500" kern="1200" dirty="0"/>
            <a:t>Referred to </a:t>
          </a:r>
          <a:r>
            <a:rPr lang="en-US" sz="2500" b="1" kern="1200" dirty="0">
              <a:solidFill>
                <a:srgbClr val="FFFF00"/>
              </a:solidFill>
            </a:rPr>
            <a:t>lawyer</a:t>
          </a:r>
          <a:r>
            <a:rPr lang="en-US" sz="2500" kern="1200" dirty="0"/>
            <a:t> for advice &amp;/or representation</a:t>
          </a:r>
        </a:p>
        <a:p>
          <a:r>
            <a:rPr lang="en-US" sz="1800" b="1" kern="1200" dirty="0"/>
            <a:t>if </a:t>
          </a:r>
          <a:r>
            <a:rPr lang="en-US" sz="1800" b="1" kern="1200" dirty="0">
              <a:solidFill>
                <a:prstClr val="white"/>
              </a:solidFill>
              <a:latin typeface="Calibri" panose="020F0502020204030204"/>
              <a:ea typeface="+mn-ea"/>
              <a:cs typeface="+mn-cs"/>
            </a:rPr>
            <a:t>eligible</a:t>
          </a:r>
          <a:r>
            <a:rPr lang="en-US" sz="1800" b="1" kern="1200" dirty="0"/>
            <a:t>  &amp; eligible</a:t>
          </a:r>
          <a:endParaRPr lang="en-US" sz="2500" b="1" kern="1200" dirty="0"/>
        </a:p>
      </dgm:t>
    </dgm:pt>
    <dgm:pt modelId="{1372B2B8-0E96-41E3-808E-D4701B5EDD5B}" type="parTrans" cxnId="{F8A87784-7060-44DA-B450-77B0D27E8219}">
      <dgm:prSet/>
      <dgm:spPr/>
      <dgm:t>
        <a:bodyPr/>
        <a:lstStyle/>
        <a:p>
          <a:endParaRPr lang="en-US"/>
        </a:p>
      </dgm:t>
    </dgm:pt>
    <dgm:pt modelId="{4CADC6DD-4631-43A8-A570-A78D900556B4}" type="sibTrans" cxnId="{F8A87784-7060-44DA-B450-77B0D27E8219}">
      <dgm:prSet>
        <dgm:style>
          <a:lnRef idx="1">
            <a:schemeClr val="accent6"/>
          </a:lnRef>
          <a:fillRef idx="0">
            <a:schemeClr val="accent6"/>
          </a:fillRef>
          <a:effectRef idx="0">
            <a:schemeClr val="accent6"/>
          </a:effectRef>
          <a:fontRef idx="minor">
            <a:schemeClr val="tx1"/>
          </a:fontRef>
        </dgm:style>
      </dgm:prSet>
      <dgm:spPr>
        <a:ln w="28575"/>
      </dgm:spPr>
      <dgm:t>
        <a:bodyPr/>
        <a:lstStyle/>
        <a:p>
          <a:endParaRPr lang="en-US"/>
        </a:p>
      </dgm:t>
    </dgm:pt>
    <dgm:pt modelId="{E7C9150C-1DEE-403E-9E95-B18229356813}">
      <dgm:prSet custT="1"/>
      <dgm:spPr/>
      <dgm:t>
        <a:bodyPr/>
        <a:lstStyle/>
        <a:p>
          <a:r>
            <a:rPr lang="en-US" sz="2500" kern="1200" dirty="0"/>
            <a:t>Referred for </a:t>
          </a:r>
          <a:r>
            <a:rPr lang="en-US" sz="2500" b="1" kern="1200" dirty="0">
              <a:solidFill>
                <a:srgbClr val="FFFF00"/>
              </a:solidFill>
            </a:rPr>
            <a:t>Job Services</a:t>
          </a:r>
        </a:p>
        <a:p>
          <a:r>
            <a:rPr lang="en-US" sz="1800" b="1" kern="1200" dirty="0">
              <a:solidFill>
                <a:prstClr val="white"/>
              </a:solidFill>
              <a:latin typeface="Calibri" panose="020F0502020204030204"/>
              <a:ea typeface="+mn-ea"/>
              <a:cs typeface="+mn-cs"/>
            </a:rPr>
            <a:t>if applicable </a:t>
          </a:r>
        </a:p>
      </dgm:t>
    </dgm:pt>
    <dgm:pt modelId="{0EE3AD5F-5F41-44F3-ABFC-B16B13138717}" type="parTrans" cxnId="{3F6F947C-9332-49EB-A388-72EB6CB82274}">
      <dgm:prSet/>
      <dgm:spPr/>
      <dgm:t>
        <a:bodyPr/>
        <a:lstStyle/>
        <a:p>
          <a:endParaRPr lang="en-US"/>
        </a:p>
      </dgm:t>
    </dgm:pt>
    <dgm:pt modelId="{CE5D59A0-82F8-4EB5-BB0A-41DD1880EE50}" type="sibTrans" cxnId="{3F6F947C-9332-49EB-A388-72EB6CB82274}">
      <dgm:prSet>
        <dgm:style>
          <a:lnRef idx="1">
            <a:schemeClr val="accent6"/>
          </a:lnRef>
          <a:fillRef idx="0">
            <a:schemeClr val="accent6"/>
          </a:fillRef>
          <a:effectRef idx="0">
            <a:schemeClr val="accent6"/>
          </a:effectRef>
          <a:fontRef idx="minor">
            <a:schemeClr val="tx1"/>
          </a:fontRef>
        </dgm:style>
      </dgm:prSet>
      <dgm:spPr>
        <a:ln w="28575"/>
      </dgm:spPr>
      <dgm:t>
        <a:bodyPr/>
        <a:lstStyle/>
        <a:p>
          <a:endParaRPr lang="en-US"/>
        </a:p>
      </dgm:t>
    </dgm:pt>
    <dgm:pt modelId="{64908630-85A4-4F75-9F02-3F55E1BAE1EF}">
      <dgm:prSet custT="1"/>
      <dgm:spPr/>
      <dgm:t>
        <a:bodyPr/>
        <a:lstStyle/>
        <a:p>
          <a:pPr marL="0" lvl="0" algn="ctr" defTabSz="1111250">
            <a:lnSpc>
              <a:spcPct val="90000"/>
            </a:lnSpc>
            <a:spcBef>
              <a:spcPct val="0"/>
            </a:spcBef>
            <a:spcAft>
              <a:spcPct val="35000"/>
            </a:spcAft>
            <a:buNone/>
          </a:pPr>
          <a:r>
            <a:rPr lang="en-US" sz="2500" kern="1200" dirty="0"/>
            <a:t>Expedited </a:t>
          </a:r>
          <a:r>
            <a:rPr lang="en-US" sz="2500" b="1" kern="1200" dirty="0">
              <a:solidFill>
                <a:srgbClr val="FFFF00"/>
              </a:solidFill>
            </a:rPr>
            <a:t>Rent Assistance </a:t>
          </a:r>
        </a:p>
        <a:p>
          <a:pPr marL="0" lvl="0" algn="ctr" defTabSz="1111250">
            <a:lnSpc>
              <a:spcPct val="90000"/>
            </a:lnSpc>
            <a:spcBef>
              <a:spcPct val="0"/>
            </a:spcBef>
            <a:spcAft>
              <a:spcPct val="35000"/>
            </a:spcAft>
            <a:buNone/>
          </a:pPr>
          <a:r>
            <a:rPr lang="en-US" sz="1800" b="1" kern="1200" dirty="0">
              <a:solidFill>
                <a:prstClr val="white"/>
              </a:solidFill>
              <a:latin typeface="Calibri" panose="020F0502020204030204"/>
              <a:ea typeface="+mn-ea"/>
              <a:cs typeface="+mn-cs"/>
            </a:rPr>
            <a:t>if needed</a:t>
          </a:r>
        </a:p>
      </dgm:t>
    </dgm:pt>
    <dgm:pt modelId="{3E528F8D-6C23-407B-A840-B7D19B2AEC79}" type="parTrans" cxnId="{01A1C05F-A054-493D-BFDB-F498EC691838}">
      <dgm:prSet/>
      <dgm:spPr/>
      <dgm:t>
        <a:bodyPr/>
        <a:lstStyle/>
        <a:p>
          <a:endParaRPr lang="en-US"/>
        </a:p>
      </dgm:t>
    </dgm:pt>
    <dgm:pt modelId="{BDA11ED6-DDA2-4A88-BD2D-382705FB4212}" type="sibTrans" cxnId="{01A1C05F-A054-493D-BFDB-F498EC691838}">
      <dgm:prSet>
        <dgm:style>
          <a:lnRef idx="1">
            <a:schemeClr val="accent6"/>
          </a:lnRef>
          <a:fillRef idx="0">
            <a:schemeClr val="accent6"/>
          </a:fillRef>
          <a:effectRef idx="0">
            <a:schemeClr val="accent6"/>
          </a:effectRef>
          <a:fontRef idx="minor">
            <a:schemeClr val="tx1"/>
          </a:fontRef>
        </dgm:style>
      </dgm:prSet>
      <dgm:spPr>
        <a:ln w="28575"/>
      </dgm:spPr>
      <dgm:t>
        <a:bodyPr/>
        <a:lstStyle/>
        <a:p>
          <a:endParaRPr lang="en-US"/>
        </a:p>
      </dgm:t>
    </dgm:pt>
    <dgm:pt modelId="{071DDCA2-74BE-4809-A5B4-909241D1C1E9}">
      <dgm:prSet custT="1"/>
      <dgm:spPr/>
      <dgm:t>
        <a:bodyPr/>
        <a:lstStyle/>
        <a:p>
          <a:r>
            <a:rPr lang="en-US" sz="2200" b="1" dirty="0">
              <a:solidFill>
                <a:srgbClr val="FFFF00"/>
              </a:solidFill>
            </a:rPr>
            <a:t>Emergency housing </a:t>
          </a:r>
          <a:r>
            <a:rPr lang="en-US" sz="2200" dirty="0"/>
            <a:t>to prevent homelessness </a:t>
          </a:r>
        </a:p>
        <a:p>
          <a:r>
            <a:rPr lang="en-US" sz="2000" b="1" dirty="0">
              <a:solidFill>
                <a:prstClr val="white"/>
              </a:solidFill>
              <a:latin typeface="Calibri" panose="020F0502020204030204"/>
              <a:ea typeface="+mn-ea"/>
              <a:cs typeface="+mn-cs"/>
            </a:rPr>
            <a:t>if needed &amp; eligible</a:t>
          </a:r>
          <a:endParaRPr lang="en-US" sz="2000" dirty="0"/>
        </a:p>
      </dgm:t>
    </dgm:pt>
    <dgm:pt modelId="{E3A82669-E282-4CAE-96DF-FEE53CFEF1B8}" type="parTrans" cxnId="{92E5C1F5-2E19-48E7-88C8-4F23A9BC00BD}">
      <dgm:prSet/>
      <dgm:spPr/>
      <dgm:t>
        <a:bodyPr/>
        <a:lstStyle/>
        <a:p>
          <a:endParaRPr lang="en-US"/>
        </a:p>
      </dgm:t>
    </dgm:pt>
    <dgm:pt modelId="{4A5EBBA5-B9C8-4DD7-A307-087D14CFE957}" type="sibTrans" cxnId="{92E5C1F5-2E19-48E7-88C8-4F23A9BC00BD}">
      <dgm:prSet/>
      <dgm:spPr/>
      <dgm:t>
        <a:bodyPr/>
        <a:lstStyle/>
        <a:p>
          <a:endParaRPr lang="en-US"/>
        </a:p>
      </dgm:t>
    </dgm:pt>
    <dgm:pt modelId="{4EE1BC95-2A5E-4FC8-A6A8-D6D3627C66DD}" type="pres">
      <dgm:prSet presAssocID="{E6A65694-77FE-462F-A42B-502CE4A01DAD}" presName="Name0" presStyleCnt="0">
        <dgm:presLayoutVars>
          <dgm:dir/>
          <dgm:resizeHandles val="exact"/>
        </dgm:presLayoutVars>
      </dgm:prSet>
      <dgm:spPr/>
    </dgm:pt>
    <dgm:pt modelId="{41D3ADFF-88C9-41C7-871C-19097EF092B1}" type="pres">
      <dgm:prSet presAssocID="{68E0D721-2932-4A37-A656-3878821FFEBB}" presName="node" presStyleLbl="node1" presStyleIdx="0" presStyleCnt="6">
        <dgm:presLayoutVars>
          <dgm:bulletEnabled val="1"/>
        </dgm:presLayoutVars>
      </dgm:prSet>
      <dgm:spPr/>
    </dgm:pt>
    <dgm:pt modelId="{1F99E12E-3268-4699-ACC2-F25C32AD1694}" type="pres">
      <dgm:prSet presAssocID="{19A9CF7C-0B1A-4ECD-948B-BC2D323B8429}" presName="sibTrans" presStyleLbl="sibTrans1D1" presStyleIdx="0" presStyleCnt="5"/>
      <dgm:spPr/>
    </dgm:pt>
    <dgm:pt modelId="{48CC65B1-1D69-451D-A588-6FADE9D8D7BC}" type="pres">
      <dgm:prSet presAssocID="{19A9CF7C-0B1A-4ECD-948B-BC2D323B8429}" presName="connectorText" presStyleLbl="sibTrans1D1" presStyleIdx="0" presStyleCnt="5"/>
      <dgm:spPr/>
    </dgm:pt>
    <dgm:pt modelId="{7A9D835E-7EC8-43D5-AD25-C14258CDA0A0}" type="pres">
      <dgm:prSet presAssocID="{E0D05C3C-9DAC-4D72-8BD0-11EAD933EBC3}" presName="node" presStyleLbl="node1" presStyleIdx="1" presStyleCnt="6">
        <dgm:presLayoutVars>
          <dgm:bulletEnabled val="1"/>
        </dgm:presLayoutVars>
      </dgm:prSet>
      <dgm:spPr/>
    </dgm:pt>
    <dgm:pt modelId="{586B5A77-A69F-468C-BD22-51C74E8150BB}" type="pres">
      <dgm:prSet presAssocID="{E651F4D7-3570-4EFA-A2E3-6C98B9DA76CF}" presName="sibTrans" presStyleLbl="sibTrans1D1" presStyleIdx="1" presStyleCnt="5"/>
      <dgm:spPr/>
    </dgm:pt>
    <dgm:pt modelId="{811D6E69-FE35-4D36-BB3F-D1B295CDC6AC}" type="pres">
      <dgm:prSet presAssocID="{E651F4D7-3570-4EFA-A2E3-6C98B9DA76CF}" presName="connectorText" presStyleLbl="sibTrans1D1" presStyleIdx="1" presStyleCnt="5"/>
      <dgm:spPr/>
    </dgm:pt>
    <dgm:pt modelId="{FA26A977-231C-4C7B-80D9-AEF0517C3E95}" type="pres">
      <dgm:prSet presAssocID="{964728AB-5832-4C09-87D8-977021BF3E8A}" presName="node" presStyleLbl="node1" presStyleIdx="2" presStyleCnt="6">
        <dgm:presLayoutVars>
          <dgm:bulletEnabled val="1"/>
        </dgm:presLayoutVars>
      </dgm:prSet>
      <dgm:spPr/>
    </dgm:pt>
    <dgm:pt modelId="{28D64D0D-CAC1-455E-BF53-841CEC2D797D}" type="pres">
      <dgm:prSet presAssocID="{4CADC6DD-4631-43A8-A570-A78D900556B4}" presName="sibTrans" presStyleLbl="sibTrans1D1" presStyleIdx="2" presStyleCnt="5"/>
      <dgm:spPr/>
    </dgm:pt>
    <dgm:pt modelId="{58D88A69-5F8C-4301-BA34-0E55DB0770D8}" type="pres">
      <dgm:prSet presAssocID="{4CADC6DD-4631-43A8-A570-A78D900556B4}" presName="connectorText" presStyleLbl="sibTrans1D1" presStyleIdx="2" presStyleCnt="5"/>
      <dgm:spPr/>
    </dgm:pt>
    <dgm:pt modelId="{52054F22-457E-4CEC-A7E8-D26678B3F11F}" type="pres">
      <dgm:prSet presAssocID="{E7C9150C-1DEE-403E-9E95-B18229356813}" presName="node" presStyleLbl="node1" presStyleIdx="3" presStyleCnt="6">
        <dgm:presLayoutVars>
          <dgm:bulletEnabled val="1"/>
        </dgm:presLayoutVars>
      </dgm:prSet>
      <dgm:spPr/>
    </dgm:pt>
    <dgm:pt modelId="{1B7A20EA-6A7B-4C52-8CB5-20C025A31989}" type="pres">
      <dgm:prSet presAssocID="{CE5D59A0-82F8-4EB5-BB0A-41DD1880EE50}" presName="sibTrans" presStyleLbl="sibTrans1D1" presStyleIdx="3" presStyleCnt="5"/>
      <dgm:spPr/>
    </dgm:pt>
    <dgm:pt modelId="{A5DE34E4-7D83-444C-A7F7-5E9104F599D3}" type="pres">
      <dgm:prSet presAssocID="{CE5D59A0-82F8-4EB5-BB0A-41DD1880EE50}" presName="connectorText" presStyleLbl="sibTrans1D1" presStyleIdx="3" presStyleCnt="5"/>
      <dgm:spPr/>
    </dgm:pt>
    <dgm:pt modelId="{6D4D3344-3685-46BC-ABE8-B558C142FFC7}" type="pres">
      <dgm:prSet presAssocID="{64908630-85A4-4F75-9F02-3F55E1BAE1EF}" presName="node" presStyleLbl="node1" presStyleIdx="4" presStyleCnt="6">
        <dgm:presLayoutVars>
          <dgm:bulletEnabled val="1"/>
        </dgm:presLayoutVars>
      </dgm:prSet>
      <dgm:spPr/>
    </dgm:pt>
    <dgm:pt modelId="{E6ECEBB2-4AC2-467A-ACF2-A5A3F06D206D}" type="pres">
      <dgm:prSet presAssocID="{BDA11ED6-DDA2-4A88-BD2D-382705FB4212}" presName="sibTrans" presStyleLbl="sibTrans1D1" presStyleIdx="4" presStyleCnt="5"/>
      <dgm:spPr/>
    </dgm:pt>
    <dgm:pt modelId="{FE9B5389-994E-4046-B6BB-3DCF3176B44A}" type="pres">
      <dgm:prSet presAssocID="{BDA11ED6-DDA2-4A88-BD2D-382705FB4212}" presName="connectorText" presStyleLbl="sibTrans1D1" presStyleIdx="4" presStyleCnt="5"/>
      <dgm:spPr/>
    </dgm:pt>
    <dgm:pt modelId="{E5125D38-086C-47EA-8004-0CC287F2B87E}" type="pres">
      <dgm:prSet presAssocID="{071DDCA2-74BE-4809-A5B4-909241D1C1E9}" presName="node" presStyleLbl="node1" presStyleIdx="5" presStyleCnt="6">
        <dgm:presLayoutVars>
          <dgm:bulletEnabled val="1"/>
        </dgm:presLayoutVars>
      </dgm:prSet>
      <dgm:spPr/>
    </dgm:pt>
  </dgm:ptLst>
  <dgm:cxnLst>
    <dgm:cxn modelId="{AA358D0B-4C18-4D33-8FD1-0491CDDDE2FF}" type="presOf" srcId="{E0D05C3C-9DAC-4D72-8BD0-11EAD933EBC3}" destId="{7A9D835E-7EC8-43D5-AD25-C14258CDA0A0}" srcOrd="0" destOrd="0" presId="urn:microsoft.com/office/officeart/2016/7/layout/RepeatingBendingProcessNew"/>
    <dgm:cxn modelId="{DD5F6813-4070-4A20-A00D-C37C0AE5E64F}" type="presOf" srcId="{4CADC6DD-4631-43A8-A570-A78D900556B4}" destId="{28D64D0D-CAC1-455E-BF53-841CEC2D797D}" srcOrd="0" destOrd="0" presId="urn:microsoft.com/office/officeart/2016/7/layout/RepeatingBendingProcessNew"/>
    <dgm:cxn modelId="{EAA22E18-3667-4522-8044-094C7DD534ED}" type="presOf" srcId="{64908630-85A4-4F75-9F02-3F55E1BAE1EF}" destId="{6D4D3344-3685-46BC-ABE8-B558C142FFC7}" srcOrd="0" destOrd="0" presId="urn:microsoft.com/office/officeart/2016/7/layout/RepeatingBendingProcessNew"/>
    <dgm:cxn modelId="{C1A20E21-8506-4953-96DE-02A314309960}" type="presOf" srcId="{E651F4D7-3570-4EFA-A2E3-6C98B9DA76CF}" destId="{811D6E69-FE35-4D36-BB3F-D1B295CDC6AC}" srcOrd="1" destOrd="0" presId="urn:microsoft.com/office/officeart/2016/7/layout/RepeatingBendingProcessNew"/>
    <dgm:cxn modelId="{52DC8624-584D-4319-A0C4-A90808046755}" type="presOf" srcId="{CE5D59A0-82F8-4EB5-BB0A-41DD1880EE50}" destId="{1B7A20EA-6A7B-4C52-8CB5-20C025A31989}" srcOrd="0" destOrd="0" presId="urn:microsoft.com/office/officeart/2016/7/layout/RepeatingBendingProcessNew"/>
    <dgm:cxn modelId="{94FDEF26-566C-4065-9866-7C7593CF0F1E}" type="presOf" srcId="{19A9CF7C-0B1A-4ECD-948B-BC2D323B8429}" destId="{48CC65B1-1D69-451D-A588-6FADE9D8D7BC}" srcOrd="1" destOrd="0" presId="urn:microsoft.com/office/officeart/2016/7/layout/RepeatingBendingProcessNew"/>
    <dgm:cxn modelId="{B1A55328-AAA6-4C39-94A9-456E269B6840}" type="presOf" srcId="{BDA11ED6-DDA2-4A88-BD2D-382705FB4212}" destId="{E6ECEBB2-4AC2-467A-ACF2-A5A3F06D206D}" srcOrd="0" destOrd="0" presId="urn:microsoft.com/office/officeart/2016/7/layout/RepeatingBendingProcessNew"/>
    <dgm:cxn modelId="{EBD3C149-6ECB-4897-AFC1-ED1AEC2AD3A1}" type="presOf" srcId="{CE5D59A0-82F8-4EB5-BB0A-41DD1880EE50}" destId="{A5DE34E4-7D83-444C-A7F7-5E9104F599D3}" srcOrd="1" destOrd="0" presId="urn:microsoft.com/office/officeart/2016/7/layout/RepeatingBendingProcessNew"/>
    <dgm:cxn modelId="{63512053-F457-4E2B-8702-FACA7384AD01}" type="presOf" srcId="{4CADC6DD-4631-43A8-A570-A78D900556B4}" destId="{58D88A69-5F8C-4301-BA34-0E55DB0770D8}" srcOrd="1" destOrd="0" presId="urn:microsoft.com/office/officeart/2016/7/layout/RepeatingBendingProcessNew"/>
    <dgm:cxn modelId="{D4986A5B-6065-4963-B27F-B3391F06D80D}" srcId="{E6A65694-77FE-462F-A42B-502CE4A01DAD}" destId="{68E0D721-2932-4A37-A656-3878821FFEBB}" srcOrd="0" destOrd="0" parTransId="{C57243BD-4D6C-4265-ABA2-FE83168F5563}" sibTransId="{19A9CF7C-0B1A-4ECD-948B-BC2D323B8429}"/>
    <dgm:cxn modelId="{01A1C05F-A054-493D-BFDB-F498EC691838}" srcId="{E6A65694-77FE-462F-A42B-502CE4A01DAD}" destId="{64908630-85A4-4F75-9F02-3F55E1BAE1EF}" srcOrd="4" destOrd="0" parTransId="{3E528F8D-6C23-407B-A840-B7D19B2AEC79}" sibTransId="{BDA11ED6-DDA2-4A88-BD2D-382705FB4212}"/>
    <dgm:cxn modelId="{9C72406E-B6D1-46BC-B677-CF35552527E1}" type="presOf" srcId="{964728AB-5832-4C09-87D8-977021BF3E8A}" destId="{FA26A977-231C-4C7B-80D9-AEF0517C3E95}" srcOrd="0" destOrd="0" presId="urn:microsoft.com/office/officeart/2016/7/layout/RepeatingBendingProcessNew"/>
    <dgm:cxn modelId="{130C0A73-5146-419C-9B6A-491E9C45C733}" type="presOf" srcId="{E7C9150C-1DEE-403E-9E95-B18229356813}" destId="{52054F22-457E-4CEC-A7E8-D26678B3F11F}" srcOrd="0" destOrd="0" presId="urn:microsoft.com/office/officeart/2016/7/layout/RepeatingBendingProcessNew"/>
    <dgm:cxn modelId="{D8708473-1D4C-4293-BE15-6D277798EFFC}" type="presOf" srcId="{19A9CF7C-0B1A-4ECD-948B-BC2D323B8429}" destId="{1F99E12E-3268-4699-ACC2-F25C32AD1694}" srcOrd="0" destOrd="0" presId="urn:microsoft.com/office/officeart/2016/7/layout/RepeatingBendingProcessNew"/>
    <dgm:cxn modelId="{930E2776-81F7-43D3-A9BC-13F72B145DDB}" type="presOf" srcId="{071DDCA2-74BE-4809-A5B4-909241D1C1E9}" destId="{E5125D38-086C-47EA-8004-0CC287F2B87E}" srcOrd="0" destOrd="0" presId="urn:microsoft.com/office/officeart/2016/7/layout/RepeatingBendingProcessNew"/>
    <dgm:cxn modelId="{3F6F947C-9332-49EB-A388-72EB6CB82274}" srcId="{E6A65694-77FE-462F-A42B-502CE4A01DAD}" destId="{E7C9150C-1DEE-403E-9E95-B18229356813}" srcOrd="3" destOrd="0" parTransId="{0EE3AD5F-5F41-44F3-ABFC-B16B13138717}" sibTransId="{CE5D59A0-82F8-4EB5-BB0A-41DD1880EE50}"/>
    <dgm:cxn modelId="{F8A87784-7060-44DA-B450-77B0D27E8219}" srcId="{E6A65694-77FE-462F-A42B-502CE4A01DAD}" destId="{964728AB-5832-4C09-87D8-977021BF3E8A}" srcOrd="2" destOrd="0" parTransId="{1372B2B8-0E96-41E3-808E-D4701B5EDD5B}" sibTransId="{4CADC6DD-4631-43A8-A570-A78D900556B4}"/>
    <dgm:cxn modelId="{BE75F584-F434-431C-8566-2969811ADD8C}" type="presOf" srcId="{E6A65694-77FE-462F-A42B-502CE4A01DAD}" destId="{4EE1BC95-2A5E-4FC8-A6A8-D6D3627C66DD}" srcOrd="0" destOrd="0" presId="urn:microsoft.com/office/officeart/2016/7/layout/RepeatingBendingProcessNew"/>
    <dgm:cxn modelId="{0F198AB7-15DB-4B9E-8CD3-A076C62A2503}" type="presOf" srcId="{68E0D721-2932-4A37-A656-3878821FFEBB}" destId="{41D3ADFF-88C9-41C7-871C-19097EF092B1}" srcOrd="0" destOrd="0" presId="urn:microsoft.com/office/officeart/2016/7/layout/RepeatingBendingProcessNew"/>
    <dgm:cxn modelId="{65DDAACE-F46A-41A4-8AE1-236BE757480B}" type="presOf" srcId="{BDA11ED6-DDA2-4A88-BD2D-382705FB4212}" destId="{FE9B5389-994E-4046-B6BB-3DCF3176B44A}" srcOrd="1" destOrd="0" presId="urn:microsoft.com/office/officeart/2016/7/layout/RepeatingBendingProcessNew"/>
    <dgm:cxn modelId="{3CEB67DA-7454-4322-A829-CA3C3867CF11}" type="presOf" srcId="{E651F4D7-3570-4EFA-A2E3-6C98B9DA76CF}" destId="{586B5A77-A69F-468C-BD22-51C74E8150BB}" srcOrd="0" destOrd="0" presId="urn:microsoft.com/office/officeart/2016/7/layout/RepeatingBendingProcessNew"/>
    <dgm:cxn modelId="{A78486F5-E917-4A42-91E2-C0850AF2C4A8}" srcId="{E6A65694-77FE-462F-A42B-502CE4A01DAD}" destId="{E0D05C3C-9DAC-4D72-8BD0-11EAD933EBC3}" srcOrd="1" destOrd="0" parTransId="{A787199D-2025-4506-95C0-3CD7A229CFC3}" sibTransId="{E651F4D7-3570-4EFA-A2E3-6C98B9DA76CF}"/>
    <dgm:cxn modelId="{92E5C1F5-2E19-48E7-88C8-4F23A9BC00BD}" srcId="{E6A65694-77FE-462F-A42B-502CE4A01DAD}" destId="{071DDCA2-74BE-4809-A5B4-909241D1C1E9}" srcOrd="5" destOrd="0" parTransId="{E3A82669-E282-4CAE-96DF-FEE53CFEF1B8}" sibTransId="{4A5EBBA5-B9C8-4DD7-A307-087D14CFE957}"/>
    <dgm:cxn modelId="{DB9F31BF-F26D-438F-8969-7423D2AC3D6A}" type="presParOf" srcId="{4EE1BC95-2A5E-4FC8-A6A8-D6D3627C66DD}" destId="{41D3ADFF-88C9-41C7-871C-19097EF092B1}" srcOrd="0" destOrd="0" presId="urn:microsoft.com/office/officeart/2016/7/layout/RepeatingBendingProcessNew"/>
    <dgm:cxn modelId="{E0E9103A-6B32-42F7-8565-EAF0AA0086F6}" type="presParOf" srcId="{4EE1BC95-2A5E-4FC8-A6A8-D6D3627C66DD}" destId="{1F99E12E-3268-4699-ACC2-F25C32AD1694}" srcOrd="1" destOrd="0" presId="urn:microsoft.com/office/officeart/2016/7/layout/RepeatingBendingProcessNew"/>
    <dgm:cxn modelId="{5075674D-527E-41A8-9F30-0AADA24CC066}" type="presParOf" srcId="{1F99E12E-3268-4699-ACC2-F25C32AD1694}" destId="{48CC65B1-1D69-451D-A588-6FADE9D8D7BC}" srcOrd="0" destOrd="0" presId="urn:microsoft.com/office/officeart/2016/7/layout/RepeatingBendingProcessNew"/>
    <dgm:cxn modelId="{7D680592-63D3-46F3-9D9F-F2F5D986528B}" type="presParOf" srcId="{4EE1BC95-2A5E-4FC8-A6A8-D6D3627C66DD}" destId="{7A9D835E-7EC8-43D5-AD25-C14258CDA0A0}" srcOrd="2" destOrd="0" presId="urn:microsoft.com/office/officeart/2016/7/layout/RepeatingBendingProcessNew"/>
    <dgm:cxn modelId="{BA654CB7-C066-4B14-862D-72E28BF9E03D}" type="presParOf" srcId="{4EE1BC95-2A5E-4FC8-A6A8-D6D3627C66DD}" destId="{586B5A77-A69F-468C-BD22-51C74E8150BB}" srcOrd="3" destOrd="0" presId="urn:microsoft.com/office/officeart/2016/7/layout/RepeatingBendingProcessNew"/>
    <dgm:cxn modelId="{E6B3E701-4438-428A-85C4-DC743F90D2D6}" type="presParOf" srcId="{586B5A77-A69F-468C-BD22-51C74E8150BB}" destId="{811D6E69-FE35-4D36-BB3F-D1B295CDC6AC}" srcOrd="0" destOrd="0" presId="urn:microsoft.com/office/officeart/2016/7/layout/RepeatingBendingProcessNew"/>
    <dgm:cxn modelId="{B24DA84B-37B0-4B93-88DD-E9B3E4856A0B}" type="presParOf" srcId="{4EE1BC95-2A5E-4FC8-A6A8-D6D3627C66DD}" destId="{FA26A977-231C-4C7B-80D9-AEF0517C3E95}" srcOrd="4" destOrd="0" presId="urn:microsoft.com/office/officeart/2016/7/layout/RepeatingBendingProcessNew"/>
    <dgm:cxn modelId="{9082B61A-5FCF-4652-BF8A-08048722D03F}" type="presParOf" srcId="{4EE1BC95-2A5E-4FC8-A6A8-D6D3627C66DD}" destId="{28D64D0D-CAC1-455E-BF53-841CEC2D797D}" srcOrd="5" destOrd="0" presId="urn:microsoft.com/office/officeart/2016/7/layout/RepeatingBendingProcessNew"/>
    <dgm:cxn modelId="{A43010DC-978F-4F07-9935-264EE989DDEA}" type="presParOf" srcId="{28D64D0D-CAC1-455E-BF53-841CEC2D797D}" destId="{58D88A69-5F8C-4301-BA34-0E55DB0770D8}" srcOrd="0" destOrd="0" presId="urn:microsoft.com/office/officeart/2016/7/layout/RepeatingBendingProcessNew"/>
    <dgm:cxn modelId="{60A486F4-36A9-4F33-805A-960B4BCA5FE8}" type="presParOf" srcId="{4EE1BC95-2A5E-4FC8-A6A8-D6D3627C66DD}" destId="{52054F22-457E-4CEC-A7E8-D26678B3F11F}" srcOrd="6" destOrd="0" presId="urn:microsoft.com/office/officeart/2016/7/layout/RepeatingBendingProcessNew"/>
    <dgm:cxn modelId="{63B6082B-FA69-4982-A786-37D7AC63C131}" type="presParOf" srcId="{4EE1BC95-2A5E-4FC8-A6A8-D6D3627C66DD}" destId="{1B7A20EA-6A7B-4C52-8CB5-20C025A31989}" srcOrd="7" destOrd="0" presId="urn:microsoft.com/office/officeart/2016/7/layout/RepeatingBendingProcessNew"/>
    <dgm:cxn modelId="{E33C961F-6531-4270-BB3B-4478927E5687}" type="presParOf" srcId="{1B7A20EA-6A7B-4C52-8CB5-20C025A31989}" destId="{A5DE34E4-7D83-444C-A7F7-5E9104F599D3}" srcOrd="0" destOrd="0" presId="urn:microsoft.com/office/officeart/2016/7/layout/RepeatingBendingProcessNew"/>
    <dgm:cxn modelId="{CE4C57E7-2DFB-4169-B224-BE4AA31D2198}" type="presParOf" srcId="{4EE1BC95-2A5E-4FC8-A6A8-D6D3627C66DD}" destId="{6D4D3344-3685-46BC-ABE8-B558C142FFC7}" srcOrd="8" destOrd="0" presId="urn:microsoft.com/office/officeart/2016/7/layout/RepeatingBendingProcessNew"/>
    <dgm:cxn modelId="{775B022C-FC90-45B4-B60A-F0D1BEC47D13}" type="presParOf" srcId="{4EE1BC95-2A5E-4FC8-A6A8-D6D3627C66DD}" destId="{E6ECEBB2-4AC2-467A-ACF2-A5A3F06D206D}" srcOrd="9" destOrd="0" presId="urn:microsoft.com/office/officeart/2016/7/layout/RepeatingBendingProcessNew"/>
    <dgm:cxn modelId="{4B563845-E8E8-41E6-B068-4EB7F29DB43E}" type="presParOf" srcId="{E6ECEBB2-4AC2-467A-ACF2-A5A3F06D206D}" destId="{FE9B5389-994E-4046-B6BB-3DCF3176B44A}" srcOrd="0" destOrd="0" presId="urn:microsoft.com/office/officeart/2016/7/layout/RepeatingBendingProcessNew"/>
    <dgm:cxn modelId="{0F71B17C-C593-42F1-B7E6-6E6C52FB399A}" type="presParOf" srcId="{4EE1BC95-2A5E-4FC8-A6A8-D6D3627C66DD}" destId="{E5125D38-086C-47EA-8004-0CC287F2B87E}" srcOrd="1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7143105-D650-4E1F-9A84-C5160E67C5AC}" type="doc">
      <dgm:prSet loTypeId="urn:microsoft.com/office/officeart/2018/2/layout/IconVerticalSolidList" loCatId="icon" qsTypeId="urn:microsoft.com/office/officeart/2005/8/quickstyle/simple1" qsCatId="simple" csTypeId="urn:microsoft.com/office/officeart/2018/5/colors/Iconchunking_neutralicontext_accent3_2" csCatId="accent3" phldr="1"/>
      <dgm:spPr/>
      <dgm:t>
        <a:bodyPr/>
        <a:lstStyle/>
        <a:p>
          <a:endParaRPr lang="en-US"/>
        </a:p>
      </dgm:t>
    </dgm:pt>
    <dgm:pt modelId="{6B8D6AB0-4C0E-4CD7-AD14-0063FFC1073C}">
      <dgm:prSet/>
      <dgm:spPr/>
      <dgm:t>
        <a:bodyPr/>
        <a:lstStyle/>
        <a:p>
          <a:pPr>
            <a:lnSpc>
              <a:spcPct val="100000"/>
            </a:lnSpc>
          </a:pPr>
          <a:r>
            <a:rPr lang="en-US" b="1" dirty="0"/>
            <a:t>Continue the County’s Emergency Evictions Legal Services program </a:t>
          </a:r>
          <a:r>
            <a:rPr lang="en-US" dirty="0"/>
            <a:t>with the integration of Navigators to link tenants to legal counsel and critical resources like job and childcare assistance. </a:t>
          </a:r>
        </a:p>
      </dgm:t>
    </dgm:pt>
    <dgm:pt modelId="{4125C310-3CBC-44C3-8C36-8BC7F67CCC87}" type="parTrans" cxnId="{A41E8126-0768-4ECD-B6BB-3F325C7BB97E}">
      <dgm:prSet/>
      <dgm:spPr/>
      <dgm:t>
        <a:bodyPr/>
        <a:lstStyle/>
        <a:p>
          <a:endParaRPr lang="en-US"/>
        </a:p>
      </dgm:t>
    </dgm:pt>
    <dgm:pt modelId="{96CE73AB-2F8C-4DB9-95CF-93BC3976BC8E}" type="sibTrans" cxnId="{A41E8126-0768-4ECD-B6BB-3F325C7BB97E}">
      <dgm:prSet/>
      <dgm:spPr/>
      <dgm:t>
        <a:bodyPr/>
        <a:lstStyle/>
        <a:p>
          <a:endParaRPr lang="en-US"/>
        </a:p>
      </dgm:t>
    </dgm:pt>
    <dgm:pt modelId="{E018883F-6D35-4388-B258-56A4724F004E}">
      <dgm:prSet/>
      <dgm:spPr/>
      <dgm:t>
        <a:bodyPr/>
        <a:lstStyle/>
        <a:p>
          <a:pPr>
            <a:lnSpc>
              <a:spcPct val="100000"/>
            </a:lnSpc>
          </a:pPr>
          <a:r>
            <a:rPr lang="en-US" b="1" dirty="0"/>
            <a:t>Develop an emergency rental assistance program </a:t>
          </a:r>
          <a:r>
            <a:rPr lang="en-US" dirty="0"/>
            <a:t>that is less generous than the Federally funded ERAP program, but still provides much needed assistance. </a:t>
          </a:r>
        </a:p>
      </dgm:t>
    </dgm:pt>
    <dgm:pt modelId="{51446827-7A98-4684-85BC-163368934D1B}" type="parTrans" cxnId="{06672AB8-C046-4438-A388-031C87F761BC}">
      <dgm:prSet/>
      <dgm:spPr/>
      <dgm:t>
        <a:bodyPr/>
        <a:lstStyle/>
        <a:p>
          <a:endParaRPr lang="en-US"/>
        </a:p>
      </dgm:t>
    </dgm:pt>
    <dgm:pt modelId="{C6209899-8ED3-41BE-94E0-8237B94D0D4C}" type="sibTrans" cxnId="{06672AB8-C046-4438-A388-031C87F761BC}">
      <dgm:prSet/>
      <dgm:spPr/>
      <dgm:t>
        <a:bodyPr/>
        <a:lstStyle/>
        <a:p>
          <a:endParaRPr lang="en-US"/>
        </a:p>
      </dgm:t>
    </dgm:pt>
    <dgm:pt modelId="{63178E79-B22D-4090-8B79-BD7F46867196}">
      <dgm:prSet/>
      <dgm:spPr/>
      <dgm:t>
        <a:bodyPr/>
        <a:lstStyle/>
        <a:p>
          <a:pPr>
            <a:lnSpc>
              <a:spcPct val="100000"/>
            </a:lnSpc>
          </a:pPr>
          <a:r>
            <a:rPr lang="en-US" b="1"/>
            <a:t>Support partnerships with the Justice Courts </a:t>
          </a:r>
          <a:r>
            <a:rPr lang="en-US"/>
            <a:t>to increase nonjudicial resolution of eviction disputes that create mutually satisfactory outcomes and avoid an eviction record. </a:t>
          </a:r>
        </a:p>
      </dgm:t>
    </dgm:pt>
    <dgm:pt modelId="{8C47D611-FC96-4C03-8936-CB1AFC0475E3}" type="parTrans" cxnId="{235302BA-C180-4DDD-B143-DAD5716E2F72}">
      <dgm:prSet/>
      <dgm:spPr/>
      <dgm:t>
        <a:bodyPr/>
        <a:lstStyle/>
        <a:p>
          <a:endParaRPr lang="en-US"/>
        </a:p>
      </dgm:t>
    </dgm:pt>
    <dgm:pt modelId="{B4274D9B-B83F-43EF-9B26-45645AEFD2C9}" type="sibTrans" cxnId="{235302BA-C180-4DDD-B143-DAD5716E2F72}">
      <dgm:prSet/>
      <dgm:spPr/>
      <dgm:t>
        <a:bodyPr/>
        <a:lstStyle/>
        <a:p>
          <a:endParaRPr lang="en-US"/>
        </a:p>
      </dgm:t>
    </dgm:pt>
    <dgm:pt modelId="{42AC7360-8F21-4DE5-80B8-27E32BBEF8E9}">
      <dgm:prSet/>
      <dgm:spPr/>
      <dgm:t>
        <a:bodyPr/>
        <a:lstStyle/>
        <a:p>
          <a:pPr>
            <a:lnSpc>
              <a:spcPct val="100000"/>
            </a:lnSpc>
          </a:pPr>
          <a:r>
            <a:rPr lang="en-US" dirty="0">
              <a:solidFill>
                <a:schemeClr val="tx1"/>
              </a:solidFill>
            </a:rPr>
            <a:t>Expand the program capacity of weatherization programs to serve more low-income homeowners through innovations like collaboration with local entrepreneur programs, underwriting the costs of certifications, etc. </a:t>
          </a:r>
        </a:p>
      </dgm:t>
    </dgm:pt>
    <dgm:pt modelId="{49A6F428-6D59-4AD1-9252-5190478056AF}" type="parTrans" cxnId="{26ACE2AA-2E1D-446E-8F45-6F5503BFBB5C}">
      <dgm:prSet/>
      <dgm:spPr/>
      <dgm:t>
        <a:bodyPr/>
        <a:lstStyle/>
        <a:p>
          <a:endParaRPr lang="en-US"/>
        </a:p>
      </dgm:t>
    </dgm:pt>
    <dgm:pt modelId="{D10B9CB1-3021-4BFB-9D6F-3110C5065000}" type="sibTrans" cxnId="{26ACE2AA-2E1D-446E-8F45-6F5503BFBB5C}">
      <dgm:prSet/>
      <dgm:spPr/>
      <dgm:t>
        <a:bodyPr/>
        <a:lstStyle/>
        <a:p>
          <a:endParaRPr lang="en-US"/>
        </a:p>
      </dgm:t>
    </dgm:pt>
    <dgm:pt modelId="{5477FF24-29AE-4EA7-8990-66E7E96EF521}" type="pres">
      <dgm:prSet presAssocID="{37143105-D650-4E1F-9A84-C5160E67C5AC}" presName="root" presStyleCnt="0">
        <dgm:presLayoutVars>
          <dgm:dir/>
          <dgm:resizeHandles val="exact"/>
        </dgm:presLayoutVars>
      </dgm:prSet>
      <dgm:spPr/>
    </dgm:pt>
    <dgm:pt modelId="{22BFE8D3-0292-40CF-BA99-B088FB9DCE6B}" type="pres">
      <dgm:prSet presAssocID="{6B8D6AB0-4C0E-4CD7-AD14-0063FFC1073C}" presName="compNode" presStyleCnt="0"/>
      <dgm:spPr/>
    </dgm:pt>
    <dgm:pt modelId="{DA36BA8A-45DE-447C-BE4C-2AD2B85C8105}" type="pres">
      <dgm:prSet presAssocID="{6B8D6AB0-4C0E-4CD7-AD14-0063FFC1073C}" presName="bgRect" presStyleLbl="bgShp" presStyleIdx="0" presStyleCnt="4"/>
      <dgm:spPr/>
    </dgm:pt>
    <dgm:pt modelId="{FF9DF034-FEFB-4DC6-8A30-35BF53FCC9C2}" type="pres">
      <dgm:prSet presAssocID="{6B8D6AB0-4C0E-4CD7-AD14-0063FFC1073C}" presName="iconRect" presStyleLbl="node1" presStyleIdx="0" presStyleCnt="4" custScaleX="145716" custScaleY="151737"/>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cales of justice with solid fill"/>
        </a:ext>
      </dgm:extLst>
    </dgm:pt>
    <dgm:pt modelId="{D817BC64-E882-4EF4-A44F-F8ECD96D56DA}" type="pres">
      <dgm:prSet presAssocID="{6B8D6AB0-4C0E-4CD7-AD14-0063FFC1073C}" presName="spaceRect" presStyleCnt="0"/>
      <dgm:spPr/>
    </dgm:pt>
    <dgm:pt modelId="{3ECEBDD1-6546-4D87-B0BF-84EA7A4739FE}" type="pres">
      <dgm:prSet presAssocID="{6B8D6AB0-4C0E-4CD7-AD14-0063FFC1073C}" presName="parTx" presStyleLbl="revTx" presStyleIdx="0" presStyleCnt="4">
        <dgm:presLayoutVars>
          <dgm:chMax val="0"/>
          <dgm:chPref val="0"/>
        </dgm:presLayoutVars>
      </dgm:prSet>
      <dgm:spPr/>
    </dgm:pt>
    <dgm:pt modelId="{82BDCADD-EE91-467F-89F8-122D24D9A2B5}" type="pres">
      <dgm:prSet presAssocID="{96CE73AB-2F8C-4DB9-95CF-93BC3976BC8E}" presName="sibTrans" presStyleCnt="0"/>
      <dgm:spPr/>
    </dgm:pt>
    <dgm:pt modelId="{82119FB8-C7FB-4024-8830-DF7F9D6DEFCF}" type="pres">
      <dgm:prSet presAssocID="{42AC7360-8F21-4DE5-80B8-27E32BBEF8E9}" presName="compNode" presStyleCnt="0"/>
      <dgm:spPr/>
    </dgm:pt>
    <dgm:pt modelId="{27AEDEB1-D595-4090-B4F0-34AB5F1374A3}" type="pres">
      <dgm:prSet presAssocID="{42AC7360-8F21-4DE5-80B8-27E32BBEF8E9}" presName="bgRect" presStyleLbl="bgShp" presStyleIdx="1" presStyleCnt="4"/>
      <dgm:spPr>
        <a:solidFill>
          <a:schemeClr val="accent6">
            <a:lumMod val="20000"/>
            <a:lumOff val="80000"/>
          </a:schemeClr>
        </a:solidFill>
      </dgm:spPr>
    </dgm:pt>
    <dgm:pt modelId="{36394698-BC5B-4007-A2EF-389BCD9E7C2A}" type="pres">
      <dgm:prSet presAssocID="{42AC7360-8F21-4DE5-80B8-27E32BBEF8E9}" presName="iconRect" presStyleLbl="node1" presStyleIdx="1" presStyleCnt="4"/>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Hammer with solid fill"/>
        </a:ext>
      </dgm:extLst>
    </dgm:pt>
    <dgm:pt modelId="{90AFFC93-F5A0-49F7-A6B7-C950E8BE407C}" type="pres">
      <dgm:prSet presAssocID="{42AC7360-8F21-4DE5-80B8-27E32BBEF8E9}" presName="spaceRect" presStyleCnt="0"/>
      <dgm:spPr/>
    </dgm:pt>
    <dgm:pt modelId="{A7E22BF2-3CB2-4044-B31C-2D06B5F8ECCB}" type="pres">
      <dgm:prSet presAssocID="{42AC7360-8F21-4DE5-80B8-27E32BBEF8E9}" presName="parTx" presStyleLbl="revTx" presStyleIdx="1" presStyleCnt="4">
        <dgm:presLayoutVars>
          <dgm:chMax val="0"/>
          <dgm:chPref val="0"/>
        </dgm:presLayoutVars>
      </dgm:prSet>
      <dgm:spPr/>
    </dgm:pt>
    <dgm:pt modelId="{505E83F6-B5C1-4A13-A336-C4C9CDB7311C}" type="pres">
      <dgm:prSet presAssocID="{D10B9CB1-3021-4BFB-9D6F-3110C5065000}" presName="sibTrans" presStyleCnt="0"/>
      <dgm:spPr/>
    </dgm:pt>
    <dgm:pt modelId="{59A1F9CE-2CB1-4C32-9E79-B40CD27C3412}" type="pres">
      <dgm:prSet presAssocID="{E018883F-6D35-4388-B258-56A4724F004E}" presName="compNode" presStyleCnt="0"/>
      <dgm:spPr/>
    </dgm:pt>
    <dgm:pt modelId="{78467439-64FD-4283-B698-9E84908DB4AF}" type="pres">
      <dgm:prSet presAssocID="{E018883F-6D35-4388-B258-56A4724F004E}" presName="bgRect" presStyleLbl="bgShp" presStyleIdx="2" presStyleCnt="4"/>
      <dgm:spPr>
        <a:solidFill>
          <a:schemeClr val="accent1"/>
        </a:solidFill>
      </dgm:spPr>
    </dgm:pt>
    <dgm:pt modelId="{24ECC25D-1389-4A28-BE42-926C546C52F8}" type="pres">
      <dgm:prSet presAssocID="{E018883F-6D35-4388-B258-56A4724F004E}" presName="iconRect" presStyleLbl="node1" presStyleIdx="2" presStyleCnt="4" custScaleX="157722" custScaleY="138038"/>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ney"/>
        </a:ext>
      </dgm:extLst>
    </dgm:pt>
    <dgm:pt modelId="{72A868FE-E877-4527-AE3C-85E1BB399DF7}" type="pres">
      <dgm:prSet presAssocID="{E018883F-6D35-4388-B258-56A4724F004E}" presName="spaceRect" presStyleCnt="0"/>
      <dgm:spPr/>
    </dgm:pt>
    <dgm:pt modelId="{A1736735-019E-4F0B-A187-67DF33A70311}" type="pres">
      <dgm:prSet presAssocID="{E018883F-6D35-4388-B258-56A4724F004E}" presName="parTx" presStyleLbl="revTx" presStyleIdx="2" presStyleCnt="4">
        <dgm:presLayoutVars>
          <dgm:chMax val="0"/>
          <dgm:chPref val="0"/>
        </dgm:presLayoutVars>
      </dgm:prSet>
      <dgm:spPr/>
    </dgm:pt>
    <dgm:pt modelId="{46752F61-3F5D-430C-9C74-AFD31B37A07B}" type="pres">
      <dgm:prSet presAssocID="{C6209899-8ED3-41BE-94E0-8237B94D0D4C}" presName="sibTrans" presStyleCnt="0"/>
      <dgm:spPr/>
    </dgm:pt>
    <dgm:pt modelId="{E3BCC68F-0883-429C-8C50-00E9AD9F2507}" type="pres">
      <dgm:prSet presAssocID="{63178E79-B22D-4090-8B79-BD7F46867196}" presName="compNode" presStyleCnt="0"/>
      <dgm:spPr/>
    </dgm:pt>
    <dgm:pt modelId="{57CE3412-93FC-4025-A5C4-AA149D9F731B}" type="pres">
      <dgm:prSet presAssocID="{63178E79-B22D-4090-8B79-BD7F46867196}" presName="bgRect" presStyleLbl="bgShp" presStyleIdx="3" presStyleCnt="4"/>
      <dgm:spPr>
        <a:solidFill>
          <a:srgbClr val="002060"/>
        </a:solidFill>
      </dgm:spPr>
    </dgm:pt>
    <dgm:pt modelId="{C625D06B-BAFB-47B4-B0C4-750C75C649C2}" type="pres">
      <dgm:prSet presAssocID="{63178E79-B22D-4090-8B79-BD7F46867196}" presName="iconRect" presStyleLbl="node1" presStyleIdx="3" presStyleCnt="4" custScaleX="161090" custScaleY="145931"/>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Gavel with solid fill"/>
        </a:ext>
      </dgm:extLst>
    </dgm:pt>
    <dgm:pt modelId="{ACD0B1E6-C28E-4C1F-AA05-7B8B8E89405B}" type="pres">
      <dgm:prSet presAssocID="{63178E79-B22D-4090-8B79-BD7F46867196}" presName="spaceRect" presStyleCnt="0"/>
      <dgm:spPr/>
    </dgm:pt>
    <dgm:pt modelId="{EB0CC582-7421-4FF4-83CC-C833CDB1402C}" type="pres">
      <dgm:prSet presAssocID="{63178E79-B22D-4090-8B79-BD7F46867196}" presName="parTx" presStyleLbl="revTx" presStyleIdx="3" presStyleCnt="4">
        <dgm:presLayoutVars>
          <dgm:chMax val="0"/>
          <dgm:chPref val="0"/>
        </dgm:presLayoutVars>
      </dgm:prSet>
      <dgm:spPr/>
    </dgm:pt>
  </dgm:ptLst>
  <dgm:cxnLst>
    <dgm:cxn modelId="{1CCAEE14-F9B4-4F7E-9FFA-BD44DAD1C300}" type="presOf" srcId="{E018883F-6D35-4388-B258-56A4724F004E}" destId="{A1736735-019E-4F0B-A187-67DF33A70311}" srcOrd="0" destOrd="0" presId="urn:microsoft.com/office/officeart/2018/2/layout/IconVerticalSolidList"/>
    <dgm:cxn modelId="{A41E8126-0768-4ECD-B6BB-3F325C7BB97E}" srcId="{37143105-D650-4E1F-9A84-C5160E67C5AC}" destId="{6B8D6AB0-4C0E-4CD7-AD14-0063FFC1073C}" srcOrd="0" destOrd="0" parTransId="{4125C310-3CBC-44C3-8C36-8BC7F67CCC87}" sibTransId="{96CE73AB-2F8C-4DB9-95CF-93BC3976BC8E}"/>
    <dgm:cxn modelId="{B7351C4A-16A5-46D9-BA4A-D8AA81CFCDD4}" type="presOf" srcId="{42AC7360-8F21-4DE5-80B8-27E32BBEF8E9}" destId="{A7E22BF2-3CB2-4044-B31C-2D06B5F8ECCB}" srcOrd="0" destOrd="0" presId="urn:microsoft.com/office/officeart/2018/2/layout/IconVerticalSolidList"/>
    <dgm:cxn modelId="{ABA55953-28B6-4FB2-8E97-B8804988DED9}" type="presOf" srcId="{6B8D6AB0-4C0E-4CD7-AD14-0063FFC1073C}" destId="{3ECEBDD1-6546-4D87-B0BF-84EA7A4739FE}" srcOrd="0" destOrd="0" presId="urn:microsoft.com/office/officeart/2018/2/layout/IconVerticalSolidList"/>
    <dgm:cxn modelId="{C6F84A64-FD1A-4E9E-AC53-FEFB2208B734}" type="presOf" srcId="{63178E79-B22D-4090-8B79-BD7F46867196}" destId="{EB0CC582-7421-4FF4-83CC-C833CDB1402C}" srcOrd="0" destOrd="0" presId="urn:microsoft.com/office/officeart/2018/2/layout/IconVerticalSolidList"/>
    <dgm:cxn modelId="{D7F3C269-CF65-47C8-AFEA-CD7B00C5F1B2}" type="presOf" srcId="{37143105-D650-4E1F-9A84-C5160E67C5AC}" destId="{5477FF24-29AE-4EA7-8990-66E7E96EF521}" srcOrd="0" destOrd="0" presId="urn:microsoft.com/office/officeart/2018/2/layout/IconVerticalSolidList"/>
    <dgm:cxn modelId="{26ACE2AA-2E1D-446E-8F45-6F5503BFBB5C}" srcId="{37143105-D650-4E1F-9A84-C5160E67C5AC}" destId="{42AC7360-8F21-4DE5-80B8-27E32BBEF8E9}" srcOrd="1" destOrd="0" parTransId="{49A6F428-6D59-4AD1-9252-5190478056AF}" sibTransId="{D10B9CB1-3021-4BFB-9D6F-3110C5065000}"/>
    <dgm:cxn modelId="{06672AB8-C046-4438-A388-031C87F761BC}" srcId="{37143105-D650-4E1F-9A84-C5160E67C5AC}" destId="{E018883F-6D35-4388-B258-56A4724F004E}" srcOrd="2" destOrd="0" parTransId="{51446827-7A98-4684-85BC-163368934D1B}" sibTransId="{C6209899-8ED3-41BE-94E0-8237B94D0D4C}"/>
    <dgm:cxn modelId="{235302BA-C180-4DDD-B143-DAD5716E2F72}" srcId="{37143105-D650-4E1F-9A84-C5160E67C5AC}" destId="{63178E79-B22D-4090-8B79-BD7F46867196}" srcOrd="3" destOrd="0" parTransId="{8C47D611-FC96-4C03-8936-CB1AFC0475E3}" sibTransId="{B4274D9B-B83F-43EF-9B26-45645AEFD2C9}"/>
    <dgm:cxn modelId="{4757EA25-C4E0-463C-A769-430B20D78F71}" type="presParOf" srcId="{5477FF24-29AE-4EA7-8990-66E7E96EF521}" destId="{22BFE8D3-0292-40CF-BA99-B088FB9DCE6B}" srcOrd="0" destOrd="0" presId="urn:microsoft.com/office/officeart/2018/2/layout/IconVerticalSolidList"/>
    <dgm:cxn modelId="{94621A8D-9A32-4CD7-9FC4-D412451BA5D2}" type="presParOf" srcId="{22BFE8D3-0292-40CF-BA99-B088FB9DCE6B}" destId="{DA36BA8A-45DE-447C-BE4C-2AD2B85C8105}" srcOrd="0" destOrd="0" presId="urn:microsoft.com/office/officeart/2018/2/layout/IconVerticalSolidList"/>
    <dgm:cxn modelId="{66739BA5-817F-49DE-962B-B1698E2FED8B}" type="presParOf" srcId="{22BFE8D3-0292-40CF-BA99-B088FB9DCE6B}" destId="{FF9DF034-FEFB-4DC6-8A30-35BF53FCC9C2}" srcOrd="1" destOrd="0" presId="urn:microsoft.com/office/officeart/2018/2/layout/IconVerticalSolidList"/>
    <dgm:cxn modelId="{B405BD86-72AF-42E1-B291-A9C2AAFAFF2B}" type="presParOf" srcId="{22BFE8D3-0292-40CF-BA99-B088FB9DCE6B}" destId="{D817BC64-E882-4EF4-A44F-F8ECD96D56DA}" srcOrd="2" destOrd="0" presId="urn:microsoft.com/office/officeart/2018/2/layout/IconVerticalSolidList"/>
    <dgm:cxn modelId="{DD77D3C8-B411-42BE-A287-FB64F357AE62}" type="presParOf" srcId="{22BFE8D3-0292-40CF-BA99-B088FB9DCE6B}" destId="{3ECEBDD1-6546-4D87-B0BF-84EA7A4739FE}" srcOrd="3" destOrd="0" presId="urn:microsoft.com/office/officeart/2018/2/layout/IconVerticalSolidList"/>
    <dgm:cxn modelId="{FA5F0A87-3112-460A-B0E3-33D782C66614}" type="presParOf" srcId="{5477FF24-29AE-4EA7-8990-66E7E96EF521}" destId="{82BDCADD-EE91-467F-89F8-122D24D9A2B5}" srcOrd="1" destOrd="0" presId="urn:microsoft.com/office/officeart/2018/2/layout/IconVerticalSolidList"/>
    <dgm:cxn modelId="{DD9C8087-35EF-4A62-A59D-FF071906A479}" type="presParOf" srcId="{5477FF24-29AE-4EA7-8990-66E7E96EF521}" destId="{82119FB8-C7FB-4024-8830-DF7F9D6DEFCF}" srcOrd="2" destOrd="0" presId="urn:microsoft.com/office/officeart/2018/2/layout/IconVerticalSolidList"/>
    <dgm:cxn modelId="{A7D58F34-B380-469B-8E12-8776E2B30586}" type="presParOf" srcId="{82119FB8-C7FB-4024-8830-DF7F9D6DEFCF}" destId="{27AEDEB1-D595-4090-B4F0-34AB5F1374A3}" srcOrd="0" destOrd="0" presId="urn:microsoft.com/office/officeart/2018/2/layout/IconVerticalSolidList"/>
    <dgm:cxn modelId="{FB79A88F-25B2-4D17-9E25-78CF81043E18}" type="presParOf" srcId="{82119FB8-C7FB-4024-8830-DF7F9D6DEFCF}" destId="{36394698-BC5B-4007-A2EF-389BCD9E7C2A}" srcOrd="1" destOrd="0" presId="urn:microsoft.com/office/officeart/2018/2/layout/IconVerticalSolidList"/>
    <dgm:cxn modelId="{08D63C6D-16B4-4046-8F27-D92B08E5A1F5}" type="presParOf" srcId="{82119FB8-C7FB-4024-8830-DF7F9D6DEFCF}" destId="{90AFFC93-F5A0-49F7-A6B7-C950E8BE407C}" srcOrd="2" destOrd="0" presId="urn:microsoft.com/office/officeart/2018/2/layout/IconVerticalSolidList"/>
    <dgm:cxn modelId="{A8668192-E586-410C-817B-D7239067A15C}" type="presParOf" srcId="{82119FB8-C7FB-4024-8830-DF7F9D6DEFCF}" destId="{A7E22BF2-3CB2-4044-B31C-2D06B5F8ECCB}" srcOrd="3" destOrd="0" presId="urn:microsoft.com/office/officeart/2018/2/layout/IconVerticalSolidList"/>
    <dgm:cxn modelId="{6368A8CE-3098-4268-97D2-DE117D4C89E7}" type="presParOf" srcId="{5477FF24-29AE-4EA7-8990-66E7E96EF521}" destId="{505E83F6-B5C1-4A13-A336-C4C9CDB7311C}" srcOrd="3" destOrd="0" presId="urn:microsoft.com/office/officeart/2018/2/layout/IconVerticalSolidList"/>
    <dgm:cxn modelId="{96E33A38-0F20-4BE3-AE1B-FFB2CDEE3B22}" type="presParOf" srcId="{5477FF24-29AE-4EA7-8990-66E7E96EF521}" destId="{59A1F9CE-2CB1-4C32-9E79-B40CD27C3412}" srcOrd="4" destOrd="0" presId="urn:microsoft.com/office/officeart/2018/2/layout/IconVerticalSolidList"/>
    <dgm:cxn modelId="{D68D9074-DA50-48A8-B671-D25F0A46345D}" type="presParOf" srcId="{59A1F9CE-2CB1-4C32-9E79-B40CD27C3412}" destId="{78467439-64FD-4283-B698-9E84908DB4AF}" srcOrd="0" destOrd="0" presId="urn:microsoft.com/office/officeart/2018/2/layout/IconVerticalSolidList"/>
    <dgm:cxn modelId="{18757C12-BBF7-4DA2-808F-A134480CF36A}" type="presParOf" srcId="{59A1F9CE-2CB1-4C32-9E79-B40CD27C3412}" destId="{24ECC25D-1389-4A28-BE42-926C546C52F8}" srcOrd="1" destOrd="0" presId="urn:microsoft.com/office/officeart/2018/2/layout/IconVerticalSolidList"/>
    <dgm:cxn modelId="{70D79273-215D-4F83-B3D9-94C6FC04BC16}" type="presParOf" srcId="{59A1F9CE-2CB1-4C32-9E79-B40CD27C3412}" destId="{72A868FE-E877-4527-AE3C-85E1BB399DF7}" srcOrd="2" destOrd="0" presId="urn:microsoft.com/office/officeart/2018/2/layout/IconVerticalSolidList"/>
    <dgm:cxn modelId="{CF633366-4040-442C-92FA-DF5A89D3AD8C}" type="presParOf" srcId="{59A1F9CE-2CB1-4C32-9E79-B40CD27C3412}" destId="{A1736735-019E-4F0B-A187-67DF33A70311}" srcOrd="3" destOrd="0" presId="urn:microsoft.com/office/officeart/2018/2/layout/IconVerticalSolidList"/>
    <dgm:cxn modelId="{41B186ED-AB2F-4272-8C5D-021A2E59F508}" type="presParOf" srcId="{5477FF24-29AE-4EA7-8990-66E7E96EF521}" destId="{46752F61-3F5D-430C-9C74-AFD31B37A07B}" srcOrd="5" destOrd="0" presId="urn:microsoft.com/office/officeart/2018/2/layout/IconVerticalSolidList"/>
    <dgm:cxn modelId="{1F4D8D0F-481B-4ED7-9241-C6E66E5C41AB}" type="presParOf" srcId="{5477FF24-29AE-4EA7-8990-66E7E96EF521}" destId="{E3BCC68F-0883-429C-8C50-00E9AD9F2507}" srcOrd="6" destOrd="0" presId="urn:microsoft.com/office/officeart/2018/2/layout/IconVerticalSolidList"/>
    <dgm:cxn modelId="{396029E2-9262-4F67-AC3F-8064825EAD6C}" type="presParOf" srcId="{E3BCC68F-0883-429C-8C50-00E9AD9F2507}" destId="{57CE3412-93FC-4025-A5C4-AA149D9F731B}" srcOrd="0" destOrd="0" presId="urn:microsoft.com/office/officeart/2018/2/layout/IconVerticalSolidList"/>
    <dgm:cxn modelId="{86EA2403-A78B-4554-B459-43E661169A82}" type="presParOf" srcId="{E3BCC68F-0883-429C-8C50-00E9AD9F2507}" destId="{C625D06B-BAFB-47B4-B0C4-750C75C649C2}" srcOrd="1" destOrd="0" presId="urn:microsoft.com/office/officeart/2018/2/layout/IconVerticalSolidList"/>
    <dgm:cxn modelId="{8DDC32C6-3462-48A0-B4C6-4F9268EF8EB0}" type="presParOf" srcId="{E3BCC68F-0883-429C-8C50-00E9AD9F2507}" destId="{ACD0B1E6-C28E-4C1F-AA05-7B8B8E89405B}" srcOrd="2" destOrd="0" presId="urn:microsoft.com/office/officeart/2018/2/layout/IconVerticalSolidList"/>
    <dgm:cxn modelId="{2646D7F1-644E-4DAC-8AD8-5E7743B27772}" type="presParOf" srcId="{E3BCC68F-0883-429C-8C50-00E9AD9F2507}" destId="{EB0CC582-7421-4FF4-83CC-C833CDB1402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73F942-E77C-42E6-80F3-C35BA893B67A}">
      <dsp:nvSpPr>
        <dsp:cNvPr id="0" name=""/>
        <dsp:cNvSpPr/>
      </dsp:nvSpPr>
      <dsp:spPr>
        <a:xfrm rot="5400000">
          <a:off x="134" y="697768"/>
          <a:ext cx="1747565" cy="1747834"/>
        </a:xfrm>
        <a:prstGeom prst="blockArc">
          <a:avLst>
            <a:gd name="adj1" fmla="val 13500000"/>
            <a:gd name="adj2" fmla="val 18900000"/>
            <a:gd name="adj3" fmla="val 496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CAB9A0-61BA-47EE-AEFD-B6225CDAB3E4}">
      <dsp:nvSpPr>
        <dsp:cNvPr id="0" name=""/>
        <dsp:cNvSpPr/>
      </dsp:nvSpPr>
      <dsp:spPr>
        <a:xfrm rot="16200000">
          <a:off x="1798737" y="697768"/>
          <a:ext cx="1747565" cy="1747834"/>
        </a:xfrm>
        <a:prstGeom prst="blockArc">
          <a:avLst>
            <a:gd name="adj1" fmla="val 13500000"/>
            <a:gd name="adj2" fmla="val 18900000"/>
            <a:gd name="adj3" fmla="val 496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F895E1-3A8E-4A67-AB56-67733D9868A9}">
      <dsp:nvSpPr>
        <dsp:cNvPr id="0" name=""/>
        <dsp:cNvSpPr/>
      </dsp:nvSpPr>
      <dsp:spPr>
        <a:xfrm>
          <a:off x="2005382" y="2215933"/>
          <a:ext cx="1326873" cy="349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Organizational change</a:t>
          </a:r>
        </a:p>
      </dsp:txBody>
      <dsp:txXfrm>
        <a:off x="2005382" y="2215933"/>
        <a:ext cx="1326873" cy="349625"/>
      </dsp:txXfrm>
    </dsp:sp>
    <dsp:sp modelId="{E3AB53F5-946C-42CD-85DA-4B4778D621F1}">
      <dsp:nvSpPr>
        <dsp:cNvPr id="0" name=""/>
        <dsp:cNvSpPr/>
      </dsp:nvSpPr>
      <dsp:spPr>
        <a:xfrm rot="5400000">
          <a:off x="1742680" y="697768"/>
          <a:ext cx="1747565" cy="1747834"/>
        </a:xfrm>
        <a:prstGeom prst="blockArc">
          <a:avLst>
            <a:gd name="adj1" fmla="val 13500000"/>
            <a:gd name="adj2" fmla="val 18900000"/>
            <a:gd name="adj3" fmla="val 496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EE8163-7116-4241-B1C8-0E777545A288}">
      <dsp:nvSpPr>
        <dsp:cNvPr id="0" name=""/>
        <dsp:cNvSpPr/>
      </dsp:nvSpPr>
      <dsp:spPr>
        <a:xfrm rot="16200000">
          <a:off x="3540754" y="697768"/>
          <a:ext cx="1747565" cy="1747834"/>
        </a:xfrm>
        <a:prstGeom prst="blockArc">
          <a:avLst>
            <a:gd name="adj1" fmla="val 13500000"/>
            <a:gd name="adj2" fmla="val 18900000"/>
            <a:gd name="adj3" fmla="val 496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FF8187-C365-4488-A64F-C691EA266712}">
      <dsp:nvSpPr>
        <dsp:cNvPr id="0" name=""/>
        <dsp:cNvSpPr/>
      </dsp:nvSpPr>
      <dsp:spPr>
        <a:xfrm>
          <a:off x="3619947" y="2215933"/>
          <a:ext cx="1326873" cy="349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Systems change </a:t>
          </a:r>
        </a:p>
      </dsp:txBody>
      <dsp:txXfrm>
        <a:off x="3619947" y="2215933"/>
        <a:ext cx="1326873" cy="349625"/>
      </dsp:txXfrm>
    </dsp:sp>
    <dsp:sp modelId="{8EAFF76B-44F1-4725-854C-0F75D4B87199}">
      <dsp:nvSpPr>
        <dsp:cNvPr id="0" name=""/>
        <dsp:cNvSpPr/>
      </dsp:nvSpPr>
      <dsp:spPr>
        <a:xfrm>
          <a:off x="1962746" y="1199354"/>
          <a:ext cx="800693" cy="80069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r>
            <a:rPr lang="en-US" sz="1000" kern="1200" dirty="0"/>
            <a:t>goal</a:t>
          </a:r>
        </a:p>
      </dsp:txBody>
      <dsp:txXfrm>
        <a:off x="2074555" y="1293773"/>
        <a:ext cx="461660" cy="611855"/>
      </dsp:txXfrm>
    </dsp:sp>
    <dsp:sp modelId="{1BC202A8-2B19-4641-9A62-6EB2E648ACC3}">
      <dsp:nvSpPr>
        <dsp:cNvPr id="0" name=""/>
        <dsp:cNvSpPr/>
      </dsp:nvSpPr>
      <dsp:spPr>
        <a:xfrm>
          <a:off x="2539822" y="1199354"/>
          <a:ext cx="800693" cy="80069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r>
            <a:rPr lang="en-US" sz="1000" kern="1200" dirty="0"/>
            <a:t>goal</a:t>
          </a:r>
        </a:p>
      </dsp:txBody>
      <dsp:txXfrm>
        <a:off x="2767046" y="1293773"/>
        <a:ext cx="461660" cy="611855"/>
      </dsp:txXfrm>
    </dsp:sp>
    <dsp:sp modelId="{5B60FDC3-6620-45DD-9B99-1846A9A79795}">
      <dsp:nvSpPr>
        <dsp:cNvPr id="0" name=""/>
        <dsp:cNvSpPr/>
      </dsp:nvSpPr>
      <dsp:spPr>
        <a:xfrm>
          <a:off x="504080" y="963194"/>
          <a:ext cx="553731" cy="55374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action</a:t>
          </a:r>
        </a:p>
      </dsp:txBody>
      <dsp:txXfrm>
        <a:off x="585172" y="1044288"/>
        <a:ext cx="391547" cy="391556"/>
      </dsp:txXfrm>
    </dsp:sp>
    <dsp:sp modelId="{B3F4AEB4-BA75-4B75-8C00-3187FD137AD3}">
      <dsp:nvSpPr>
        <dsp:cNvPr id="0" name=""/>
        <dsp:cNvSpPr/>
      </dsp:nvSpPr>
      <dsp:spPr>
        <a:xfrm>
          <a:off x="299855" y="1426149"/>
          <a:ext cx="271997" cy="27188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B35DA37E-0CE0-416D-B064-3D4FD4BF340C}">
      <dsp:nvSpPr>
        <dsp:cNvPr id="0" name=""/>
        <dsp:cNvSpPr/>
      </dsp:nvSpPr>
      <dsp:spPr>
        <a:xfrm>
          <a:off x="1103253" y="1072117"/>
          <a:ext cx="158264" cy="15816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D1FD8152-40C2-46D1-8E04-9CE868BD1D15}">
      <dsp:nvSpPr>
        <dsp:cNvPr id="0" name=""/>
        <dsp:cNvSpPr/>
      </dsp:nvSpPr>
      <dsp:spPr>
        <a:xfrm>
          <a:off x="1044439" y="1293928"/>
          <a:ext cx="553731" cy="55374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action</a:t>
          </a:r>
        </a:p>
      </dsp:txBody>
      <dsp:txXfrm>
        <a:off x="1125531" y="1375022"/>
        <a:ext cx="391547" cy="391556"/>
      </dsp:txXfrm>
    </dsp:sp>
    <dsp:sp modelId="{0348A682-9656-4994-8C7F-9C736DF82CF3}">
      <dsp:nvSpPr>
        <dsp:cNvPr id="0" name=""/>
        <dsp:cNvSpPr/>
      </dsp:nvSpPr>
      <dsp:spPr>
        <a:xfrm>
          <a:off x="1102344" y="1881538"/>
          <a:ext cx="158264" cy="15816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76D4081F-389E-48B2-AEB1-30415266AECB}">
      <dsp:nvSpPr>
        <dsp:cNvPr id="0" name=""/>
        <dsp:cNvSpPr/>
      </dsp:nvSpPr>
      <dsp:spPr>
        <a:xfrm>
          <a:off x="513947" y="1610370"/>
          <a:ext cx="553731" cy="55374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action</a:t>
          </a:r>
        </a:p>
      </dsp:txBody>
      <dsp:txXfrm>
        <a:off x="595039" y="1691464"/>
        <a:ext cx="391547" cy="391556"/>
      </dsp:txXfrm>
    </dsp:sp>
    <dsp:sp modelId="{EDDCB31B-99E6-42D9-BAD3-878D6F554A26}">
      <dsp:nvSpPr>
        <dsp:cNvPr id="0" name=""/>
        <dsp:cNvSpPr/>
      </dsp:nvSpPr>
      <dsp:spPr>
        <a:xfrm>
          <a:off x="3770668" y="1059107"/>
          <a:ext cx="1020671" cy="102048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Policy </a:t>
          </a:r>
        </a:p>
      </dsp:txBody>
      <dsp:txXfrm>
        <a:off x="3920142" y="1208554"/>
        <a:ext cx="721723" cy="721593"/>
      </dsp:txXfrm>
    </dsp:sp>
    <dsp:sp modelId="{95B40F53-792F-45F2-930A-47D2915355C5}">
      <dsp:nvSpPr>
        <dsp:cNvPr id="0" name=""/>
        <dsp:cNvSpPr/>
      </dsp:nvSpPr>
      <dsp:spPr>
        <a:xfrm>
          <a:off x="328413" y="2215933"/>
          <a:ext cx="1326873" cy="349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Individual change</a:t>
          </a:r>
        </a:p>
      </dsp:txBody>
      <dsp:txXfrm>
        <a:off x="328413" y="2215933"/>
        <a:ext cx="1326873" cy="3496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30F2F4-4B27-4F2B-A4EC-E7435787605A}">
      <dsp:nvSpPr>
        <dsp:cNvPr id="0" name=""/>
        <dsp:cNvSpPr/>
      </dsp:nvSpPr>
      <dsp:spPr>
        <a:xfrm>
          <a:off x="2750231" y="0"/>
          <a:ext cx="5015137" cy="5015137"/>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B538FB-5C52-435B-8975-F6C80DE3E17E}">
      <dsp:nvSpPr>
        <dsp:cNvPr id="0" name=""/>
        <dsp:cNvSpPr/>
      </dsp:nvSpPr>
      <dsp:spPr>
        <a:xfrm>
          <a:off x="3226669" y="476438"/>
          <a:ext cx="1955903" cy="1955903"/>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masis MT Pro Medium" panose="02040604050005020304" pitchFamily="18" charset="0"/>
            </a:rPr>
            <a:t>Education</a:t>
          </a:r>
          <a:endParaRPr lang="en-US" sz="1900" kern="1200" dirty="0">
            <a:latin typeface="Amasis MT Pro Medium" panose="02040604050005020304" pitchFamily="18" charset="0"/>
          </a:endParaRPr>
        </a:p>
      </dsp:txBody>
      <dsp:txXfrm>
        <a:off x="3322148" y="571917"/>
        <a:ext cx="1764945" cy="1764945"/>
      </dsp:txXfrm>
    </dsp:sp>
    <dsp:sp modelId="{D185DE7C-AF24-4915-990D-CA114E97208F}">
      <dsp:nvSpPr>
        <dsp:cNvPr id="0" name=""/>
        <dsp:cNvSpPr/>
      </dsp:nvSpPr>
      <dsp:spPr>
        <a:xfrm>
          <a:off x="5333027" y="476438"/>
          <a:ext cx="1955903" cy="1955903"/>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latin typeface="Amasis MT Pro Medium" panose="02040604050005020304" pitchFamily="18" charset="0"/>
            </a:rPr>
            <a:t>Critical Family Resources</a:t>
          </a:r>
        </a:p>
      </dsp:txBody>
      <dsp:txXfrm>
        <a:off x="5428506" y="571917"/>
        <a:ext cx="1764945" cy="1764945"/>
      </dsp:txXfrm>
    </dsp:sp>
    <dsp:sp modelId="{D1692D00-7CCD-4A35-B4A4-5F6397EE0F8F}">
      <dsp:nvSpPr>
        <dsp:cNvPr id="0" name=""/>
        <dsp:cNvSpPr/>
      </dsp:nvSpPr>
      <dsp:spPr>
        <a:xfrm>
          <a:off x="3226669" y="2582795"/>
          <a:ext cx="1955903" cy="195590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rgbClr val="FCFC9A"/>
              </a:solidFill>
            </a:rPr>
            <a:t>Asset Building &amp; Infrastructure Priorities</a:t>
          </a:r>
        </a:p>
      </dsp:txBody>
      <dsp:txXfrm>
        <a:off x="3322148" y="2678274"/>
        <a:ext cx="1764945" cy="1764945"/>
      </dsp:txXfrm>
    </dsp:sp>
    <dsp:sp modelId="{05A079C2-8A93-4080-BB41-3B562D98363A}">
      <dsp:nvSpPr>
        <dsp:cNvPr id="0" name=""/>
        <dsp:cNvSpPr/>
      </dsp:nvSpPr>
      <dsp:spPr>
        <a:xfrm>
          <a:off x="5333027" y="2582795"/>
          <a:ext cx="1955903" cy="1955903"/>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Cross Policy Strategies</a:t>
          </a:r>
        </a:p>
      </dsp:txBody>
      <dsp:txXfrm>
        <a:off x="5428506" y="2678274"/>
        <a:ext cx="1764945" cy="17649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05753-7E2C-4217-8A4A-4D77A6514D3E}">
      <dsp:nvSpPr>
        <dsp:cNvPr id="0" name=""/>
        <dsp:cNvSpPr/>
      </dsp:nvSpPr>
      <dsp:spPr>
        <a:xfrm>
          <a:off x="0" y="454581"/>
          <a:ext cx="6615315" cy="12096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3422" tIns="333248" rIns="513422" bIns="113792" numCol="1" spcCol="1270" anchor="t" anchorCtr="0">
          <a:noAutofit/>
        </a:bodyPr>
        <a:lstStyle/>
        <a:p>
          <a:pPr marL="171450" lvl="1" indent="-171450" algn="l" defTabSz="711200">
            <a:lnSpc>
              <a:spcPct val="90000"/>
            </a:lnSpc>
            <a:spcBef>
              <a:spcPct val="0"/>
            </a:spcBef>
            <a:spcAft>
              <a:spcPct val="15000"/>
            </a:spcAft>
            <a:buChar char="•"/>
          </a:pPr>
          <a:r>
            <a:rPr lang="en-US" sz="1600" i="1" kern="1200"/>
            <a:t>Less likely to be food insecure </a:t>
          </a:r>
          <a:endParaRPr lang="en-US" sz="1600" kern="1200"/>
        </a:p>
        <a:p>
          <a:pPr marL="171450" lvl="1" indent="-171450" algn="l" defTabSz="711200">
            <a:lnSpc>
              <a:spcPct val="90000"/>
            </a:lnSpc>
            <a:spcBef>
              <a:spcPct val="0"/>
            </a:spcBef>
            <a:spcAft>
              <a:spcPct val="15000"/>
            </a:spcAft>
            <a:buChar char="•"/>
          </a:pPr>
          <a:r>
            <a:rPr lang="en-US" sz="1600" i="1" kern="1200"/>
            <a:t>More likely to afford medical care </a:t>
          </a:r>
          <a:endParaRPr lang="en-US" sz="1600" kern="1200"/>
        </a:p>
        <a:p>
          <a:pPr marL="171450" lvl="1" indent="-171450" algn="l" defTabSz="711200">
            <a:lnSpc>
              <a:spcPct val="90000"/>
            </a:lnSpc>
            <a:spcBef>
              <a:spcPct val="0"/>
            </a:spcBef>
            <a:spcAft>
              <a:spcPct val="15000"/>
            </a:spcAft>
            <a:buChar char="•"/>
          </a:pPr>
          <a:r>
            <a:rPr lang="en-US" sz="1600" i="1" kern="1200"/>
            <a:t>Support the educational outcomes of children </a:t>
          </a:r>
          <a:endParaRPr lang="en-US" sz="1600" kern="1200"/>
        </a:p>
      </dsp:txBody>
      <dsp:txXfrm>
        <a:off x="0" y="454581"/>
        <a:ext cx="6615315" cy="1209600"/>
      </dsp:txXfrm>
    </dsp:sp>
    <dsp:sp modelId="{E5E06A9A-F6AD-4656-8DF1-956358F79958}">
      <dsp:nvSpPr>
        <dsp:cNvPr id="0" name=""/>
        <dsp:cNvSpPr/>
      </dsp:nvSpPr>
      <dsp:spPr>
        <a:xfrm>
          <a:off x="330765" y="218421"/>
          <a:ext cx="4630721" cy="4723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030" tIns="0" rIns="175030" bIns="0" numCol="1" spcCol="1270" anchor="ctr" anchorCtr="0">
          <a:noAutofit/>
        </a:bodyPr>
        <a:lstStyle/>
        <a:p>
          <a:pPr marL="0" lvl="0" indent="0" algn="l" defTabSz="711200">
            <a:lnSpc>
              <a:spcPct val="90000"/>
            </a:lnSpc>
            <a:spcBef>
              <a:spcPct val="0"/>
            </a:spcBef>
            <a:spcAft>
              <a:spcPct val="35000"/>
            </a:spcAft>
            <a:buNone/>
          </a:pPr>
          <a:r>
            <a:rPr lang="en-US" sz="1600" b="1" i="1" kern="1200"/>
            <a:t>Rental Assistance Programs</a:t>
          </a:r>
          <a:endParaRPr lang="en-US" sz="1600" kern="1200"/>
        </a:p>
      </dsp:txBody>
      <dsp:txXfrm>
        <a:off x="353822" y="241478"/>
        <a:ext cx="4584607" cy="426206"/>
      </dsp:txXfrm>
    </dsp:sp>
    <dsp:sp modelId="{37CF6BF4-F707-41EE-BD8A-938C08201183}">
      <dsp:nvSpPr>
        <dsp:cNvPr id="0" name=""/>
        <dsp:cNvSpPr/>
      </dsp:nvSpPr>
      <dsp:spPr>
        <a:xfrm>
          <a:off x="0" y="1986741"/>
          <a:ext cx="6615315" cy="9324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3422" tIns="333248" rIns="513422" bIns="113792" numCol="1" spcCol="1270" anchor="t" anchorCtr="0">
          <a:noAutofit/>
        </a:bodyPr>
        <a:lstStyle/>
        <a:p>
          <a:pPr marL="171450" lvl="1" indent="-171450" algn="l" defTabSz="711200">
            <a:lnSpc>
              <a:spcPct val="90000"/>
            </a:lnSpc>
            <a:spcBef>
              <a:spcPct val="0"/>
            </a:spcBef>
            <a:spcAft>
              <a:spcPct val="15000"/>
            </a:spcAft>
            <a:buChar char="•"/>
          </a:pPr>
          <a:r>
            <a:rPr lang="en-US" sz="1600" i="1" kern="1200" dirty="0"/>
            <a:t>Families were 36% less likely to be homeless</a:t>
          </a:r>
          <a:endParaRPr lang="en-US" sz="1600" kern="1200" dirty="0"/>
        </a:p>
        <a:p>
          <a:pPr marL="171450" lvl="1" indent="-171450" algn="l" defTabSz="711200">
            <a:lnSpc>
              <a:spcPct val="90000"/>
            </a:lnSpc>
            <a:spcBef>
              <a:spcPct val="0"/>
            </a:spcBef>
            <a:spcAft>
              <a:spcPct val="15000"/>
            </a:spcAft>
            <a:buChar char="•"/>
          </a:pPr>
          <a:r>
            <a:rPr lang="en-US" sz="1600" i="1" kern="1200"/>
            <a:t>40% less likelihood of moving over a five-year average </a:t>
          </a:r>
          <a:endParaRPr lang="en-US" sz="1600" kern="1200"/>
        </a:p>
      </dsp:txBody>
      <dsp:txXfrm>
        <a:off x="0" y="1986741"/>
        <a:ext cx="6615315" cy="932400"/>
      </dsp:txXfrm>
    </dsp:sp>
    <dsp:sp modelId="{B4A577E0-1910-4EAF-B6C4-D871697F5D45}">
      <dsp:nvSpPr>
        <dsp:cNvPr id="0" name=""/>
        <dsp:cNvSpPr/>
      </dsp:nvSpPr>
      <dsp:spPr>
        <a:xfrm>
          <a:off x="330765" y="1750581"/>
          <a:ext cx="4630721" cy="4723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030" tIns="0" rIns="175030" bIns="0" numCol="1" spcCol="1270" anchor="ctr" anchorCtr="0">
          <a:noAutofit/>
        </a:bodyPr>
        <a:lstStyle/>
        <a:p>
          <a:pPr marL="0" lvl="0" indent="0" algn="l" defTabSz="711200">
            <a:lnSpc>
              <a:spcPct val="90000"/>
            </a:lnSpc>
            <a:spcBef>
              <a:spcPct val="0"/>
            </a:spcBef>
            <a:spcAft>
              <a:spcPct val="35000"/>
            </a:spcAft>
            <a:buNone/>
          </a:pPr>
          <a:r>
            <a:rPr lang="en-US" sz="1600" b="1" i="1" kern="1200" dirty="0"/>
            <a:t>Housing Vouchers</a:t>
          </a:r>
          <a:endParaRPr lang="en-US" sz="1600" kern="1200" dirty="0"/>
        </a:p>
      </dsp:txBody>
      <dsp:txXfrm>
        <a:off x="353822" y="1773638"/>
        <a:ext cx="4584607" cy="426206"/>
      </dsp:txXfrm>
    </dsp:sp>
    <dsp:sp modelId="{BBA2C50B-9EFF-4018-B244-C6D4CE177B3D}">
      <dsp:nvSpPr>
        <dsp:cNvPr id="0" name=""/>
        <dsp:cNvSpPr/>
      </dsp:nvSpPr>
      <dsp:spPr>
        <a:xfrm>
          <a:off x="0" y="3241701"/>
          <a:ext cx="6615315" cy="11592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3422" tIns="333248" rIns="513422" bIns="113792" numCol="1" spcCol="1270" anchor="t" anchorCtr="0">
          <a:noAutofit/>
        </a:bodyPr>
        <a:lstStyle/>
        <a:p>
          <a:pPr marL="171450" lvl="1" indent="-171450" algn="l" defTabSz="711200">
            <a:lnSpc>
              <a:spcPct val="90000"/>
            </a:lnSpc>
            <a:spcBef>
              <a:spcPct val="0"/>
            </a:spcBef>
            <a:spcAft>
              <a:spcPct val="15000"/>
            </a:spcAft>
            <a:buChar char="•"/>
          </a:pPr>
          <a:r>
            <a:rPr lang="en-US" sz="1600" i="1" kern="1200" dirty="0"/>
            <a:t>Significantly less likely to receive an eviction judgment</a:t>
          </a:r>
          <a:endParaRPr lang="en-US" sz="1600" kern="1200" dirty="0"/>
        </a:p>
        <a:p>
          <a:pPr marL="171450" lvl="1" indent="-171450" algn="l" defTabSz="711200">
            <a:lnSpc>
              <a:spcPct val="90000"/>
            </a:lnSpc>
            <a:spcBef>
              <a:spcPct val="0"/>
            </a:spcBef>
            <a:spcAft>
              <a:spcPct val="15000"/>
            </a:spcAft>
            <a:buChar char="•"/>
          </a:pPr>
          <a:r>
            <a:rPr lang="en-US" sz="1600" i="1" kern="1200" dirty="0"/>
            <a:t>Less likely to experience other related negative consequences of eviction records. </a:t>
          </a:r>
          <a:endParaRPr lang="en-US" sz="1600" kern="1200" dirty="0"/>
        </a:p>
      </dsp:txBody>
      <dsp:txXfrm>
        <a:off x="0" y="3241701"/>
        <a:ext cx="6615315" cy="1159200"/>
      </dsp:txXfrm>
    </dsp:sp>
    <dsp:sp modelId="{D06EDB22-FBB3-4670-A021-6AD63B70C1DD}">
      <dsp:nvSpPr>
        <dsp:cNvPr id="0" name=""/>
        <dsp:cNvSpPr/>
      </dsp:nvSpPr>
      <dsp:spPr>
        <a:xfrm>
          <a:off x="330765" y="3005541"/>
          <a:ext cx="4630721" cy="472320"/>
        </a:xfrm>
        <a:prstGeom prst="roundRect">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030" tIns="0" rIns="175030" bIns="0" numCol="1" spcCol="1270" anchor="ctr" anchorCtr="0">
          <a:noAutofit/>
        </a:bodyPr>
        <a:lstStyle/>
        <a:p>
          <a:pPr marL="0" lvl="0" indent="0" algn="l" defTabSz="711200">
            <a:lnSpc>
              <a:spcPct val="90000"/>
            </a:lnSpc>
            <a:spcBef>
              <a:spcPct val="0"/>
            </a:spcBef>
            <a:spcAft>
              <a:spcPct val="35000"/>
            </a:spcAft>
            <a:buNone/>
          </a:pPr>
          <a:r>
            <a:rPr lang="en-US" sz="1600" b="1" i="1" kern="1200" dirty="0">
              <a:solidFill>
                <a:schemeClr val="tx1"/>
              </a:solidFill>
            </a:rPr>
            <a:t>Legal Representation</a:t>
          </a:r>
          <a:endParaRPr lang="en-US" sz="1600" kern="1200" dirty="0">
            <a:solidFill>
              <a:schemeClr val="tx1"/>
            </a:solidFill>
          </a:endParaRPr>
        </a:p>
      </dsp:txBody>
      <dsp:txXfrm>
        <a:off x="353822" y="3028598"/>
        <a:ext cx="4584607" cy="426206"/>
      </dsp:txXfrm>
    </dsp:sp>
    <dsp:sp modelId="{907FEE17-7340-4D35-9704-ED55CBFD27B4}">
      <dsp:nvSpPr>
        <dsp:cNvPr id="0" name=""/>
        <dsp:cNvSpPr/>
      </dsp:nvSpPr>
      <dsp:spPr>
        <a:xfrm>
          <a:off x="0" y="4723461"/>
          <a:ext cx="6615315" cy="11592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3422" tIns="333248" rIns="513422" bIns="113792" numCol="1" spcCol="1270" anchor="t" anchorCtr="0">
          <a:noAutofit/>
        </a:bodyPr>
        <a:lstStyle/>
        <a:p>
          <a:pPr marL="171450" lvl="1" indent="-171450" algn="l" defTabSz="711200">
            <a:lnSpc>
              <a:spcPct val="90000"/>
            </a:lnSpc>
            <a:spcBef>
              <a:spcPct val="0"/>
            </a:spcBef>
            <a:spcAft>
              <a:spcPct val="15000"/>
            </a:spcAft>
            <a:buChar char="•"/>
          </a:pPr>
          <a:r>
            <a:rPr lang="en-US" sz="1600" i="1" kern="1200" dirty="0"/>
            <a:t>Connects residents with needed services and benefits in real time </a:t>
          </a:r>
        </a:p>
        <a:p>
          <a:pPr marL="171450" lvl="1" indent="-171450" algn="l" defTabSz="711200">
            <a:lnSpc>
              <a:spcPct val="90000"/>
            </a:lnSpc>
            <a:spcBef>
              <a:spcPct val="0"/>
            </a:spcBef>
            <a:spcAft>
              <a:spcPct val="15000"/>
            </a:spcAft>
            <a:buChar char="•"/>
          </a:pPr>
          <a:r>
            <a:rPr lang="en-US" sz="1600" i="1" kern="1200" dirty="0"/>
            <a:t>Provides valuable data on what are critical resources and barriers to getting them </a:t>
          </a:r>
        </a:p>
      </dsp:txBody>
      <dsp:txXfrm>
        <a:off x="0" y="4723461"/>
        <a:ext cx="6615315" cy="1159200"/>
      </dsp:txXfrm>
    </dsp:sp>
    <dsp:sp modelId="{6845E5FC-38A3-47F9-90E7-330A27C3D836}">
      <dsp:nvSpPr>
        <dsp:cNvPr id="0" name=""/>
        <dsp:cNvSpPr/>
      </dsp:nvSpPr>
      <dsp:spPr>
        <a:xfrm>
          <a:off x="330765" y="4487301"/>
          <a:ext cx="4630721" cy="472320"/>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030" tIns="0" rIns="175030" bIns="0" numCol="1" spcCol="1270" anchor="ctr" anchorCtr="0">
          <a:noAutofit/>
        </a:bodyPr>
        <a:lstStyle/>
        <a:p>
          <a:pPr marL="0" lvl="0" indent="0" algn="l" defTabSz="711200">
            <a:lnSpc>
              <a:spcPct val="90000"/>
            </a:lnSpc>
            <a:spcBef>
              <a:spcPct val="0"/>
            </a:spcBef>
            <a:spcAft>
              <a:spcPct val="35000"/>
            </a:spcAft>
            <a:buNone/>
          </a:pPr>
          <a:r>
            <a:rPr lang="en-US" sz="1600" b="1" i="1" kern="1200" dirty="0"/>
            <a:t>Navigator programs </a:t>
          </a:r>
        </a:p>
      </dsp:txBody>
      <dsp:txXfrm>
        <a:off x="353822" y="4510358"/>
        <a:ext cx="4584607" cy="4262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670B17-39A1-4E80-BD63-32BEC7EB6683}">
      <dsp:nvSpPr>
        <dsp:cNvPr id="0" name=""/>
        <dsp:cNvSpPr/>
      </dsp:nvSpPr>
      <dsp:spPr>
        <a:xfrm>
          <a:off x="0" y="49815"/>
          <a:ext cx="6253721" cy="160417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100000"/>
            </a:lnSpc>
            <a:spcBef>
              <a:spcPct val="0"/>
            </a:spcBef>
            <a:spcAft>
              <a:spcPct val="35000"/>
            </a:spcAft>
            <a:buNone/>
            <a:defRPr cap="all"/>
          </a:pPr>
          <a:r>
            <a:rPr lang="en-US" sz="2500" kern="1200">
              <a:latin typeface="Aharoni" panose="02010803020104030203" pitchFamily="2" charset="-79"/>
              <a:cs typeface="Aharoni" panose="02010803020104030203" pitchFamily="2" charset="-79"/>
            </a:rPr>
            <a:t>Launched in August 2021</a:t>
          </a:r>
        </a:p>
      </dsp:txBody>
      <dsp:txXfrm>
        <a:off x="78310" y="128125"/>
        <a:ext cx="6097101" cy="1447559"/>
      </dsp:txXfrm>
    </dsp:sp>
    <dsp:sp modelId="{F7A7D8F4-0581-4144-918B-F55412FB81C9}">
      <dsp:nvSpPr>
        <dsp:cNvPr id="0" name=""/>
        <dsp:cNvSpPr/>
      </dsp:nvSpPr>
      <dsp:spPr>
        <a:xfrm>
          <a:off x="0" y="1725995"/>
          <a:ext cx="6253721" cy="1604179"/>
        </a:xfrm>
        <a:prstGeom prst="roundRect">
          <a:avLst/>
        </a:prstGeom>
        <a:solidFill>
          <a:schemeClr val="accent5">
            <a:hueOff val="393725"/>
            <a:satOff val="21144"/>
            <a:lumOff val="-76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defRPr cap="all"/>
          </a:pPr>
          <a:r>
            <a:rPr lang="en-US" sz="2500" kern="1200" cap="all" dirty="0">
              <a:latin typeface="Aharoni" panose="02010803020104030203" pitchFamily="2" charset="-79"/>
              <a:ea typeface="+mn-ea"/>
              <a:cs typeface="Aharoni" panose="02010803020104030203" pitchFamily="2" charset="-79"/>
            </a:rPr>
            <a:t>Second Right to Counsel program in Arizona </a:t>
          </a:r>
        </a:p>
        <a:p>
          <a:pPr marL="0" lvl="0" indent="0" algn="l" defTabSz="1111250">
            <a:lnSpc>
              <a:spcPct val="90000"/>
            </a:lnSpc>
            <a:spcBef>
              <a:spcPct val="0"/>
            </a:spcBef>
            <a:spcAft>
              <a:spcPct val="35000"/>
            </a:spcAft>
            <a:buNone/>
            <a:defRPr cap="all"/>
          </a:pPr>
          <a:r>
            <a:rPr lang="en-US" sz="2500" kern="1200" cap="all" dirty="0">
              <a:solidFill>
                <a:srgbClr val="92D050"/>
              </a:solidFill>
              <a:latin typeface="Aharoni" panose="02010803020104030203" pitchFamily="2" charset="-79"/>
              <a:ea typeface="+mn-ea"/>
              <a:cs typeface="Aharoni" panose="02010803020104030203" pitchFamily="2" charset="-79"/>
            </a:rPr>
            <a:t>The first located in a social service agency </a:t>
          </a:r>
        </a:p>
      </dsp:txBody>
      <dsp:txXfrm>
        <a:off x="78310" y="1804305"/>
        <a:ext cx="6097101" cy="1447559"/>
      </dsp:txXfrm>
    </dsp:sp>
    <dsp:sp modelId="{DB9AA770-6DA7-4C9E-B9CE-89C7A898C46D}">
      <dsp:nvSpPr>
        <dsp:cNvPr id="0" name=""/>
        <dsp:cNvSpPr/>
      </dsp:nvSpPr>
      <dsp:spPr>
        <a:xfrm>
          <a:off x="0" y="3402174"/>
          <a:ext cx="6253721" cy="1604179"/>
        </a:xfrm>
        <a:prstGeom prst="roundRect">
          <a:avLst/>
        </a:prstGeom>
        <a:solidFill>
          <a:schemeClr val="accent5">
            <a:hueOff val="787450"/>
            <a:satOff val="42288"/>
            <a:lumOff val="-15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100000"/>
            </a:lnSpc>
            <a:spcBef>
              <a:spcPct val="0"/>
            </a:spcBef>
            <a:spcAft>
              <a:spcPct val="35000"/>
            </a:spcAft>
            <a:buNone/>
            <a:defRPr cap="all"/>
          </a:pPr>
          <a:r>
            <a:rPr lang="en-US" sz="2500" b="0" kern="1200" dirty="0">
              <a:latin typeface="Aharoni" panose="02010803020104030203" pitchFamily="2" charset="-79"/>
              <a:cs typeface="Aharoni" panose="02010803020104030203" pitchFamily="2" charset="-79"/>
            </a:rPr>
            <a:t>An </a:t>
          </a:r>
          <a:r>
            <a:rPr lang="en-US" sz="2500" b="0" kern="1200" dirty="0">
              <a:solidFill>
                <a:schemeClr val="accent3">
                  <a:lumMod val="40000"/>
                  <a:lumOff val="60000"/>
                </a:schemeClr>
              </a:solidFill>
              <a:latin typeface="Aharoni" panose="02010803020104030203" pitchFamily="2" charset="-79"/>
              <a:cs typeface="Aharoni" panose="02010803020104030203" pitchFamily="2" charset="-79"/>
            </a:rPr>
            <a:t>innovative and holistic </a:t>
          </a:r>
          <a:r>
            <a:rPr lang="en-US" sz="2500" b="0" kern="1200" dirty="0">
              <a:latin typeface="Aharoni" panose="02010803020104030203" pitchFamily="2" charset="-79"/>
              <a:cs typeface="Aharoni" panose="02010803020104030203" pitchFamily="2" charset="-79"/>
            </a:rPr>
            <a:t>approach to prevent evictions and keep families in their homes</a:t>
          </a:r>
        </a:p>
      </dsp:txBody>
      <dsp:txXfrm>
        <a:off x="78310" y="3480484"/>
        <a:ext cx="6097101" cy="144755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99E12E-3268-4699-ACC2-F25C32AD1694}">
      <dsp:nvSpPr>
        <dsp:cNvPr id="0" name=""/>
        <dsp:cNvSpPr/>
      </dsp:nvSpPr>
      <dsp:spPr>
        <a:xfrm>
          <a:off x="3245162" y="785570"/>
          <a:ext cx="602951" cy="91440"/>
        </a:xfrm>
        <a:custGeom>
          <a:avLst/>
          <a:gdLst/>
          <a:ahLst/>
          <a:cxnLst/>
          <a:rect l="0" t="0" r="0" b="0"/>
          <a:pathLst>
            <a:path>
              <a:moveTo>
                <a:pt x="0" y="45720"/>
              </a:moveTo>
              <a:lnTo>
                <a:pt x="602951" y="45720"/>
              </a:lnTo>
            </a:path>
          </a:pathLst>
        </a:custGeom>
        <a:noFill/>
        <a:ln w="19050" cap="flat" cmpd="sng" algn="ctr">
          <a:solidFill>
            <a:schemeClr val="accent6"/>
          </a:solidFill>
          <a:prstDash val="solid"/>
          <a:miter lim="800000"/>
          <a:tailEnd type="arrow"/>
        </a:ln>
        <a:effectLst/>
      </dsp:spPr>
      <dsp:style>
        <a:lnRef idx="1">
          <a:schemeClr val="accent6"/>
        </a:lnRef>
        <a:fillRef idx="0">
          <a:schemeClr val="accent6"/>
        </a:fillRef>
        <a:effectRef idx="0">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30799" y="828119"/>
        <a:ext cx="31677" cy="6341"/>
      </dsp:txXfrm>
    </dsp:sp>
    <dsp:sp modelId="{41D3ADFF-88C9-41C7-871C-19097EF092B1}">
      <dsp:nvSpPr>
        <dsp:cNvPr id="0" name=""/>
        <dsp:cNvSpPr/>
      </dsp:nvSpPr>
      <dsp:spPr>
        <a:xfrm>
          <a:off x="492391" y="4919"/>
          <a:ext cx="2754571" cy="165274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4976" tIns="141681" rIns="134976" bIns="141681"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FFFF00"/>
              </a:solidFill>
            </a:rPr>
            <a:t>Tenant</a:t>
          </a:r>
          <a:r>
            <a:rPr lang="en-US" sz="3200" kern="1200" dirty="0"/>
            <a:t> calls the  EELS Hotline</a:t>
          </a:r>
        </a:p>
      </dsp:txBody>
      <dsp:txXfrm>
        <a:off x="492391" y="4919"/>
        <a:ext cx="2754571" cy="1652742"/>
      </dsp:txXfrm>
    </dsp:sp>
    <dsp:sp modelId="{586B5A77-A69F-468C-BD22-51C74E8150BB}">
      <dsp:nvSpPr>
        <dsp:cNvPr id="0" name=""/>
        <dsp:cNvSpPr/>
      </dsp:nvSpPr>
      <dsp:spPr>
        <a:xfrm>
          <a:off x="6633285" y="785570"/>
          <a:ext cx="602951" cy="91440"/>
        </a:xfrm>
        <a:custGeom>
          <a:avLst/>
          <a:gdLst/>
          <a:ahLst/>
          <a:cxnLst/>
          <a:rect l="0" t="0" r="0" b="0"/>
          <a:pathLst>
            <a:path>
              <a:moveTo>
                <a:pt x="0" y="45720"/>
              </a:moveTo>
              <a:lnTo>
                <a:pt x="602951" y="45720"/>
              </a:lnTo>
            </a:path>
          </a:pathLst>
        </a:custGeom>
        <a:noFill/>
        <a:ln w="28575" cap="flat" cmpd="sng" algn="ctr">
          <a:solidFill>
            <a:schemeClr val="accent6"/>
          </a:solidFill>
          <a:prstDash val="solid"/>
          <a:miter lim="800000"/>
          <a:tailEnd type="arrow"/>
        </a:ln>
        <a:effectLst/>
      </dsp:spPr>
      <dsp:style>
        <a:lnRef idx="1">
          <a:schemeClr val="accent6"/>
        </a:lnRef>
        <a:fillRef idx="0">
          <a:schemeClr val="accent6"/>
        </a:fillRef>
        <a:effectRef idx="0">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918922" y="828119"/>
        <a:ext cx="31677" cy="6341"/>
      </dsp:txXfrm>
    </dsp:sp>
    <dsp:sp modelId="{7A9D835E-7EC8-43D5-AD25-C14258CDA0A0}">
      <dsp:nvSpPr>
        <dsp:cNvPr id="0" name=""/>
        <dsp:cNvSpPr/>
      </dsp:nvSpPr>
      <dsp:spPr>
        <a:xfrm>
          <a:off x="3880514" y="4919"/>
          <a:ext cx="2754571" cy="165274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4976" tIns="141681" rIns="134976" bIns="141681"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FFFF00"/>
              </a:solidFill>
              <a:latin typeface="Calibri" panose="020F0502020204030204"/>
              <a:ea typeface="+mn-ea"/>
              <a:cs typeface="+mn-cs"/>
            </a:rPr>
            <a:t>Navigator </a:t>
          </a:r>
        </a:p>
        <a:p>
          <a:pPr marL="0" lvl="0" indent="0" algn="ctr" defTabSz="1111250">
            <a:lnSpc>
              <a:spcPct val="90000"/>
            </a:lnSpc>
            <a:spcBef>
              <a:spcPct val="0"/>
            </a:spcBef>
            <a:spcAft>
              <a:spcPct val="35000"/>
            </a:spcAft>
            <a:buNone/>
          </a:pPr>
          <a:r>
            <a:rPr lang="en-US" sz="2500" kern="1200" dirty="0"/>
            <a:t>Interviews caller &amp; determines need</a:t>
          </a:r>
        </a:p>
      </dsp:txBody>
      <dsp:txXfrm>
        <a:off x="3880514" y="4919"/>
        <a:ext cx="2754571" cy="1652742"/>
      </dsp:txXfrm>
    </dsp:sp>
    <dsp:sp modelId="{28D64D0D-CAC1-455E-BF53-841CEC2D797D}">
      <dsp:nvSpPr>
        <dsp:cNvPr id="0" name=""/>
        <dsp:cNvSpPr/>
      </dsp:nvSpPr>
      <dsp:spPr>
        <a:xfrm>
          <a:off x="1869676" y="1655862"/>
          <a:ext cx="6776246" cy="602951"/>
        </a:xfrm>
        <a:custGeom>
          <a:avLst/>
          <a:gdLst/>
          <a:ahLst/>
          <a:cxnLst/>
          <a:rect l="0" t="0" r="0" b="0"/>
          <a:pathLst>
            <a:path>
              <a:moveTo>
                <a:pt x="6776246" y="0"/>
              </a:moveTo>
              <a:lnTo>
                <a:pt x="6776246" y="318575"/>
              </a:lnTo>
              <a:lnTo>
                <a:pt x="0" y="318575"/>
              </a:lnTo>
              <a:lnTo>
                <a:pt x="0" y="602951"/>
              </a:lnTo>
            </a:path>
          </a:pathLst>
        </a:custGeom>
        <a:noFill/>
        <a:ln w="28575" cap="flat" cmpd="sng" algn="ctr">
          <a:solidFill>
            <a:schemeClr val="accent6"/>
          </a:solidFill>
          <a:prstDash val="solid"/>
          <a:miter lim="800000"/>
          <a:tailEnd type="arrow"/>
        </a:ln>
        <a:effectLst/>
      </dsp:spPr>
      <dsp:style>
        <a:lnRef idx="1">
          <a:schemeClr val="accent6"/>
        </a:lnRef>
        <a:fillRef idx="0">
          <a:schemeClr val="accent6"/>
        </a:fillRef>
        <a:effectRef idx="0">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87655" y="1954167"/>
        <a:ext cx="340289" cy="6341"/>
      </dsp:txXfrm>
    </dsp:sp>
    <dsp:sp modelId="{FA26A977-231C-4C7B-80D9-AEF0517C3E95}">
      <dsp:nvSpPr>
        <dsp:cNvPr id="0" name=""/>
        <dsp:cNvSpPr/>
      </dsp:nvSpPr>
      <dsp:spPr>
        <a:xfrm>
          <a:off x="7268637" y="4919"/>
          <a:ext cx="2754571" cy="165274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4976" tIns="141681" rIns="134976" bIns="141681" numCol="1" spcCol="1270" anchor="ctr" anchorCtr="0">
          <a:noAutofit/>
        </a:bodyPr>
        <a:lstStyle/>
        <a:p>
          <a:pPr marL="0" lvl="0" indent="0" algn="ctr" defTabSz="1111250">
            <a:lnSpc>
              <a:spcPct val="90000"/>
            </a:lnSpc>
            <a:spcBef>
              <a:spcPct val="0"/>
            </a:spcBef>
            <a:spcAft>
              <a:spcPct val="35000"/>
            </a:spcAft>
            <a:buNone/>
          </a:pPr>
          <a:r>
            <a:rPr lang="en-US" sz="2500" kern="1200" dirty="0"/>
            <a:t>Referred to </a:t>
          </a:r>
          <a:r>
            <a:rPr lang="en-US" sz="2500" b="1" kern="1200" dirty="0">
              <a:solidFill>
                <a:srgbClr val="FFFF00"/>
              </a:solidFill>
            </a:rPr>
            <a:t>lawyer</a:t>
          </a:r>
          <a:r>
            <a:rPr lang="en-US" sz="2500" kern="1200" dirty="0"/>
            <a:t> for advice &amp;/or representation</a:t>
          </a:r>
        </a:p>
        <a:p>
          <a:pPr marL="0" lvl="0" indent="0" algn="ctr" defTabSz="1111250">
            <a:lnSpc>
              <a:spcPct val="90000"/>
            </a:lnSpc>
            <a:spcBef>
              <a:spcPct val="0"/>
            </a:spcBef>
            <a:spcAft>
              <a:spcPct val="35000"/>
            </a:spcAft>
            <a:buNone/>
          </a:pPr>
          <a:r>
            <a:rPr lang="en-US" sz="1800" b="1" kern="1200" dirty="0"/>
            <a:t>if </a:t>
          </a:r>
          <a:r>
            <a:rPr lang="en-US" sz="1800" b="1" kern="1200" dirty="0">
              <a:solidFill>
                <a:prstClr val="white"/>
              </a:solidFill>
              <a:latin typeface="Calibri" panose="020F0502020204030204"/>
              <a:ea typeface="+mn-ea"/>
              <a:cs typeface="+mn-cs"/>
            </a:rPr>
            <a:t>eligible</a:t>
          </a:r>
          <a:r>
            <a:rPr lang="en-US" sz="1800" b="1" kern="1200" dirty="0"/>
            <a:t>  &amp; eligible</a:t>
          </a:r>
          <a:endParaRPr lang="en-US" sz="2500" b="1" kern="1200" dirty="0"/>
        </a:p>
      </dsp:txBody>
      <dsp:txXfrm>
        <a:off x="7268637" y="4919"/>
        <a:ext cx="2754571" cy="1652742"/>
      </dsp:txXfrm>
    </dsp:sp>
    <dsp:sp modelId="{1B7A20EA-6A7B-4C52-8CB5-20C025A31989}">
      <dsp:nvSpPr>
        <dsp:cNvPr id="0" name=""/>
        <dsp:cNvSpPr/>
      </dsp:nvSpPr>
      <dsp:spPr>
        <a:xfrm>
          <a:off x="3245162" y="3071865"/>
          <a:ext cx="602951" cy="91440"/>
        </a:xfrm>
        <a:custGeom>
          <a:avLst/>
          <a:gdLst/>
          <a:ahLst/>
          <a:cxnLst/>
          <a:rect l="0" t="0" r="0" b="0"/>
          <a:pathLst>
            <a:path>
              <a:moveTo>
                <a:pt x="0" y="45720"/>
              </a:moveTo>
              <a:lnTo>
                <a:pt x="602951" y="45720"/>
              </a:lnTo>
            </a:path>
          </a:pathLst>
        </a:custGeom>
        <a:noFill/>
        <a:ln w="28575" cap="flat" cmpd="sng" algn="ctr">
          <a:solidFill>
            <a:schemeClr val="accent6"/>
          </a:solidFill>
          <a:prstDash val="solid"/>
          <a:miter lim="800000"/>
          <a:tailEnd type="arrow"/>
        </a:ln>
        <a:effectLst/>
      </dsp:spPr>
      <dsp:style>
        <a:lnRef idx="1">
          <a:schemeClr val="accent6"/>
        </a:lnRef>
        <a:fillRef idx="0">
          <a:schemeClr val="accent6"/>
        </a:fillRef>
        <a:effectRef idx="0">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30799" y="3114414"/>
        <a:ext cx="31677" cy="6341"/>
      </dsp:txXfrm>
    </dsp:sp>
    <dsp:sp modelId="{52054F22-457E-4CEC-A7E8-D26678B3F11F}">
      <dsp:nvSpPr>
        <dsp:cNvPr id="0" name=""/>
        <dsp:cNvSpPr/>
      </dsp:nvSpPr>
      <dsp:spPr>
        <a:xfrm>
          <a:off x="492391" y="2291213"/>
          <a:ext cx="2754571" cy="165274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4976" tIns="141681" rIns="134976" bIns="141681" numCol="1" spcCol="1270" anchor="ctr" anchorCtr="0">
          <a:noAutofit/>
        </a:bodyPr>
        <a:lstStyle/>
        <a:p>
          <a:pPr marL="0" lvl="0" indent="0" algn="ctr" defTabSz="1111250">
            <a:lnSpc>
              <a:spcPct val="90000"/>
            </a:lnSpc>
            <a:spcBef>
              <a:spcPct val="0"/>
            </a:spcBef>
            <a:spcAft>
              <a:spcPct val="35000"/>
            </a:spcAft>
            <a:buNone/>
          </a:pPr>
          <a:r>
            <a:rPr lang="en-US" sz="2500" kern="1200" dirty="0"/>
            <a:t>Referred for </a:t>
          </a:r>
          <a:r>
            <a:rPr lang="en-US" sz="2500" b="1" kern="1200" dirty="0">
              <a:solidFill>
                <a:srgbClr val="FFFF00"/>
              </a:solidFill>
            </a:rPr>
            <a:t>Job Services</a:t>
          </a:r>
        </a:p>
        <a:p>
          <a:pPr marL="0" lvl="0" indent="0" algn="ctr" defTabSz="1111250">
            <a:lnSpc>
              <a:spcPct val="90000"/>
            </a:lnSpc>
            <a:spcBef>
              <a:spcPct val="0"/>
            </a:spcBef>
            <a:spcAft>
              <a:spcPct val="35000"/>
            </a:spcAft>
            <a:buNone/>
          </a:pPr>
          <a:r>
            <a:rPr lang="en-US" sz="1800" b="1" kern="1200" dirty="0">
              <a:solidFill>
                <a:prstClr val="white"/>
              </a:solidFill>
              <a:latin typeface="Calibri" panose="020F0502020204030204"/>
              <a:ea typeface="+mn-ea"/>
              <a:cs typeface="+mn-cs"/>
            </a:rPr>
            <a:t>if applicable </a:t>
          </a:r>
        </a:p>
      </dsp:txBody>
      <dsp:txXfrm>
        <a:off x="492391" y="2291213"/>
        <a:ext cx="2754571" cy="1652742"/>
      </dsp:txXfrm>
    </dsp:sp>
    <dsp:sp modelId="{E6ECEBB2-4AC2-467A-ACF2-A5A3F06D206D}">
      <dsp:nvSpPr>
        <dsp:cNvPr id="0" name=""/>
        <dsp:cNvSpPr/>
      </dsp:nvSpPr>
      <dsp:spPr>
        <a:xfrm>
          <a:off x="6633285" y="3071865"/>
          <a:ext cx="602951" cy="91440"/>
        </a:xfrm>
        <a:custGeom>
          <a:avLst/>
          <a:gdLst/>
          <a:ahLst/>
          <a:cxnLst/>
          <a:rect l="0" t="0" r="0" b="0"/>
          <a:pathLst>
            <a:path>
              <a:moveTo>
                <a:pt x="0" y="45720"/>
              </a:moveTo>
              <a:lnTo>
                <a:pt x="602951" y="45720"/>
              </a:lnTo>
            </a:path>
          </a:pathLst>
        </a:custGeom>
        <a:noFill/>
        <a:ln w="28575" cap="flat" cmpd="sng" algn="ctr">
          <a:solidFill>
            <a:schemeClr val="accent6"/>
          </a:solidFill>
          <a:prstDash val="solid"/>
          <a:miter lim="800000"/>
          <a:tailEnd type="arrow"/>
        </a:ln>
        <a:effectLst/>
      </dsp:spPr>
      <dsp:style>
        <a:lnRef idx="1">
          <a:schemeClr val="accent6"/>
        </a:lnRef>
        <a:fillRef idx="0">
          <a:schemeClr val="accent6"/>
        </a:fillRef>
        <a:effectRef idx="0">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918922" y="3114414"/>
        <a:ext cx="31677" cy="6341"/>
      </dsp:txXfrm>
    </dsp:sp>
    <dsp:sp modelId="{6D4D3344-3685-46BC-ABE8-B558C142FFC7}">
      <dsp:nvSpPr>
        <dsp:cNvPr id="0" name=""/>
        <dsp:cNvSpPr/>
      </dsp:nvSpPr>
      <dsp:spPr>
        <a:xfrm>
          <a:off x="3880514" y="2291213"/>
          <a:ext cx="2754571" cy="165274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4976" tIns="141681" rIns="134976" bIns="141681" numCol="1" spcCol="1270" anchor="ctr" anchorCtr="0">
          <a:noAutofit/>
        </a:bodyPr>
        <a:lstStyle/>
        <a:p>
          <a:pPr marL="0" lvl="0" indent="0" algn="ctr" defTabSz="1111250">
            <a:lnSpc>
              <a:spcPct val="90000"/>
            </a:lnSpc>
            <a:spcBef>
              <a:spcPct val="0"/>
            </a:spcBef>
            <a:spcAft>
              <a:spcPct val="35000"/>
            </a:spcAft>
            <a:buNone/>
          </a:pPr>
          <a:r>
            <a:rPr lang="en-US" sz="2500" kern="1200" dirty="0"/>
            <a:t>Expedited </a:t>
          </a:r>
          <a:r>
            <a:rPr lang="en-US" sz="2500" b="1" kern="1200" dirty="0">
              <a:solidFill>
                <a:srgbClr val="FFFF00"/>
              </a:solidFill>
            </a:rPr>
            <a:t>Rent Assistance </a:t>
          </a:r>
        </a:p>
        <a:p>
          <a:pPr marL="0" lvl="0" indent="0" algn="ctr" defTabSz="1111250">
            <a:lnSpc>
              <a:spcPct val="90000"/>
            </a:lnSpc>
            <a:spcBef>
              <a:spcPct val="0"/>
            </a:spcBef>
            <a:spcAft>
              <a:spcPct val="35000"/>
            </a:spcAft>
            <a:buNone/>
          </a:pPr>
          <a:r>
            <a:rPr lang="en-US" sz="1800" b="1" kern="1200" dirty="0">
              <a:solidFill>
                <a:prstClr val="white"/>
              </a:solidFill>
              <a:latin typeface="Calibri" panose="020F0502020204030204"/>
              <a:ea typeface="+mn-ea"/>
              <a:cs typeface="+mn-cs"/>
            </a:rPr>
            <a:t>if needed</a:t>
          </a:r>
        </a:p>
      </dsp:txBody>
      <dsp:txXfrm>
        <a:off x="3880514" y="2291213"/>
        <a:ext cx="2754571" cy="1652742"/>
      </dsp:txXfrm>
    </dsp:sp>
    <dsp:sp modelId="{E5125D38-086C-47EA-8004-0CC287F2B87E}">
      <dsp:nvSpPr>
        <dsp:cNvPr id="0" name=""/>
        <dsp:cNvSpPr/>
      </dsp:nvSpPr>
      <dsp:spPr>
        <a:xfrm>
          <a:off x="7268637" y="2291213"/>
          <a:ext cx="2754571" cy="165274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4976" tIns="141681" rIns="134976" bIns="141681"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rgbClr val="FFFF00"/>
              </a:solidFill>
            </a:rPr>
            <a:t>Emergency housing </a:t>
          </a:r>
          <a:r>
            <a:rPr lang="en-US" sz="2200" kern="1200" dirty="0"/>
            <a:t>to prevent homelessness </a:t>
          </a:r>
        </a:p>
        <a:p>
          <a:pPr marL="0" lvl="0" indent="0" algn="ctr" defTabSz="977900">
            <a:lnSpc>
              <a:spcPct val="90000"/>
            </a:lnSpc>
            <a:spcBef>
              <a:spcPct val="0"/>
            </a:spcBef>
            <a:spcAft>
              <a:spcPct val="35000"/>
            </a:spcAft>
            <a:buNone/>
          </a:pPr>
          <a:r>
            <a:rPr lang="en-US" sz="2000" b="1" kern="1200" dirty="0">
              <a:solidFill>
                <a:prstClr val="white"/>
              </a:solidFill>
              <a:latin typeface="Calibri" panose="020F0502020204030204"/>
              <a:ea typeface="+mn-ea"/>
              <a:cs typeface="+mn-cs"/>
            </a:rPr>
            <a:t>if needed &amp; eligible</a:t>
          </a:r>
          <a:endParaRPr lang="en-US" sz="2000" kern="1200" dirty="0"/>
        </a:p>
      </dsp:txBody>
      <dsp:txXfrm>
        <a:off x="7268637" y="2291213"/>
        <a:ext cx="2754571" cy="165274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36BA8A-45DE-447C-BE4C-2AD2B85C8105}">
      <dsp:nvSpPr>
        <dsp:cNvPr id="0" name=""/>
        <dsp:cNvSpPr/>
      </dsp:nvSpPr>
      <dsp:spPr>
        <a:xfrm>
          <a:off x="0" y="1806"/>
          <a:ext cx="10515600" cy="91556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9DF034-FEFB-4DC6-8A30-35BF53FCC9C2}">
      <dsp:nvSpPr>
        <dsp:cNvPr id="0" name=""/>
        <dsp:cNvSpPr/>
      </dsp:nvSpPr>
      <dsp:spPr>
        <a:xfrm>
          <a:off x="161854" y="77544"/>
          <a:ext cx="733768" cy="764087"/>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ECEBDD1-6546-4D87-B0BF-84EA7A4739FE}">
      <dsp:nvSpPr>
        <dsp:cNvPr id="0" name=""/>
        <dsp:cNvSpPr/>
      </dsp:nvSpPr>
      <dsp:spPr>
        <a:xfrm>
          <a:off x="1057476" y="1806"/>
          <a:ext cx="9458123" cy="915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97" tIns="96897" rIns="96897" bIns="96897" numCol="1" spcCol="1270" anchor="ctr" anchorCtr="0">
          <a:noAutofit/>
        </a:bodyPr>
        <a:lstStyle/>
        <a:p>
          <a:pPr marL="0" lvl="0" indent="0" algn="l" defTabSz="711200">
            <a:lnSpc>
              <a:spcPct val="100000"/>
            </a:lnSpc>
            <a:spcBef>
              <a:spcPct val="0"/>
            </a:spcBef>
            <a:spcAft>
              <a:spcPct val="35000"/>
            </a:spcAft>
            <a:buNone/>
          </a:pPr>
          <a:r>
            <a:rPr lang="en-US" sz="1600" b="1" kern="1200" dirty="0"/>
            <a:t>Continue the County’s Emergency Evictions Legal Services program </a:t>
          </a:r>
          <a:r>
            <a:rPr lang="en-US" sz="1600" kern="1200" dirty="0"/>
            <a:t>with the integration of Navigators to link tenants to legal counsel and critical resources like job and childcare assistance. </a:t>
          </a:r>
        </a:p>
      </dsp:txBody>
      <dsp:txXfrm>
        <a:off x="1057476" y="1806"/>
        <a:ext cx="9458123" cy="915564"/>
      </dsp:txXfrm>
    </dsp:sp>
    <dsp:sp modelId="{27AEDEB1-D595-4090-B4F0-34AB5F1374A3}">
      <dsp:nvSpPr>
        <dsp:cNvPr id="0" name=""/>
        <dsp:cNvSpPr/>
      </dsp:nvSpPr>
      <dsp:spPr>
        <a:xfrm>
          <a:off x="0" y="1146262"/>
          <a:ext cx="10515600" cy="915564"/>
        </a:xfrm>
        <a:prstGeom prst="roundRect">
          <a:avLst>
            <a:gd name="adj" fmla="val 10000"/>
          </a:avLst>
        </a:prstGeom>
        <a:solidFill>
          <a:schemeClr val="accent6">
            <a:lumMod val="20000"/>
            <a:lumOff val="80000"/>
          </a:schemeClr>
        </a:solidFill>
        <a:ln>
          <a:noFill/>
        </a:ln>
        <a:effectLst/>
      </dsp:spPr>
      <dsp:style>
        <a:lnRef idx="0">
          <a:scrgbClr r="0" g="0" b="0"/>
        </a:lnRef>
        <a:fillRef idx="1">
          <a:scrgbClr r="0" g="0" b="0"/>
        </a:fillRef>
        <a:effectRef idx="0">
          <a:scrgbClr r="0" g="0" b="0"/>
        </a:effectRef>
        <a:fontRef idx="minor"/>
      </dsp:style>
    </dsp:sp>
    <dsp:sp modelId="{36394698-BC5B-4007-A2EF-389BCD9E7C2A}">
      <dsp:nvSpPr>
        <dsp:cNvPr id="0" name=""/>
        <dsp:cNvSpPr/>
      </dsp:nvSpPr>
      <dsp:spPr>
        <a:xfrm>
          <a:off x="276958" y="1352264"/>
          <a:ext cx="503560" cy="503560"/>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E22BF2-3CB2-4044-B31C-2D06B5F8ECCB}">
      <dsp:nvSpPr>
        <dsp:cNvPr id="0" name=""/>
        <dsp:cNvSpPr/>
      </dsp:nvSpPr>
      <dsp:spPr>
        <a:xfrm>
          <a:off x="1057476" y="1146262"/>
          <a:ext cx="9458123" cy="915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97" tIns="96897" rIns="96897" bIns="96897" numCol="1" spcCol="1270" anchor="ctr" anchorCtr="0">
          <a:noAutofit/>
        </a:bodyPr>
        <a:lstStyle/>
        <a:p>
          <a:pPr marL="0" lvl="0" indent="0" algn="l" defTabSz="711200">
            <a:lnSpc>
              <a:spcPct val="100000"/>
            </a:lnSpc>
            <a:spcBef>
              <a:spcPct val="0"/>
            </a:spcBef>
            <a:spcAft>
              <a:spcPct val="35000"/>
            </a:spcAft>
            <a:buNone/>
          </a:pPr>
          <a:r>
            <a:rPr lang="en-US" sz="1600" kern="1200" dirty="0">
              <a:solidFill>
                <a:schemeClr val="tx1"/>
              </a:solidFill>
            </a:rPr>
            <a:t>Expand the program capacity of weatherization programs to serve more low-income homeowners through innovations like collaboration with local entrepreneur programs, underwriting the costs of certifications, etc. </a:t>
          </a:r>
        </a:p>
      </dsp:txBody>
      <dsp:txXfrm>
        <a:off x="1057476" y="1146262"/>
        <a:ext cx="9458123" cy="915564"/>
      </dsp:txXfrm>
    </dsp:sp>
    <dsp:sp modelId="{78467439-64FD-4283-B698-9E84908DB4AF}">
      <dsp:nvSpPr>
        <dsp:cNvPr id="0" name=""/>
        <dsp:cNvSpPr/>
      </dsp:nvSpPr>
      <dsp:spPr>
        <a:xfrm>
          <a:off x="0" y="2290717"/>
          <a:ext cx="10515600" cy="915564"/>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sp>
    <dsp:sp modelId="{24ECC25D-1389-4A28-BE42-926C546C52F8}">
      <dsp:nvSpPr>
        <dsp:cNvPr id="0" name=""/>
        <dsp:cNvSpPr/>
      </dsp:nvSpPr>
      <dsp:spPr>
        <a:xfrm>
          <a:off x="131625" y="2400947"/>
          <a:ext cx="794225" cy="695104"/>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736735-019E-4F0B-A187-67DF33A70311}">
      <dsp:nvSpPr>
        <dsp:cNvPr id="0" name=""/>
        <dsp:cNvSpPr/>
      </dsp:nvSpPr>
      <dsp:spPr>
        <a:xfrm>
          <a:off x="1057476" y="2290717"/>
          <a:ext cx="9458123" cy="915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97" tIns="96897" rIns="96897" bIns="96897" numCol="1" spcCol="1270" anchor="ctr" anchorCtr="0">
          <a:noAutofit/>
        </a:bodyPr>
        <a:lstStyle/>
        <a:p>
          <a:pPr marL="0" lvl="0" indent="0" algn="l" defTabSz="711200">
            <a:lnSpc>
              <a:spcPct val="100000"/>
            </a:lnSpc>
            <a:spcBef>
              <a:spcPct val="0"/>
            </a:spcBef>
            <a:spcAft>
              <a:spcPct val="35000"/>
            </a:spcAft>
            <a:buNone/>
          </a:pPr>
          <a:r>
            <a:rPr lang="en-US" sz="1600" b="1" kern="1200" dirty="0"/>
            <a:t>Develop an emergency rental assistance program </a:t>
          </a:r>
          <a:r>
            <a:rPr lang="en-US" sz="1600" kern="1200" dirty="0"/>
            <a:t>that is less generous than the Federally funded ERAP program, but still provides much needed assistance. </a:t>
          </a:r>
        </a:p>
      </dsp:txBody>
      <dsp:txXfrm>
        <a:off x="1057476" y="2290717"/>
        <a:ext cx="9458123" cy="915564"/>
      </dsp:txXfrm>
    </dsp:sp>
    <dsp:sp modelId="{57CE3412-93FC-4025-A5C4-AA149D9F731B}">
      <dsp:nvSpPr>
        <dsp:cNvPr id="0" name=""/>
        <dsp:cNvSpPr/>
      </dsp:nvSpPr>
      <dsp:spPr>
        <a:xfrm>
          <a:off x="0" y="3435173"/>
          <a:ext cx="10515600" cy="915564"/>
        </a:xfrm>
        <a:prstGeom prst="roundRect">
          <a:avLst>
            <a:gd name="adj" fmla="val 10000"/>
          </a:avLst>
        </a:prstGeom>
        <a:solidFill>
          <a:srgbClr val="002060"/>
        </a:solidFill>
        <a:ln>
          <a:noFill/>
        </a:ln>
        <a:effectLst/>
      </dsp:spPr>
      <dsp:style>
        <a:lnRef idx="0">
          <a:scrgbClr r="0" g="0" b="0"/>
        </a:lnRef>
        <a:fillRef idx="1">
          <a:scrgbClr r="0" g="0" b="0"/>
        </a:fillRef>
        <a:effectRef idx="0">
          <a:scrgbClr r="0" g="0" b="0"/>
        </a:effectRef>
        <a:fontRef idx="minor"/>
      </dsp:style>
    </dsp:sp>
    <dsp:sp modelId="{C625D06B-BAFB-47B4-B0C4-750C75C649C2}">
      <dsp:nvSpPr>
        <dsp:cNvPr id="0" name=""/>
        <dsp:cNvSpPr/>
      </dsp:nvSpPr>
      <dsp:spPr>
        <a:xfrm>
          <a:off x="123145" y="3525529"/>
          <a:ext cx="811185" cy="734850"/>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B0CC582-7421-4FF4-83CC-C833CDB1402C}">
      <dsp:nvSpPr>
        <dsp:cNvPr id="0" name=""/>
        <dsp:cNvSpPr/>
      </dsp:nvSpPr>
      <dsp:spPr>
        <a:xfrm>
          <a:off x="1057476" y="3435173"/>
          <a:ext cx="9458123" cy="915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97" tIns="96897" rIns="96897" bIns="96897" numCol="1" spcCol="1270" anchor="ctr" anchorCtr="0">
          <a:noAutofit/>
        </a:bodyPr>
        <a:lstStyle/>
        <a:p>
          <a:pPr marL="0" lvl="0" indent="0" algn="l" defTabSz="711200">
            <a:lnSpc>
              <a:spcPct val="100000"/>
            </a:lnSpc>
            <a:spcBef>
              <a:spcPct val="0"/>
            </a:spcBef>
            <a:spcAft>
              <a:spcPct val="35000"/>
            </a:spcAft>
            <a:buNone/>
          </a:pPr>
          <a:r>
            <a:rPr lang="en-US" sz="1600" b="1" kern="1200"/>
            <a:t>Support partnerships with the Justice Courts </a:t>
          </a:r>
          <a:r>
            <a:rPr lang="en-US" sz="1600" kern="1200"/>
            <a:t>to increase nonjudicial resolution of eviction disputes that create mutually satisfactory outcomes and avoid an eviction record. </a:t>
          </a:r>
        </a:p>
      </dsp:txBody>
      <dsp:txXfrm>
        <a:off x="1057476" y="3435173"/>
        <a:ext cx="9458123" cy="915564"/>
      </dsp:txXfrm>
    </dsp:sp>
  </dsp:spTree>
</dsp:drawing>
</file>

<file path=ppt/diagrams/layout1.xml><?xml version="1.0" encoding="utf-8"?>
<dgm:layoutDef xmlns:dgm="http://schemas.openxmlformats.org/drawingml/2006/diagram" xmlns:a="http://schemas.openxmlformats.org/drawingml/2006/main" uniqueId="urn:microsoft.com/office/officeart/2009/3/layout/PhasedProcess">
  <dgm:title val=""/>
  <dgm:desc val=""/>
  <dgm:catLst>
    <dgm:cat type="process" pri="12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clrData>
  <dgm:layoutNode name="Name0">
    <dgm:varLst>
      <dgm:chMax val="3"/>
      <dgm:chPref val="3"/>
      <dgm:bulletEnabled val="1"/>
      <dgm:dir/>
      <dgm:animLvl val="lvl"/>
    </dgm:varLst>
    <dgm:shape xmlns:r="http://schemas.openxmlformats.org/officeDocument/2006/relationships" r:blip="">
      <dgm:adjLst/>
    </dgm:shape>
    <dgm:choose name="Name1">
      <dgm:if name="Name2" axis="ch" ptType="node" func="cnt" op="gte" val="3">
        <dgm:alg type="composite">
          <dgm:param type="ar" val="2.8316"/>
        </dgm:alg>
        <dgm:choose name="Name3">
          <dgm:if name="Name4"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567"/>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rightChild" refType="w" fact="0.713"/>
              <dgm:constr type="t" for="ch" forName="rightChild" refType="h" fact="0.1934"/>
              <dgm:constr type="w" for="ch" forName="rightChild" refType="w" fact="0.193"/>
              <dgm:constr type="h" for="ch" forName="rightChild" refType="h" fact="0.5464"/>
              <dgm:constr type="l" for="ch" forName="parentText1" refType="w" fact="0.0621"/>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6845"/>
              <dgm:constr type="t" for="ch" forName="parentText3" refType="h" fact="0.8128"/>
              <dgm:constr type="w" for="ch" forName="parentText3" refType="w" fact="0.2509"/>
              <dgm:constr type="h" for="ch" forName="parentText3" refType="h" fact="0.1872"/>
            </dgm:constrLst>
          </dgm:if>
          <dgm:else name="Name5">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72"/>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rightChild" refType="w" fact="0.09"/>
              <dgm:constr type="t" for="ch" forName="rightChild" refType="h" fact="0.1934"/>
              <dgm:constr type="w" for="ch" forName="rightChild" refType="w" fact="0.193"/>
              <dgm:constr type="h" for="ch" forName="rightChild" refType="h" fact="0.5464"/>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parentText1" refType="w" fact="0.7"/>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062"/>
              <dgm:constr type="t" for="ch" forName="parentText3" refType="h" fact="0.8128"/>
              <dgm:constr type="w" for="ch" forName="parentText3" refType="w" fact="0.2509"/>
              <dgm:constr type="h" for="ch" forName="parentText3" refType="h" fact="0.1872"/>
            </dgm:constrLst>
          </dgm:else>
        </dgm:choose>
      </dgm:if>
      <dgm:if name="Name6" axis="ch" ptType="node" func="cnt" op="gte" val="2">
        <dgm:alg type="composite">
          <dgm:param type="ar" val="1.8986"/>
        </dgm:alg>
        <dgm:choose name="Name7">
          <dgm:if name="Name8"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941"/>
              <dgm:constr type="t" for="ch" forName="leftComposite" refType="h" fact="0.1159"/>
              <dgm:constr type="w" for="ch" forName="leftComposite" refType="w" fact="0.3469"/>
              <dgm:constr type="h" for="ch" forName="leftComposite" refType="h" fact="0.6953"/>
              <dgm:constr type="l" for="ch" forName="middleComposite" refType="w" fact="0.5782"/>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1" refType="w" fact="0.0926"/>
              <dgm:constr type="t" for="ch" forName="parentText1" refType="h" fact="0.8128"/>
              <dgm:constr type="w" for="ch" forName="parentText1" refType="w" fact="0.3742"/>
              <dgm:constr type="h" for="ch" forName="parentText1" refType="h" fact="0.1872"/>
              <dgm:constr type="l" for="ch" forName="parentText2" refType="w" fact="0.5655"/>
              <dgm:constr type="t" for="ch" forName="parentText2" refType="h" fact="0.8128"/>
              <dgm:constr type="w" for="ch" forName="parentText2" refType="w" fact="0.3742"/>
              <dgm:constr type="h" for="ch" forName="parentText2" refType="h" fact="0.1872"/>
            </dgm:constrLst>
          </dgm:if>
          <dgm:else name="Name9">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592"/>
              <dgm:constr type="t" for="ch" forName="leftComposite" refType="h" fact="0.1159"/>
              <dgm:constr type="w" for="ch" forName="leftComposite" refType="w" fact="0.3469"/>
              <dgm:constr type="h" for="ch" forName="leftComposite" refType="h" fact="0.6953"/>
              <dgm:constr type="l" for="ch" forName="middleComposite" refType="w" fact="0.0941"/>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2" refType="w" fact="0.0926"/>
              <dgm:constr type="t" for="ch" forName="parentText2" refType="h" fact="0.8128"/>
              <dgm:constr type="w" for="ch" forName="parentText2" refType="w" fact="0.3742"/>
              <dgm:constr type="h" for="ch" forName="parentText2" refType="h" fact="0.1872"/>
              <dgm:constr type="l" for="ch" forName="parentText1" refType="w" fact="0.5655"/>
              <dgm:constr type="t" for="ch" forName="parentText1" refType="h" fact="0.8128"/>
              <dgm:constr type="w" for="ch" forName="parentText1" refType="w" fact="0.3742"/>
              <dgm:constr type="h" for="ch" forName="parentText1" refType="h" fact="0.1872"/>
            </dgm:constrLst>
          </dgm:else>
        </dgm:choose>
      </dgm:if>
      <dgm:else name="Name10">
        <dgm:alg type="composite">
          <dgm:param type="ar" val="0.8036"/>
        </dgm:alg>
        <dgm:constrLst>
          <dgm:constr type="primFontSz" for="des" forName="parentText1" val="65"/>
          <dgm:constr type="primFontSz" for="des" forName="childText1_1" val="65"/>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l" for="ch" forName="leftComposite" refType="w" fact="0"/>
          <dgm:constr type="t" for="ch" forName="leftComposite" refType="h" fact="0.1159"/>
          <dgm:constr type="w" for="ch" forName="leftComposite" refType="w"/>
          <dgm:constr type="h" for="ch" forName="leftComposite" refType="h" fact="0.6953"/>
          <dgm:constr type="l" for="ch" forName="parentText1" refType="w" fact="0"/>
          <dgm:constr type="t" for="ch" forName="parentText1" refType="h" fact="0.8128"/>
          <dgm:constr type="w" for="ch" forName="parentText1" refType="w"/>
          <dgm:constr type="h" for="ch" forName="parentText1" refType="h" fact="0.1872"/>
        </dgm:constrLst>
      </dgm:else>
    </dgm:choose>
    <dgm:choose name="Name11">
      <dgm:if name="Name12" axis="ch" ptType="node" func="cnt" op="gte" val="1">
        <dgm:choose name="Name13">
          <dgm:if name="Name14" axis="ch" ptType="node" func="cnt" op="gte" val="2">
            <dgm:layoutNode name="arc1">
              <dgm:alg type="sp"/>
              <dgm:shape xmlns:r="http://schemas.openxmlformats.org/officeDocument/2006/relationships" rot="90" type="blockArc" r:blip="">
                <dgm:adjLst>
                  <dgm:adj idx="1" val="-135"/>
                  <dgm:adj idx="2" val="-45"/>
                  <dgm:adj idx="3" val="0.0496"/>
                </dgm:adjLst>
              </dgm:shape>
              <dgm:presOf/>
            </dgm:layoutNode>
            <dgm:layoutNode name="arc3">
              <dgm:alg type="sp"/>
              <dgm:shape xmlns:r="http://schemas.openxmlformats.org/officeDocument/2006/relationships" rot="270" type="blockArc" r:blip="">
                <dgm:adjLst>
                  <dgm:adj idx="1" val="-135"/>
                  <dgm:adj idx="2" val="-45"/>
                  <dgm:adj idx="3" val="0.0496"/>
                </dgm:adjLst>
              </dgm:shape>
              <dgm:presOf/>
            </dgm:layoutNode>
            <dgm:layoutNode name="parentText2" styleLbl="revTx">
              <dgm:varLst>
                <dgm:chMax val="4"/>
                <dgm:chPref val="3"/>
                <dgm:bulletEnabled val="1"/>
              </dgm:varLst>
              <dgm:alg type="tx"/>
              <dgm:shape xmlns:r="http://schemas.openxmlformats.org/officeDocument/2006/relationships" type="rect" r:blip="">
                <dgm:adjLst/>
              </dgm:shap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5"/>
        </dgm:choose>
        <dgm:choose name="Name16">
          <dgm:if name="Name17" axis="ch" ptType="node" func="cnt" op="gte" val="3">
            <dgm:layoutNode name="arc2">
              <dgm:alg type="sp"/>
              <dgm:shape xmlns:r="http://schemas.openxmlformats.org/officeDocument/2006/relationships" rot="90" type="blockArc" r:blip="">
                <dgm:adjLst>
                  <dgm:adj idx="1" val="-135"/>
                  <dgm:adj idx="2" val="-45"/>
                  <dgm:adj idx="3" val="0.0496"/>
                </dgm:adjLst>
              </dgm:shape>
              <dgm:presOf/>
            </dgm:layoutNode>
            <dgm:layoutNode name="arc4">
              <dgm:alg type="sp"/>
              <dgm:shape xmlns:r="http://schemas.openxmlformats.org/officeDocument/2006/relationships" rot="270" type="blockArc" r:blip="">
                <dgm:adjLst>
                  <dgm:adj idx="1" val="-135"/>
                  <dgm:adj idx="2" val="-45"/>
                  <dgm:adj idx="3" val="0.0496"/>
                </dgm:adjLst>
              </dgm:shape>
              <dgm:presOf/>
            </dgm:layoutNode>
            <dgm:layoutNode name="parentText3" styleLbl="revTx">
              <dgm:varLst>
                <dgm:chMax val="1"/>
                <dgm:chPref val="1"/>
                <dgm:bulletEnabled val="1"/>
              </dgm:varLst>
              <dgm:alg type="tx"/>
              <dgm:shape xmlns:r="http://schemas.openxmlformats.org/officeDocument/2006/relationships" type="rect" r:blip="">
                <dgm:adjLst/>
              </dgm:shape>
              <dgm:presOf axis="ch 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8"/>
        </dgm:choose>
      </dgm:if>
      <dgm:else name="Name19"/>
    </dgm:choose>
    <dgm:layoutNode name="middleComposite">
      <dgm:choose name="Name20">
        <dgm:if name="Name21" axis="ch ch" ptType="node node" st="2 1" cnt="1 0" func="cnt" op="lte" val="1">
          <dgm:alg type="composite">
            <dgm:param type="ar" val="1"/>
          </dgm:alg>
        </dgm:if>
        <dgm:if name="Name22" axis="ch ch" ptType="node node" st="2 1" cnt="1 0" func="cnt" op="equ" val="2">
          <dgm:alg type="composite">
            <dgm:param type="ar" val="1.792"/>
          </dgm:alg>
        </dgm:if>
        <dgm:if name="Name23" axis="ch ch" ptType="node node" st="2 1" cnt="1 0" func="cnt" op="equ" val="3">
          <dgm:alg type="composite">
            <dgm:param type="ar" val="1"/>
          </dgm:alg>
        </dgm:if>
        <dgm:else name="Name24">
          <dgm:alg type="composite">
            <dgm:param type="ar" val="1"/>
          </dgm:alg>
        </dgm:else>
      </dgm:choose>
      <dgm:shape xmlns:r="http://schemas.openxmlformats.org/officeDocument/2006/relationships" r:blip="">
        <dgm:adjLst/>
      </dgm:shape>
      <dgm:presOf/>
      <dgm:choose name="Name25">
        <dgm:if name="Name26" axis="ch ch" ptType="node node" st="2 1" cnt="1 0" func="cnt" op="lte" val="1">
          <dgm:constrLst>
            <dgm:constr type="ctrX" for="ch" forName="circ1" refType="w" fact="0.5"/>
            <dgm:constr type="ctrY" for="ch" forName="circ1" refType="h" fact="0.5"/>
            <dgm:constr type="w" for="ch" forName="circ1" refType="w"/>
            <dgm:constr type="h" for="ch" forName="circ1" refType="h"/>
            <dgm:constr type="l" for="ch" forName="circ1Tx" refType="w" fact="0.2"/>
            <dgm:constr type="t" for="ch" forName="circ1Tx" refType="h" fact="0.1"/>
            <dgm:constr type="w" for="ch" forName="circ1Tx" refType="w" fact="0.6"/>
            <dgm:constr type="h" for="ch" forName="circ1Tx" refType="h" fact="0.8"/>
          </dgm:constrLst>
        </dgm:if>
        <dgm:if name="Name27" axis="ch ch" ptType="node node" st="2 1" cnt="1 0"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Lst>
        </dgm:if>
        <dgm:if name="Name28" axis="ch ch" ptType="node node" st="2 1" cnt="1 0"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Lst>
        </dgm:if>
        <dgm:else name="Name29">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Lst>
        </dgm:else>
      </dgm:choose>
      <dgm:ruleLst/>
      <dgm:forEach name="Name30" axis="ch ch" ptType="node node" st="2 1" cnt="1 1">
        <dgm:layoutNode name="circ1" styleLbl="vennNode1">
          <dgm:alg type="sp"/>
          <dgm:shape xmlns:r="http://schemas.openxmlformats.org/officeDocument/2006/relationships" type="ellipse" r:blip="">
            <dgm:adjLst/>
          </dgm:shape>
          <dgm:presOf axis="desOrSelf" ptType="node"/>
          <dgm:constrLst/>
          <dgm:ruleLst/>
        </dgm:layoutNode>
        <dgm:layoutNode name="circ1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1" axis="ch ch" ptType="node node" st="2 2" cnt="1 1">
        <dgm:layoutNode name="circ2" styleLbl="vennNode1">
          <dgm:alg type="sp"/>
          <dgm:shape xmlns:r="http://schemas.openxmlformats.org/officeDocument/2006/relationships" type="ellipse" r:blip="">
            <dgm:adjLst/>
          </dgm:shape>
          <dgm:presOf axis="desOrSelf" ptType="node"/>
          <dgm:constrLst/>
          <dgm:ruleLst/>
        </dgm:layoutNode>
        <dgm:layoutNode name="circ2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2" axis="ch ch" ptType="node node" st="2 3" cnt="1 1">
        <dgm:layoutNode name="circ3" styleLbl="vennNode1">
          <dgm:alg type="sp"/>
          <dgm:shape xmlns:r="http://schemas.openxmlformats.org/officeDocument/2006/relationships" type="ellipse" r:blip="">
            <dgm:adjLst/>
          </dgm:shape>
          <dgm:presOf axis="desOrSelf" ptType="node"/>
          <dgm:constrLst/>
          <dgm:ruleLst/>
        </dgm:layoutNode>
        <dgm:layoutNode name="circ3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3" axis="ch ch" ptType="node node" st="2 4" cnt="1 1">
        <dgm:layoutNode name="circ4" styleLbl="vennNode1">
          <dgm:alg type="sp"/>
          <dgm:shape xmlns:r="http://schemas.openxmlformats.org/officeDocument/2006/relationships" type="ellipse" r:blip="">
            <dgm:adjLst/>
          </dgm:shape>
          <dgm:presOf axis="desOrSelf" ptType="nod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layoutNode>
    <dgm:layoutNode name="leftComposite">
      <dgm:choose name="Name34">
        <dgm:if name="Name35" axis="ch ch" ptType="node node" st="1 1" cnt="1 0" func="cnt" op="lte" val="1">
          <dgm:alg type="composite">
            <dgm:param type="ar" val="1.3085"/>
          </dgm:alg>
          <dgm:constrLst>
            <dgm:constr type="l" for="ch" forName="childText1_1" refType="w" fact="0.2124"/>
            <dgm:constr type="t" for="ch" forName="childText1_1" refType="h" fact="0"/>
            <dgm:constr type="w" for="ch" forName="childText1_1" refType="w" fact="0.5759"/>
            <dgm:constr type="h" for="ch" forName="childText1_1" refType="h" fact="0.7535"/>
            <dgm:constr type="l" for="ch" forName="ellipse1" refType="w" fact="0"/>
            <dgm:constr type="t" for="ch" forName="ellipse1" refType="h" fact="0.63"/>
            <dgm:constr type="w" for="ch" forName="ellipse1" refType="w" fact="0.2828"/>
            <dgm:constr type="h" for="ch" forName="ellipse1" refType="h" fact="0.37"/>
            <dgm:constr type="l" for="ch" forName="ellipse2" refType="w" fact="0.82"/>
            <dgm:constr type="t" for="ch" forName="ellipse2" refType="h" fact="0.17"/>
            <dgm:constr type="w" for="ch" forName="ellipse2" refType="w" fact="0.1645"/>
            <dgm:constr type="h" for="ch" forName="ellipse2" refType="h" fact="0.2153"/>
          </dgm:constrLst>
        </dgm:if>
        <dgm:if name="Name36" axis="ch ch" ptType="node node" st="1 1" cnt="1 0" func="cnt" op="equ" val="2">
          <dgm:alg type="composite">
            <dgm:param type="ar" val="0.8917"/>
          </dgm:alg>
          <dgm:constrLst>
            <dgm:constr type="l" for="ch" forName="childText1_1" refType="w" fact="0.1864"/>
            <dgm:constr type="t" for="ch" forName="childText1_1" refType="h" fact="0"/>
            <dgm:constr type="w" for="ch" forName="childText1_1" refType="w" fact="0.5055"/>
            <dgm:constr type="h" for="ch" forName="childText1_1" refType="h" fact="0.4507"/>
            <dgm:constr type="l" for="ch" forName="childText1_2" refType="w" fact="0.4945"/>
            <dgm:constr type="t" for="ch" forName="childText1_2" refType="h" fact="0.3929"/>
            <dgm:constr type="w" for="ch" forName="childText1_2" refType="w" fact="0.5055"/>
            <dgm:constr type="h" for="ch" forName="childText1_2" refType="h" fact="0.4507"/>
            <dgm:constr type="l" for="ch" forName="ellipse1" refType="w" fact="0"/>
            <dgm:constr type="t" for="ch" forName="ellipse1" refType="h" fact="0.3768"/>
            <dgm:constr type="w" for="ch" forName="ellipse1" refType="w" fact="0.2482"/>
            <dgm:constr type="h" for="ch" forName="ellipse1" refType="h" fact="0.2213"/>
            <dgm:constr type="l" for="ch" forName="ellipse3" refType="w" fact="0.5474"/>
            <dgm:constr type="t" for="ch" forName="ellipse3" refType="h" fact="0.8712"/>
            <dgm:constr type="w" for="ch" forName="ellipse3" refType="w" fact="0.1444"/>
            <dgm:constr type="h" for="ch" forName="ellipse3" refType="h" fact="0.1288"/>
            <dgm:constr type="l" for="ch" forName="ellipse2" refType="w" fact="0.7333"/>
            <dgm:constr type="t" for="ch" forName="ellipse2" refType="h" fact="0.0887"/>
            <dgm:constr type="w" for="ch" forName="ellipse2" refType="w" fact="0.1444"/>
            <dgm:constr type="h" for="ch" forName="ellipse2" refType="h" fact="0.1288"/>
          </dgm:constrLst>
        </dgm:if>
        <dgm:if name="Name37" axis="ch ch" ptType="node node" st="1 1" cnt="1 0" func="cnt" op="equ" val="3">
          <dgm:alg type="composite">
            <dgm:param type="ar" val="1.0811"/>
          </dgm:alg>
          <dgm:constrLst>
            <dgm:constr type="l" for="ch" forName="childText1_3" refType="w" fact="0.1649"/>
            <dgm:constr type="t" for="ch" forName="childText1_3" refType="h" fact="0.5389"/>
            <dgm:constr type="w" for="ch" forName="childText1_3" refType="w" fact="0.4265"/>
            <dgm:constr type="h" for="ch" forName="childText1_3" refType="h" fact="0.4611"/>
            <dgm:constr type="l" for="ch" forName="childText1_1" refType="w" fact="0.1573"/>
            <dgm:constr type="t" for="ch" forName="childText1_1" refType="h" fact="0"/>
            <dgm:constr type="w" for="ch" forName="childText1_1" refType="w" fact="0.4265"/>
            <dgm:constr type="h" for="ch" forName="childText1_1" refType="h" fact="0.4611"/>
            <dgm:constr type="l" for="ch" forName="childText1_2" refType="w" fact="0.5735"/>
            <dgm:constr type="t" for="ch" forName="childText1_2" refType="h" fact="0.2754"/>
            <dgm:constr type="w" for="ch" forName="childText1_2" refType="w" fact="0.4265"/>
            <dgm:constr type="h" for="ch" forName="childText1_2" refType="h" fact="0.4611"/>
            <dgm:constr type="l" for="ch" forName="ellipse1" refType="w" fact="0"/>
            <dgm:constr type="t" for="ch" forName="ellipse1" refType="h" fact="0.3855"/>
            <dgm:constr type="w" for="ch" forName="ellipse1" refType="w" fact="0.2095"/>
            <dgm:constr type="h" for="ch" forName="ellipse1" refType="h" fact="0.2264"/>
            <dgm:constr type="l" for="ch" forName="ellipse3" refType="w" fact="0.6181"/>
            <dgm:constr type="t" for="ch" forName="ellipse3" refType="h" fact="0.7647"/>
            <dgm:constr type="w" for="ch" forName="ellipse3" refType="w" fact="0.1219"/>
            <dgm:constr type="h" for="ch" forName="ellipse3" refType="h" fact="0.1317"/>
            <dgm:constr type="l" for="ch" forName="ellipse2" refType="w" fact="0.6188"/>
            <dgm:constr type="t" for="ch" forName="ellipse2" refType="h" fact="0.0907"/>
            <dgm:constr type="w" for="ch" forName="ellipse2" refType="w" fact="0.1219"/>
            <dgm:constr type="h" for="ch" forName="ellipse2" refType="h" fact="0.1317"/>
          </dgm:constrLst>
        </dgm:if>
        <dgm:else name="Name38">
          <dgm:alg type="composite">
            <dgm:param type="ar" val="0.9472"/>
          </dgm:alg>
          <dgm:constrLst>
            <dgm:constr type="l" for="ch" forName="childText1_3" refType="w" fact="0"/>
            <dgm:constr type="t" for="ch" forName="childText1_3" refType="h" fact="0.6035"/>
            <dgm:constr type="w" for="ch" forName="childText1_3" refType="w" fact="0.4186"/>
            <dgm:constr type="h" for="ch" forName="childText1_3" refType="h" fact="0.3965"/>
            <dgm:constr type="l" for="ch" forName="childText1_1" refType="w" fact="0.0981"/>
            <dgm:constr type="t" for="ch" forName="childText1_1" refType="h" fact="0"/>
            <dgm:constr type="w" for="ch" forName="childText1_1" refType="w" fact="0.4186"/>
            <dgm:constr type="h" for="ch" forName="childText1_1" refType="h" fact="0.3965"/>
            <dgm:constr type="l" for="ch" forName="childText1_2" refType="w" fact="0.5385"/>
            <dgm:constr type="t" for="ch" forName="childText1_2" refType="h" fact="0.1304"/>
            <dgm:constr type="w" for="ch" forName="childText1_2" refType="w" fact="0.4186"/>
            <dgm:constr type="h" for="ch" forName="childText1_2" refType="h" fact="0.3965"/>
            <dgm:constr type="l" for="ch" forName="ellipse4" refType="w" fact="0.3222"/>
            <dgm:constr type="t" for="ch" forName="ellipse4" refType="h" fact="0.4232"/>
            <dgm:constr type="w" for="ch" forName="ellipse4" refType="w" fact="0.2056"/>
            <dgm:constr type="h" for="ch" forName="ellipse4" refType="h" fact="0.1947"/>
            <dgm:constr type="l" for="ch" forName="ellipse1" refType="w" fact="0.1489"/>
            <dgm:constr type="t" for="ch" forName="ellipse1" refType="h" fact="0.4502"/>
            <dgm:constr type="w" for="ch" forName="ellipse1" refType="w" fact="0.1196"/>
            <dgm:constr type="h" for="ch" forName="ellipse1" refType="h" fact="0.1133"/>
            <dgm:constr type="l" for="ch" forName="ellipse2" refType="w" fact="0.5384"/>
            <dgm:constr type="t" for="ch" forName="ellipse2" refType="h" fact="0.0124"/>
            <dgm:constr type="w" for="ch" forName="ellipse2" refType="w" fact="0.1196"/>
            <dgm:constr type="h" for="ch" forName="ellipse2" refType="h" fact="0.1133"/>
            <dgm:constr type="l" for="ch" forName="childText1_4" refType="w" fact="0.4625"/>
            <dgm:constr type="t" for="ch" forName="childText1_4" refType="h" fact="0.5719"/>
            <dgm:constr type="w" for="ch" forName="childText1_4" refType="w" fact="0.4186"/>
            <dgm:constr type="h" for="ch" forName="childText1_4" refType="h" fact="0.3965"/>
            <dgm:constr type="l" for="ch" forName="ellipse3" refType="w" fact="0.8804"/>
            <dgm:constr type="t" for="ch" forName="ellipse3" refType="h" fact="0.5329"/>
            <dgm:constr type="w" for="ch" forName="ellipse3" refType="w" fact="0.1196"/>
            <dgm:constr type="h" for="ch" forName="ellipse3" refType="h" fact="0.1133"/>
            <dgm:constr type="l" for="ch" forName="ellipse5" refType="w" fact="0.0146"/>
            <dgm:constr type="t" for="ch" forName="ellipse5" refType="h" fact="0.5228"/>
            <dgm:constr type="w" for="ch" forName="ellipse5" refType="w" fact="0.0899"/>
            <dgm:constr type="h" for="ch" forName="ellipse5" refType="h" fact="0.0851"/>
          </dgm:constrLst>
        </dgm:else>
      </dgm:choose>
      <dgm:forEach name="Name39" axis="ch ch" ptType="node node" st="1 1" cnt="1 1">
        <dgm:layoutNode name="childText1_1"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1" styleLbl="vennNode1">
          <dgm:alg type="sp"/>
          <dgm:shape xmlns:r="http://schemas.openxmlformats.org/officeDocument/2006/relationships" type="ellipse" r:blip="">
            <dgm:adjLst/>
          </dgm:shape>
          <dgm:presOf/>
        </dgm:layoutNode>
        <dgm:layoutNode name="ellipse2" styleLbl="vennNode1">
          <dgm:alg type="sp"/>
          <dgm:shape xmlns:r="http://schemas.openxmlformats.org/officeDocument/2006/relationships" type="ellipse" r:blip="">
            <dgm:adjLst/>
          </dgm:shape>
          <dgm:presOf/>
        </dgm:layoutNode>
      </dgm:forEach>
      <dgm:forEach name="Name40" axis="ch ch" ptType="node node" st="1 2" cnt="1 1">
        <dgm:layoutNode name="childText1_2"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3" styleLbl="vennNode1">
          <dgm:alg type="sp"/>
          <dgm:shape xmlns:r="http://schemas.openxmlformats.org/officeDocument/2006/relationships" type="ellipse" r:blip="">
            <dgm:adjLst/>
          </dgm:shape>
          <dgm:presOf/>
        </dgm:layoutNode>
      </dgm:forEach>
      <dgm:forEach name="Name41" axis="ch ch" ptType="node node" st="1 3" cnt="1 1">
        <dgm:layoutNode name="childText1_3"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forEach name="Name42" axis="ch ch" ptType="node node" st="1 4" cnt="1 1">
        <dgm:layoutNode name="childText1_4"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4" styleLbl="vennNode1">
          <dgm:alg type="sp"/>
          <dgm:shape xmlns:r="http://schemas.openxmlformats.org/officeDocument/2006/relationships" type="ellipse" r:blip="">
            <dgm:adjLst/>
          </dgm:shape>
          <dgm:presOf/>
        </dgm:layoutNode>
        <dgm:layoutNode name="ellipse5" styleLbl="vennNode1">
          <dgm:alg type="sp"/>
          <dgm:shape xmlns:r="http://schemas.openxmlformats.org/officeDocument/2006/relationships" type="ellipse" r:blip="">
            <dgm:adjLst/>
          </dgm:shape>
          <dgm:presOf/>
        </dgm:layoutNode>
      </dgm:forEach>
    </dgm:layoutNode>
    <dgm:choose name="Name43">
      <dgm:if name="Name44" axis="ch ch" ptType="node node" st="3 1" cnt="1 0" func="cnt" op="gte" val="1">
        <dgm:layoutNode name="rightChild">
          <dgm:varLst>
            <dgm:chMax val="0"/>
            <dgm:chPref val="0"/>
          </dgm:varLst>
          <dgm:alg type="tx"/>
          <dgm:shape xmlns:r="http://schemas.openxmlformats.org/officeDocument/2006/relationships" type="ellipse" r:blip="">
            <dgm:adjLst/>
          </dgm:shape>
          <dgm:presOf axis="ch des"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5"/>
    </dgm:choose>
    <dgm:layoutNode name="parentText1" styleLbl="revTx">
      <dgm:varLst>
        <dgm:chMax val="4"/>
        <dgm:chPref val="3"/>
        <dgm:bulletEnabled val="1"/>
      </dgm:varLst>
      <dgm:alg type="tx"/>
      <dgm:shape xmlns:r="http://schemas.openxmlformats.org/officeDocument/2006/relationships" type="rect" r:blip="">
        <dgm:adjLst/>
      </dgm:shap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5809" y="1"/>
            <a:ext cx="4028440" cy="351737"/>
          </a:xfrm>
          <a:prstGeom prst="rect">
            <a:avLst/>
          </a:prstGeom>
        </p:spPr>
        <p:txBody>
          <a:bodyPr vert="horz" lIns="93177" tIns="46589" rIns="93177" bIns="46589" rtlCol="0"/>
          <a:lstStyle>
            <a:lvl1pPr algn="r">
              <a:defRPr sz="1200"/>
            </a:lvl1pPr>
          </a:lstStyle>
          <a:p>
            <a:fld id="{7487ADD9-2083-264C-A652-8D52D02F7E72}" type="datetimeFigureOut">
              <a:rPr lang="en-US" smtClean="0"/>
              <a:t>8/28/23</a:t>
            </a:fld>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373754"/>
            <a:ext cx="7437120" cy="2760346"/>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F97DC217-DF71-1A49-B3EA-559F1F43B0FF}" type="slidenum">
              <a:rPr lang="en-US" smtClean="0"/>
              <a:t>‹#›</a:t>
            </a:fld>
            <a:endParaRPr lang="en-US" dirty="0"/>
          </a:p>
        </p:txBody>
      </p:sp>
    </p:spTree>
    <p:extLst>
      <p:ext uri="{BB962C8B-B14F-4D97-AF65-F5344CB8AC3E}">
        <p14:creationId xmlns:p14="http://schemas.microsoft.com/office/powerpoint/2010/main" val="2846425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ensus.gov/search-results.html?q=Tucson++AZ+poverty+&amp;page=1&amp;stateGeo=none&amp;searchtype=web&amp;cssp=SERP&amp;_charset_=UTF-8"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1</a:t>
            </a:fld>
            <a:endParaRPr lang="en-US" dirty="0"/>
          </a:p>
        </p:txBody>
      </p:sp>
    </p:spTree>
    <p:extLst>
      <p:ext uri="{BB962C8B-B14F-4D97-AF65-F5344CB8AC3E}">
        <p14:creationId xmlns:p14="http://schemas.microsoft.com/office/powerpoint/2010/main" val="2658706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https://www.unitedwayalice.org/</a:t>
            </a:r>
          </a:p>
        </p:txBody>
      </p:sp>
      <p:sp>
        <p:nvSpPr>
          <p:cNvPr id="4" name="Slide Number Placeholder 3"/>
          <p:cNvSpPr>
            <a:spLocks noGrp="1"/>
          </p:cNvSpPr>
          <p:nvPr>
            <p:ph type="sldNum" sz="quarter" idx="10"/>
          </p:nvPr>
        </p:nvSpPr>
        <p:spPr/>
        <p:txBody>
          <a:bodyPr/>
          <a:lstStyle/>
          <a:p>
            <a:fld id="{3D2A9E86-EC18-4D40-8602-17BC90FC981E}" type="slidenum">
              <a:rPr lang="en-US" smtClean="0"/>
              <a:t>11</a:t>
            </a:fld>
            <a:endParaRPr lang="en-US"/>
          </a:p>
        </p:txBody>
      </p:sp>
    </p:spTree>
    <p:extLst>
      <p:ext uri="{BB962C8B-B14F-4D97-AF65-F5344CB8AC3E}">
        <p14:creationId xmlns:p14="http://schemas.microsoft.com/office/powerpoint/2010/main" val="18560064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“Whether you’re building a church, a business, or a mandate for social change, cathedral thinking presupposes that the vision you initiate must be handed over to others, that everyone involved will be laboring on faith at times, that people will share their most innovative ideas and tools, that the plans will change, that the blueprints may even be lost, and that the most important part of your job will be to inspire, to every neophyte who joins your team, reverence for a precept you will never see completed.”</a:t>
            </a:r>
          </a:p>
          <a:p>
            <a:endParaRPr lang="en-US" dirty="0"/>
          </a:p>
        </p:txBody>
      </p:sp>
      <p:sp>
        <p:nvSpPr>
          <p:cNvPr id="4" name="Slide Number Placeholder 3"/>
          <p:cNvSpPr>
            <a:spLocks noGrp="1"/>
          </p:cNvSpPr>
          <p:nvPr>
            <p:ph type="sldNum" sz="quarter" idx="5"/>
          </p:nvPr>
        </p:nvSpPr>
        <p:spPr/>
        <p:txBody>
          <a:bodyPr/>
          <a:lstStyle/>
          <a:p>
            <a:fld id="{C475383B-F199-924A-92EA-84ED43A8B53A}" type="slidenum">
              <a:rPr lang="en-US" smtClean="0"/>
              <a:t>14</a:t>
            </a:fld>
            <a:endParaRPr lang="en-US"/>
          </a:p>
        </p:txBody>
      </p:sp>
    </p:spTree>
    <p:extLst>
      <p:ext uri="{BB962C8B-B14F-4D97-AF65-F5344CB8AC3E}">
        <p14:creationId xmlns:p14="http://schemas.microsoft.com/office/powerpoint/2010/main" val="25641475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15</a:t>
            </a:fld>
            <a:endParaRPr lang="en-US" dirty="0"/>
          </a:p>
        </p:txBody>
      </p:sp>
    </p:spTree>
    <p:extLst>
      <p:ext uri="{BB962C8B-B14F-4D97-AF65-F5344CB8AC3E}">
        <p14:creationId xmlns:p14="http://schemas.microsoft.com/office/powerpoint/2010/main" val="3724306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1F6201-6EAF-49D4-A49E-49C85DF59837}" type="slidenum">
              <a:rPr lang="en-US" smtClean="0"/>
              <a:t>17</a:t>
            </a:fld>
            <a:endParaRPr lang="en-US"/>
          </a:p>
        </p:txBody>
      </p:sp>
    </p:spTree>
    <p:extLst>
      <p:ext uri="{BB962C8B-B14F-4D97-AF65-F5344CB8AC3E}">
        <p14:creationId xmlns:p14="http://schemas.microsoft.com/office/powerpoint/2010/main" val="697238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1F6201-6EAF-49D4-A49E-49C85DF59837}" type="slidenum">
              <a:rPr lang="en-US" smtClean="0"/>
              <a:t>19</a:t>
            </a:fld>
            <a:endParaRPr lang="en-US"/>
          </a:p>
        </p:txBody>
      </p:sp>
    </p:spTree>
    <p:extLst>
      <p:ext uri="{BB962C8B-B14F-4D97-AF65-F5344CB8AC3E}">
        <p14:creationId xmlns:p14="http://schemas.microsoft.com/office/powerpoint/2010/main" val="733154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21</a:t>
            </a:fld>
            <a:endParaRPr lang="en-US" dirty="0"/>
          </a:p>
        </p:txBody>
      </p:sp>
    </p:spTree>
    <p:extLst>
      <p:ext uri="{BB962C8B-B14F-4D97-AF65-F5344CB8AC3E}">
        <p14:creationId xmlns:p14="http://schemas.microsoft.com/office/powerpoint/2010/main" val="1237469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1F6201-6EAF-49D4-A49E-49C85DF59837}" type="slidenum">
              <a:rPr lang="en-US" smtClean="0"/>
              <a:t>23</a:t>
            </a:fld>
            <a:endParaRPr lang="en-US"/>
          </a:p>
        </p:txBody>
      </p:sp>
    </p:spTree>
    <p:extLst>
      <p:ext uri="{BB962C8B-B14F-4D97-AF65-F5344CB8AC3E}">
        <p14:creationId xmlns:p14="http://schemas.microsoft.com/office/powerpoint/2010/main" val="16433481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24</a:t>
            </a:fld>
            <a:endParaRPr lang="en-US" dirty="0"/>
          </a:p>
        </p:txBody>
      </p:sp>
    </p:spTree>
    <p:extLst>
      <p:ext uri="{BB962C8B-B14F-4D97-AF65-F5344CB8AC3E}">
        <p14:creationId xmlns:p14="http://schemas.microsoft.com/office/powerpoint/2010/main" val="36196134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26</a:t>
            </a:fld>
            <a:endParaRPr lang="en-US" dirty="0"/>
          </a:p>
        </p:txBody>
      </p:sp>
    </p:spTree>
    <p:extLst>
      <p:ext uri="{BB962C8B-B14F-4D97-AF65-F5344CB8AC3E}">
        <p14:creationId xmlns:p14="http://schemas.microsoft.com/office/powerpoint/2010/main" val="10763410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27</a:t>
            </a:fld>
            <a:endParaRPr lang="en-US" dirty="0"/>
          </a:p>
        </p:txBody>
      </p:sp>
    </p:spTree>
    <p:extLst>
      <p:ext uri="{BB962C8B-B14F-4D97-AF65-F5344CB8AC3E}">
        <p14:creationId xmlns:p14="http://schemas.microsoft.com/office/powerpoint/2010/main" val="3922492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75383B-F199-924A-92EA-84ED43A8B53A}" type="slidenum">
              <a:rPr lang="en-US" smtClean="0"/>
              <a:t>3</a:t>
            </a:fld>
            <a:endParaRPr lang="en-US"/>
          </a:p>
        </p:txBody>
      </p:sp>
    </p:spTree>
    <p:extLst>
      <p:ext uri="{BB962C8B-B14F-4D97-AF65-F5344CB8AC3E}">
        <p14:creationId xmlns:p14="http://schemas.microsoft.com/office/powerpoint/2010/main" val="20013395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7DC217-DF71-1A49-B3EA-559F1F43B0FF}" type="slidenum">
              <a:rPr lang="en-US" smtClean="0"/>
              <a:t>35</a:t>
            </a:fld>
            <a:endParaRPr lang="en-US" dirty="0"/>
          </a:p>
        </p:txBody>
      </p:sp>
    </p:spTree>
    <p:extLst>
      <p:ext uri="{BB962C8B-B14F-4D97-AF65-F5344CB8AC3E}">
        <p14:creationId xmlns:p14="http://schemas.microsoft.com/office/powerpoint/2010/main" val="28311092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36</a:t>
            </a:fld>
            <a:endParaRPr lang="en-US" dirty="0"/>
          </a:p>
        </p:txBody>
      </p:sp>
    </p:spTree>
    <p:extLst>
      <p:ext uri="{BB962C8B-B14F-4D97-AF65-F5344CB8AC3E}">
        <p14:creationId xmlns:p14="http://schemas.microsoft.com/office/powerpoint/2010/main" val="10815218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A42ED9-DC34-BD47-BC7B-C7980D5C1C6B}" type="slidenum">
              <a:rPr lang="en-US" smtClean="0"/>
              <a:t>40</a:t>
            </a:fld>
            <a:endParaRPr lang="en-US"/>
          </a:p>
        </p:txBody>
      </p:sp>
    </p:spTree>
    <p:extLst>
      <p:ext uri="{BB962C8B-B14F-4D97-AF65-F5344CB8AC3E}">
        <p14:creationId xmlns:p14="http://schemas.microsoft.com/office/powerpoint/2010/main" val="13821540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42</a:t>
            </a:fld>
            <a:endParaRPr lang="en-US" dirty="0"/>
          </a:p>
        </p:txBody>
      </p:sp>
    </p:spTree>
    <p:extLst>
      <p:ext uri="{BB962C8B-B14F-4D97-AF65-F5344CB8AC3E}">
        <p14:creationId xmlns:p14="http://schemas.microsoft.com/office/powerpoint/2010/main" val="20225729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43</a:t>
            </a:fld>
            <a:endParaRPr lang="en-US" dirty="0"/>
          </a:p>
        </p:txBody>
      </p:sp>
    </p:spTree>
    <p:extLst>
      <p:ext uri="{BB962C8B-B14F-4D97-AF65-F5344CB8AC3E}">
        <p14:creationId xmlns:p14="http://schemas.microsoft.com/office/powerpoint/2010/main" val="4737196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45</a:t>
            </a:fld>
            <a:endParaRPr lang="en-US" dirty="0"/>
          </a:p>
        </p:txBody>
      </p:sp>
    </p:spTree>
    <p:extLst>
      <p:ext uri="{BB962C8B-B14F-4D97-AF65-F5344CB8AC3E}">
        <p14:creationId xmlns:p14="http://schemas.microsoft.com/office/powerpoint/2010/main" val="35049823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46</a:t>
            </a:fld>
            <a:endParaRPr lang="en-US" dirty="0"/>
          </a:p>
        </p:txBody>
      </p:sp>
    </p:spTree>
    <p:extLst>
      <p:ext uri="{BB962C8B-B14F-4D97-AF65-F5344CB8AC3E}">
        <p14:creationId xmlns:p14="http://schemas.microsoft.com/office/powerpoint/2010/main" val="16773237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47</a:t>
            </a:fld>
            <a:endParaRPr lang="en-US" dirty="0"/>
          </a:p>
        </p:txBody>
      </p:sp>
    </p:spTree>
    <p:extLst>
      <p:ext uri="{BB962C8B-B14F-4D97-AF65-F5344CB8AC3E}">
        <p14:creationId xmlns:p14="http://schemas.microsoft.com/office/powerpoint/2010/main" val="31432859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48</a:t>
            </a:fld>
            <a:endParaRPr lang="en-US" dirty="0"/>
          </a:p>
        </p:txBody>
      </p:sp>
    </p:spTree>
    <p:extLst>
      <p:ext uri="{BB962C8B-B14F-4D97-AF65-F5344CB8AC3E}">
        <p14:creationId xmlns:p14="http://schemas.microsoft.com/office/powerpoint/2010/main" val="18676491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7DC217-DF71-1A49-B3EA-559F1F43B0FF}" type="slidenum">
              <a:rPr lang="en-US" smtClean="0"/>
              <a:t>49</a:t>
            </a:fld>
            <a:endParaRPr lang="en-US" dirty="0"/>
          </a:p>
        </p:txBody>
      </p:sp>
    </p:spTree>
    <p:extLst>
      <p:ext uri="{BB962C8B-B14F-4D97-AF65-F5344CB8AC3E}">
        <p14:creationId xmlns:p14="http://schemas.microsoft.com/office/powerpoint/2010/main" val="3127706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6177BE-D730-4990-96EA-E002FD82829B}" type="slidenum">
              <a:rPr lang="en-US" smtClean="0"/>
              <a:t>4</a:t>
            </a:fld>
            <a:endParaRPr lang="en-US"/>
          </a:p>
        </p:txBody>
      </p:sp>
    </p:spTree>
    <p:extLst>
      <p:ext uri="{BB962C8B-B14F-4D97-AF65-F5344CB8AC3E}">
        <p14:creationId xmlns:p14="http://schemas.microsoft.com/office/powerpoint/2010/main" val="31621877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50</a:t>
            </a:fld>
            <a:endParaRPr lang="en-US" dirty="0"/>
          </a:p>
        </p:txBody>
      </p:sp>
    </p:spTree>
    <p:extLst>
      <p:ext uri="{BB962C8B-B14F-4D97-AF65-F5344CB8AC3E}">
        <p14:creationId xmlns:p14="http://schemas.microsoft.com/office/powerpoint/2010/main" val="4474872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51</a:t>
            </a:fld>
            <a:endParaRPr lang="en-US" dirty="0"/>
          </a:p>
        </p:txBody>
      </p:sp>
    </p:spTree>
    <p:extLst>
      <p:ext uri="{BB962C8B-B14F-4D97-AF65-F5344CB8AC3E}">
        <p14:creationId xmlns:p14="http://schemas.microsoft.com/office/powerpoint/2010/main" val="7860585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52</a:t>
            </a:fld>
            <a:endParaRPr lang="en-US" dirty="0"/>
          </a:p>
        </p:txBody>
      </p:sp>
    </p:spTree>
    <p:extLst>
      <p:ext uri="{BB962C8B-B14F-4D97-AF65-F5344CB8AC3E}">
        <p14:creationId xmlns:p14="http://schemas.microsoft.com/office/powerpoint/2010/main" val="1397863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53</a:t>
            </a:fld>
            <a:endParaRPr lang="en-US" dirty="0"/>
          </a:p>
        </p:txBody>
      </p:sp>
    </p:spTree>
    <p:extLst>
      <p:ext uri="{BB962C8B-B14F-4D97-AF65-F5344CB8AC3E}">
        <p14:creationId xmlns:p14="http://schemas.microsoft.com/office/powerpoint/2010/main" val="21331582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54</a:t>
            </a:fld>
            <a:endParaRPr lang="en-US" dirty="0"/>
          </a:p>
        </p:txBody>
      </p:sp>
    </p:spTree>
    <p:extLst>
      <p:ext uri="{BB962C8B-B14F-4D97-AF65-F5344CB8AC3E}">
        <p14:creationId xmlns:p14="http://schemas.microsoft.com/office/powerpoint/2010/main" val="29601728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55</a:t>
            </a:fld>
            <a:endParaRPr lang="en-US" dirty="0"/>
          </a:p>
        </p:txBody>
      </p:sp>
    </p:spTree>
    <p:extLst>
      <p:ext uri="{BB962C8B-B14F-4D97-AF65-F5344CB8AC3E}">
        <p14:creationId xmlns:p14="http://schemas.microsoft.com/office/powerpoint/2010/main" val="14495173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57</a:t>
            </a:fld>
            <a:endParaRPr lang="en-US" dirty="0"/>
          </a:p>
        </p:txBody>
      </p:sp>
    </p:spTree>
    <p:extLst>
      <p:ext uri="{BB962C8B-B14F-4D97-AF65-F5344CB8AC3E}">
        <p14:creationId xmlns:p14="http://schemas.microsoft.com/office/powerpoint/2010/main" val="37627408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60</a:t>
            </a:fld>
            <a:endParaRPr lang="en-US" dirty="0"/>
          </a:p>
        </p:txBody>
      </p:sp>
    </p:spTree>
    <p:extLst>
      <p:ext uri="{BB962C8B-B14F-4D97-AF65-F5344CB8AC3E}">
        <p14:creationId xmlns:p14="http://schemas.microsoft.com/office/powerpoint/2010/main" val="4590576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7DC217-DF71-1A49-B3EA-559F1F43B0FF}" type="slidenum">
              <a:rPr lang="en-US" smtClean="0"/>
              <a:t>62</a:t>
            </a:fld>
            <a:endParaRPr lang="en-US" dirty="0"/>
          </a:p>
        </p:txBody>
      </p:sp>
    </p:spTree>
    <p:extLst>
      <p:ext uri="{BB962C8B-B14F-4D97-AF65-F5344CB8AC3E}">
        <p14:creationId xmlns:p14="http://schemas.microsoft.com/office/powerpoint/2010/main" val="2068549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63</a:t>
            </a:fld>
            <a:endParaRPr lang="en-US" dirty="0"/>
          </a:p>
        </p:txBody>
      </p:sp>
    </p:spTree>
    <p:extLst>
      <p:ext uri="{BB962C8B-B14F-4D97-AF65-F5344CB8AC3E}">
        <p14:creationId xmlns:p14="http://schemas.microsoft.com/office/powerpoint/2010/main" val="2721271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5371253" cy="26289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7021796" y="1"/>
            <a:ext cx="5371253" cy="262890"/>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448175" y="392113"/>
            <a:ext cx="3498850"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1239520" y="2492586"/>
            <a:ext cx="9916160" cy="2362360"/>
          </a:xfrm>
          <a:prstGeom prst="rect">
            <a:avLst/>
          </a:prstGeom>
        </p:spPr>
        <p:txBody>
          <a:bodyPr vert="horz" lIns="93177" tIns="46589" rIns="93177" bIns="46589" rtlCol="0"/>
          <a:lstStyle/>
          <a:p>
            <a:r>
              <a:rPr lang="en-US"/>
              <a:t>We know that many families in our region are in crisis. </a:t>
            </a:r>
          </a:p>
          <a:p>
            <a:endParaRPr lang="en-US"/>
          </a:p>
          <a:p>
            <a:r>
              <a:rPr lang="en-US"/>
              <a:t>Childhood poverty rates are over double the national average in certain geographic areas, specifically those living in Indigenous communities and areas with very high concentrations of Hispanic families. The opportunity to support the Tohono O'odham Nation and Pasqua Yaqui Reservation as well as South Tucson where each of the Childhood Poverty Rates are over 40% is glaring and something that needs critical and innovative action.  </a:t>
            </a:r>
          </a:p>
          <a:p>
            <a:endParaRPr lang="en-US"/>
          </a:p>
          <a:p>
            <a:r>
              <a:rPr lang="en-US"/>
              <a:t>While we need to talk about the systemic "whys" of these inequities because they provide a critically important context, today we want to share a research-based, broadly adopted solution. One that has the potential to put Southern Arizona on the map for family-centered systems change that when implemented has been proven to reduce generational poverty and improve opportunity. </a:t>
            </a:r>
          </a:p>
        </p:txBody>
      </p:sp>
      <p:sp>
        <p:nvSpPr>
          <p:cNvPr id="6" name="Footer Placeholder 5"/>
          <p:cNvSpPr>
            <a:spLocks noGrp="1"/>
          </p:cNvSpPr>
          <p:nvPr>
            <p:ph type="ftr" sz="quarter" idx="4"/>
          </p:nvPr>
        </p:nvSpPr>
        <p:spPr>
          <a:xfrm>
            <a:off x="0" y="4985174"/>
            <a:ext cx="5371253" cy="261674"/>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7021796" y="4985174"/>
            <a:ext cx="5371253" cy="261674"/>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65</a:t>
            </a:fld>
            <a:endParaRPr lang="en-US" dirty="0"/>
          </a:p>
        </p:txBody>
      </p:sp>
    </p:spTree>
    <p:extLst>
      <p:ext uri="{BB962C8B-B14F-4D97-AF65-F5344CB8AC3E}">
        <p14:creationId xmlns:p14="http://schemas.microsoft.com/office/powerpoint/2010/main" val="250963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66</a:t>
            </a:fld>
            <a:endParaRPr lang="en-US" dirty="0"/>
          </a:p>
        </p:txBody>
      </p:sp>
    </p:spTree>
    <p:extLst>
      <p:ext uri="{BB962C8B-B14F-4D97-AF65-F5344CB8AC3E}">
        <p14:creationId xmlns:p14="http://schemas.microsoft.com/office/powerpoint/2010/main" val="633244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E5FAB9-EFB0-D441-BFA0-476623F3C207}" type="slidenum">
              <a:rPr lang="en-US" smtClean="0"/>
              <a:t>6</a:t>
            </a:fld>
            <a:endParaRPr lang="en-US"/>
          </a:p>
        </p:txBody>
      </p:sp>
    </p:spTree>
    <p:extLst>
      <p:ext uri="{BB962C8B-B14F-4D97-AF65-F5344CB8AC3E}">
        <p14:creationId xmlns:p14="http://schemas.microsoft.com/office/powerpoint/2010/main" val="3828696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hlinkClick r:id="rId3"/>
              </a:rPr>
              <a:t>https://www.census.gov/search-results.html?q=Tucson++AZ+poverty+&amp;page=1&amp;stateGeo=none&amp;searchtype=web&amp;cssp=SERP&amp;_charset_=UTF-8</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4E5FAB9-EFB0-D441-BFA0-476623F3C207}" type="slidenum">
              <a:rPr lang="en-US" smtClean="0"/>
              <a:t>7</a:t>
            </a:fld>
            <a:endParaRPr lang="en-US"/>
          </a:p>
        </p:txBody>
      </p:sp>
    </p:spTree>
    <p:extLst>
      <p:ext uri="{BB962C8B-B14F-4D97-AF65-F5344CB8AC3E}">
        <p14:creationId xmlns:p14="http://schemas.microsoft.com/office/powerpoint/2010/main" val="1248018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8</a:t>
            </a:fld>
            <a:endParaRPr lang="en-US" dirty="0"/>
          </a:p>
        </p:txBody>
      </p:sp>
    </p:spTree>
    <p:extLst>
      <p:ext uri="{BB962C8B-B14F-4D97-AF65-F5344CB8AC3E}">
        <p14:creationId xmlns:p14="http://schemas.microsoft.com/office/powerpoint/2010/main" val="539422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7518">
              <a:defRPr/>
            </a:pPr>
            <a:fld id="{FD1DEE9F-DC4D-4D2B-8620-22F84D80877D}" type="slidenum">
              <a:rPr lang="en-US">
                <a:solidFill>
                  <a:prstClr val="black"/>
                </a:solidFill>
                <a:latin typeface="Calibri"/>
              </a:rPr>
              <a:pPr defTabSz="967518">
                <a:defRPr/>
              </a:pPr>
              <a:t>9</a:t>
            </a:fld>
            <a:endParaRPr lang="en-US" dirty="0">
              <a:solidFill>
                <a:prstClr val="black"/>
              </a:solidFill>
              <a:latin typeface="Calibri"/>
            </a:endParaRPr>
          </a:p>
        </p:txBody>
      </p:sp>
    </p:spTree>
    <p:extLst>
      <p:ext uri="{BB962C8B-B14F-4D97-AF65-F5344CB8AC3E}">
        <p14:creationId xmlns:p14="http://schemas.microsoft.com/office/powerpoint/2010/main" val="2184079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5B9C8C-7D09-7F4A-918E-BAAA4A6CE8F7}" type="slidenum">
              <a:rPr lang="en-US" smtClean="0"/>
              <a:t>10</a:t>
            </a:fld>
            <a:endParaRPr lang="en-US"/>
          </a:p>
        </p:txBody>
      </p:sp>
    </p:spTree>
    <p:extLst>
      <p:ext uri="{BB962C8B-B14F-4D97-AF65-F5344CB8AC3E}">
        <p14:creationId xmlns:p14="http://schemas.microsoft.com/office/powerpoint/2010/main" val="821250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44A6D-9A30-7BC5-259F-B704613631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A92C97-C140-6B26-A1DE-7349779623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25320D-4E46-603F-D271-0C8A5BF9F963}"/>
              </a:ext>
            </a:extLst>
          </p:cNvPr>
          <p:cNvSpPr>
            <a:spLocks noGrp="1"/>
          </p:cNvSpPr>
          <p:nvPr>
            <p:ph type="dt" sz="half" idx="10"/>
          </p:nvPr>
        </p:nvSpPr>
        <p:spPr/>
        <p:txBody>
          <a:bodyPr/>
          <a:lstStyle/>
          <a:p>
            <a:fld id="{DDA51639-B2D6-4652-B8C3-1B4C224A7BAF}" type="datetimeFigureOut">
              <a:rPr lang="en-US" smtClean="0"/>
              <a:t>8/28/23</a:t>
            </a:fld>
            <a:endParaRPr lang="en-US" dirty="0"/>
          </a:p>
        </p:txBody>
      </p:sp>
      <p:sp>
        <p:nvSpPr>
          <p:cNvPr id="5" name="Footer Placeholder 4">
            <a:extLst>
              <a:ext uri="{FF2B5EF4-FFF2-40B4-BE49-F238E27FC236}">
                <a16:creationId xmlns:a16="http://schemas.microsoft.com/office/drawing/2014/main" id="{A0A79BB3-77F1-68CF-4C37-C39691BB453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E664F86-8592-12DF-67E2-1E946217B1CC}"/>
              </a:ext>
            </a:extLst>
          </p:cNvPr>
          <p:cNvSpPr>
            <a:spLocks noGrp="1"/>
          </p:cNvSpPr>
          <p:nvPr>
            <p:ph type="sldNum" sz="quarter" idx="12"/>
          </p:nvPr>
        </p:nvSpPr>
        <p:spPr/>
        <p:txBody>
          <a:bodyPr/>
          <a:lstStyle/>
          <a:p>
            <a:fld id="{4FAB73BC-B049-4115-A692-8D63A059BFB8}" type="slidenum">
              <a:rPr lang="en-US" smtClean="0"/>
              <a:pPr/>
              <a:t>‹#›</a:t>
            </a:fld>
            <a:endParaRPr lang="en-US" dirty="0"/>
          </a:p>
        </p:txBody>
      </p:sp>
      <p:sp>
        <p:nvSpPr>
          <p:cNvPr id="7" name="Rectangle 6">
            <a:extLst>
              <a:ext uri="{FF2B5EF4-FFF2-40B4-BE49-F238E27FC236}">
                <a16:creationId xmlns:a16="http://schemas.microsoft.com/office/drawing/2014/main" id="{41DD1929-A508-01D4-F497-93FB4F818BD3}"/>
              </a:ext>
            </a:extLst>
          </p:cNvPr>
          <p:cNvSpPr/>
          <p:nvPr userDrawn="1"/>
        </p:nvSpPr>
        <p:spPr>
          <a:xfrm>
            <a:off x="0" y="4572000"/>
            <a:ext cx="12192000"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4EEBC9BA-511E-B1DC-A60D-5B405F6AAF59}"/>
              </a:ext>
            </a:extLst>
          </p:cNvPr>
          <p:cNvSpPr/>
          <p:nvPr userDrawn="1"/>
        </p:nvSpPr>
        <p:spPr>
          <a:xfrm>
            <a:off x="583746" y="4960030"/>
            <a:ext cx="1551214" cy="1551214"/>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10">
            <a:extLst>
              <a:ext uri="{FF2B5EF4-FFF2-40B4-BE49-F238E27FC236}">
                <a16:creationId xmlns:a16="http://schemas.microsoft.com/office/drawing/2014/main" id="{4C6D1336-0EBE-B568-586A-7E74D3F56AC7}"/>
              </a:ext>
            </a:extLst>
          </p:cNvPr>
          <p:cNvSpPr/>
          <p:nvPr userDrawn="1"/>
        </p:nvSpPr>
        <p:spPr>
          <a:xfrm>
            <a:off x="1" y="4571999"/>
            <a:ext cx="1118508" cy="1118508"/>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Freeform 8">
            <a:extLst>
              <a:ext uri="{FF2B5EF4-FFF2-40B4-BE49-F238E27FC236}">
                <a16:creationId xmlns:a16="http://schemas.microsoft.com/office/drawing/2014/main" id="{BF577DA5-39EF-188B-58D4-7A7D9DAAE889}"/>
              </a:ext>
            </a:extLst>
          </p:cNvPr>
          <p:cNvSpPr/>
          <p:nvPr userDrawn="1"/>
        </p:nvSpPr>
        <p:spPr>
          <a:xfrm>
            <a:off x="1" y="5739492"/>
            <a:ext cx="1118508" cy="1118508"/>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11" name="Group 10">
            <a:extLst>
              <a:ext uri="{FF2B5EF4-FFF2-40B4-BE49-F238E27FC236}">
                <a16:creationId xmlns:a16="http://schemas.microsoft.com/office/drawing/2014/main" id="{990FF169-B243-5841-8679-F6833BA4B8C0}"/>
              </a:ext>
            </a:extLst>
          </p:cNvPr>
          <p:cNvGrpSpPr/>
          <p:nvPr userDrawn="1"/>
        </p:nvGrpSpPr>
        <p:grpSpPr>
          <a:xfrm>
            <a:off x="8264427" y="-3419"/>
            <a:ext cx="3927573" cy="3165022"/>
            <a:chOff x="9857014" y="13834"/>
            <a:chExt cx="2334986" cy="1881641"/>
          </a:xfrm>
        </p:grpSpPr>
        <p:sp>
          <p:nvSpPr>
            <p:cNvPr id="12" name="Freeform 14">
              <a:extLst>
                <a:ext uri="{FF2B5EF4-FFF2-40B4-BE49-F238E27FC236}">
                  <a16:creationId xmlns:a16="http://schemas.microsoft.com/office/drawing/2014/main" id="{EB12B396-B4F4-059F-3C8E-11539566827E}"/>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15">
              <a:extLst>
                <a:ext uri="{FF2B5EF4-FFF2-40B4-BE49-F238E27FC236}">
                  <a16:creationId xmlns:a16="http://schemas.microsoft.com/office/drawing/2014/main" id="{1D33002F-1A1B-A6CB-21FD-69A502A9F1EC}"/>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4" name="Freeform 21">
            <a:extLst>
              <a:ext uri="{FF2B5EF4-FFF2-40B4-BE49-F238E27FC236}">
                <a16:creationId xmlns:a16="http://schemas.microsoft.com/office/drawing/2014/main" id="{6CE35BF7-8420-1C43-70E3-AE5DDB96AC93}"/>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27">
            <a:extLst>
              <a:ext uri="{FF2B5EF4-FFF2-40B4-BE49-F238E27FC236}">
                <a16:creationId xmlns:a16="http://schemas.microsoft.com/office/drawing/2014/main" id="{7F0A4FBC-0768-6A1E-43B1-E762CD24230F}"/>
              </a:ext>
            </a:extLst>
          </p:cNvPr>
          <p:cNvSpPr/>
          <p:nvPr userDrawn="1"/>
        </p:nvSpPr>
        <p:spPr>
          <a:xfrm>
            <a:off x="11024507" y="4580708"/>
            <a:ext cx="1167493" cy="2277292"/>
          </a:xfrm>
          <a:custGeom>
            <a:avLst/>
            <a:gdLst>
              <a:gd name="connsiteX0" fmla="*/ 1167473 w 1167493"/>
              <a:gd name="connsiteY0" fmla="*/ 0 h 2272167"/>
              <a:gd name="connsiteX1" fmla="*/ 1167493 w 1167493"/>
              <a:gd name="connsiteY1" fmla="*/ 0 h 2272167"/>
              <a:gd name="connsiteX2" fmla="*/ 1167493 w 1167493"/>
              <a:gd name="connsiteY2" fmla="*/ 492960 h 2272167"/>
              <a:gd name="connsiteX3" fmla="*/ 1167493 w 1167493"/>
              <a:gd name="connsiteY3" fmla="*/ 720385 h 2272167"/>
              <a:gd name="connsiteX4" fmla="*/ 1167493 w 1167493"/>
              <a:gd name="connsiteY4" fmla="*/ 2272167 h 2272167"/>
              <a:gd name="connsiteX5" fmla="*/ 0 w 1167493"/>
              <a:gd name="connsiteY5" fmla="*/ 2272167 h 2272167"/>
              <a:gd name="connsiteX6" fmla="*/ 0 w 1167493"/>
              <a:gd name="connsiteY6" fmla="*/ 1898074 h 2272167"/>
              <a:gd name="connsiteX7" fmla="*/ 0 w 1167493"/>
              <a:gd name="connsiteY7" fmla="*/ 1271597 h 2272167"/>
              <a:gd name="connsiteX8" fmla="*/ 0 w 1167493"/>
              <a:gd name="connsiteY8" fmla="*/ 1177688 h 2272167"/>
              <a:gd name="connsiteX9" fmla="*/ 1048124 w 1167493"/>
              <a:gd name="connsiteY9" fmla="*/ 6080 h 2272167"/>
              <a:gd name="connsiteX10" fmla="*/ 1167473 w 1167493"/>
              <a:gd name="connsiteY10" fmla="*/ 0 h 227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7493" h="2272167">
                <a:moveTo>
                  <a:pt x="1167473" y="0"/>
                </a:moveTo>
                <a:lnTo>
                  <a:pt x="1167493" y="0"/>
                </a:lnTo>
                <a:lnTo>
                  <a:pt x="1167493" y="492960"/>
                </a:lnTo>
                <a:lnTo>
                  <a:pt x="1167493" y="720385"/>
                </a:lnTo>
                <a:lnTo>
                  <a:pt x="1167493" y="2272167"/>
                </a:lnTo>
                <a:lnTo>
                  <a:pt x="0" y="2272167"/>
                </a:lnTo>
                <a:lnTo>
                  <a:pt x="0" y="1898074"/>
                </a:lnTo>
                <a:lnTo>
                  <a:pt x="0" y="1271597"/>
                </a:lnTo>
                <a:lnTo>
                  <a:pt x="0" y="1177688"/>
                </a:lnTo>
                <a:cubicBezTo>
                  <a:pt x="0" y="567919"/>
                  <a:pt x="459408" y="66389"/>
                  <a:pt x="1048124" y="6080"/>
                </a:cubicBezTo>
                <a:lnTo>
                  <a:pt x="116747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707463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B6C1B-DBC4-BAB1-3244-2EFAFAE658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C541BE-AD7B-5848-FB08-F44A30471A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0C09C1-93BF-8CA9-4A0F-E35E29856405}"/>
              </a:ext>
            </a:extLst>
          </p:cNvPr>
          <p:cNvSpPr>
            <a:spLocks noGrp="1"/>
          </p:cNvSpPr>
          <p:nvPr>
            <p:ph type="dt" sz="half" idx="10"/>
          </p:nvPr>
        </p:nvSpPr>
        <p:spPr/>
        <p:txBody>
          <a:bodyPr/>
          <a:lstStyle/>
          <a:p>
            <a:fld id="{B562DF68-3089-814D-8A14-C651FE91885E}" type="datetime1">
              <a:rPr lang="en-US" smtClean="0"/>
              <a:pPr/>
              <a:t>8/28/23</a:t>
            </a:fld>
            <a:endParaRPr lang="en-US" dirty="0"/>
          </a:p>
        </p:txBody>
      </p:sp>
      <p:sp>
        <p:nvSpPr>
          <p:cNvPr id="5" name="Footer Placeholder 4">
            <a:extLst>
              <a:ext uri="{FF2B5EF4-FFF2-40B4-BE49-F238E27FC236}">
                <a16:creationId xmlns:a16="http://schemas.microsoft.com/office/drawing/2014/main" id="{6A801ACE-F8CE-75A0-DC29-003520DDD731}"/>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A1B99756-5C64-7B62-8F6F-B7029F2DF33A}"/>
              </a:ext>
            </a:extLst>
          </p:cNvPr>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945597428"/>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F301C0-0A4B-8ECB-5A1A-8A1AFD26C8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2AD4A3-04D5-13D4-3416-D7FA82FFD93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AEB523-23A7-D7E2-A0CD-E8C7E520955E}"/>
              </a:ext>
            </a:extLst>
          </p:cNvPr>
          <p:cNvSpPr>
            <a:spLocks noGrp="1"/>
          </p:cNvSpPr>
          <p:nvPr>
            <p:ph type="dt" sz="half" idx="10"/>
          </p:nvPr>
        </p:nvSpPr>
        <p:spPr/>
        <p:txBody>
          <a:bodyPr/>
          <a:lstStyle/>
          <a:p>
            <a:fld id="{B562DF68-3089-814D-8A14-C651FE91885E}" type="datetime1">
              <a:rPr lang="en-US" smtClean="0"/>
              <a:pPr/>
              <a:t>8/28/23</a:t>
            </a:fld>
            <a:endParaRPr lang="en-US" dirty="0"/>
          </a:p>
        </p:txBody>
      </p:sp>
      <p:sp>
        <p:nvSpPr>
          <p:cNvPr id="5" name="Footer Placeholder 4">
            <a:extLst>
              <a:ext uri="{FF2B5EF4-FFF2-40B4-BE49-F238E27FC236}">
                <a16:creationId xmlns:a16="http://schemas.microsoft.com/office/drawing/2014/main" id="{15E14880-FF7D-F592-EC59-489EEE9A6B12}"/>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A8C5497C-BF5D-BEF1-1C82-E69C30D30511}"/>
              </a:ext>
            </a:extLst>
          </p:cNvPr>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208085024"/>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Quot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1798721" y="1684338"/>
            <a:ext cx="8594558" cy="2810460"/>
          </a:xfrm>
        </p:spPr>
        <p:txBody>
          <a:bodyPr>
            <a:noAutofit/>
          </a:bodyPr>
          <a:lstStyle>
            <a:lvl1pPr algn="ctr">
              <a:lnSpc>
                <a:spcPct val="100000"/>
              </a:lnSpc>
              <a:defRPr sz="4600">
                <a:solidFill>
                  <a:schemeClr val="bg1"/>
                </a:solidFill>
                <a:latin typeface="+mj-lt"/>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4C91C146-F9A8-9A4C-9508-8590923B8D9A}"/>
              </a:ext>
            </a:extLst>
          </p:cNvPr>
          <p:cNvSpPr>
            <a:spLocks noGrp="1"/>
          </p:cNvSpPr>
          <p:nvPr>
            <p:ph type="body" sz="quarter" idx="13" hasCustomPrompt="1"/>
          </p:nvPr>
        </p:nvSpPr>
        <p:spPr>
          <a:xfrm>
            <a:off x="381000" y="519405"/>
            <a:ext cx="1364297" cy="1094521"/>
          </a:xfrm>
        </p:spPr>
        <p:txBody>
          <a:bodyPr>
            <a:noAutofit/>
          </a:bodyPr>
          <a:lstStyle>
            <a:lvl1pPr marL="0" indent="0" algn="ctr">
              <a:buNone/>
              <a:defRPr sz="23900" b="1">
                <a:solidFill>
                  <a:schemeClr val="accent1">
                    <a:lumMod val="75000"/>
                  </a:schemeClr>
                </a:solidFill>
                <a:latin typeface="Tenorite" pitchFamily="2" charset="0"/>
              </a:defRPr>
            </a:lvl1pPr>
            <a:lvl2pPr marL="457200" indent="0">
              <a:buNone/>
              <a:defRPr b="1">
                <a:solidFill>
                  <a:schemeClr val="bg1"/>
                </a:solidFill>
                <a:latin typeface="Tenorite" pitchFamily="2" charset="0"/>
              </a:defRPr>
            </a:lvl2pPr>
            <a:lvl3pPr marL="914400" indent="0">
              <a:buNone/>
              <a:defRPr b="1">
                <a:solidFill>
                  <a:schemeClr val="bg1"/>
                </a:solidFill>
                <a:latin typeface="Tenorite" pitchFamily="2" charset="0"/>
              </a:defRPr>
            </a:lvl3pPr>
            <a:lvl4pPr marL="1371600" indent="0">
              <a:buNone/>
              <a:defRPr b="1">
                <a:solidFill>
                  <a:schemeClr val="bg1"/>
                </a:solidFill>
                <a:latin typeface="Tenorite" pitchFamily="2" charset="0"/>
              </a:defRPr>
            </a:lvl4pPr>
            <a:lvl5pPr marL="1828800" indent="0">
              <a:buNone/>
              <a:defRPr b="1">
                <a:solidFill>
                  <a:schemeClr val="bg1"/>
                </a:solidFill>
                <a:latin typeface="Tenorite" pitchFamily="2" charset="0"/>
              </a:defRPr>
            </a:lvl5pPr>
          </a:lstStyle>
          <a:p>
            <a:pPr lvl="0"/>
            <a:r>
              <a:rPr lang="en-US" dirty="0"/>
              <a:t>“</a:t>
            </a:r>
          </a:p>
        </p:txBody>
      </p:sp>
      <p:sp>
        <p:nvSpPr>
          <p:cNvPr id="10" name="Text Placeholder 9">
            <a:extLst>
              <a:ext uri="{FF2B5EF4-FFF2-40B4-BE49-F238E27FC236}">
                <a16:creationId xmlns:a16="http://schemas.microsoft.com/office/drawing/2014/main" id="{322D6C2B-78AC-DD47-9289-067C968B06C1}"/>
              </a:ext>
            </a:extLst>
          </p:cNvPr>
          <p:cNvSpPr>
            <a:spLocks noGrp="1"/>
          </p:cNvSpPr>
          <p:nvPr>
            <p:ph type="body" sz="quarter" idx="14"/>
          </p:nvPr>
        </p:nvSpPr>
        <p:spPr>
          <a:xfrm>
            <a:off x="6881813" y="4494213"/>
            <a:ext cx="3511550" cy="679450"/>
          </a:xfrm>
        </p:spPr>
        <p:txBody>
          <a:bodyPr>
            <a:noAutofit/>
          </a:bodyPr>
          <a:lstStyle>
            <a:lvl1pPr marL="0" indent="0" algn="r">
              <a:buNone/>
              <a:defRPr sz="2000">
                <a:solidFill>
                  <a:schemeClr val="bg1"/>
                </a:solidFill>
                <a:latin typeface="+mn-lt"/>
              </a:defRPr>
            </a:lvl1pPr>
            <a:lvl2pPr marL="457200" indent="0" algn="r">
              <a:buNone/>
              <a:defRPr sz="1800">
                <a:solidFill>
                  <a:schemeClr val="bg1"/>
                </a:solidFill>
                <a:latin typeface="Tenorite" pitchFamily="2" charset="0"/>
              </a:defRPr>
            </a:lvl2pPr>
            <a:lvl3pPr marL="914400" indent="0" algn="r">
              <a:buNone/>
              <a:defRPr sz="1600">
                <a:solidFill>
                  <a:schemeClr val="bg1"/>
                </a:solidFill>
                <a:latin typeface="Tenorite" pitchFamily="2" charset="0"/>
              </a:defRPr>
            </a:lvl3pPr>
            <a:lvl4pPr marL="1371600" indent="0" algn="r">
              <a:buNone/>
              <a:defRPr sz="1400">
                <a:solidFill>
                  <a:schemeClr val="bg1"/>
                </a:solidFill>
                <a:latin typeface="Tenorite" pitchFamily="2" charset="0"/>
              </a:defRPr>
            </a:lvl4pPr>
            <a:lvl5pPr marL="1828800" indent="0" algn="r">
              <a:buNone/>
              <a:defRPr sz="1400">
                <a:solidFill>
                  <a:schemeClr val="bg1"/>
                </a:solidFill>
                <a:latin typeface="Tenorite" pitchFamily="2" charset="0"/>
              </a:defRPr>
            </a:lvl5pPr>
          </a:lstStyle>
          <a:p>
            <a:pPr lvl="0"/>
            <a:r>
              <a:rPr lang="en-US"/>
              <a:t>Click to edit Master text styles</a:t>
            </a:r>
          </a:p>
        </p:txBody>
      </p:sp>
      <p:sp>
        <p:nvSpPr>
          <p:cNvPr id="9" name="Text Placeholder 7">
            <a:extLst>
              <a:ext uri="{FF2B5EF4-FFF2-40B4-BE49-F238E27FC236}">
                <a16:creationId xmlns:a16="http://schemas.microsoft.com/office/drawing/2014/main" id="{612193CD-03AD-D74D-A5CD-747A9B53F49A}"/>
              </a:ext>
            </a:extLst>
          </p:cNvPr>
          <p:cNvSpPr>
            <a:spLocks noGrp="1"/>
          </p:cNvSpPr>
          <p:nvPr>
            <p:ph type="body" sz="quarter" idx="15" hasCustomPrompt="1"/>
          </p:nvPr>
        </p:nvSpPr>
        <p:spPr>
          <a:xfrm>
            <a:off x="10609104" y="3399692"/>
            <a:ext cx="1364297" cy="1094521"/>
          </a:xfrm>
        </p:spPr>
        <p:txBody>
          <a:bodyPr>
            <a:noAutofit/>
          </a:bodyPr>
          <a:lstStyle>
            <a:lvl1pPr marL="0" indent="0" algn="ctr">
              <a:buNone/>
              <a:defRPr sz="23900" b="1">
                <a:solidFill>
                  <a:schemeClr val="accent1">
                    <a:lumMod val="75000"/>
                  </a:schemeClr>
                </a:solidFill>
                <a:latin typeface="Tenorite" pitchFamily="2" charset="0"/>
              </a:defRPr>
            </a:lvl1pPr>
            <a:lvl2pPr marL="457200" indent="0">
              <a:buNone/>
              <a:defRPr b="1">
                <a:solidFill>
                  <a:schemeClr val="bg1"/>
                </a:solidFill>
                <a:latin typeface="Tenorite" pitchFamily="2" charset="0"/>
              </a:defRPr>
            </a:lvl2pPr>
            <a:lvl3pPr marL="914400" indent="0">
              <a:buNone/>
              <a:defRPr b="1">
                <a:solidFill>
                  <a:schemeClr val="bg1"/>
                </a:solidFill>
                <a:latin typeface="Tenorite" pitchFamily="2" charset="0"/>
              </a:defRPr>
            </a:lvl3pPr>
            <a:lvl4pPr marL="1371600" indent="0">
              <a:buNone/>
              <a:defRPr b="1">
                <a:solidFill>
                  <a:schemeClr val="bg1"/>
                </a:solidFill>
                <a:latin typeface="Tenorite" pitchFamily="2" charset="0"/>
              </a:defRPr>
            </a:lvl4pPr>
            <a:lvl5pPr marL="1828800" indent="0">
              <a:buNone/>
              <a:defRPr b="1">
                <a:solidFill>
                  <a:schemeClr val="bg1"/>
                </a:solidFill>
                <a:latin typeface="Tenorite" pitchFamily="2" charset="0"/>
              </a:defRPr>
            </a:lvl5pPr>
          </a:lstStyle>
          <a:p>
            <a:pPr lvl="0"/>
            <a:r>
              <a:rPr lang="en-US" dirty="0"/>
              <a:t>”</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noAutofit/>
          </a:bodyPr>
          <a:lstStyle>
            <a:lvl1pPr>
              <a:defRPr>
                <a:solidFill>
                  <a:schemeClr val="accent2"/>
                </a:solidFill>
                <a:latin typeface="+mn-lt"/>
              </a:defRPr>
            </a:lvl1pPr>
          </a:lstStyle>
          <a:p>
            <a:fld id="{4CF75428-5BE0-934D-BB71-675F8E23A386}" type="datetime1">
              <a:rPr lang="en-US" smtClean="0"/>
              <a:pPr/>
              <a:t>8/28/23</a:t>
            </a:fld>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noAutofit/>
          </a:bodyPr>
          <a:lstStyle>
            <a:lvl1pPr>
              <a:defRPr>
                <a:solidFill>
                  <a:schemeClr val="accent2"/>
                </a:solidFill>
                <a:latin typeface="+mn-lt"/>
              </a:defRPr>
            </a:lvl1p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noAutofit/>
          </a:bodyPr>
          <a:lstStyle>
            <a:lvl1pPr>
              <a:defRPr>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711339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62587F-7496-384A-AF40-18FC8CF0709D}"/>
              </a:ext>
            </a:extLst>
          </p:cNvPr>
          <p:cNvSpPr/>
          <p:nvPr userDrawn="1"/>
        </p:nvSpPr>
        <p:spPr>
          <a:xfrm>
            <a:off x="0" y="2286002"/>
            <a:ext cx="12208822"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a:extLst>
              <a:ext uri="{FF2B5EF4-FFF2-40B4-BE49-F238E27FC236}">
                <a16:creationId xmlns:a16="http://schemas.microsoft.com/office/drawing/2014/main" id="{84DB028B-A475-224B-B675-A15A56CAD0BF}"/>
              </a:ext>
            </a:extLst>
          </p:cNvPr>
          <p:cNvSpPr/>
          <p:nvPr userDrawn="1"/>
        </p:nvSpPr>
        <p:spPr>
          <a:xfrm flipH="1">
            <a:off x="8597718"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13">
            <a:extLst>
              <a:ext uri="{FF2B5EF4-FFF2-40B4-BE49-F238E27FC236}">
                <a16:creationId xmlns:a16="http://schemas.microsoft.com/office/drawing/2014/main" id="{61C34955-105B-4D4D-B51D-754C5D38A85D}"/>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4">
            <a:extLst>
              <a:ext uri="{FF2B5EF4-FFF2-40B4-BE49-F238E27FC236}">
                <a16:creationId xmlns:a16="http://schemas.microsoft.com/office/drawing/2014/main" id="{2734DEB1-EC02-2E42-9292-4ADD115060A5}"/>
              </a:ext>
            </a:extLst>
          </p:cNvPr>
          <p:cNvSpPr/>
          <p:nvPr userDrawn="1"/>
        </p:nvSpPr>
        <p:spPr>
          <a:xfrm rot="5400000" flipH="1" flipV="1">
            <a:off x="10344100" y="438098"/>
            <a:ext cx="2285999" cy="1409801"/>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Title 1">
            <a:extLst>
              <a:ext uri="{FF2B5EF4-FFF2-40B4-BE49-F238E27FC236}">
                <a16:creationId xmlns:a16="http://schemas.microsoft.com/office/drawing/2014/main" id="{5E932F0D-7FC3-634B-932C-3625C16C8DE2}"/>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1167492" y="2653167"/>
            <a:ext cx="9779183" cy="3436483"/>
          </a:xfrm>
        </p:spPr>
        <p:txBody>
          <a:bodyPr>
            <a:noAutofit/>
          </a:bodyPr>
          <a:lstStyle>
            <a:lvl1pPr marL="0" indent="0">
              <a:lnSpc>
                <a:spcPct val="150000"/>
              </a:lnSpc>
              <a:buNone/>
              <a:defRPr sz="24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95D4F5-F69B-42F6-8A9D-330F696E144B}"/>
              </a:ext>
            </a:extLst>
          </p:cNvPr>
          <p:cNvSpPr>
            <a:spLocks noGrp="1"/>
          </p:cNvSpPr>
          <p:nvPr>
            <p:ph type="dt" sz="half" idx="10"/>
          </p:nvPr>
        </p:nvSpPr>
        <p:spPr/>
        <p:txBody>
          <a:bodyPr>
            <a:noAutofit/>
          </a:bodyPr>
          <a:lstStyle>
            <a:lvl1pPr>
              <a:defRPr>
                <a:solidFill>
                  <a:schemeClr val="accent2"/>
                </a:solidFill>
                <a:latin typeface="+mn-lt"/>
              </a:defRPr>
            </a:lvl1pPr>
          </a:lstStyle>
          <a:p>
            <a:fld id="{F5592931-05C6-8543-8B6E-A8BD29BD5C2B}" type="datetime1">
              <a:rPr lang="en-US" smtClean="0"/>
              <a:pPr/>
              <a:t>8/28/23</a:t>
            </a:fld>
            <a:endParaRPr lang="en-US" dirty="0"/>
          </a:p>
        </p:txBody>
      </p:sp>
      <p:sp>
        <p:nvSpPr>
          <p:cNvPr id="5" name="Footer Placeholder 4">
            <a:extLst>
              <a:ext uri="{FF2B5EF4-FFF2-40B4-BE49-F238E27FC236}">
                <a16:creationId xmlns:a16="http://schemas.microsoft.com/office/drawing/2014/main" id="{FA79A23A-2238-4904-8692-9F2DAE8B8FC9}"/>
              </a:ext>
            </a:extLst>
          </p:cNvPr>
          <p:cNvSpPr>
            <a:spLocks noGrp="1"/>
          </p:cNvSpPr>
          <p:nvPr>
            <p:ph type="ftr" sz="quarter" idx="11"/>
          </p:nvPr>
        </p:nvSpPr>
        <p:spPr/>
        <p:txBody>
          <a:bodyPr>
            <a:noAutofit/>
          </a:bodyPr>
          <a:lstStyle>
            <a:lvl1pPr>
              <a:defRPr>
                <a:solidFill>
                  <a:schemeClr val="accent2"/>
                </a:solidFill>
                <a:latin typeface="+mn-lt"/>
              </a:defRPr>
            </a:lvl1pPr>
          </a:lstStyle>
          <a:p>
            <a:r>
              <a:rPr lang="en-US" dirty="0"/>
              <a:t>PRESENTATION TITLE</a:t>
            </a:r>
          </a:p>
        </p:txBody>
      </p:sp>
      <p:sp>
        <p:nvSpPr>
          <p:cNvPr id="6" name="Slide Number Placeholder 5">
            <a:extLst>
              <a:ext uri="{FF2B5EF4-FFF2-40B4-BE49-F238E27FC236}">
                <a16:creationId xmlns:a16="http://schemas.microsoft.com/office/drawing/2014/main" id="{DB69FC35-DDC8-45FB-8ACB-21C15F57C1F1}"/>
              </a:ext>
            </a:extLst>
          </p:cNvPr>
          <p:cNvSpPr>
            <a:spLocks noGrp="1"/>
          </p:cNvSpPr>
          <p:nvPr>
            <p:ph type="sldNum" sz="quarter" idx="12"/>
          </p:nvPr>
        </p:nvSpPr>
        <p:spPr>
          <a:xfrm>
            <a:off x="10206318" y="6356350"/>
            <a:ext cx="1604682" cy="365125"/>
          </a:xfrm>
        </p:spPr>
        <p:txBody>
          <a:bodyPr>
            <a:noAutofit/>
          </a:bodyPr>
          <a:lstStyle>
            <a:lvl1pPr>
              <a:defRPr>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802635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8C225EC-F6EF-1144-834A-F0B91974AA41}"/>
              </a:ext>
            </a:extLst>
          </p:cNvPr>
          <p:cNvSpPr/>
          <p:nvPr userDrawn="1"/>
        </p:nvSpPr>
        <p:spPr>
          <a:xfrm>
            <a:off x="0" y="-1664"/>
            <a:ext cx="9857012" cy="68596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itle 1">
            <a:extLst>
              <a:ext uri="{FF2B5EF4-FFF2-40B4-BE49-F238E27FC236}">
                <a16:creationId xmlns:a16="http://schemas.microsoft.com/office/drawing/2014/main" id="{1E40CEAF-B1BB-174E-A798-3BA60D9C0458}"/>
              </a:ext>
            </a:extLst>
          </p:cNvPr>
          <p:cNvSpPr>
            <a:spLocks noGrp="1"/>
          </p:cNvSpPr>
          <p:nvPr>
            <p:ph type="title"/>
          </p:nvPr>
        </p:nvSpPr>
        <p:spPr>
          <a:xfrm>
            <a:off x="750430" y="381000"/>
            <a:ext cx="8401624" cy="1325563"/>
          </a:xfrm>
        </p:spPr>
        <p:txBody>
          <a:bodyPr lIns="0" anchor="b">
            <a:noAutofit/>
          </a:bodyPr>
          <a:lstStyle>
            <a:lvl1pPr>
              <a:defRPr sz="4800" b="1">
                <a:latin typeface="+mj-lt"/>
              </a:defRPr>
            </a:lvl1pPr>
          </a:lstStyle>
          <a:p>
            <a:r>
              <a:rPr lang="en-US"/>
              <a:t>Click to edit Master title style</a:t>
            </a:r>
            <a:endParaRPr lang="en-US" dirty="0"/>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750429" y="2227758"/>
            <a:ext cx="1200374" cy="1201242"/>
          </a:xfrm>
        </p:spPr>
        <p:txBody>
          <a:bodyPr>
            <a:noAutofit/>
          </a:bodyPr>
          <a:lstStyle>
            <a:lvl1pPr marL="0" indent="0">
              <a:buNone/>
              <a:defRPr sz="1400">
                <a:solidFill>
                  <a:schemeClr val="tx1"/>
                </a:solidFill>
                <a:latin typeface="+mn-lt"/>
              </a:defRPr>
            </a:lvl1pPr>
          </a:lstStyle>
          <a:p>
            <a:r>
              <a:rPr lang="en-US"/>
              <a:t>Click icon to add picture</a:t>
            </a:r>
            <a:endParaRPr lang="en-US" dirty="0"/>
          </a:p>
        </p:txBody>
      </p:sp>
      <p:sp>
        <p:nvSpPr>
          <p:cNvPr id="10" name="Text Placeholder 28">
            <a:extLst>
              <a:ext uri="{FF2B5EF4-FFF2-40B4-BE49-F238E27FC236}">
                <a16:creationId xmlns:a16="http://schemas.microsoft.com/office/drawing/2014/main" id="{CC3A7E03-4F06-4380-90A1-845651EEA3C0}"/>
              </a:ext>
            </a:extLst>
          </p:cNvPr>
          <p:cNvSpPr>
            <a:spLocks noGrp="1"/>
          </p:cNvSpPr>
          <p:nvPr>
            <p:ph type="body" sz="quarter" idx="17" hasCustomPrompt="1"/>
          </p:nvPr>
        </p:nvSpPr>
        <p:spPr>
          <a:xfrm>
            <a:off x="2123351" y="2426400"/>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11" name="Text Placeholder 28">
            <a:extLst>
              <a:ext uri="{FF2B5EF4-FFF2-40B4-BE49-F238E27FC236}">
                <a16:creationId xmlns:a16="http://schemas.microsoft.com/office/drawing/2014/main" id="{31AF5791-727B-438A-A7EF-5D132167C89B}"/>
              </a:ext>
            </a:extLst>
          </p:cNvPr>
          <p:cNvSpPr>
            <a:spLocks noGrp="1"/>
          </p:cNvSpPr>
          <p:nvPr>
            <p:ph type="body" sz="quarter" idx="18" hasCustomPrompt="1"/>
          </p:nvPr>
        </p:nvSpPr>
        <p:spPr>
          <a:xfrm>
            <a:off x="2123350" y="2811646"/>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7" name="Picture Placeholder 23">
            <a:extLst>
              <a:ext uri="{FF2B5EF4-FFF2-40B4-BE49-F238E27FC236}">
                <a16:creationId xmlns:a16="http://schemas.microsoft.com/office/drawing/2014/main" id="{9ABA5222-6FD6-405B-8AC8-18022C36590F}"/>
              </a:ext>
            </a:extLst>
          </p:cNvPr>
          <p:cNvSpPr>
            <a:spLocks noGrp="1"/>
          </p:cNvSpPr>
          <p:nvPr>
            <p:ph type="pic" sz="quarter" idx="14"/>
          </p:nvPr>
        </p:nvSpPr>
        <p:spPr>
          <a:xfrm>
            <a:off x="5495813" y="2227758"/>
            <a:ext cx="1200374" cy="1201242"/>
          </a:xfrm>
        </p:spPr>
        <p:txBody>
          <a:bodyPr>
            <a:noAutofit/>
          </a:bodyPr>
          <a:lstStyle>
            <a:lvl1pPr marL="0" indent="0">
              <a:buNone/>
              <a:defRPr sz="1400">
                <a:solidFill>
                  <a:schemeClr val="tx1"/>
                </a:solidFill>
                <a:latin typeface="+mn-lt"/>
              </a:defRPr>
            </a:lvl1pPr>
          </a:lstStyle>
          <a:p>
            <a:r>
              <a:rPr lang="en-US"/>
              <a:t>Click icon to add picture</a:t>
            </a:r>
            <a:endParaRPr lang="en-US" dirty="0"/>
          </a:p>
        </p:txBody>
      </p:sp>
      <p:sp>
        <p:nvSpPr>
          <p:cNvPr id="12" name="Text Placeholder 28">
            <a:extLst>
              <a:ext uri="{FF2B5EF4-FFF2-40B4-BE49-F238E27FC236}">
                <a16:creationId xmlns:a16="http://schemas.microsoft.com/office/drawing/2014/main" id="{A1A33FCF-D2EB-478E-8679-428657895F76}"/>
              </a:ext>
            </a:extLst>
          </p:cNvPr>
          <p:cNvSpPr>
            <a:spLocks noGrp="1"/>
          </p:cNvSpPr>
          <p:nvPr>
            <p:ph type="body" sz="quarter" idx="19" hasCustomPrompt="1"/>
          </p:nvPr>
        </p:nvSpPr>
        <p:spPr>
          <a:xfrm>
            <a:off x="6870817" y="242256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13" name="Text Placeholder 28">
            <a:extLst>
              <a:ext uri="{FF2B5EF4-FFF2-40B4-BE49-F238E27FC236}">
                <a16:creationId xmlns:a16="http://schemas.microsoft.com/office/drawing/2014/main" id="{55274EF8-F641-41B2-89C1-FD94AFA48684}"/>
              </a:ext>
            </a:extLst>
          </p:cNvPr>
          <p:cNvSpPr>
            <a:spLocks noGrp="1"/>
          </p:cNvSpPr>
          <p:nvPr>
            <p:ph type="body" sz="quarter" idx="20" hasCustomPrompt="1"/>
          </p:nvPr>
        </p:nvSpPr>
        <p:spPr>
          <a:xfrm>
            <a:off x="6870816" y="280781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8" name="Picture Placeholder 23">
            <a:extLst>
              <a:ext uri="{FF2B5EF4-FFF2-40B4-BE49-F238E27FC236}">
                <a16:creationId xmlns:a16="http://schemas.microsoft.com/office/drawing/2014/main" id="{124DE785-775F-4AE4-94B3-FA728188EBA5}"/>
              </a:ext>
            </a:extLst>
          </p:cNvPr>
          <p:cNvSpPr>
            <a:spLocks noGrp="1"/>
          </p:cNvSpPr>
          <p:nvPr>
            <p:ph type="pic" sz="quarter" idx="15"/>
          </p:nvPr>
        </p:nvSpPr>
        <p:spPr>
          <a:xfrm>
            <a:off x="750429" y="4254273"/>
            <a:ext cx="1200374" cy="1201242"/>
          </a:xfrm>
        </p:spPr>
        <p:txBody>
          <a:bodyPr>
            <a:noAutofit/>
          </a:bodyPr>
          <a:lstStyle>
            <a:lvl1pPr marL="0" indent="0">
              <a:buNone/>
              <a:defRPr sz="1400">
                <a:solidFill>
                  <a:schemeClr val="tx1"/>
                </a:solidFill>
                <a:latin typeface="+mn-lt"/>
              </a:defRPr>
            </a:lvl1pPr>
          </a:lstStyle>
          <a:p>
            <a:r>
              <a:rPr lang="en-US"/>
              <a:t>Click icon to add picture</a:t>
            </a:r>
            <a:endParaRPr lang="en-US" dirty="0"/>
          </a:p>
        </p:txBody>
      </p:sp>
      <p:sp>
        <p:nvSpPr>
          <p:cNvPr id="14" name="Text Placeholder 28">
            <a:extLst>
              <a:ext uri="{FF2B5EF4-FFF2-40B4-BE49-F238E27FC236}">
                <a16:creationId xmlns:a16="http://schemas.microsoft.com/office/drawing/2014/main" id="{5A429D4E-B795-4E55-852E-9E161F9EBD36}"/>
              </a:ext>
            </a:extLst>
          </p:cNvPr>
          <p:cNvSpPr>
            <a:spLocks noGrp="1"/>
          </p:cNvSpPr>
          <p:nvPr>
            <p:ph type="body" sz="quarter" idx="21" hasCustomPrompt="1"/>
          </p:nvPr>
        </p:nvSpPr>
        <p:spPr>
          <a:xfrm>
            <a:off x="2123351" y="4498793"/>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15" name="Text Placeholder 28">
            <a:extLst>
              <a:ext uri="{FF2B5EF4-FFF2-40B4-BE49-F238E27FC236}">
                <a16:creationId xmlns:a16="http://schemas.microsoft.com/office/drawing/2014/main" id="{41D297CB-52EE-4DE4-AEAC-CD4AAF2BF17B}"/>
              </a:ext>
            </a:extLst>
          </p:cNvPr>
          <p:cNvSpPr>
            <a:spLocks noGrp="1"/>
          </p:cNvSpPr>
          <p:nvPr>
            <p:ph type="body" sz="quarter" idx="22" hasCustomPrompt="1"/>
          </p:nvPr>
        </p:nvSpPr>
        <p:spPr>
          <a:xfrm>
            <a:off x="2123350" y="4884039"/>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9" name="Picture Placeholder 23">
            <a:extLst>
              <a:ext uri="{FF2B5EF4-FFF2-40B4-BE49-F238E27FC236}">
                <a16:creationId xmlns:a16="http://schemas.microsoft.com/office/drawing/2014/main" id="{F5694B35-7776-4DB9-9EB7-3AF076EC357D}"/>
              </a:ext>
            </a:extLst>
          </p:cNvPr>
          <p:cNvSpPr>
            <a:spLocks noGrp="1"/>
          </p:cNvSpPr>
          <p:nvPr>
            <p:ph type="pic" sz="quarter" idx="16"/>
          </p:nvPr>
        </p:nvSpPr>
        <p:spPr>
          <a:xfrm>
            <a:off x="5495813" y="4254273"/>
            <a:ext cx="1200374" cy="1201242"/>
          </a:xfrm>
        </p:spPr>
        <p:txBody>
          <a:bodyPr>
            <a:noAutofit/>
          </a:bodyPr>
          <a:lstStyle>
            <a:lvl1pPr marL="0" indent="0">
              <a:buNone/>
              <a:defRPr sz="1400">
                <a:solidFill>
                  <a:schemeClr val="tx1"/>
                </a:solidFill>
                <a:latin typeface="+mn-lt"/>
              </a:defRPr>
            </a:lvl1pPr>
          </a:lstStyle>
          <a:p>
            <a:r>
              <a:rPr lang="en-US"/>
              <a:t>Click icon to add picture</a:t>
            </a:r>
            <a:endParaRPr lang="en-US" dirty="0"/>
          </a:p>
        </p:txBody>
      </p:sp>
      <p:sp>
        <p:nvSpPr>
          <p:cNvPr id="16" name="Text Placeholder 28">
            <a:extLst>
              <a:ext uri="{FF2B5EF4-FFF2-40B4-BE49-F238E27FC236}">
                <a16:creationId xmlns:a16="http://schemas.microsoft.com/office/drawing/2014/main" id="{AD7B736B-3A10-499F-8F23-4437982C8231}"/>
              </a:ext>
            </a:extLst>
          </p:cNvPr>
          <p:cNvSpPr>
            <a:spLocks noGrp="1"/>
          </p:cNvSpPr>
          <p:nvPr>
            <p:ph type="body" sz="quarter" idx="23" hasCustomPrompt="1"/>
          </p:nvPr>
        </p:nvSpPr>
        <p:spPr>
          <a:xfrm>
            <a:off x="6870817" y="4498793"/>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17" name="Text Placeholder 28">
            <a:extLst>
              <a:ext uri="{FF2B5EF4-FFF2-40B4-BE49-F238E27FC236}">
                <a16:creationId xmlns:a16="http://schemas.microsoft.com/office/drawing/2014/main" id="{07165540-290D-4A38-87DE-F52B05BD6A1A}"/>
              </a:ext>
            </a:extLst>
          </p:cNvPr>
          <p:cNvSpPr>
            <a:spLocks noGrp="1"/>
          </p:cNvSpPr>
          <p:nvPr>
            <p:ph type="body" sz="quarter" idx="24" hasCustomPrompt="1"/>
          </p:nvPr>
        </p:nvSpPr>
        <p:spPr>
          <a:xfrm>
            <a:off x="6870816" y="4884039"/>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a:xfrm>
            <a:off x="381000" y="6356350"/>
            <a:ext cx="1569803" cy="365125"/>
          </a:xfrm>
        </p:spPr>
        <p:txBody>
          <a:bodyPr>
            <a:noAutofit/>
          </a:bodyPr>
          <a:lstStyle>
            <a:lvl1pPr>
              <a:defRPr>
                <a:solidFill>
                  <a:schemeClr val="accent3"/>
                </a:solidFill>
                <a:latin typeface="+mn-lt"/>
              </a:defRPr>
            </a:lvl1pPr>
          </a:lstStyle>
          <a:p>
            <a:fld id="{9A85C5CA-AE29-AB4C-8F85-0373C72001D8}" type="datetime1">
              <a:rPr lang="en-US" smtClean="0"/>
              <a:pPr/>
              <a:t>8/28/23</a:t>
            </a:fld>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a:xfrm>
            <a:off x="2871106" y="6356350"/>
            <a:ext cx="4114800" cy="365125"/>
          </a:xfrm>
        </p:spPr>
        <p:txBody>
          <a:bodyPr>
            <a:noAutofit/>
          </a:bodyPr>
          <a:lstStyle>
            <a:lvl1pPr>
              <a:defRPr>
                <a:solidFill>
                  <a:schemeClr val="accent3"/>
                </a:solidFill>
                <a:latin typeface="+mn-lt"/>
              </a:defRPr>
            </a:lvl1p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a:xfrm>
            <a:off x="8332334" y="6356350"/>
            <a:ext cx="1167495" cy="365125"/>
          </a:xfrm>
        </p:spPr>
        <p:txBody>
          <a:bodyPr>
            <a:noAutofit/>
          </a:bodyPr>
          <a:lstStyle>
            <a:lvl1pPr>
              <a:defRPr>
                <a:solidFill>
                  <a:schemeClr val="accent3"/>
                </a:solidFill>
                <a:latin typeface="+mn-lt"/>
              </a:defRPr>
            </a:lvl1pPr>
          </a:lstStyle>
          <a:p>
            <a:fld id="{294A09A9-5501-47C1-A89A-A340965A2BE2}" type="slidenum">
              <a:rPr lang="en-US" smtClean="0"/>
              <a:pPr/>
              <a:t>‹#›</a:t>
            </a:fld>
            <a:endParaRPr lang="en-US" dirty="0"/>
          </a:p>
        </p:txBody>
      </p:sp>
      <p:sp>
        <p:nvSpPr>
          <p:cNvPr id="19" name="Freeform 18">
            <a:extLst>
              <a:ext uri="{FF2B5EF4-FFF2-40B4-BE49-F238E27FC236}">
                <a16:creationId xmlns:a16="http://schemas.microsoft.com/office/drawing/2014/main" id="{AAB3BC7E-B34F-EF47-B125-1574C5484E22}"/>
              </a:ext>
            </a:extLst>
          </p:cNvPr>
          <p:cNvSpPr/>
          <p:nvPr userDrawn="1"/>
        </p:nvSpPr>
        <p:spPr>
          <a:xfrm rot="16200000" flipV="1">
            <a:off x="9499940" y="355410"/>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20">
            <a:extLst>
              <a:ext uri="{FF2B5EF4-FFF2-40B4-BE49-F238E27FC236}">
                <a16:creationId xmlns:a16="http://schemas.microsoft.com/office/drawing/2014/main" id="{7CBC82D0-4F72-C649-8B7F-D4B087957B6C}"/>
              </a:ext>
            </a:extLst>
          </p:cNvPr>
          <p:cNvSpPr/>
          <p:nvPr userDrawn="1"/>
        </p:nvSpPr>
        <p:spPr>
          <a:xfrm flipH="1">
            <a:off x="10866436" y="1879977"/>
            <a:ext cx="1325563" cy="132556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24">
            <a:extLst>
              <a:ext uri="{FF2B5EF4-FFF2-40B4-BE49-F238E27FC236}">
                <a16:creationId xmlns:a16="http://schemas.microsoft.com/office/drawing/2014/main" id="{9383F23A-D872-2A4C-B386-A9D269BE694D}"/>
              </a:ext>
            </a:extLst>
          </p:cNvPr>
          <p:cNvSpPr/>
          <p:nvPr userDrawn="1"/>
        </p:nvSpPr>
        <p:spPr>
          <a:xfrm>
            <a:off x="11024507" y="-1664"/>
            <a:ext cx="1167494" cy="1881641"/>
          </a:xfrm>
          <a:custGeom>
            <a:avLst/>
            <a:gdLst>
              <a:gd name="connsiteX0" fmla="*/ 1167473 w 1167494"/>
              <a:gd name="connsiteY0" fmla="*/ 0 h 1881641"/>
              <a:gd name="connsiteX1" fmla="*/ 1167493 w 1167494"/>
              <a:gd name="connsiteY1" fmla="*/ 0 h 1881641"/>
              <a:gd name="connsiteX2" fmla="*/ 1167493 w 1167494"/>
              <a:gd name="connsiteY2" fmla="*/ 714148 h 1881641"/>
              <a:gd name="connsiteX3" fmla="*/ 1166666 w 1167494"/>
              <a:gd name="connsiteY3" fmla="*/ 730534 h 1881641"/>
              <a:gd name="connsiteX4" fmla="*/ 1167494 w 1167494"/>
              <a:gd name="connsiteY4" fmla="*/ 730534 h 1881641"/>
              <a:gd name="connsiteX5" fmla="*/ 1167494 w 1167494"/>
              <a:gd name="connsiteY5" fmla="*/ 1378059 h 1881641"/>
              <a:gd name="connsiteX6" fmla="*/ 1167493 w 1167494"/>
              <a:gd name="connsiteY6" fmla="*/ 1378059 h 1881641"/>
              <a:gd name="connsiteX7" fmla="*/ 1167493 w 1167494"/>
              <a:gd name="connsiteY7" fmla="*/ 1881641 h 1881641"/>
              <a:gd name="connsiteX8" fmla="*/ 0 w 1167494"/>
              <a:gd name="connsiteY8" fmla="*/ 1881641 h 1881641"/>
              <a:gd name="connsiteX9" fmla="*/ 0 w 1167494"/>
              <a:gd name="connsiteY9" fmla="*/ 1234116 h 1881641"/>
              <a:gd name="connsiteX10" fmla="*/ 0 w 1167494"/>
              <a:gd name="connsiteY10" fmla="*/ 1167492 h 1881641"/>
              <a:gd name="connsiteX11" fmla="*/ 1048124 w 1167494"/>
              <a:gd name="connsiteY11" fmla="*/ 6027 h 188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7494" h="1881641">
                <a:moveTo>
                  <a:pt x="1167473" y="0"/>
                </a:moveTo>
                <a:lnTo>
                  <a:pt x="1167493" y="0"/>
                </a:lnTo>
                <a:lnTo>
                  <a:pt x="1167493" y="714148"/>
                </a:lnTo>
                <a:lnTo>
                  <a:pt x="1166666" y="730534"/>
                </a:lnTo>
                <a:lnTo>
                  <a:pt x="1167494" y="730534"/>
                </a:lnTo>
                <a:lnTo>
                  <a:pt x="1167494" y="1378059"/>
                </a:lnTo>
                <a:lnTo>
                  <a:pt x="1167493" y="1378059"/>
                </a:lnTo>
                <a:lnTo>
                  <a:pt x="1167493" y="1881641"/>
                </a:lnTo>
                <a:lnTo>
                  <a:pt x="0" y="1881641"/>
                </a:lnTo>
                <a:lnTo>
                  <a:pt x="0" y="1234116"/>
                </a:lnTo>
                <a:lnTo>
                  <a:pt x="0" y="1167492"/>
                </a:lnTo>
                <a:cubicBezTo>
                  <a:pt x="0" y="563002"/>
                  <a:pt x="459408" y="65814"/>
                  <a:pt x="1048124" y="602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Oval 25">
            <a:extLst>
              <a:ext uri="{FF2B5EF4-FFF2-40B4-BE49-F238E27FC236}">
                <a16:creationId xmlns:a16="http://schemas.microsoft.com/office/drawing/2014/main" id="{9221FFDB-AAE2-5943-97A1-82D66AE05DB4}"/>
              </a:ext>
            </a:extLst>
          </p:cNvPr>
          <p:cNvSpPr/>
          <p:nvPr userDrawn="1"/>
        </p:nvSpPr>
        <p:spPr>
          <a:xfrm>
            <a:off x="10334091" y="2737752"/>
            <a:ext cx="1380830" cy="138083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7" name="Freeform 26">
            <a:extLst>
              <a:ext uri="{FF2B5EF4-FFF2-40B4-BE49-F238E27FC236}">
                <a16:creationId xmlns:a16="http://schemas.microsoft.com/office/drawing/2014/main" id="{2E58EEF7-63CA-A845-BAC4-9D3BE05918B5}"/>
              </a:ext>
            </a:extLst>
          </p:cNvPr>
          <p:cNvSpPr/>
          <p:nvPr userDrawn="1"/>
        </p:nvSpPr>
        <p:spPr>
          <a:xfrm rot="16200000" flipH="1">
            <a:off x="10667432" y="5333432"/>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757A4624-D8ED-2E4B-AF8C-00DFA6A72D5F}"/>
              </a:ext>
            </a:extLst>
          </p:cNvPr>
          <p:cNvSpPr/>
          <p:nvPr userDrawn="1"/>
        </p:nvSpPr>
        <p:spPr>
          <a:xfrm flipV="1">
            <a:off x="9857012" y="3651505"/>
            <a:ext cx="1325563" cy="132556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28">
            <a:extLst>
              <a:ext uri="{FF2B5EF4-FFF2-40B4-BE49-F238E27FC236}">
                <a16:creationId xmlns:a16="http://schemas.microsoft.com/office/drawing/2014/main" id="{DF312EF8-91BE-5946-BE31-8CFE107A2FEA}"/>
              </a:ext>
            </a:extLst>
          </p:cNvPr>
          <p:cNvSpPr/>
          <p:nvPr userDrawn="1"/>
        </p:nvSpPr>
        <p:spPr>
          <a:xfrm flipH="1" flipV="1">
            <a:off x="9857013" y="4976359"/>
            <a:ext cx="1167494" cy="1881641"/>
          </a:xfrm>
          <a:custGeom>
            <a:avLst/>
            <a:gdLst>
              <a:gd name="connsiteX0" fmla="*/ 1167473 w 1167494"/>
              <a:gd name="connsiteY0" fmla="*/ 0 h 1881641"/>
              <a:gd name="connsiteX1" fmla="*/ 1167493 w 1167494"/>
              <a:gd name="connsiteY1" fmla="*/ 0 h 1881641"/>
              <a:gd name="connsiteX2" fmla="*/ 1167493 w 1167494"/>
              <a:gd name="connsiteY2" fmla="*/ 714148 h 1881641"/>
              <a:gd name="connsiteX3" fmla="*/ 1166666 w 1167494"/>
              <a:gd name="connsiteY3" fmla="*/ 730534 h 1881641"/>
              <a:gd name="connsiteX4" fmla="*/ 1167494 w 1167494"/>
              <a:gd name="connsiteY4" fmla="*/ 730534 h 1881641"/>
              <a:gd name="connsiteX5" fmla="*/ 1167494 w 1167494"/>
              <a:gd name="connsiteY5" fmla="*/ 1378059 h 1881641"/>
              <a:gd name="connsiteX6" fmla="*/ 1167493 w 1167494"/>
              <a:gd name="connsiteY6" fmla="*/ 1378059 h 1881641"/>
              <a:gd name="connsiteX7" fmla="*/ 1167493 w 1167494"/>
              <a:gd name="connsiteY7" fmla="*/ 1881641 h 1881641"/>
              <a:gd name="connsiteX8" fmla="*/ 0 w 1167494"/>
              <a:gd name="connsiteY8" fmla="*/ 1881641 h 1881641"/>
              <a:gd name="connsiteX9" fmla="*/ 0 w 1167494"/>
              <a:gd name="connsiteY9" fmla="*/ 1234116 h 1881641"/>
              <a:gd name="connsiteX10" fmla="*/ 0 w 1167494"/>
              <a:gd name="connsiteY10" fmla="*/ 1167492 h 1881641"/>
              <a:gd name="connsiteX11" fmla="*/ 1048124 w 1167494"/>
              <a:gd name="connsiteY11" fmla="*/ 6027 h 188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7494" h="1881641">
                <a:moveTo>
                  <a:pt x="1167473" y="0"/>
                </a:moveTo>
                <a:lnTo>
                  <a:pt x="1167493" y="0"/>
                </a:lnTo>
                <a:lnTo>
                  <a:pt x="1167493" y="714148"/>
                </a:lnTo>
                <a:lnTo>
                  <a:pt x="1166666" y="730534"/>
                </a:lnTo>
                <a:lnTo>
                  <a:pt x="1167494" y="730534"/>
                </a:lnTo>
                <a:lnTo>
                  <a:pt x="1167494" y="1378059"/>
                </a:lnTo>
                <a:lnTo>
                  <a:pt x="1167493" y="1378059"/>
                </a:lnTo>
                <a:lnTo>
                  <a:pt x="1167493" y="1881641"/>
                </a:lnTo>
                <a:lnTo>
                  <a:pt x="0" y="1881641"/>
                </a:lnTo>
                <a:lnTo>
                  <a:pt x="0" y="1234116"/>
                </a:lnTo>
                <a:lnTo>
                  <a:pt x="0" y="1167492"/>
                </a:lnTo>
                <a:cubicBezTo>
                  <a:pt x="0" y="563002"/>
                  <a:pt x="459408" y="65814"/>
                  <a:pt x="1048124" y="602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1544191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hole team">
    <p:bg>
      <p:bgPr>
        <a:solidFill>
          <a:schemeClr val="accent2"/>
        </a:solidFill>
        <a:effectLst/>
      </p:bgPr>
    </p:bg>
    <p:spTree>
      <p:nvGrpSpPr>
        <p:cNvPr id="1" name=""/>
        <p:cNvGrpSpPr/>
        <p:nvPr/>
      </p:nvGrpSpPr>
      <p:grpSpPr>
        <a:xfrm>
          <a:off x="0" y="0"/>
          <a:ext cx="0" cy="0"/>
          <a:chOff x="0" y="0"/>
          <a:chExt cx="0" cy="0"/>
        </a:xfrm>
      </p:grpSpPr>
      <p:sp>
        <p:nvSpPr>
          <p:cNvPr id="54" name="Title 1">
            <a:extLst>
              <a:ext uri="{FF2B5EF4-FFF2-40B4-BE49-F238E27FC236}">
                <a16:creationId xmlns:a16="http://schemas.microsoft.com/office/drawing/2014/main" id="{6825B690-1AD7-4243-AC42-D2CF19B7B02C}"/>
              </a:ext>
            </a:extLst>
          </p:cNvPr>
          <p:cNvSpPr>
            <a:spLocks noGrp="1"/>
          </p:cNvSpPr>
          <p:nvPr>
            <p:ph type="title"/>
          </p:nvPr>
        </p:nvSpPr>
        <p:spPr>
          <a:xfrm>
            <a:off x="750430" y="381000"/>
            <a:ext cx="10678142" cy="1325563"/>
          </a:xfrm>
        </p:spPr>
        <p:txBody>
          <a:bodyPr lIns="0" anchor="b">
            <a:noAutofit/>
          </a:bodyPr>
          <a:lstStyle>
            <a:lvl1pPr>
              <a:defRPr sz="4800" b="1">
                <a:latin typeface="+mj-lt"/>
              </a:defRPr>
            </a:lvl1pPr>
          </a:lstStyle>
          <a:p>
            <a:r>
              <a:rPr lang="en-US"/>
              <a:t>Click to edit Master title style</a:t>
            </a:r>
            <a:endParaRPr lang="en-US" dirty="0"/>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750429" y="2068734"/>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31" name="Text Placeholder 28">
            <a:extLst>
              <a:ext uri="{FF2B5EF4-FFF2-40B4-BE49-F238E27FC236}">
                <a16:creationId xmlns:a16="http://schemas.microsoft.com/office/drawing/2014/main" id="{1825005B-0520-EC49-9A5C-554CB700387B}"/>
              </a:ext>
            </a:extLst>
          </p:cNvPr>
          <p:cNvSpPr>
            <a:spLocks noGrp="1"/>
          </p:cNvSpPr>
          <p:nvPr>
            <p:ph type="body" sz="quarter" idx="17" hasCustomPrompt="1"/>
          </p:nvPr>
        </p:nvSpPr>
        <p:spPr>
          <a:xfrm>
            <a:off x="750430"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32" name="Text Placeholder 28">
            <a:extLst>
              <a:ext uri="{FF2B5EF4-FFF2-40B4-BE49-F238E27FC236}">
                <a16:creationId xmlns:a16="http://schemas.microsoft.com/office/drawing/2014/main" id="{B6697B92-AF89-2C46-BC1E-6CB47E8EA421}"/>
              </a:ext>
            </a:extLst>
          </p:cNvPr>
          <p:cNvSpPr>
            <a:spLocks noGrp="1"/>
          </p:cNvSpPr>
          <p:nvPr>
            <p:ph type="body" sz="quarter" idx="18" hasCustomPrompt="1"/>
          </p:nvPr>
        </p:nvSpPr>
        <p:spPr>
          <a:xfrm>
            <a:off x="750429"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33" name="Picture Placeholder 23">
            <a:extLst>
              <a:ext uri="{FF2B5EF4-FFF2-40B4-BE49-F238E27FC236}">
                <a16:creationId xmlns:a16="http://schemas.microsoft.com/office/drawing/2014/main" id="{FA9FEBB0-45F1-DF45-89C4-B343F8B20BA0}"/>
              </a:ext>
            </a:extLst>
          </p:cNvPr>
          <p:cNvSpPr>
            <a:spLocks noGrp="1"/>
          </p:cNvSpPr>
          <p:nvPr>
            <p:ph type="pic" sz="quarter" idx="28"/>
          </p:nvPr>
        </p:nvSpPr>
        <p:spPr>
          <a:xfrm>
            <a:off x="3549397" y="2068734"/>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34" name="Text Placeholder 28">
            <a:extLst>
              <a:ext uri="{FF2B5EF4-FFF2-40B4-BE49-F238E27FC236}">
                <a16:creationId xmlns:a16="http://schemas.microsoft.com/office/drawing/2014/main" id="{EF331731-A7FC-C245-A9C1-0B1A2E994DB6}"/>
              </a:ext>
            </a:extLst>
          </p:cNvPr>
          <p:cNvSpPr>
            <a:spLocks noGrp="1"/>
          </p:cNvSpPr>
          <p:nvPr>
            <p:ph type="body" sz="quarter" idx="29" hasCustomPrompt="1"/>
          </p:nvPr>
        </p:nvSpPr>
        <p:spPr>
          <a:xfrm>
            <a:off x="3549398"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35" name="Text Placeholder 28">
            <a:extLst>
              <a:ext uri="{FF2B5EF4-FFF2-40B4-BE49-F238E27FC236}">
                <a16:creationId xmlns:a16="http://schemas.microsoft.com/office/drawing/2014/main" id="{313B974E-E762-EE48-B2DF-C8F10DF73444}"/>
              </a:ext>
            </a:extLst>
          </p:cNvPr>
          <p:cNvSpPr>
            <a:spLocks noGrp="1"/>
          </p:cNvSpPr>
          <p:nvPr>
            <p:ph type="body" sz="quarter" idx="30" hasCustomPrompt="1"/>
          </p:nvPr>
        </p:nvSpPr>
        <p:spPr>
          <a:xfrm>
            <a:off x="3549397"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36" name="Picture Placeholder 23">
            <a:extLst>
              <a:ext uri="{FF2B5EF4-FFF2-40B4-BE49-F238E27FC236}">
                <a16:creationId xmlns:a16="http://schemas.microsoft.com/office/drawing/2014/main" id="{8BA62E8C-79E6-D245-B706-FFB1E051B2D6}"/>
              </a:ext>
            </a:extLst>
          </p:cNvPr>
          <p:cNvSpPr>
            <a:spLocks noGrp="1"/>
          </p:cNvSpPr>
          <p:nvPr>
            <p:ph type="pic" sz="quarter" idx="31"/>
          </p:nvPr>
        </p:nvSpPr>
        <p:spPr>
          <a:xfrm>
            <a:off x="6348367" y="2068734"/>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37" name="Text Placeholder 28">
            <a:extLst>
              <a:ext uri="{FF2B5EF4-FFF2-40B4-BE49-F238E27FC236}">
                <a16:creationId xmlns:a16="http://schemas.microsoft.com/office/drawing/2014/main" id="{4199EE50-5386-0446-8ADA-23C1B0D6EA4F}"/>
              </a:ext>
            </a:extLst>
          </p:cNvPr>
          <p:cNvSpPr>
            <a:spLocks noGrp="1"/>
          </p:cNvSpPr>
          <p:nvPr>
            <p:ph type="body" sz="quarter" idx="32" hasCustomPrompt="1"/>
          </p:nvPr>
        </p:nvSpPr>
        <p:spPr>
          <a:xfrm>
            <a:off x="6348368"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38" name="Text Placeholder 28">
            <a:extLst>
              <a:ext uri="{FF2B5EF4-FFF2-40B4-BE49-F238E27FC236}">
                <a16:creationId xmlns:a16="http://schemas.microsoft.com/office/drawing/2014/main" id="{478AB5CA-B5A5-934D-BF51-1485953A703D}"/>
              </a:ext>
            </a:extLst>
          </p:cNvPr>
          <p:cNvSpPr>
            <a:spLocks noGrp="1"/>
          </p:cNvSpPr>
          <p:nvPr>
            <p:ph type="body" sz="quarter" idx="33" hasCustomPrompt="1"/>
          </p:nvPr>
        </p:nvSpPr>
        <p:spPr>
          <a:xfrm>
            <a:off x="6348367"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39" name="Picture Placeholder 23">
            <a:extLst>
              <a:ext uri="{FF2B5EF4-FFF2-40B4-BE49-F238E27FC236}">
                <a16:creationId xmlns:a16="http://schemas.microsoft.com/office/drawing/2014/main" id="{3D78BE06-1FC7-3C43-BD15-F4137B564B58}"/>
              </a:ext>
            </a:extLst>
          </p:cNvPr>
          <p:cNvSpPr>
            <a:spLocks noGrp="1"/>
          </p:cNvSpPr>
          <p:nvPr>
            <p:ph type="pic" sz="quarter" idx="34"/>
          </p:nvPr>
        </p:nvSpPr>
        <p:spPr>
          <a:xfrm>
            <a:off x="9147335" y="2068734"/>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40" name="Text Placeholder 28">
            <a:extLst>
              <a:ext uri="{FF2B5EF4-FFF2-40B4-BE49-F238E27FC236}">
                <a16:creationId xmlns:a16="http://schemas.microsoft.com/office/drawing/2014/main" id="{14F01FCC-4797-0343-8739-20331C751C18}"/>
              </a:ext>
            </a:extLst>
          </p:cNvPr>
          <p:cNvSpPr>
            <a:spLocks noGrp="1"/>
          </p:cNvSpPr>
          <p:nvPr>
            <p:ph type="body" sz="quarter" idx="35" hasCustomPrompt="1"/>
          </p:nvPr>
        </p:nvSpPr>
        <p:spPr>
          <a:xfrm>
            <a:off x="9147336"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41" name="Text Placeholder 28">
            <a:extLst>
              <a:ext uri="{FF2B5EF4-FFF2-40B4-BE49-F238E27FC236}">
                <a16:creationId xmlns:a16="http://schemas.microsoft.com/office/drawing/2014/main" id="{33FBE6CA-EC7A-1A4B-ADA3-6B78F2DE09C2}"/>
              </a:ext>
            </a:extLst>
          </p:cNvPr>
          <p:cNvSpPr>
            <a:spLocks noGrp="1"/>
          </p:cNvSpPr>
          <p:nvPr>
            <p:ph type="body" sz="quarter" idx="36" hasCustomPrompt="1"/>
          </p:nvPr>
        </p:nvSpPr>
        <p:spPr>
          <a:xfrm>
            <a:off x="9147335"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42" name="Picture Placeholder 23">
            <a:extLst>
              <a:ext uri="{FF2B5EF4-FFF2-40B4-BE49-F238E27FC236}">
                <a16:creationId xmlns:a16="http://schemas.microsoft.com/office/drawing/2014/main" id="{6DD7CCE4-AD48-B64F-909E-F88961FBDFC5}"/>
              </a:ext>
            </a:extLst>
          </p:cNvPr>
          <p:cNvSpPr>
            <a:spLocks noGrp="1"/>
          </p:cNvSpPr>
          <p:nvPr>
            <p:ph type="pic" sz="quarter" idx="37"/>
          </p:nvPr>
        </p:nvSpPr>
        <p:spPr>
          <a:xfrm>
            <a:off x="750429" y="4118551"/>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43" name="Text Placeholder 28">
            <a:extLst>
              <a:ext uri="{FF2B5EF4-FFF2-40B4-BE49-F238E27FC236}">
                <a16:creationId xmlns:a16="http://schemas.microsoft.com/office/drawing/2014/main" id="{C076E7E2-3D95-EA47-BF86-444615F1F141}"/>
              </a:ext>
            </a:extLst>
          </p:cNvPr>
          <p:cNvSpPr>
            <a:spLocks noGrp="1"/>
          </p:cNvSpPr>
          <p:nvPr>
            <p:ph type="body" sz="quarter" idx="38" hasCustomPrompt="1"/>
          </p:nvPr>
        </p:nvSpPr>
        <p:spPr>
          <a:xfrm>
            <a:off x="750430"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44" name="Text Placeholder 28">
            <a:extLst>
              <a:ext uri="{FF2B5EF4-FFF2-40B4-BE49-F238E27FC236}">
                <a16:creationId xmlns:a16="http://schemas.microsoft.com/office/drawing/2014/main" id="{612499D2-373C-3940-97A5-FCA8B245BE45}"/>
              </a:ext>
            </a:extLst>
          </p:cNvPr>
          <p:cNvSpPr>
            <a:spLocks noGrp="1"/>
          </p:cNvSpPr>
          <p:nvPr>
            <p:ph type="body" sz="quarter" idx="39" hasCustomPrompt="1"/>
          </p:nvPr>
        </p:nvSpPr>
        <p:spPr>
          <a:xfrm>
            <a:off x="750429"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45" name="Picture Placeholder 23">
            <a:extLst>
              <a:ext uri="{FF2B5EF4-FFF2-40B4-BE49-F238E27FC236}">
                <a16:creationId xmlns:a16="http://schemas.microsoft.com/office/drawing/2014/main" id="{24B34D6D-4F7E-3942-B8D7-9970BDE53C10}"/>
              </a:ext>
            </a:extLst>
          </p:cNvPr>
          <p:cNvSpPr>
            <a:spLocks noGrp="1"/>
          </p:cNvSpPr>
          <p:nvPr>
            <p:ph type="pic" sz="quarter" idx="40"/>
          </p:nvPr>
        </p:nvSpPr>
        <p:spPr>
          <a:xfrm>
            <a:off x="3549397" y="4118551"/>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46" name="Text Placeholder 28">
            <a:extLst>
              <a:ext uri="{FF2B5EF4-FFF2-40B4-BE49-F238E27FC236}">
                <a16:creationId xmlns:a16="http://schemas.microsoft.com/office/drawing/2014/main" id="{D34EDB1D-7E85-D242-B6AE-F6D6907D325A}"/>
              </a:ext>
            </a:extLst>
          </p:cNvPr>
          <p:cNvSpPr>
            <a:spLocks noGrp="1"/>
          </p:cNvSpPr>
          <p:nvPr>
            <p:ph type="body" sz="quarter" idx="41" hasCustomPrompt="1"/>
          </p:nvPr>
        </p:nvSpPr>
        <p:spPr>
          <a:xfrm>
            <a:off x="3549398"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47" name="Text Placeholder 28">
            <a:extLst>
              <a:ext uri="{FF2B5EF4-FFF2-40B4-BE49-F238E27FC236}">
                <a16:creationId xmlns:a16="http://schemas.microsoft.com/office/drawing/2014/main" id="{3E3BFFF0-114B-6D42-B5E0-8020AC2E26BF}"/>
              </a:ext>
            </a:extLst>
          </p:cNvPr>
          <p:cNvSpPr>
            <a:spLocks noGrp="1"/>
          </p:cNvSpPr>
          <p:nvPr>
            <p:ph type="body" sz="quarter" idx="42" hasCustomPrompt="1"/>
          </p:nvPr>
        </p:nvSpPr>
        <p:spPr>
          <a:xfrm>
            <a:off x="3549397"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48" name="Picture Placeholder 23">
            <a:extLst>
              <a:ext uri="{FF2B5EF4-FFF2-40B4-BE49-F238E27FC236}">
                <a16:creationId xmlns:a16="http://schemas.microsoft.com/office/drawing/2014/main" id="{EB4488EE-E854-724E-95AE-B9943EE249EA}"/>
              </a:ext>
            </a:extLst>
          </p:cNvPr>
          <p:cNvSpPr>
            <a:spLocks noGrp="1"/>
          </p:cNvSpPr>
          <p:nvPr>
            <p:ph type="pic" sz="quarter" idx="43"/>
          </p:nvPr>
        </p:nvSpPr>
        <p:spPr>
          <a:xfrm>
            <a:off x="6348367" y="4118551"/>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49" name="Text Placeholder 28">
            <a:extLst>
              <a:ext uri="{FF2B5EF4-FFF2-40B4-BE49-F238E27FC236}">
                <a16:creationId xmlns:a16="http://schemas.microsoft.com/office/drawing/2014/main" id="{C5551B4D-583E-D644-9069-EC096CE76F50}"/>
              </a:ext>
            </a:extLst>
          </p:cNvPr>
          <p:cNvSpPr>
            <a:spLocks noGrp="1"/>
          </p:cNvSpPr>
          <p:nvPr>
            <p:ph type="body" sz="quarter" idx="44" hasCustomPrompt="1"/>
          </p:nvPr>
        </p:nvSpPr>
        <p:spPr>
          <a:xfrm>
            <a:off x="6348368"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50" name="Text Placeholder 28">
            <a:extLst>
              <a:ext uri="{FF2B5EF4-FFF2-40B4-BE49-F238E27FC236}">
                <a16:creationId xmlns:a16="http://schemas.microsoft.com/office/drawing/2014/main" id="{E30C4783-1643-2243-BB4F-E99E04D9216B}"/>
              </a:ext>
            </a:extLst>
          </p:cNvPr>
          <p:cNvSpPr>
            <a:spLocks noGrp="1"/>
          </p:cNvSpPr>
          <p:nvPr>
            <p:ph type="body" sz="quarter" idx="45" hasCustomPrompt="1"/>
          </p:nvPr>
        </p:nvSpPr>
        <p:spPr>
          <a:xfrm>
            <a:off x="6348367"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51" name="Picture Placeholder 23">
            <a:extLst>
              <a:ext uri="{FF2B5EF4-FFF2-40B4-BE49-F238E27FC236}">
                <a16:creationId xmlns:a16="http://schemas.microsoft.com/office/drawing/2014/main" id="{7BBADCE0-02E8-3249-8CBA-17D3783DFE70}"/>
              </a:ext>
            </a:extLst>
          </p:cNvPr>
          <p:cNvSpPr>
            <a:spLocks noGrp="1"/>
          </p:cNvSpPr>
          <p:nvPr>
            <p:ph type="pic" sz="quarter" idx="46"/>
          </p:nvPr>
        </p:nvSpPr>
        <p:spPr>
          <a:xfrm>
            <a:off x="9147335" y="4118551"/>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52" name="Text Placeholder 28">
            <a:extLst>
              <a:ext uri="{FF2B5EF4-FFF2-40B4-BE49-F238E27FC236}">
                <a16:creationId xmlns:a16="http://schemas.microsoft.com/office/drawing/2014/main" id="{8D294C40-97E4-FF4F-8A02-10FC7D0EE8B0}"/>
              </a:ext>
            </a:extLst>
          </p:cNvPr>
          <p:cNvSpPr>
            <a:spLocks noGrp="1"/>
          </p:cNvSpPr>
          <p:nvPr>
            <p:ph type="body" sz="quarter" idx="47" hasCustomPrompt="1"/>
          </p:nvPr>
        </p:nvSpPr>
        <p:spPr>
          <a:xfrm>
            <a:off x="9147336"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53" name="Text Placeholder 28">
            <a:extLst>
              <a:ext uri="{FF2B5EF4-FFF2-40B4-BE49-F238E27FC236}">
                <a16:creationId xmlns:a16="http://schemas.microsoft.com/office/drawing/2014/main" id="{8B38241F-01B5-574C-A827-67C6352C463C}"/>
              </a:ext>
            </a:extLst>
          </p:cNvPr>
          <p:cNvSpPr>
            <a:spLocks noGrp="1"/>
          </p:cNvSpPr>
          <p:nvPr>
            <p:ph type="body" sz="quarter" idx="48" hasCustomPrompt="1"/>
          </p:nvPr>
        </p:nvSpPr>
        <p:spPr>
          <a:xfrm>
            <a:off x="9147335"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18" name="Date Placeholder 17">
            <a:extLst>
              <a:ext uri="{FF2B5EF4-FFF2-40B4-BE49-F238E27FC236}">
                <a16:creationId xmlns:a16="http://schemas.microsoft.com/office/drawing/2014/main" id="{30445668-2DC5-E84C-8B16-922BC95F13F2}"/>
              </a:ext>
            </a:extLst>
          </p:cNvPr>
          <p:cNvSpPr>
            <a:spLocks noGrp="1"/>
          </p:cNvSpPr>
          <p:nvPr>
            <p:ph type="dt" sz="half" idx="25"/>
          </p:nvPr>
        </p:nvSpPr>
        <p:spPr/>
        <p:txBody>
          <a:bodyPr>
            <a:noAutofit/>
          </a:bodyPr>
          <a:lstStyle>
            <a:lvl1pPr>
              <a:defRPr>
                <a:solidFill>
                  <a:schemeClr val="accent3"/>
                </a:solidFill>
                <a:latin typeface="+mn-lt"/>
              </a:defRPr>
            </a:lvl1pPr>
          </a:lstStyle>
          <a:p>
            <a:fld id="{75594855-01E8-5A4B-B2B8-E2ECEF879100}" type="datetime1">
              <a:rPr lang="en-US" smtClean="0"/>
              <a:pPr/>
              <a:t>8/28/23</a:t>
            </a:fld>
            <a:endParaRPr lang="en-US" dirty="0"/>
          </a:p>
        </p:txBody>
      </p:sp>
      <p:sp>
        <p:nvSpPr>
          <p:cNvPr id="22" name="Footer Placeholder 21">
            <a:extLst>
              <a:ext uri="{FF2B5EF4-FFF2-40B4-BE49-F238E27FC236}">
                <a16:creationId xmlns:a16="http://schemas.microsoft.com/office/drawing/2014/main" id="{D9227732-A878-814C-8621-64ED1B2CCF9F}"/>
              </a:ext>
            </a:extLst>
          </p:cNvPr>
          <p:cNvSpPr>
            <a:spLocks noGrp="1"/>
          </p:cNvSpPr>
          <p:nvPr>
            <p:ph type="ftr" sz="quarter" idx="26"/>
          </p:nvPr>
        </p:nvSpPr>
        <p:spPr/>
        <p:txBody>
          <a:bodyPr>
            <a:noAutofit/>
          </a:bodyPr>
          <a:lstStyle>
            <a:lvl1pPr>
              <a:defRPr>
                <a:solidFill>
                  <a:schemeClr val="accent3"/>
                </a:solidFill>
                <a:latin typeface="+mn-lt"/>
              </a:defRPr>
            </a:lvl1pPr>
          </a:lstStyle>
          <a:p>
            <a:r>
              <a:rPr lang="en-US" dirty="0"/>
              <a:t>PRESENTATION TITLE</a:t>
            </a:r>
          </a:p>
        </p:txBody>
      </p:sp>
      <p:sp>
        <p:nvSpPr>
          <p:cNvPr id="23" name="Slide Number Placeholder 22">
            <a:extLst>
              <a:ext uri="{FF2B5EF4-FFF2-40B4-BE49-F238E27FC236}">
                <a16:creationId xmlns:a16="http://schemas.microsoft.com/office/drawing/2014/main" id="{CE9F02AC-6DFB-0C47-BC8E-4B0594007F33}"/>
              </a:ext>
            </a:extLst>
          </p:cNvPr>
          <p:cNvSpPr>
            <a:spLocks noGrp="1"/>
          </p:cNvSpPr>
          <p:nvPr>
            <p:ph type="sldNum" sz="quarter" idx="27"/>
          </p:nvPr>
        </p:nvSpPr>
        <p:spPr/>
        <p:txBody>
          <a:bodyPr>
            <a:noAutofit/>
          </a:bodyPr>
          <a:lstStyle>
            <a:lvl1pPr>
              <a:defRPr>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0057219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3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1" y="2526318"/>
            <a:ext cx="3218688"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reeform 3">
            <a:extLst>
              <a:ext uri="{FF2B5EF4-FFF2-40B4-BE49-F238E27FC236}">
                <a16:creationId xmlns:a16="http://schemas.microsoft.com/office/drawing/2014/main" id="{6A7F6A3F-E1DD-A246-9A6D-5F9B18BA2588}"/>
              </a:ext>
            </a:extLst>
          </p:cNvPr>
          <p:cNvSpPr/>
          <p:nvPr userDrawn="1"/>
        </p:nvSpPr>
        <p:spPr>
          <a:xfrm rot="5400000">
            <a:off x="8580896" y="0"/>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a:off x="-2364"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6" name="Freeform 5">
            <a:extLst>
              <a:ext uri="{FF2B5EF4-FFF2-40B4-BE49-F238E27FC236}">
                <a16:creationId xmlns:a16="http://schemas.microsoft.com/office/drawing/2014/main" id="{D11C9832-A021-954E-A34F-2988D1189AE9}"/>
              </a:ext>
            </a:extLst>
          </p:cNvPr>
          <p:cNvSpPr/>
          <p:nvPr userDrawn="1"/>
        </p:nvSpPr>
        <p:spPr>
          <a:xfrm rot="5400000" flipH="1">
            <a:off x="11258144" y="5924144"/>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2587417"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67114" cy="365125"/>
          </a:xfrm>
          <a:prstGeom prst="rect">
            <a:avLst/>
          </a:prstGeom>
        </p:spPr>
        <p:txBody>
          <a:bodyPr vert="horz" lIns="91440" tIns="45720" rIns="91440" bIns="45720" rtlCol="0" anchor="ctr">
            <a:noAutofit/>
          </a:bodyPr>
          <a:lstStyle>
            <a:lvl1pPr algn="l">
              <a:defRPr sz="1200">
                <a:solidFill>
                  <a:schemeClr val="accent2"/>
                </a:solidFill>
                <a:latin typeface="+mn-lt"/>
              </a:defRPr>
            </a:lvl1pPr>
          </a:lstStyle>
          <a:p>
            <a:fld id="{4B103E64-1627-9140-8127-1849FED275E1}" type="datetime1">
              <a:rPr lang="en-US" smtClean="0"/>
              <a:pPr/>
              <a:t>8/28/23</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dirty="0"/>
              <a:t>PRESENTATION TITLE</a:t>
            </a:r>
          </a:p>
        </p:txBody>
      </p:sp>
      <p:sp>
        <p:nvSpPr>
          <p:cNvPr id="13" name="Content Placeholder 2">
            <a:extLst>
              <a:ext uri="{FF2B5EF4-FFF2-40B4-BE49-F238E27FC236}">
                <a16:creationId xmlns:a16="http://schemas.microsoft.com/office/drawing/2014/main" id="{94CA559C-3355-DE44-ACF9-BDB6083C4225}"/>
              </a:ext>
            </a:extLst>
          </p:cNvPr>
          <p:cNvSpPr>
            <a:spLocks noGrp="1"/>
          </p:cNvSpPr>
          <p:nvPr>
            <p:ph idx="10"/>
          </p:nvPr>
        </p:nvSpPr>
        <p:spPr>
          <a:xfrm>
            <a:off x="4683787" y="2526318"/>
            <a:ext cx="3173279"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a:extLst>
              <a:ext uri="{FF2B5EF4-FFF2-40B4-BE49-F238E27FC236}">
                <a16:creationId xmlns:a16="http://schemas.microsoft.com/office/drawing/2014/main" id="{0B33DABA-7BF5-1147-BA5E-63B92F220E51}"/>
              </a:ext>
            </a:extLst>
          </p:cNvPr>
          <p:cNvSpPr>
            <a:spLocks noGrp="1"/>
          </p:cNvSpPr>
          <p:nvPr>
            <p:ph idx="11"/>
          </p:nvPr>
        </p:nvSpPr>
        <p:spPr>
          <a:xfrm>
            <a:off x="1167493" y="2003804"/>
            <a:ext cx="3173278"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1B05BEE9-8BC0-EC44-B913-DB6426DF2EA7}"/>
              </a:ext>
            </a:extLst>
          </p:cNvPr>
          <p:cNvSpPr>
            <a:spLocks noGrp="1"/>
          </p:cNvSpPr>
          <p:nvPr>
            <p:ph idx="12"/>
          </p:nvPr>
        </p:nvSpPr>
        <p:spPr>
          <a:xfrm>
            <a:off x="4683788" y="2003804"/>
            <a:ext cx="3173278"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a:extLst>
              <a:ext uri="{FF2B5EF4-FFF2-40B4-BE49-F238E27FC236}">
                <a16:creationId xmlns:a16="http://schemas.microsoft.com/office/drawing/2014/main" id="{43D62993-A055-DF4F-9286-4FFE3A5C7FD7}"/>
              </a:ext>
            </a:extLst>
          </p:cNvPr>
          <p:cNvSpPr>
            <a:spLocks noGrp="1"/>
          </p:cNvSpPr>
          <p:nvPr>
            <p:ph idx="13"/>
          </p:nvPr>
        </p:nvSpPr>
        <p:spPr>
          <a:xfrm>
            <a:off x="8200082" y="2526318"/>
            <a:ext cx="3173279"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2">
            <a:extLst>
              <a:ext uri="{FF2B5EF4-FFF2-40B4-BE49-F238E27FC236}">
                <a16:creationId xmlns:a16="http://schemas.microsoft.com/office/drawing/2014/main" id="{A896DA2E-4448-254C-86D1-9E16E63CC6A0}"/>
              </a:ext>
            </a:extLst>
          </p:cNvPr>
          <p:cNvSpPr>
            <a:spLocks noGrp="1"/>
          </p:cNvSpPr>
          <p:nvPr>
            <p:ph idx="14"/>
          </p:nvPr>
        </p:nvSpPr>
        <p:spPr>
          <a:xfrm>
            <a:off x="8200083" y="2003804"/>
            <a:ext cx="3173278"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424733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F9F84-1C37-D2DE-A317-AAB4871B2A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741193-32F3-F98E-9C74-560778456F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6CC290-0474-B17D-C48F-0BFDD1228C09}"/>
              </a:ext>
            </a:extLst>
          </p:cNvPr>
          <p:cNvSpPr>
            <a:spLocks noGrp="1"/>
          </p:cNvSpPr>
          <p:nvPr>
            <p:ph type="dt" sz="half" idx="10"/>
          </p:nvPr>
        </p:nvSpPr>
        <p:spPr/>
        <p:txBody>
          <a:bodyPr/>
          <a:lstStyle/>
          <a:p>
            <a:fld id="{DD9C8446-696E-6942-B6C8-CC9CAD0B34E0}" type="datetime1">
              <a:rPr lang="en-US" smtClean="0"/>
              <a:pPr/>
              <a:t>8/28/23</a:t>
            </a:fld>
            <a:endParaRPr lang="en-US" dirty="0"/>
          </a:p>
        </p:txBody>
      </p:sp>
      <p:sp>
        <p:nvSpPr>
          <p:cNvPr id="5" name="Footer Placeholder 4">
            <a:extLst>
              <a:ext uri="{FF2B5EF4-FFF2-40B4-BE49-F238E27FC236}">
                <a16:creationId xmlns:a16="http://schemas.microsoft.com/office/drawing/2014/main" id="{3375C971-B1F8-6D15-F02E-0262F4DA641C}"/>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7D8CE765-D6B3-BDDE-FDA3-CD7EFFC38E8E}"/>
              </a:ext>
            </a:extLst>
          </p:cNvPr>
          <p:cNvSpPr>
            <a:spLocks noGrp="1"/>
          </p:cNvSpPr>
          <p:nvPr>
            <p:ph type="sldNum" sz="quarter" idx="12"/>
          </p:nvPr>
        </p:nvSpPr>
        <p:spPr/>
        <p:txBody>
          <a:bodyPr/>
          <a:lstStyle/>
          <a:p>
            <a:fld id="{294A09A9-5501-47C1-A89A-A340965A2BE2}" type="slidenum">
              <a:rPr lang="en-US" smtClean="0"/>
              <a:pPr/>
              <a:t>‹#›</a:t>
            </a:fld>
            <a:endParaRPr lang="en-US" dirty="0"/>
          </a:p>
        </p:txBody>
      </p:sp>
      <p:sp>
        <p:nvSpPr>
          <p:cNvPr id="7" name="Freeform 3">
            <a:extLst>
              <a:ext uri="{FF2B5EF4-FFF2-40B4-BE49-F238E27FC236}">
                <a16:creationId xmlns:a16="http://schemas.microsoft.com/office/drawing/2014/main" id="{007C5C43-A15F-5C6D-B866-E2A5306B3B6F}"/>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4">
            <a:extLst>
              <a:ext uri="{FF2B5EF4-FFF2-40B4-BE49-F238E27FC236}">
                <a16:creationId xmlns:a16="http://schemas.microsoft.com/office/drawing/2014/main" id="{36051B52-082B-4B65-9C28-E53E9CFDD3DD}"/>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9" name="Freeform 5">
            <a:extLst>
              <a:ext uri="{FF2B5EF4-FFF2-40B4-BE49-F238E27FC236}">
                <a16:creationId xmlns:a16="http://schemas.microsoft.com/office/drawing/2014/main" id="{DF7A8E87-D58D-85C6-7ACD-000DB8C34FD1}"/>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10" name="Group 9">
            <a:extLst>
              <a:ext uri="{FF2B5EF4-FFF2-40B4-BE49-F238E27FC236}">
                <a16:creationId xmlns:a16="http://schemas.microsoft.com/office/drawing/2014/main" id="{F453FE2B-E0E1-9590-17B0-27BB7DA97C41}"/>
              </a:ext>
            </a:extLst>
          </p:cNvPr>
          <p:cNvGrpSpPr/>
          <p:nvPr userDrawn="1"/>
        </p:nvGrpSpPr>
        <p:grpSpPr>
          <a:xfrm>
            <a:off x="8082092" y="5590903"/>
            <a:ext cx="1572380" cy="1267097"/>
            <a:chOff x="7413403" y="4976359"/>
            <a:chExt cx="2334986" cy="1881641"/>
          </a:xfrm>
        </p:grpSpPr>
        <p:sp>
          <p:nvSpPr>
            <p:cNvPr id="11" name="Freeform 6">
              <a:extLst>
                <a:ext uri="{FF2B5EF4-FFF2-40B4-BE49-F238E27FC236}">
                  <a16:creationId xmlns:a16="http://schemas.microsoft.com/office/drawing/2014/main" id="{2C1AE053-20D3-4A7E-EBC9-FFAA541B3F4B}"/>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12" name="Freeform 7">
              <a:extLst>
                <a:ext uri="{FF2B5EF4-FFF2-40B4-BE49-F238E27FC236}">
                  <a16:creationId xmlns:a16="http://schemas.microsoft.com/office/drawing/2014/main" id="{87EE25F8-7174-B272-894A-3DAEF27620FE}"/>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spTree>
    <p:extLst>
      <p:ext uri="{BB962C8B-B14F-4D97-AF65-F5344CB8AC3E}">
        <p14:creationId xmlns:p14="http://schemas.microsoft.com/office/powerpoint/2010/main" val="2273631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D4260-B6A1-CC07-448B-04219BDD1F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3B6F05-2721-9C69-0F6F-28688DB4D2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57AC52-DCE3-64F6-799F-BC3AA7120556}"/>
              </a:ext>
            </a:extLst>
          </p:cNvPr>
          <p:cNvSpPr>
            <a:spLocks noGrp="1"/>
          </p:cNvSpPr>
          <p:nvPr>
            <p:ph type="dt" sz="half" idx="10"/>
          </p:nvPr>
        </p:nvSpPr>
        <p:spPr/>
        <p:txBody>
          <a:bodyPr/>
          <a:lstStyle/>
          <a:p>
            <a:fld id="{F5592931-05C6-8543-8B6E-A8BD29BD5C2B}" type="datetime1">
              <a:rPr lang="en-US" smtClean="0"/>
              <a:pPr/>
              <a:t>8/28/23</a:t>
            </a:fld>
            <a:endParaRPr lang="en-US" dirty="0"/>
          </a:p>
        </p:txBody>
      </p:sp>
      <p:sp>
        <p:nvSpPr>
          <p:cNvPr id="5" name="Footer Placeholder 4">
            <a:extLst>
              <a:ext uri="{FF2B5EF4-FFF2-40B4-BE49-F238E27FC236}">
                <a16:creationId xmlns:a16="http://schemas.microsoft.com/office/drawing/2014/main" id="{232D67F3-1623-4D0C-AF9B-6E1EE4B10CFE}"/>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8B8FA2A1-9481-2D7C-627A-2EB09C2EB46D}"/>
              </a:ext>
            </a:extLst>
          </p:cNvPr>
          <p:cNvSpPr>
            <a:spLocks noGrp="1"/>
          </p:cNvSpPr>
          <p:nvPr>
            <p:ph type="sldNum" sz="quarter" idx="12"/>
          </p:nvPr>
        </p:nvSpPr>
        <p:spPr/>
        <p:txBody>
          <a:bodyPr/>
          <a:lstStyle/>
          <a:p>
            <a:fld id="{294A09A9-5501-47C1-A89A-A340965A2BE2}" type="slidenum">
              <a:rPr lang="en-US" smtClean="0"/>
              <a:pPr/>
              <a:t>‹#›</a:t>
            </a:fld>
            <a:endParaRPr lang="en-US" dirty="0"/>
          </a:p>
        </p:txBody>
      </p:sp>
      <p:sp>
        <p:nvSpPr>
          <p:cNvPr id="7" name="Rectangle 6">
            <a:extLst>
              <a:ext uri="{FF2B5EF4-FFF2-40B4-BE49-F238E27FC236}">
                <a16:creationId xmlns:a16="http://schemas.microsoft.com/office/drawing/2014/main" id="{3E8A504F-BA32-402C-59E9-EEF37A56D20B}"/>
              </a:ext>
            </a:extLst>
          </p:cNvPr>
          <p:cNvSpPr/>
          <p:nvPr userDrawn="1"/>
        </p:nvSpPr>
        <p:spPr>
          <a:xfrm>
            <a:off x="0" y="2286002"/>
            <a:ext cx="12208822"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11">
            <a:extLst>
              <a:ext uri="{FF2B5EF4-FFF2-40B4-BE49-F238E27FC236}">
                <a16:creationId xmlns:a16="http://schemas.microsoft.com/office/drawing/2014/main" id="{53FF06FD-2CA9-1832-0E1D-9417AAB27FC6}"/>
              </a:ext>
            </a:extLst>
          </p:cNvPr>
          <p:cNvSpPr/>
          <p:nvPr userDrawn="1"/>
        </p:nvSpPr>
        <p:spPr>
          <a:xfrm flipH="1">
            <a:off x="8597718"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13">
            <a:extLst>
              <a:ext uri="{FF2B5EF4-FFF2-40B4-BE49-F238E27FC236}">
                <a16:creationId xmlns:a16="http://schemas.microsoft.com/office/drawing/2014/main" id="{8F986B47-A1AA-2018-A976-45AB9E780D48}"/>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Freeform 14">
            <a:extLst>
              <a:ext uri="{FF2B5EF4-FFF2-40B4-BE49-F238E27FC236}">
                <a16:creationId xmlns:a16="http://schemas.microsoft.com/office/drawing/2014/main" id="{3F3B8C66-69E0-89A6-2E94-1D2D5E75A9DC}"/>
              </a:ext>
            </a:extLst>
          </p:cNvPr>
          <p:cNvSpPr/>
          <p:nvPr userDrawn="1"/>
        </p:nvSpPr>
        <p:spPr>
          <a:xfrm rot="5400000" flipH="1" flipV="1">
            <a:off x="10344100" y="438098"/>
            <a:ext cx="2285999" cy="1409801"/>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051889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75C7B-B324-5C73-4C4F-66719589CB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7DBB5F-983C-FE84-22F4-E81B3D8EE1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105900-8EA3-0D92-FCC3-FD4891DB23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B6AF3C-30BA-B8C2-7332-F58B22399601}"/>
              </a:ext>
            </a:extLst>
          </p:cNvPr>
          <p:cNvSpPr>
            <a:spLocks noGrp="1"/>
          </p:cNvSpPr>
          <p:nvPr>
            <p:ph type="dt" sz="half" idx="10"/>
          </p:nvPr>
        </p:nvSpPr>
        <p:spPr/>
        <p:txBody>
          <a:bodyPr/>
          <a:lstStyle/>
          <a:p>
            <a:fld id="{B562DF68-3089-814D-8A14-C651FE91885E}" type="datetime1">
              <a:rPr lang="en-US" smtClean="0"/>
              <a:pPr/>
              <a:t>8/28/23</a:t>
            </a:fld>
            <a:endParaRPr lang="en-US" dirty="0"/>
          </a:p>
        </p:txBody>
      </p:sp>
      <p:sp>
        <p:nvSpPr>
          <p:cNvPr id="6" name="Footer Placeholder 5">
            <a:extLst>
              <a:ext uri="{FF2B5EF4-FFF2-40B4-BE49-F238E27FC236}">
                <a16:creationId xmlns:a16="http://schemas.microsoft.com/office/drawing/2014/main" id="{3EE69621-D0F7-F726-D552-45AB276DB60F}"/>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2CCA8A4F-9A68-1C9F-189C-BFBBB8AF8DBC}"/>
              </a:ext>
            </a:extLst>
          </p:cNvPr>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467582021"/>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5F55C-C12C-F7DC-38E6-C6AA29E014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0ED0CF-34A8-5FFC-FDD1-8D0EAA8351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34FE5B-715B-3D2F-7984-097BB84052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2B64B3-3ABE-D38C-57D4-22BD75898F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99BC0E-37C2-C984-00A0-21A388EF4E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D9CD2E-1BE1-736C-DB31-4C75D30D8EAB}"/>
              </a:ext>
            </a:extLst>
          </p:cNvPr>
          <p:cNvSpPr>
            <a:spLocks noGrp="1"/>
          </p:cNvSpPr>
          <p:nvPr>
            <p:ph type="dt" sz="half" idx="10"/>
          </p:nvPr>
        </p:nvSpPr>
        <p:spPr/>
        <p:txBody>
          <a:bodyPr/>
          <a:lstStyle/>
          <a:p>
            <a:fld id="{B562DF68-3089-814D-8A14-C651FE91885E}" type="datetime1">
              <a:rPr lang="en-US" smtClean="0"/>
              <a:pPr/>
              <a:t>8/28/23</a:t>
            </a:fld>
            <a:endParaRPr lang="en-US" dirty="0"/>
          </a:p>
        </p:txBody>
      </p:sp>
      <p:sp>
        <p:nvSpPr>
          <p:cNvPr id="8" name="Footer Placeholder 7">
            <a:extLst>
              <a:ext uri="{FF2B5EF4-FFF2-40B4-BE49-F238E27FC236}">
                <a16:creationId xmlns:a16="http://schemas.microsoft.com/office/drawing/2014/main" id="{DEA96B2D-155D-C7FA-1776-CD3D3C0C7377}"/>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95D0022E-CCA6-52C0-F3D6-95A32F2CF981}"/>
              </a:ext>
            </a:extLst>
          </p:cNvPr>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873141414"/>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7C9C4-7013-76B9-26AA-F6F2C72869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6590AE-002C-66D6-F9FF-8181BACCF138}"/>
              </a:ext>
            </a:extLst>
          </p:cNvPr>
          <p:cNvSpPr>
            <a:spLocks noGrp="1"/>
          </p:cNvSpPr>
          <p:nvPr>
            <p:ph type="dt" sz="half" idx="10"/>
          </p:nvPr>
        </p:nvSpPr>
        <p:spPr/>
        <p:txBody>
          <a:bodyPr/>
          <a:lstStyle/>
          <a:p>
            <a:fld id="{B562DF68-3089-814D-8A14-C651FE91885E}" type="datetime1">
              <a:rPr lang="en-US" smtClean="0"/>
              <a:pPr/>
              <a:t>8/28/23</a:t>
            </a:fld>
            <a:endParaRPr lang="en-US" dirty="0"/>
          </a:p>
        </p:txBody>
      </p:sp>
      <p:sp>
        <p:nvSpPr>
          <p:cNvPr id="4" name="Footer Placeholder 3">
            <a:extLst>
              <a:ext uri="{FF2B5EF4-FFF2-40B4-BE49-F238E27FC236}">
                <a16:creationId xmlns:a16="http://schemas.microsoft.com/office/drawing/2014/main" id="{053D3BC9-0B0E-561E-361F-DE624578DFAC}"/>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78F54FC0-FE97-01E3-1727-F2831519A987}"/>
              </a:ext>
            </a:extLst>
          </p:cNvPr>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812142874"/>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890EEC-CFAE-A3A9-6F60-5C420EA33635}"/>
              </a:ext>
            </a:extLst>
          </p:cNvPr>
          <p:cNvSpPr>
            <a:spLocks noGrp="1"/>
          </p:cNvSpPr>
          <p:nvPr>
            <p:ph type="dt" sz="half" idx="10"/>
          </p:nvPr>
        </p:nvSpPr>
        <p:spPr/>
        <p:txBody>
          <a:bodyPr/>
          <a:lstStyle/>
          <a:p>
            <a:fld id="{B562DF68-3089-814D-8A14-C651FE91885E}" type="datetime1">
              <a:rPr lang="en-US" smtClean="0"/>
              <a:pPr/>
              <a:t>8/28/23</a:t>
            </a:fld>
            <a:endParaRPr lang="en-US" dirty="0"/>
          </a:p>
        </p:txBody>
      </p:sp>
      <p:sp>
        <p:nvSpPr>
          <p:cNvPr id="3" name="Footer Placeholder 2">
            <a:extLst>
              <a:ext uri="{FF2B5EF4-FFF2-40B4-BE49-F238E27FC236}">
                <a16:creationId xmlns:a16="http://schemas.microsoft.com/office/drawing/2014/main" id="{562635D6-115E-C7FF-18EF-8FDD59BEBF20}"/>
              </a:ext>
            </a:extLst>
          </p:cNvPr>
          <p:cNvSpPr>
            <a:spLocks noGrp="1"/>
          </p:cNvSpPr>
          <p:nvPr>
            <p:ph type="ftr" sz="quarter" idx="11"/>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F705789B-F75F-D08F-D6BF-BBB479D2CDE0}"/>
              </a:ext>
            </a:extLst>
          </p:cNvPr>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323268135"/>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98065-705D-EDD5-8644-749EE540E0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435327-2CC0-5018-1A2A-4F07F5E136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BFAD28-6C2C-75EC-99EC-1AE309D479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BB1F2A-F08E-58AA-0DF8-14F266D9D672}"/>
              </a:ext>
            </a:extLst>
          </p:cNvPr>
          <p:cNvSpPr>
            <a:spLocks noGrp="1"/>
          </p:cNvSpPr>
          <p:nvPr>
            <p:ph type="dt" sz="half" idx="10"/>
          </p:nvPr>
        </p:nvSpPr>
        <p:spPr/>
        <p:txBody>
          <a:bodyPr/>
          <a:lstStyle/>
          <a:p>
            <a:fld id="{B562DF68-3089-814D-8A14-C651FE91885E}" type="datetime1">
              <a:rPr lang="en-US" smtClean="0"/>
              <a:pPr/>
              <a:t>8/28/23</a:t>
            </a:fld>
            <a:endParaRPr lang="en-US" dirty="0"/>
          </a:p>
        </p:txBody>
      </p:sp>
      <p:sp>
        <p:nvSpPr>
          <p:cNvPr id="6" name="Footer Placeholder 5">
            <a:extLst>
              <a:ext uri="{FF2B5EF4-FFF2-40B4-BE49-F238E27FC236}">
                <a16:creationId xmlns:a16="http://schemas.microsoft.com/office/drawing/2014/main" id="{C54CE6A2-31A0-A0C0-8BB2-1C64D8C17E31}"/>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5DC6F821-ADB9-D9CB-40EF-4A06F987295C}"/>
              </a:ext>
            </a:extLst>
          </p:cNvPr>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917788110"/>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66539-092E-B73E-6360-92F1D8AC24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1EE5E7-75B1-AC5A-1A78-87B3DF26DA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8BCF437-B4E3-1287-BBB4-23F6E09C8B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EBEDDE-7F6D-46A0-7B5D-576F5324D220}"/>
              </a:ext>
            </a:extLst>
          </p:cNvPr>
          <p:cNvSpPr>
            <a:spLocks noGrp="1"/>
          </p:cNvSpPr>
          <p:nvPr>
            <p:ph type="dt" sz="half" idx="10"/>
          </p:nvPr>
        </p:nvSpPr>
        <p:spPr/>
        <p:txBody>
          <a:bodyPr/>
          <a:lstStyle/>
          <a:p>
            <a:fld id="{B562DF68-3089-814D-8A14-C651FE91885E}" type="datetime1">
              <a:rPr lang="en-US" smtClean="0"/>
              <a:pPr/>
              <a:t>8/28/23</a:t>
            </a:fld>
            <a:endParaRPr lang="en-US" dirty="0"/>
          </a:p>
        </p:txBody>
      </p:sp>
      <p:sp>
        <p:nvSpPr>
          <p:cNvPr id="6" name="Footer Placeholder 5">
            <a:extLst>
              <a:ext uri="{FF2B5EF4-FFF2-40B4-BE49-F238E27FC236}">
                <a16:creationId xmlns:a16="http://schemas.microsoft.com/office/drawing/2014/main" id="{552E0DDE-F833-95A9-C4C3-BFE559DD84BA}"/>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10A3F043-EA28-EED7-F841-448A21FDC213}"/>
              </a:ext>
            </a:extLst>
          </p:cNvPr>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357728942"/>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62E502-6F44-E02A-8A9C-7101B167CE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7EACC6-BFA8-4E66-78CC-1BBCB62A33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277A93-E243-CFCC-AE7D-F5BE9544B1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62DF68-3089-814D-8A14-C651FE91885E}" type="datetime1">
              <a:rPr lang="en-US" smtClean="0"/>
              <a:pPr/>
              <a:t>8/28/23</a:t>
            </a:fld>
            <a:endParaRPr lang="en-US" dirty="0"/>
          </a:p>
        </p:txBody>
      </p:sp>
      <p:sp>
        <p:nvSpPr>
          <p:cNvPr id="5" name="Footer Placeholder 4">
            <a:extLst>
              <a:ext uri="{FF2B5EF4-FFF2-40B4-BE49-F238E27FC236}">
                <a16:creationId xmlns:a16="http://schemas.microsoft.com/office/drawing/2014/main" id="{196EEB77-21B8-705E-7EAB-450CCC3690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E75CCF62-B1CB-D8FF-E3D1-13D3A0199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156302624"/>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51" r:id="rId13"/>
    <p:sldLayoutId id="2147483658" r:id="rId14"/>
    <p:sldLayoutId id="2147483662" r:id="rId15"/>
    <p:sldLayoutId id="2147483695" r:id="rId16"/>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2.svg"/></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51.sv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svg"/><Relationship Id="rId9" Type="http://schemas.openxmlformats.org/officeDocument/2006/relationships/image" Target="../media/image16.svg"/></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53.svg"/></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5.svg"/></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57.svg"/></Relationships>
</file>

<file path=ppt/slides/_rels/slide5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hyperlink" Target="mailto:bonnie.bazata@pima.gov"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3D98-3C30-4CFC-8643-C81E829C8C25}"/>
              </a:ext>
            </a:extLst>
          </p:cNvPr>
          <p:cNvSpPr>
            <a:spLocks noGrp="1"/>
          </p:cNvSpPr>
          <p:nvPr>
            <p:ph type="ctrTitle"/>
          </p:nvPr>
        </p:nvSpPr>
        <p:spPr>
          <a:xfrm>
            <a:off x="0" y="1132543"/>
            <a:ext cx="6096000" cy="2751086"/>
          </a:xfrm>
        </p:spPr>
        <p:txBody>
          <a:bodyPr>
            <a:normAutofit/>
          </a:bodyPr>
          <a:lstStyle/>
          <a:p>
            <a:pPr algn="r"/>
            <a:r>
              <a:rPr lang="en-US" dirty="0">
                <a:latin typeface="Aharoni" panose="02010803020104030203" pitchFamily="2" charset="-79"/>
                <a:cs typeface="Aharoni" panose="02010803020104030203" pitchFamily="2" charset="-79"/>
              </a:rPr>
              <a:t>The Prosperity Initiative </a:t>
            </a:r>
            <a:br>
              <a:rPr lang="en-US" dirty="0"/>
            </a:br>
            <a:endParaRPr lang="en-US" dirty="0">
              <a:latin typeface="Tenorite" panose="00000500000000000000" pitchFamily="2" charset="0"/>
            </a:endParaRPr>
          </a:p>
        </p:txBody>
      </p:sp>
      <p:sp>
        <p:nvSpPr>
          <p:cNvPr id="3" name="Subtitle 2">
            <a:extLst>
              <a:ext uri="{FF2B5EF4-FFF2-40B4-BE49-F238E27FC236}">
                <a16:creationId xmlns:a16="http://schemas.microsoft.com/office/drawing/2014/main" id="{A068D447-28D3-4F5F-B2DC-FD67E9015868}"/>
              </a:ext>
            </a:extLst>
          </p:cNvPr>
          <p:cNvSpPr>
            <a:spLocks noGrp="1"/>
          </p:cNvSpPr>
          <p:nvPr>
            <p:ph type="subTitle" idx="1"/>
          </p:nvPr>
        </p:nvSpPr>
        <p:spPr>
          <a:xfrm>
            <a:off x="2259724" y="4782320"/>
            <a:ext cx="8523890" cy="1889551"/>
          </a:xfrm>
        </p:spPr>
        <p:txBody>
          <a:bodyPr>
            <a:normAutofit fontScale="92500" lnSpcReduction="20000"/>
          </a:bodyPr>
          <a:lstStyle/>
          <a:p>
            <a:pPr algn="r">
              <a:spcBef>
                <a:spcPts val="1200"/>
              </a:spcBef>
            </a:pPr>
            <a:r>
              <a:rPr lang="en-US" sz="4800" dirty="0">
                <a:latin typeface="Abadi" panose="020B0604020104020204" pitchFamily="34" charset="0"/>
                <a:cs typeface="Aharoni" panose="02010803020104030203" pitchFamily="2" charset="-79"/>
              </a:rPr>
              <a:t>An opportunity to be </a:t>
            </a:r>
          </a:p>
          <a:p>
            <a:pPr algn="r">
              <a:spcBef>
                <a:spcPts val="1200"/>
              </a:spcBef>
            </a:pPr>
            <a:r>
              <a:rPr lang="en-US" sz="4800" b="1" dirty="0">
                <a:solidFill>
                  <a:schemeClr val="accent1">
                    <a:lumMod val="50000"/>
                  </a:schemeClr>
                </a:solidFill>
                <a:latin typeface="Abadi" panose="020B0604020104020204" pitchFamily="34" charset="0"/>
                <a:cs typeface="Aharoni" panose="02010803020104030203" pitchFamily="2" charset="-79"/>
              </a:rPr>
              <a:t>architects of change for the </a:t>
            </a:r>
          </a:p>
          <a:p>
            <a:pPr algn="r">
              <a:spcBef>
                <a:spcPts val="1200"/>
              </a:spcBef>
            </a:pPr>
            <a:r>
              <a:rPr lang="en-US" sz="4800" b="1" i="1" dirty="0">
                <a:solidFill>
                  <a:schemeClr val="accent1">
                    <a:lumMod val="50000"/>
                  </a:schemeClr>
                </a:solidFill>
                <a:latin typeface="Abadi" panose="020B0604020104020204" pitchFamily="34" charset="0"/>
                <a:cs typeface="Aharoni" panose="02010803020104030203" pitchFamily="2" charset="-79"/>
              </a:rPr>
              <a:t>next generation</a:t>
            </a:r>
            <a:endParaRPr lang="en-US" sz="4800" b="1" dirty="0">
              <a:solidFill>
                <a:schemeClr val="accent1">
                  <a:lumMod val="50000"/>
                </a:schemeClr>
              </a:solidFill>
              <a:latin typeface="Abadi" panose="020B0604020104020204" pitchFamily="34" charset="0"/>
              <a:cs typeface="Aharoni" panose="02010803020104030203" pitchFamily="2" charset="-79"/>
            </a:endParaRPr>
          </a:p>
          <a:p>
            <a:pPr algn="r"/>
            <a:endParaRPr lang="en-US" dirty="0">
              <a:latin typeface="Tenorite" panose="00000500000000000000" pitchFamily="2" charset="0"/>
            </a:endParaRPr>
          </a:p>
        </p:txBody>
      </p:sp>
      <p:pic>
        <p:nvPicPr>
          <p:cNvPr id="6" name="Picture 5">
            <a:extLst>
              <a:ext uri="{FF2B5EF4-FFF2-40B4-BE49-F238E27FC236}">
                <a16:creationId xmlns:a16="http://schemas.microsoft.com/office/drawing/2014/main" id="{6F7C102C-EBF1-C958-7C45-FE5CA7CA183F}"/>
              </a:ext>
            </a:extLst>
          </p:cNvPr>
          <p:cNvPicPr>
            <a:picLocks noChangeAspect="1"/>
          </p:cNvPicPr>
          <p:nvPr/>
        </p:nvPicPr>
        <p:blipFill>
          <a:blip r:embed="rId3"/>
          <a:stretch>
            <a:fillRect/>
          </a:stretch>
        </p:blipFill>
        <p:spPr>
          <a:xfrm>
            <a:off x="6214015" y="0"/>
            <a:ext cx="5977985" cy="3242871"/>
          </a:xfrm>
          <a:prstGeom prst="rect">
            <a:avLst/>
          </a:prstGeom>
        </p:spPr>
      </p:pic>
    </p:spTree>
    <p:extLst>
      <p:ext uri="{BB962C8B-B14F-4D97-AF65-F5344CB8AC3E}">
        <p14:creationId xmlns:p14="http://schemas.microsoft.com/office/powerpoint/2010/main" val="30776095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59247344-3BCE-F18C-631B-9368C628B82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938264" y="390372"/>
            <a:ext cx="10482637" cy="5375890"/>
          </a:xfrm>
          <a:prstGeom prst="rect">
            <a:avLst/>
          </a:prstGeom>
        </p:spPr>
      </p:pic>
      <p:sp>
        <p:nvSpPr>
          <p:cNvPr id="2" name="TextBox 1">
            <a:extLst>
              <a:ext uri="{FF2B5EF4-FFF2-40B4-BE49-F238E27FC236}">
                <a16:creationId xmlns:a16="http://schemas.microsoft.com/office/drawing/2014/main" id="{40A1069C-3460-8DC2-B679-E96BFF2B31FC}"/>
              </a:ext>
            </a:extLst>
          </p:cNvPr>
          <p:cNvSpPr txBox="1"/>
          <p:nvPr/>
        </p:nvSpPr>
        <p:spPr>
          <a:xfrm>
            <a:off x="136635" y="5938345"/>
            <a:ext cx="11529848" cy="738664"/>
          </a:xfrm>
          <a:prstGeom prst="rect">
            <a:avLst/>
          </a:prstGeom>
          <a:noFill/>
        </p:spPr>
        <p:txBody>
          <a:bodyPr wrap="square" rtlCol="0">
            <a:spAutoFit/>
          </a:bodyPr>
          <a:lstStyle/>
          <a:p>
            <a:pPr algn="ctr"/>
            <a:r>
              <a:rPr lang="en-US" sz="2400" b="1" i="0" dirty="0">
                <a:solidFill>
                  <a:srgbClr val="0070C0"/>
                </a:solidFill>
                <a:effectLst/>
                <a:latin typeface="Georgia" panose="02040502050405020303" pitchFamily="18" charset="0"/>
              </a:rPr>
              <a:t>"There's plenty of poverty above the poverty line as a lived experience.“</a:t>
            </a:r>
          </a:p>
          <a:p>
            <a:pPr algn="ctr"/>
            <a:r>
              <a:rPr lang="en-US" b="1" dirty="0">
                <a:solidFill>
                  <a:srgbClr val="333333"/>
                </a:solidFill>
                <a:latin typeface="Georgia" panose="02040502050405020303" pitchFamily="18" charset="0"/>
              </a:rPr>
              <a:t>Matthew Desmond, author of Evicted &amp; Poverty, by America</a:t>
            </a:r>
            <a:endParaRPr lang="en-US" b="1" dirty="0"/>
          </a:p>
        </p:txBody>
      </p:sp>
    </p:spTree>
    <p:extLst>
      <p:ext uri="{BB962C8B-B14F-4D97-AF65-F5344CB8AC3E}">
        <p14:creationId xmlns:p14="http://schemas.microsoft.com/office/powerpoint/2010/main" val="30995247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168769"/>
          </a:xfr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a:normAutofit fontScale="90000"/>
          </a:bodyPr>
          <a:lstStyle/>
          <a:p>
            <a:pPr algn="ctr"/>
            <a:r>
              <a:rPr lang="en-US" b="1" dirty="0">
                <a:solidFill>
                  <a:schemeClr val="tx1"/>
                </a:solidFill>
              </a:rPr>
              <a:t>ALICE: </a:t>
            </a:r>
            <a:r>
              <a:rPr lang="en-US" dirty="0">
                <a:solidFill>
                  <a:schemeClr val="tx1"/>
                </a:solidFill>
              </a:rPr>
              <a:t>Asset Limited, Income Constrained, Employed</a:t>
            </a:r>
          </a:p>
        </p:txBody>
      </p:sp>
      <p:sp>
        <p:nvSpPr>
          <p:cNvPr id="3" name="Content Placeholder 2"/>
          <p:cNvSpPr>
            <a:spLocks noGrp="1"/>
          </p:cNvSpPr>
          <p:nvPr>
            <p:ph sz="half" idx="1"/>
          </p:nvPr>
        </p:nvSpPr>
        <p:spPr>
          <a:xfrm>
            <a:off x="1413164" y="1928553"/>
            <a:ext cx="4738254" cy="4580312"/>
          </a:xfrm>
        </p:spPr>
        <p:txBody>
          <a:bodyPr>
            <a:normAutofit fontScale="25000" lnSpcReduction="20000"/>
          </a:bodyPr>
          <a:lstStyle/>
          <a:p>
            <a:pPr marL="0" indent="0" algn="just">
              <a:buNone/>
            </a:pPr>
            <a:r>
              <a:rPr lang="en-US" sz="11200" b="1" dirty="0">
                <a:solidFill>
                  <a:srgbClr val="0070C0"/>
                </a:solidFill>
              </a:rPr>
              <a:t>43%</a:t>
            </a:r>
            <a:r>
              <a:rPr lang="en-US" sz="11200" dirty="0">
                <a:solidFill>
                  <a:srgbClr val="0070C0"/>
                </a:solidFill>
              </a:rPr>
              <a:t> </a:t>
            </a:r>
            <a:r>
              <a:rPr lang="en-US" sz="11200" dirty="0"/>
              <a:t>(51 million households) </a:t>
            </a:r>
            <a:r>
              <a:rPr lang="en-US" sz="11200" dirty="0">
                <a:solidFill>
                  <a:srgbClr val="0070C0"/>
                </a:solidFill>
              </a:rPr>
              <a:t> of Americans before the pandemic couldn’t afford the basics each month: </a:t>
            </a:r>
            <a:endParaRPr lang="en-US" sz="2500" dirty="0">
              <a:solidFill>
                <a:srgbClr val="0070C0"/>
              </a:solidFill>
            </a:endParaRPr>
          </a:p>
          <a:p>
            <a:pPr marL="457200" indent="-457200">
              <a:buFont typeface="+mj-lt"/>
              <a:buAutoNum type="arabicPeriod"/>
            </a:pPr>
            <a:r>
              <a:rPr lang="en-US" sz="7200" dirty="0"/>
              <a:t>Housing</a:t>
            </a:r>
          </a:p>
          <a:p>
            <a:pPr marL="457200" indent="-457200">
              <a:buFont typeface="+mj-lt"/>
              <a:buAutoNum type="arabicPeriod"/>
            </a:pPr>
            <a:r>
              <a:rPr lang="en-US" sz="7200" dirty="0"/>
              <a:t>Utilities</a:t>
            </a:r>
          </a:p>
          <a:p>
            <a:pPr marL="457200" indent="-457200">
              <a:buFont typeface="+mj-lt"/>
              <a:buAutoNum type="arabicPeriod"/>
            </a:pPr>
            <a:r>
              <a:rPr lang="en-US" sz="7200" dirty="0"/>
              <a:t>Food</a:t>
            </a:r>
          </a:p>
          <a:p>
            <a:pPr marL="457200" indent="-457200">
              <a:buFont typeface="+mj-lt"/>
              <a:buAutoNum type="arabicPeriod"/>
            </a:pPr>
            <a:r>
              <a:rPr lang="en-US" sz="7200" dirty="0"/>
              <a:t>Child care</a:t>
            </a:r>
          </a:p>
          <a:p>
            <a:pPr marL="457200" indent="-457200">
              <a:buFont typeface="+mj-lt"/>
              <a:buAutoNum type="arabicPeriod"/>
            </a:pPr>
            <a:r>
              <a:rPr lang="en-US" sz="7200" dirty="0"/>
              <a:t>Health care</a:t>
            </a:r>
          </a:p>
          <a:p>
            <a:pPr marL="457200" indent="-457200">
              <a:buFont typeface="+mj-lt"/>
              <a:buAutoNum type="arabicPeriod"/>
            </a:pPr>
            <a:r>
              <a:rPr lang="en-US" sz="7200" dirty="0"/>
              <a:t>Transportation </a:t>
            </a:r>
          </a:p>
          <a:p>
            <a:pPr marL="457200" indent="-457200">
              <a:buFont typeface="+mj-lt"/>
              <a:buAutoNum type="arabicPeriod"/>
            </a:pPr>
            <a:r>
              <a:rPr lang="en-US" sz="7200" dirty="0"/>
              <a:t>Cell phone</a:t>
            </a:r>
            <a:endParaRPr lang="en-US" sz="3200" dirty="0"/>
          </a:p>
          <a:p>
            <a:pPr marL="0" indent="0" algn="ctr">
              <a:buNone/>
            </a:pPr>
            <a:r>
              <a:rPr lang="en-US" sz="11200" dirty="0">
                <a:solidFill>
                  <a:srgbClr val="0070C0"/>
                </a:solidFill>
              </a:rPr>
              <a:t>And they don’t have $400 in savings or for emergencies</a:t>
            </a:r>
          </a:p>
        </p:txBody>
      </p:sp>
      <p:pic>
        <p:nvPicPr>
          <p:cNvPr id="8" name="Content Placeholder 7" descr="A group of people posing for the camera&#10;&#10;Description automatically generated with medium confidence"/>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b="-1"/>
          <a:stretch/>
        </p:blipFill>
        <p:spPr>
          <a:xfrm>
            <a:off x="6841375" y="1820487"/>
            <a:ext cx="3902825" cy="4148051"/>
          </a:xfrm>
          <a:custGeom>
            <a:avLst/>
            <a:gdLst/>
            <a:ahLst/>
            <a:cxnLst/>
            <a:rect l="l" t="t" r="r" b="b"/>
            <a:pathLst>
              <a:path w="3524888" h="3647338">
                <a:moveTo>
                  <a:pt x="887181" y="60"/>
                </a:moveTo>
                <a:cubicBezTo>
                  <a:pt x="945947" y="-443"/>
                  <a:pt x="1004683"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9"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9"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5"/>
                </a:cubicBezTo>
                <a:cubicBezTo>
                  <a:pt x="3500391" y="1228440"/>
                  <a:pt x="3500750" y="1315584"/>
                  <a:pt x="3507210" y="1402639"/>
                </a:cubicBezTo>
                <a:cubicBezTo>
                  <a:pt x="3514626" y="1500407"/>
                  <a:pt x="3520966" y="1598176"/>
                  <a:pt x="3506252" y="1695857"/>
                </a:cubicBezTo>
                <a:cubicBezTo>
                  <a:pt x="3492089" y="1780866"/>
                  <a:pt x="3485019" y="1866447"/>
                  <a:pt x="3485079" y="1952109"/>
                </a:cubicBezTo>
                <a:cubicBezTo>
                  <a:pt x="3486753" y="2065682"/>
                  <a:pt x="3498596" y="2178986"/>
                  <a:pt x="3505415" y="2292381"/>
                </a:cubicBezTo>
                <a:cubicBezTo>
                  <a:pt x="3514746" y="2447918"/>
                  <a:pt x="3522761" y="2603544"/>
                  <a:pt x="3508406" y="2759171"/>
                </a:cubicBezTo>
                <a:cubicBezTo>
                  <a:pt x="3497997" y="2866762"/>
                  <a:pt x="3488428"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8"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6"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1" y="60"/>
                </a:cubicBezTo>
                <a:close/>
              </a:path>
            </a:pathLst>
          </a:custGeom>
        </p:spPr>
      </p:pic>
      <p:sp>
        <p:nvSpPr>
          <p:cNvPr id="5" name="TextBox 4"/>
          <p:cNvSpPr txBox="1"/>
          <p:nvPr/>
        </p:nvSpPr>
        <p:spPr>
          <a:xfrm>
            <a:off x="6841375" y="5968538"/>
            <a:ext cx="3902825" cy="707886"/>
          </a:xfrm>
          <a:prstGeom prst="rect">
            <a:avLst/>
          </a:prstGeom>
          <a:noFill/>
        </p:spPr>
        <p:txBody>
          <a:bodyPr wrap="square" rtlCol="0">
            <a:spAutoFit/>
          </a:bodyPr>
          <a:lstStyle/>
          <a:p>
            <a:pPr algn="ctr"/>
            <a:r>
              <a:rPr lang="en-US" sz="2000" b="1" dirty="0">
                <a:solidFill>
                  <a:srgbClr val="0070C0"/>
                </a:solidFill>
              </a:rPr>
              <a:t>Working hard, but struggling </a:t>
            </a:r>
          </a:p>
          <a:p>
            <a:pPr algn="ctr"/>
            <a:r>
              <a:rPr lang="en-US" sz="2000" b="1" dirty="0">
                <a:solidFill>
                  <a:srgbClr val="0070C0"/>
                </a:solidFill>
              </a:rPr>
              <a:t>to survive </a:t>
            </a:r>
          </a:p>
        </p:txBody>
      </p:sp>
    </p:spTree>
    <p:extLst>
      <p:ext uri="{BB962C8B-B14F-4D97-AF65-F5344CB8AC3E}">
        <p14:creationId xmlns:p14="http://schemas.microsoft.com/office/powerpoint/2010/main" val="106751778"/>
      </p:ext>
    </p:extLst>
  </p:cSld>
  <p:clrMapOvr>
    <a:masterClrMapping/>
  </p:clrMapOvr>
  <p:transition spd="slow">
    <p:wheel spokes="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96113" y="325371"/>
            <a:ext cx="4384400" cy="1421134"/>
          </a:xfrm>
        </p:spPr>
        <p:txBody>
          <a:bodyPr anchor="b">
            <a:normAutofit/>
          </a:bodyPr>
          <a:lstStyle/>
          <a:p>
            <a:r>
              <a:rPr lang="en-US" sz="4700" b="1" dirty="0">
                <a:solidFill>
                  <a:srgbClr val="0070C0"/>
                </a:solidFill>
              </a:rPr>
              <a:t>Four Approaches</a:t>
            </a:r>
          </a:p>
        </p:txBody>
      </p:sp>
      <p:sp>
        <p:nvSpPr>
          <p:cNvPr id="3" name="Content Placeholder 2"/>
          <p:cNvSpPr>
            <a:spLocks noGrp="1"/>
          </p:cNvSpPr>
          <p:nvPr>
            <p:ph idx="1"/>
          </p:nvPr>
        </p:nvSpPr>
        <p:spPr>
          <a:xfrm>
            <a:off x="566929" y="2514600"/>
            <a:ext cx="4713584" cy="3678967"/>
          </a:xfrm>
        </p:spPr>
        <p:txBody>
          <a:bodyPr>
            <a:normAutofit/>
          </a:bodyPr>
          <a:lstStyle/>
          <a:p>
            <a:pPr marL="514350" indent="-514350">
              <a:buFont typeface="+mj-lt"/>
              <a:buAutoNum type="arabicPeriod"/>
            </a:pPr>
            <a:r>
              <a:rPr lang="en-US" sz="3200" b="1" dirty="0">
                <a:solidFill>
                  <a:schemeClr val="accent1">
                    <a:lumMod val="75000"/>
                  </a:schemeClr>
                </a:solidFill>
              </a:rPr>
              <a:t>Preventing</a:t>
            </a:r>
            <a:r>
              <a:rPr lang="en-US" sz="2600" b="1" dirty="0"/>
              <a:t> poverty</a:t>
            </a:r>
          </a:p>
          <a:p>
            <a:pPr marL="514350" indent="-514350">
              <a:buFont typeface="+mj-lt"/>
              <a:buAutoNum type="arabicPeriod"/>
            </a:pPr>
            <a:r>
              <a:rPr lang="en-US" sz="3200" b="1" dirty="0">
                <a:solidFill>
                  <a:srgbClr val="00B050"/>
                </a:solidFill>
              </a:rPr>
              <a:t>Alleviating</a:t>
            </a:r>
            <a:r>
              <a:rPr lang="en-US" sz="2600" b="1" dirty="0"/>
              <a:t> suffering </a:t>
            </a:r>
          </a:p>
          <a:p>
            <a:pPr marL="514350" indent="-514350">
              <a:buFont typeface="+mj-lt"/>
              <a:buAutoNum type="arabicPeriod"/>
            </a:pPr>
            <a:r>
              <a:rPr lang="en-US" sz="3200" b="1" dirty="0">
                <a:solidFill>
                  <a:schemeClr val="accent6">
                    <a:lumMod val="75000"/>
                  </a:schemeClr>
                </a:solidFill>
              </a:rPr>
              <a:t>Aiding</a:t>
            </a:r>
            <a:r>
              <a:rPr lang="en-US" sz="2600" b="1" dirty="0"/>
              <a:t> transition to economic stability</a:t>
            </a:r>
          </a:p>
          <a:p>
            <a:pPr marL="514350" indent="-514350">
              <a:buFont typeface="+mj-lt"/>
              <a:buAutoNum type="arabicPeriod"/>
            </a:pPr>
            <a:r>
              <a:rPr lang="en-US" sz="3200" b="1" dirty="0">
                <a:solidFill>
                  <a:srgbClr val="7030A0"/>
                </a:solidFill>
              </a:rPr>
              <a:t>Addressing</a:t>
            </a:r>
            <a:r>
              <a:rPr lang="en-US" sz="2600" b="1" dirty="0"/>
              <a:t> structures in a community</a:t>
            </a:r>
          </a:p>
          <a:p>
            <a:pPr marL="0" indent="0">
              <a:buNone/>
            </a:pPr>
            <a:endParaRPr lang="en-US" sz="1300" dirty="0"/>
          </a:p>
          <a:p>
            <a:pPr marL="0" indent="0">
              <a:buNone/>
            </a:pPr>
            <a:endParaRPr lang="en-US" sz="1300" dirty="0"/>
          </a:p>
          <a:p>
            <a:pPr marL="0" indent="0">
              <a:buNone/>
            </a:pPr>
            <a:endParaRPr lang="en-US" sz="1300" dirty="0"/>
          </a:p>
        </p:txBody>
      </p:sp>
      <p:pic>
        <p:nvPicPr>
          <p:cNvPr id="4" name="Picture 3" descr="j0178537.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07777" y="10"/>
            <a:ext cx="6684223"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TextBox 1"/>
          <p:cNvSpPr txBox="1"/>
          <p:nvPr/>
        </p:nvSpPr>
        <p:spPr>
          <a:xfrm>
            <a:off x="6337739" y="6355084"/>
            <a:ext cx="5974080" cy="646331"/>
          </a:xfrm>
          <a:prstGeom prst="rect">
            <a:avLst/>
          </a:prstGeom>
          <a:noFill/>
        </p:spPr>
        <p:txBody>
          <a:bodyPr wrap="square" rtlCol="0">
            <a:spAutoFit/>
          </a:bodyPr>
          <a:lstStyle/>
          <a:p>
            <a:r>
              <a:rPr lang="en-US" b="1" i="1" dirty="0"/>
              <a:t>Hard Differentiators: </a:t>
            </a:r>
            <a:r>
              <a:rPr lang="en-US" i="1" dirty="0"/>
              <a:t>Bridges Community of Practice Model</a:t>
            </a:r>
            <a:endParaRPr lang="en-US" dirty="0"/>
          </a:p>
          <a:p>
            <a:endParaRPr lang="en-US" dirty="0"/>
          </a:p>
        </p:txBody>
      </p:sp>
    </p:spTree>
    <p:extLst>
      <p:ext uri="{BB962C8B-B14F-4D97-AF65-F5344CB8AC3E}">
        <p14:creationId xmlns:p14="http://schemas.microsoft.com/office/powerpoint/2010/main" val="174626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53400" y="1128094"/>
            <a:ext cx="3434180" cy="616622"/>
          </a:xfrm>
        </p:spPr>
        <p:txBody>
          <a:bodyPr vert="horz" lIns="91440" tIns="45720" rIns="91440" bIns="45720" rtlCol="0" anchor="t">
            <a:normAutofit fontScale="90000"/>
          </a:bodyPr>
          <a:lstStyle/>
          <a:p>
            <a:r>
              <a:rPr lang="en-US" sz="3200" b="1" kern="1200" dirty="0">
                <a:solidFill>
                  <a:srgbClr val="1D6295"/>
                </a:solidFill>
                <a:latin typeface="+mj-lt"/>
                <a:ea typeface="+mj-ea"/>
                <a:cs typeface="+mj-cs"/>
              </a:rPr>
              <a:t>Parable of the River </a:t>
            </a:r>
          </a:p>
        </p:txBody>
      </p:sp>
      <p:sp>
        <p:nvSpPr>
          <p:cNvPr id="25" name="Rectangle 21">
            <a:extLst>
              <a:ext uri="{FF2B5EF4-FFF2-40B4-BE49-F238E27FC236}">
                <a16:creationId xmlns:a16="http://schemas.microsoft.com/office/drawing/2014/main" id="{7ED7575E-88D2-B771-681D-46A7E5541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76457"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1041948" y="702366"/>
            <a:ext cx="5476468" cy="54598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24" name="Straight Connector 23">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Content Placeholder 7"/>
          <p:cNvSpPr>
            <a:spLocks noGrp="1"/>
          </p:cNvSpPr>
          <p:nvPr>
            <p:ph sz="half" idx="1"/>
          </p:nvPr>
        </p:nvSpPr>
        <p:spPr>
          <a:xfrm>
            <a:off x="7966841" y="1954924"/>
            <a:ext cx="3620739" cy="4187459"/>
          </a:xfrm>
        </p:spPr>
        <p:txBody>
          <a:bodyPr vert="horz" lIns="91440" tIns="45720" rIns="91440" bIns="45720" rtlCol="0">
            <a:normAutofit lnSpcReduction="10000"/>
          </a:bodyPr>
          <a:lstStyle/>
          <a:p>
            <a:r>
              <a:rPr lang="en-US" sz="2000" dirty="0"/>
              <a:t>There is a parable that tells the tale of two people walking by a river when they notice babies floating down the river. </a:t>
            </a:r>
          </a:p>
          <a:p>
            <a:pPr marL="0" indent="0">
              <a:buNone/>
            </a:pPr>
            <a:r>
              <a:rPr lang="en-US" sz="2000" b="1" dirty="0">
                <a:solidFill>
                  <a:srgbClr val="1D6295"/>
                </a:solidFill>
              </a:rPr>
              <a:t>One starts grabbing the babies out of the river, while the other runs upstream. </a:t>
            </a:r>
          </a:p>
          <a:p>
            <a:r>
              <a:rPr lang="en-US" sz="2000" b="1" dirty="0">
                <a:solidFill>
                  <a:srgbClr val="1D6295"/>
                </a:solidFill>
              </a:rPr>
              <a:t>The first asks</a:t>
            </a:r>
            <a:r>
              <a:rPr lang="en-US" sz="2000" dirty="0"/>
              <a:t>, "Where are you going?! We have to save these babies," </a:t>
            </a:r>
          </a:p>
          <a:p>
            <a:r>
              <a:rPr lang="en-US" sz="2000" b="1" dirty="0">
                <a:solidFill>
                  <a:srgbClr val="1D6295"/>
                </a:solidFill>
              </a:rPr>
              <a:t>And the other replies</a:t>
            </a:r>
            <a:r>
              <a:rPr lang="en-US" sz="2000" dirty="0"/>
              <a:t>, </a:t>
            </a:r>
          </a:p>
          <a:p>
            <a:pPr marL="0" indent="0">
              <a:buNone/>
            </a:pPr>
            <a:r>
              <a:rPr lang="en-US" sz="2400" b="1" i="1" dirty="0"/>
              <a:t>"I'm going to see who's throwing babies in the river!”</a:t>
            </a:r>
            <a:endParaRPr lang="en-US" sz="2000" b="1" i="1" dirty="0"/>
          </a:p>
        </p:txBody>
      </p:sp>
    </p:spTree>
    <p:extLst>
      <p:ext uri="{BB962C8B-B14F-4D97-AF65-F5344CB8AC3E}">
        <p14:creationId xmlns:p14="http://schemas.microsoft.com/office/powerpoint/2010/main" val="4078273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3272FC-9305-DB48-BBD6-A9801A0D3C7A}"/>
              </a:ext>
            </a:extLst>
          </p:cNvPr>
          <p:cNvSpPr>
            <a:spLocks noGrp="1"/>
          </p:cNvSpPr>
          <p:nvPr>
            <p:ph type="title"/>
          </p:nvPr>
        </p:nvSpPr>
        <p:spPr>
          <a:xfrm>
            <a:off x="640080" y="325369"/>
            <a:ext cx="4368602" cy="1956841"/>
          </a:xfrm>
        </p:spPr>
        <p:txBody>
          <a:bodyPr vert="horz" lIns="91440" tIns="45720" rIns="91440" bIns="45720" rtlCol="0" anchor="b" anchorCtr="0">
            <a:normAutofit/>
          </a:bodyPr>
          <a:lstStyle/>
          <a:p>
            <a:r>
              <a:rPr lang="en-US" sz="4200"/>
              <a:t>Policy can give us </a:t>
            </a:r>
            <a:br>
              <a:rPr lang="en-US" sz="4200"/>
            </a:br>
            <a:r>
              <a:rPr lang="en-US" sz="4200" b="1" i="1"/>
              <a:t>Cathedral Thinking </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755750A9-607D-3242-8297-7126DFAD9473}"/>
              </a:ext>
            </a:extLst>
          </p:cNvPr>
          <p:cNvSpPr>
            <a:spLocks noGrp="1"/>
          </p:cNvSpPr>
          <p:nvPr>
            <p:ph type="body" sz="half" idx="2"/>
          </p:nvPr>
        </p:nvSpPr>
        <p:spPr>
          <a:xfrm>
            <a:off x="640080" y="2872899"/>
            <a:ext cx="4243589" cy="3320668"/>
          </a:xfrm>
        </p:spPr>
        <p:txBody>
          <a:bodyPr vert="horz" lIns="91440" tIns="45720" rIns="91440" bIns="45720" rtlCol="0">
            <a:normAutofit/>
          </a:bodyPr>
          <a:lstStyle/>
          <a:p>
            <a:pPr>
              <a:lnSpc>
                <a:spcPct val="150000"/>
              </a:lnSpc>
            </a:pPr>
            <a:r>
              <a:rPr lang="en-US" sz="2400" i="1" dirty="0"/>
              <a:t>Cathedrals are started by people who know they will not live to see the end of their project, </a:t>
            </a:r>
          </a:p>
          <a:p>
            <a:pPr>
              <a:lnSpc>
                <a:spcPct val="150000"/>
              </a:lnSpc>
            </a:pPr>
            <a:r>
              <a:rPr lang="en-US" sz="2800" b="1" i="1" dirty="0">
                <a:solidFill>
                  <a:schemeClr val="accent2">
                    <a:lumMod val="75000"/>
                  </a:schemeClr>
                </a:solidFill>
              </a:rPr>
              <a:t>but they start them nonetheless. </a:t>
            </a:r>
            <a:endParaRPr lang="en-US" sz="2400" b="1" i="1" dirty="0">
              <a:solidFill>
                <a:schemeClr val="accent2">
                  <a:lumMod val="75000"/>
                </a:schemeClr>
              </a:solidFill>
            </a:endParaRPr>
          </a:p>
        </p:txBody>
      </p:sp>
      <p:pic>
        <p:nvPicPr>
          <p:cNvPr id="6" name="Picture Placeholder 5" descr="A picture containing sky, outdoor, castle, day&#10;&#10;Description automatically generated">
            <a:extLst>
              <a:ext uri="{FF2B5EF4-FFF2-40B4-BE49-F238E27FC236}">
                <a16:creationId xmlns:a16="http://schemas.microsoft.com/office/drawing/2014/main" id="{24DFFB22-50AD-C84E-8387-2EE01C9B51D9}"/>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226727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008" y="444738"/>
            <a:ext cx="9996458" cy="1373843"/>
          </a:xfrm>
        </p:spPr>
        <p:txBody>
          <a:bodyPr>
            <a:normAutofit/>
          </a:bodyPr>
          <a:lstStyle/>
          <a:p>
            <a:r>
              <a:rPr lang="en-US" b="1" dirty="0">
                <a:solidFill>
                  <a:schemeClr val="accent6">
                    <a:lumMod val="75000"/>
                  </a:schemeClr>
                </a:solidFill>
              </a:rPr>
              <a:t>The Prosperity Initiative’s </a:t>
            </a:r>
            <a:r>
              <a:rPr lang="en-US" b="1" dirty="0">
                <a:solidFill>
                  <a:schemeClr val="accent2">
                    <a:lumMod val="75000"/>
                  </a:schemeClr>
                </a:solidFill>
              </a:rPr>
              <a:t>mandate is to develop a set of policies that: </a:t>
            </a:r>
          </a:p>
        </p:txBody>
      </p:sp>
      <p:sp>
        <p:nvSpPr>
          <p:cNvPr id="3" name="Content Placeholder 2"/>
          <p:cNvSpPr>
            <a:spLocks noGrp="1"/>
          </p:cNvSpPr>
          <p:nvPr>
            <p:ph idx="1"/>
          </p:nvPr>
        </p:nvSpPr>
        <p:spPr>
          <a:xfrm>
            <a:off x="4004842" y="1818582"/>
            <a:ext cx="7051770" cy="4401205"/>
          </a:xfrm>
        </p:spPr>
        <p:txBody>
          <a:bodyPr>
            <a:normAutofit/>
          </a:bodyPr>
          <a:lstStyle/>
          <a:p>
            <a:pPr marL="514350" indent="-514350">
              <a:buFont typeface="+mj-lt"/>
              <a:buAutoNum type="arabicPeriod"/>
            </a:pPr>
            <a:r>
              <a:rPr lang="en-US" sz="3000" b="1" dirty="0">
                <a:solidFill>
                  <a:schemeClr val="accent6">
                    <a:lumMod val="75000"/>
                  </a:schemeClr>
                </a:solidFill>
              </a:rPr>
              <a:t>Are research and evidence-based </a:t>
            </a:r>
          </a:p>
          <a:p>
            <a:pPr marL="514350" indent="-514350">
              <a:buFont typeface="+mj-lt"/>
              <a:buAutoNum type="arabicPeriod"/>
            </a:pPr>
            <a:r>
              <a:rPr lang="en-US" sz="3000" b="1" dirty="0">
                <a:solidFill>
                  <a:schemeClr val="accent6">
                    <a:lumMod val="75000"/>
                  </a:schemeClr>
                </a:solidFill>
              </a:rPr>
              <a:t>Guide long-term efforts to create community wealth by addressing generational poverty and improving opportunity</a:t>
            </a:r>
          </a:p>
          <a:p>
            <a:pPr lvl="1">
              <a:buFont typeface="Courier New" panose="02070309020205020404" pitchFamily="49" charset="0"/>
              <a:buChar char="o"/>
            </a:pPr>
            <a:r>
              <a:rPr lang="en-US" dirty="0">
                <a:solidFill>
                  <a:schemeClr val="accent6">
                    <a:lumMod val="75000"/>
                  </a:schemeClr>
                </a:solidFill>
              </a:rPr>
              <a:t>  </a:t>
            </a:r>
            <a:r>
              <a:rPr lang="en-US" dirty="0">
                <a:solidFill>
                  <a:schemeClr val="accent1">
                    <a:lumMod val="75000"/>
                  </a:schemeClr>
                </a:solidFill>
              </a:rPr>
              <a:t>while also addressing the immediate needs of those currently experiencing poverty</a:t>
            </a:r>
          </a:p>
          <a:p>
            <a:pPr lvl="1">
              <a:buFont typeface="Courier New" panose="02070309020205020404" pitchFamily="49" charset="0"/>
              <a:buChar char="o"/>
            </a:pPr>
            <a:r>
              <a:rPr lang="en-US" dirty="0">
                <a:solidFill>
                  <a:schemeClr val="accent1">
                    <a:lumMod val="75000"/>
                  </a:schemeClr>
                </a:solidFill>
              </a:rPr>
              <a:t>  for adoption or adaptation by local governments </a:t>
            </a:r>
          </a:p>
        </p:txBody>
      </p:sp>
      <p:sp>
        <p:nvSpPr>
          <p:cNvPr id="5" name="TextBox 4">
            <a:extLst>
              <a:ext uri="{FF2B5EF4-FFF2-40B4-BE49-F238E27FC236}">
                <a16:creationId xmlns:a16="http://schemas.microsoft.com/office/drawing/2014/main" id="{1AD105F8-A762-ABDD-3479-2EAA865A74F5}"/>
              </a:ext>
            </a:extLst>
          </p:cNvPr>
          <p:cNvSpPr txBox="1"/>
          <p:nvPr/>
        </p:nvSpPr>
        <p:spPr>
          <a:xfrm>
            <a:off x="513371" y="2437488"/>
            <a:ext cx="3298785" cy="3447098"/>
          </a:xfrm>
          <a:prstGeom prst="rect">
            <a:avLst/>
          </a:prstGeom>
          <a:noFill/>
        </p:spPr>
        <p:txBody>
          <a:bodyPr wrap="square">
            <a:spAutoFit/>
          </a:bodyPr>
          <a:lstStyle/>
          <a:p>
            <a:pPr>
              <a:spcBef>
                <a:spcPts val="1200"/>
              </a:spcBef>
            </a:pPr>
            <a:r>
              <a:rPr lang="en-US" sz="2800" i="1" dirty="0">
                <a:solidFill>
                  <a:schemeClr val="accent6">
                    <a:lumMod val="75000"/>
                  </a:schemeClr>
                </a:solidFill>
                <a:latin typeface="Aharoni" panose="02010803020104030203" pitchFamily="2" charset="-79"/>
                <a:cs typeface="Aharoni" panose="02010803020104030203" pitchFamily="2" charset="-79"/>
              </a:rPr>
              <a:t>The Prosperity Initiative is an opportunity to be </a:t>
            </a:r>
            <a:r>
              <a:rPr lang="en-US" sz="2800" i="1" dirty="0">
                <a:solidFill>
                  <a:srgbClr val="7030A0"/>
                </a:solidFill>
                <a:latin typeface="Aharoni" panose="02010803020104030203" pitchFamily="2" charset="-79"/>
                <a:cs typeface="Aharoni" panose="02010803020104030203" pitchFamily="2" charset="-79"/>
              </a:rPr>
              <a:t>architects of change </a:t>
            </a:r>
            <a:r>
              <a:rPr lang="en-US" sz="2800" i="1" dirty="0">
                <a:solidFill>
                  <a:schemeClr val="accent6">
                    <a:lumMod val="75000"/>
                  </a:schemeClr>
                </a:solidFill>
                <a:latin typeface="Aharoni" panose="02010803020104030203" pitchFamily="2" charset="-79"/>
                <a:cs typeface="Aharoni" panose="02010803020104030203" pitchFamily="2" charset="-79"/>
              </a:rPr>
              <a:t>for the next generation</a:t>
            </a:r>
            <a:r>
              <a:rPr lang="en-US" sz="2800" dirty="0">
                <a:solidFill>
                  <a:schemeClr val="accent6">
                    <a:lumMod val="75000"/>
                  </a:schemeClr>
                </a:solidFill>
                <a:latin typeface="Aharoni" panose="02010803020104030203" pitchFamily="2" charset="-79"/>
                <a:cs typeface="Aharoni" panose="02010803020104030203" pitchFamily="2" charset="-79"/>
              </a:rPr>
              <a:t>.</a:t>
            </a:r>
          </a:p>
          <a:p>
            <a:pPr>
              <a:spcBef>
                <a:spcPts val="1200"/>
              </a:spcBef>
            </a:pPr>
            <a:r>
              <a:rPr lang="en-US" sz="2000" dirty="0">
                <a:solidFill>
                  <a:schemeClr val="accent1">
                    <a:lumMod val="60000"/>
                    <a:lumOff val="40000"/>
                  </a:schemeClr>
                </a:solidFill>
                <a:latin typeface="Aharoni" panose="02010803020104030203" pitchFamily="2" charset="-79"/>
                <a:cs typeface="Aharoni" panose="02010803020104030203" pitchFamily="2" charset="-79"/>
              </a:rPr>
              <a:t>Pima County Supervisor Adelita Grijalva          </a:t>
            </a:r>
          </a:p>
        </p:txBody>
      </p:sp>
    </p:spTree>
    <p:extLst>
      <p:ext uri="{BB962C8B-B14F-4D97-AF65-F5344CB8AC3E}">
        <p14:creationId xmlns:p14="http://schemas.microsoft.com/office/powerpoint/2010/main" val="26950777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60067"/>
          </a:xfrm>
        </p:spPr>
        <p:txBody>
          <a:bodyPr/>
          <a:lstStyle/>
          <a:p>
            <a:pPr algn="ctr"/>
            <a:r>
              <a:rPr lang="en-US" dirty="0">
                <a:latin typeface="Aharoni" panose="02010803020104030203" pitchFamily="2" charset="-79"/>
                <a:cs typeface="Aharoni" panose="02010803020104030203" pitchFamily="2" charset="-79"/>
              </a:rPr>
              <a:t>So what is policy?</a:t>
            </a:r>
          </a:p>
        </p:txBody>
      </p:sp>
      <p:sp>
        <p:nvSpPr>
          <p:cNvPr id="3" name="Content Placeholder 2"/>
          <p:cNvSpPr>
            <a:spLocks noGrp="1"/>
          </p:cNvSpPr>
          <p:nvPr>
            <p:ph idx="4294967295"/>
          </p:nvPr>
        </p:nvSpPr>
        <p:spPr>
          <a:xfrm>
            <a:off x="1145628" y="1451322"/>
            <a:ext cx="9532883" cy="2903537"/>
          </a:xfrm>
        </p:spPr>
        <p:txBody>
          <a:bodyPr>
            <a:normAutofit fontScale="92500" lnSpcReduction="20000"/>
          </a:bodyPr>
          <a:lstStyle/>
          <a:p>
            <a:pPr>
              <a:lnSpc>
                <a:spcPct val="150000"/>
              </a:lnSpc>
              <a:buFont typeface="Wingdings" panose="05000000000000000000" pitchFamily="2" charset="2"/>
              <a:buChar char="Ø"/>
            </a:pPr>
            <a:r>
              <a:rPr lang="en-US" dirty="0"/>
              <a:t>Instructions that define a </a:t>
            </a:r>
            <a:r>
              <a:rPr lang="en-US" b="1" dirty="0">
                <a:solidFill>
                  <a:srgbClr val="0070C0"/>
                </a:solidFill>
              </a:rPr>
              <a:t>recurring or long-term course of action </a:t>
            </a:r>
            <a:r>
              <a:rPr lang="en-US" dirty="0"/>
              <a:t>to be followed by elected officials, administrators, and staff in making decisions and in their operations. </a:t>
            </a:r>
          </a:p>
          <a:p>
            <a:pPr>
              <a:lnSpc>
                <a:spcPct val="150000"/>
              </a:lnSpc>
              <a:buFont typeface="Wingdings" panose="05000000000000000000" pitchFamily="2" charset="2"/>
              <a:buChar char="Ø"/>
            </a:pPr>
            <a:r>
              <a:rPr lang="en-US" dirty="0"/>
              <a:t> Decisions or actions that are </a:t>
            </a:r>
            <a:r>
              <a:rPr lang="en-US" b="1" dirty="0">
                <a:solidFill>
                  <a:srgbClr val="0070C0"/>
                </a:solidFill>
              </a:rPr>
              <a:t>relevant to future decisions </a:t>
            </a:r>
            <a:r>
              <a:rPr lang="en-US" dirty="0"/>
              <a:t>and address important and/or controversial issues </a:t>
            </a:r>
            <a:r>
              <a:rPr lang="en-US" b="1" dirty="0">
                <a:solidFill>
                  <a:srgbClr val="0070C0"/>
                </a:solidFill>
              </a:rPr>
              <a:t>likely to recur.</a:t>
            </a:r>
          </a:p>
          <a:p>
            <a:endParaRPr lang="en-US" dirty="0"/>
          </a:p>
        </p:txBody>
      </p:sp>
      <p:sp>
        <p:nvSpPr>
          <p:cNvPr id="4" name="TextBox 3"/>
          <p:cNvSpPr txBox="1"/>
          <p:nvPr/>
        </p:nvSpPr>
        <p:spPr>
          <a:xfrm>
            <a:off x="5389991" y="4909588"/>
            <a:ext cx="5810598" cy="523220"/>
          </a:xfrm>
          <a:prstGeom prst="rect">
            <a:avLst/>
          </a:prstGeom>
          <a:noFill/>
        </p:spPr>
        <p:txBody>
          <a:bodyPr wrap="square" rtlCol="0">
            <a:spAutoFit/>
          </a:bodyPr>
          <a:lstStyle/>
          <a:p>
            <a:pPr algn="r"/>
            <a:r>
              <a:rPr lang="en-US" sz="2800" b="1" i="1" dirty="0">
                <a:solidFill>
                  <a:schemeClr val="accent6">
                    <a:lumMod val="50000"/>
                  </a:schemeClr>
                </a:solidFill>
              </a:rPr>
              <a:t>Think of changes to systems or rules.</a:t>
            </a:r>
          </a:p>
        </p:txBody>
      </p:sp>
      <p:graphicFrame>
        <p:nvGraphicFramePr>
          <p:cNvPr id="6" name="Diagram 5">
            <a:extLst>
              <a:ext uri="{FF2B5EF4-FFF2-40B4-BE49-F238E27FC236}">
                <a16:creationId xmlns:a16="http://schemas.microsoft.com/office/drawing/2014/main" id="{33A24540-5493-9BEA-F4EE-D7A425E2D11C}"/>
              </a:ext>
            </a:extLst>
          </p:cNvPr>
          <p:cNvGraphicFramePr/>
          <p:nvPr>
            <p:extLst>
              <p:ext uri="{D42A27DB-BD31-4B8C-83A1-F6EECF244321}">
                <p14:modId xmlns:p14="http://schemas.microsoft.com/office/powerpoint/2010/main" val="2043388897"/>
              </p:ext>
            </p:extLst>
          </p:nvPr>
        </p:nvGraphicFramePr>
        <p:xfrm>
          <a:off x="271517" y="3594538"/>
          <a:ext cx="5288455" cy="32634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434145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1580" y="618212"/>
            <a:ext cx="4126832" cy="5262979"/>
          </a:xfrm>
          <a:prstGeom prst="rect">
            <a:avLst/>
          </a:prstGeom>
        </p:spPr>
        <p:txBody>
          <a:bodyPr wrap="square">
            <a:spAutoFit/>
          </a:bodyPr>
          <a:lstStyle/>
          <a:p>
            <a:r>
              <a:rPr lang="en-US" sz="2800" dirty="0"/>
              <a:t>Years of antipoverty work have revealed </a:t>
            </a:r>
            <a:r>
              <a:rPr lang="en-US" sz="2800" b="1" dirty="0"/>
              <a:t>two things: </a:t>
            </a:r>
          </a:p>
          <a:p>
            <a:r>
              <a:rPr lang="en-US" sz="2800" b="1" dirty="0">
                <a:solidFill>
                  <a:schemeClr val="accent5">
                    <a:lumMod val="75000"/>
                  </a:schemeClr>
                </a:solidFill>
              </a:rPr>
              <a:t>community interventions </a:t>
            </a:r>
            <a:r>
              <a:rPr lang="en-US" sz="2800" dirty="0"/>
              <a:t>achieve their greatest success when they are </a:t>
            </a:r>
            <a:r>
              <a:rPr lang="en-US" sz="2800" b="1" dirty="0">
                <a:solidFill>
                  <a:schemeClr val="accent2">
                    <a:lumMod val="75000"/>
                  </a:schemeClr>
                </a:solidFill>
              </a:rPr>
              <a:t>connected to policy</a:t>
            </a:r>
            <a:r>
              <a:rPr lang="en-US" sz="2800" b="1" dirty="0"/>
              <a:t>,</a:t>
            </a:r>
            <a:r>
              <a:rPr lang="en-US" sz="2800" dirty="0"/>
              <a:t> and </a:t>
            </a:r>
          </a:p>
          <a:p>
            <a:r>
              <a:rPr lang="en-US" sz="2800" b="1" dirty="0">
                <a:solidFill>
                  <a:schemeClr val="accent2">
                    <a:lumMod val="75000"/>
                  </a:schemeClr>
                </a:solidFill>
              </a:rPr>
              <a:t>policy solutions </a:t>
            </a:r>
            <a:r>
              <a:rPr lang="en-US" sz="2800" dirty="0"/>
              <a:t>are most effective when they draw from </a:t>
            </a:r>
            <a:r>
              <a:rPr lang="en-US" sz="2800" b="1" dirty="0">
                <a:solidFill>
                  <a:schemeClr val="accent5">
                    <a:lumMod val="75000"/>
                  </a:schemeClr>
                </a:solidFill>
              </a:rPr>
              <a:t>what is working in communities. </a:t>
            </a:r>
          </a:p>
          <a:p>
            <a:endParaRPr lang="en-US" sz="2800" dirty="0"/>
          </a:p>
          <a:p>
            <a:r>
              <a:rPr lang="en-US" sz="2800" dirty="0"/>
              <a:t>Angela Glover Blackwell</a:t>
            </a:r>
          </a:p>
        </p:txBody>
      </p:sp>
      <p:pic>
        <p:nvPicPr>
          <p:cNvPr id="8" name="Picture 7"/>
          <p:cNvPicPr>
            <a:picLocks noChangeAspect="1"/>
          </p:cNvPicPr>
          <p:nvPr/>
        </p:nvPicPr>
        <p:blipFill>
          <a:blip r:embed="rId3"/>
          <a:stretch>
            <a:fillRect/>
          </a:stretch>
        </p:blipFill>
        <p:spPr>
          <a:xfrm>
            <a:off x="5375108" y="4511842"/>
            <a:ext cx="6816892" cy="2346158"/>
          </a:xfrm>
          <a:prstGeom prst="rect">
            <a:avLst/>
          </a:prstGeom>
        </p:spPr>
      </p:pic>
      <p:pic>
        <p:nvPicPr>
          <p:cNvPr id="9" name="Picture 8"/>
          <p:cNvPicPr>
            <a:picLocks noChangeAspect="1"/>
          </p:cNvPicPr>
          <p:nvPr/>
        </p:nvPicPr>
        <p:blipFill>
          <a:blip r:embed="rId4"/>
          <a:stretch>
            <a:fillRect/>
          </a:stretch>
        </p:blipFill>
        <p:spPr>
          <a:xfrm>
            <a:off x="5375108" y="0"/>
            <a:ext cx="6816892" cy="4511841"/>
          </a:xfrm>
          <a:prstGeom prst="rect">
            <a:avLst/>
          </a:prstGeom>
        </p:spPr>
      </p:pic>
      <p:sp>
        <p:nvSpPr>
          <p:cNvPr id="2" name="Plus 1"/>
          <p:cNvSpPr/>
          <p:nvPr/>
        </p:nvSpPr>
        <p:spPr>
          <a:xfrm>
            <a:off x="7702061" y="3249701"/>
            <a:ext cx="1503485" cy="1160585"/>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9023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
            <a:ext cx="12360563" cy="7053428"/>
          </a:xfrm>
          <a:prstGeom prst="rect">
            <a:avLst/>
          </a:prstGeom>
        </p:spPr>
      </p:pic>
      <p:sp>
        <p:nvSpPr>
          <p:cNvPr id="6" name="TextBox 5"/>
          <p:cNvSpPr txBox="1"/>
          <p:nvPr/>
        </p:nvSpPr>
        <p:spPr>
          <a:xfrm>
            <a:off x="558801" y="369669"/>
            <a:ext cx="10380133" cy="646331"/>
          </a:xfrm>
          <a:prstGeom prst="rect">
            <a:avLst/>
          </a:prstGeom>
          <a:noFill/>
        </p:spPr>
        <p:txBody>
          <a:bodyPr wrap="square" rtlCol="0">
            <a:spAutoFit/>
          </a:bodyPr>
          <a:lstStyle/>
          <a:p>
            <a:pPr algn="ctr"/>
            <a:r>
              <a:rPr lang="en-US" sz="3600" dirty="0">
                <a:latin typeface="Arial Black" panose="020B0A04020102020204" pitchFamily="34" charset="0"/>
              </a:rPr>
              <a:t>Right sizing the policy</a:t>
            </a:r>
            <a:endParaRPr lang="en-US" dirty="0">
              <a:latin typeface="Arial Black" panose="020B0A04020102020204" pitchFamily="34" charset="0"/>
            </a:endParaRPr>
          </a:p>
        </p:txBody>
      </p:sp>
      <p:sp>
        <p:nvSpPr>
          <p:cNvPr id="7" name="TextBox 6"/>
          <p:cNvSpPr txBox="1"/>
          <p:nvPr/>
        </p:nvSpPr>
        <p:spPr>
          <a:xfrm>
            <a:off x="821267" y="1210733"/>
            <a:ext cx="2641600" cy="1384995"/>
          </a:xfrm>
          <a:prstGeom prst="rect">
            <a:avLst/>
          </a:prstGeom>
          <a:noFill/>
        </p:spPr>
        <p:txBody>
          <a:bodyPr wrap="square" rtlCol="0">
            <a:spAutoFit/>
          </a:bodyPr>
          <a:lstStyle/>
          <a:p>
            <a:pPr algn="ctr"/>
            <a:r>
              <a:rPr lang="en-US" sz="2800" b="1" dirty="0">
                <a:latin typeface="Arial Black" panose="020B0A04020102020204" pitchFamily="34" charset="0"/>
              </a:rPr>
              <a:t>Too little? Program Area</a:t>
            </a:r>
          </a:p>
        </p:txBody>
      </p:sp>
      <p:sp>
        <p:nvSpPr>
          <p:cNvPr id="8" name="TextBox 7"/>
          <p:cNvSpPr txBox="1"/>
          <p:nvPr/>
        </p:nvSpPr>
        <p:spPr>
          <a:xfrm>
            <a:off x="8297334" y="2209800"/>
            <a:ext cx="2641600" cy="1384995"/>
          </a:xfrm>
          <a:prstGeom prst="rect">
            <a:avLst/>
          </a:prstGeom>
          <a:noFill/>
        </p:spPr>
        <p:txBody>
          <a:bodyPr wrap="square" rtlCol="0">
            <a:spAutoFit/>
          </a:bodyPr>
          <a:lstStyle/>
          <a:p>
            <a:pPr algn="ctr"/>
            <a:r>
              <a:rPr lang="en-US" sz="2800" b="1" dirty="0">
                <a:solidFill>
                  <a:schemeClr val="bg1"/>
                </a:solidFill>
                <a:latin typeface="Arial Black" panose="020B0A04020102020204" pitchFamily="34" charset="0"/>
              </a:rPr>
              <a:t>Too big? Advocacy Area</a:t>
            </a:r>
          </a:p>
        </p:txBody>
      </p:sp>
      <p:sp>
        <p:nvSpPr>
          <p:cNvPr id="9" name="TextBox 8"/>
          <p:cNvSpPr txBox="1"/>
          <p:nvPr/>
        </p:nvSpPr>
        <p:spPr>
          <a:xfrm>
            <a:off x="4234105" y="2387599"/>
            <a:ext cx="2641600" cy="1815882"/>
          </a:xfrm>
          <a:prstGeom prst="rect">
            <a:avLst/>
          </a:prstGeom>
          <a:noFill/>
        </p:spPr>
        <p:txBody>
          <a:bodyPr wrap="square" rtlCol="0">
            <a:spAutoFit/>
          </a:bodyPr>
          <a:lstStyle/>
          <a:p>
            <a:pPr algn="ctr"/>
            <a:r>
              <a:rPr lang="en-US" sz="2800" b="1" dirty="0">
                <a:latin typeface="Arial Black" panose="020B0A04020102020204" pitchFamily="34" charset="0"/>
              </a:rPr>
              <a:t>Just right? </a:t>
            </a:r>
            <a:r>
              <a:rPr lang="en-US" sz="2800" b="1" dirty="0">
                <a:solidFill>
                  <a:srgbClr val="0070C0"/>
                </a:solidFill>
                <a:latin typeface="Arial Black" panose="020B0A04020102020204" pitchFamily="34" charset="0"/>
              </a:rPr>
              <a:t>Policy for local government</a:t>
            </a:r>
          </a:p>
        </p:txBody>
      </p:sp>
    </p:spTree>
    <p:extLst>
      <p:ext uri="{BB962C8B-B14F-4D97-AF65-F5344CB8AC3E}">
        <p14:creationId xmlns:p14="http://schemas.microsoft.com/office/powerpoint/2010/main" val="14563284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8A1419A-94A3-DFA3-F458-77A003159FBA}"/>
              </a:ext>
            </a:extLst>
          </p:cNvPr>
          <p:cNvPicPr>
            <a:picLocks noChangeAspect="1"/>
          </p:cNvPicPr>
          <p:nvPr/>
        </p:nvPicPr>
        <p:blipFill>
          <a:blip r:embed="rId3"/>
          <a:stretch>
            <a:fillRect/>
          </a:stretch>
        </p:blipFill>
        <p:spPr>
          <a:xfrm>
            <a:off x="1280190" y="914400"/>
            <a:ext cx="9555419" cy="4968819"/>
          </a:xfrm>
          <a:prstGeom prst="rect">
            <a:avLst/>
          </a:prstGeom>
        </p:spPr>
      </p:pic>
    </p:spTree>
    <p:extLst>
      <p:ext uri="{BB962C8B-B14F-4D97-AF65-F5344CB8AC3E}">
        <p14:creationId xmlns:p14="http://schemas.microsoft.com/office/powerpoint/2010/main" val="3983992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B12C04C-8F3D-C500-F24E-7160F20FCB8E}"/>
              </a:ext>
            </a:extLst>
          </p:cNvPr>
          <p:cNvSpPr>
            <a:spLocks noGrp="1"/>
          </p:cNvSpPr>
          <p:nvPr>
            <p:ph type="sldNum" sz="quarter" idx="12"/>
          </p:nvPr>
        </p:nvSpPr>
        <p:spPr/>
        <p:txBody>
          <a:bodyPr/>
          <a:lstStyle/>
          <a:p>
            <a:fld id="{294A09A9-5501-47C1-A89A-A340965A2BE2}" type="slidenum">
              <a:rPr lang="en-US" smtClean="0"/>
              <a:pPr/>
              <a:t>2</a:t>
            </a:fld>
            <a:endParaRPr lang="en-US" dirty="0"/>
          </a:p>
        </p:txBody>
      </p:sp>
      <p:pic>
        <p:nvPicPr>
          <p:cNvPr id="6" name="Picture 5">
            <a:extLst>
              <a:ext uri="{FF2B5EF4-FFF2-40B4-BE49-F238E27FC236}">
                <a16:creationId xmlns:a16="http://schemas.microsoft.com/office/drawing/2014/main" id="{52EA1336-9BA2-5CD6-1B23-D098274B15B6}"/>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83E9B99-A8ED-DB42-0B71-CF6B268C43BA}"/>
              </a:ext>
            </a:extLst>
          </p:cNvPr>
          <p:cNvPicPr>
            <a:picLocks noChangeAspect="1"/>
          </p:cNvPicPr>
          <p:nvPr/>
        </p:nvPicPr>
        <p:blipFill>
          <a:blip r:embed="rId3">
            <a:alphaModFix amt="50000"/>
          </a:blip>
          <a:stretch>
            <a:fillRect/>
          </a:stretch>
        </p:blipFill>
        <p:spPr>
          <a:xfrm>
            <a:off x="733778" y="635000"/>
            <a:ext cx="10724443" cy="5588000"/>
          </a:xfrm>
          <a:prstGeom prst="rect">
            <a:avLst/>
          </a:prstGeom>
        </p:spPr>
      </p:pic>
    </p:spTree>
    <p:extLst>
      <p:ext uri="{BB962C8B-B14F-4D97-AF65-F5344CB8AC3E}">
        <p14:creationId xmlns:p14="http://schemas.microsoft.com/office/powerpoint/2010/main" val="25667080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559594"/>
          </a:xfrm>
        </p:spPr>
        <p:txBody>
          <a:bodyPr>
            <a:normAutofit fontScale="90000"/>
          </a:bodyPr>
          <a:lstStyle/>
          <a:p>
            <a:pPr algn="ctr"/>
            <a:r>
              <a:rPr lang="en-US" dirty="0"/>
              <a:t>     University of Arizona Researchers</a:t>
            </a:r>
          </a:p>
        </p:txBody>
      </p:sp>
      <p:sp>
        <p:nvSpPr>
          <p:cNvPr id="3" name="Text Placeholder 2"/>
          <p:cNvSpPr>
            <a:spLocks noGrp="1"/>
          </p:cNvSpPr>
          <p:nvPr>
            <p:ph type="body" idx="1"/>
          </p:nvPr>
        </p:nvSpPr>
        <p:spPr>
          <a:xfrm>
            <a:off x="1014413" y="1019176"/>
            <a:ext cx="5157787" cy="823912"/>
          </a:xfrm>
        </p:spPr>
        <p:txBody>
          <a:bodyPr/>
          <a:lstStyle/>
          <a:p>
            <a:r>
              <a:rPr lang="en-US" sz="2400" b="1" dirty="0">
                <a:solidFill>
                  <a:srgbClr val="0070C0"/>
                </a:solidFill>
              </a:rPr>
              <a:t>Brian Mayer, </a:t>
            </a:r>
            <a:r>
              <a:rPr lang="en-US" dirty="0"/>
              <a:t>Professor School of Sociology	</a:t>
            </a:r>
          </a:p>
        </p:txBody>
      </p:sp>
      <p:pic>
        <p:nvPicPr>
          <p:cNvPr id="7" name="Content Placeholder 6"/>
          <p:cNvPicPr>
            <a:picLocks noGrp="1" noChangeAspect="1"/>
          </p:cNvPicPr>
          <p:nvPr>
            <p:ph sz="half" idx="2"/>
          </p:nvPr>
        </p:nvPicPr>
        <p:blipFill>
          <a:blip r:embed="rId2"/>
          <a:stretch>
            <a:fillRect/>
          </a:stretch>
        </p:blipFill>
        <p:spPr>
          <a:xfrm>
            <a:off x="3476773" y="2744241"/>
            <a:ext cx="2771775" cy="3171825"/>
          </a:xfrm>
          <a:prstGeom prst="rect">
            <a:avLst/>
          </a:prstGeom>
          <a:ln>
            <a:noFill/>
          </a:ln>
          <a:effectLst>
            <a:softEdge rad="112500"/>
          </a:effectLst>
        </p:spPr>
      </p:pic>
      <p:sp>
        <p:nvSpPr>
          <p:cNvPr id="5" name="Text Placeholder 4"/>
          <p:cNvSpPr>
            <a:spLocks noGrp="1"/>
          </p:cNvSpPr>
          <p:nvPr>
            <p:ph type="body" sz="quarter" idx="3"/>
          </p:nvPr>
        </p:nvSpPr>
        <p:spPr>
          <a:xfrm>
            <a:off x="6553494" y="1019176"/>
            <a:ext cx="5183188" cy="823912"/>
          </a:xfrm>
        </p:spPr>
        <p:txBody>
          <a:bodyPr/>
          <a:lstStyle/>
          <a:p>
            <a:r>
              <a:rPr lang="en-US" sz="2400" b="1" dirty="0">
                <a:solidFill>
                  <a:srgbClr val="0070C0"/>
                </a:solidFill>
              </a:rPr>
              <a:t>Keith Bentele, </a:t>
            </a:r>
            <a:r>
              <a:rPr lang="en-US" dirty="0"/>
              <a:t>SIROW Associate Research Professor</a:t>
            </a:r>
          </a:p>
        </p:txBody>
      </p:sp>
      <p:pic>
        <p:nvPicPr>
          <p:cNvPr id="8" name="Content Placeholder 7"/>
          <p:cNvPicPr>
            <a:picLocks noGrp="1" noChangeAspect="1"/>
          </p:cNvPicPr>
          <p:nvPr>
            <p:ph sz="quarter" idx="4"/>
          </p:nvPr>
        </p:nvPicPr>
        <p:blipFill>
          <a:blip r:embed="rId3"/>
          <a:stretch>
            <a:fillRect/>
          </a:stretch>
        </p:blipFill>
        <p:spPr>
          <a:xfrm>
            <a:off x="6233506" y="2702071"/>
            <a:ext cx="2771774" cy="3213995"/>
          </a:xfrm>
          <a:prstGeom prst="rect">
            <a:avLst/>
          </a:prstGeom>
          <a:ln>
            <a:noFill/>
          </a:ln>
          <a:effectLst>
            <a:softEdge rad="112500"/>
          </a:effectLst>
        </p:spPr>
      </p:pic>
      <p:sp>
        <p:nvSpPr>
          <p:cNvPr id="6" name="TextBox 5">
            <a:extLst>
              <a:ext uri="{FF2B5EF4-FFF2-40B4-BE49-F238E27FC236}">
                <a16:creationId xmlns:a16="http://schemas.microsoft.com/office/drawing/2014/main" id="{60EB23C0-6774-BEC0-B776-39F3B2457B60}"/>
              </a:ext>
            </a:extLst>
          </p:cNvPr>
          <p:cNvSpPr txBox="1"/>
          <p:nvPr/>
        </p:nvSpPr>
        <p:spPr>
          <a:xfrm>
            <a:off x="446958" y="1843088"/>
            <a:ext cx="3029816" cy="4652877"/>
          </a:xfrm>
          <a:prstGeom prst="rect">
            <a:avLst/>
          </a:prstGeom>
          <a:noFill/>
        </p:spPr>
        <p:txBody>
          <a:bodyPr wrap="square">
            <a:spAutoFit/>
          </a:bodyPr>
          <a:lstStyle/>
          <a:p>
            <a:pPr marL="0" marR="0">
              <a:lnSpc>
                <a:spcPct val="115000"/>
              </a:lnSpc>
              <a:spcBef>
                <a:spcPts val="0"/>
              </a:spcBef>
              <a:spcAft>
                <a:spcPts val="900"/>
              </a:spcAft>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Brian Mayer is a Professor of Sociology with the </a:t>
            </a:r>
            <a:r>
              <a:rPr lang="en-US" sz="1400" dirty="0">
                <a:solidFill>
                  <a:srgbClr val="403635"/>
                </a:solidFill>
                <a:effectLst/>
                <a:latin typeface="Calibri" panose="020F0502020204030204" pitchFamily="34" charset="0"/>
                <a:ea typeface="Times New Roman" panose="02020603050405020304" pitchFamily="18" charset="0"/>
                <a:cs typeface="Calibri" panose="020F0502020204030204" pitchFamily="34" charset="0"/>
              </a:rPr>
              <a:t>College of Social and Behavioral Sciences with expertise in the area of poverty as well as other areas.</a:t>
            </a: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Dr. Mayer supported the </a:t>
            </a: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Tucson Mayor's Poverty Commission from 2012-2014.  He also developed the </a:t>
            </a: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experiential learning Tucson Poverty Project class that incorporates community-based research approaches and has received recognition for </a:t>
            </a:r>
            <a:r>
              <a:rPr lang="en-US"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his innovative work in teaching and community engagement. </a:t>
            </a: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15000"/>
              </a:lnSpc>
              <a:spcBef>
                <a:spcPts val="0"/>
              </a:spcBef>
              <a:spcAft>
                <a:spcPts val="900"/>
              </a:spcAft>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His work in environmental sociology has examined the role of community activism and participation in the identification and management of potential environmental health risks.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7617BB6A-C3DE-F008-193E-B1512FAFDAA7}"/>
              </a:ext>
            </a:extLst>
          </p:cNvPr>
          <p:cNvSpPr txBox="1"/>
          <p:nvPr/>
        </p:nvSpPr>
        <p:spPr>
          <a:xfrm>
            <a:off x="9145088" y="1977958"/>
            <a:ext cx="2771774" cy="4405117"/>
          </a:xfrm>
          <a:prstGeom prst="rect">
            <a:avLst/>
          </a:prstGeom>
          <a:noFill/>
        </p:spPr>
        <p:txBody>
          <a:bodyPr wrap="square">
            <a:spAutoFit/>
          </a:bodyPr>
          <a:lstStyle/>
          <a:p>
            <a:pPr marL="0" marR="0">
              <a:lnSpc>
                <a:spcPct val="115000"/>
              </a:lnSpc>
              <a:spcBef>
                <a:spcPts val="0"/>
              </a:spcBef>
              <a:spcAft>
                <a:spcPts val="900"/>
              </a:spcAft>
            </a:pPr>
            <a:r>
              <a:rPr lang="en-US" sz="1400" dirty="0">
                <a:solidFill>
                  <a:srgbClr val="403635"/>
                </a:solidFill>
                <a:effectLst/>
                <a:latin typeface="Calibri" panose="020F0502020204030204" pitchFamily="34" charset="0"/>
                <a:ea typeface="Times New Roman" panose="02020603050405020304" pitchFamily="18" charset="0"/>
                <a:cs typeface="Calibri" panose="020F0502020204030204" pitchFamily="34" charset="0"/>
              </a:rPr>
              <a:t>Keith Bentele, PhD, is an Associate Research Professor with the Southwest Institute of Research on Women (SIROW) in the College of Social and Behavioral Sciences and holds a Ph.D. in Sociology. Dr. </a:t>
            </a:r>
            <a:r>
              <a:rPr lang="en-US" sz="1400" dirty="0" err="1">
                <a:solidFill>
                  <a:srgbClr val="403635"/>
                </a:solidFill>
                <a:effectLst/>
                <a:latin typeface="Calibri" panose="020F0502020204030204" pitchFamily="34" charset="0"/>
                <a:ea typeface="Times New Roman" panose="02020603050405020304" pitchFamily="18" charset="0"/>
                <a:cs typeface="Calibri" panose="020F0502020204030204" pitchFamily="34" charset="0"/>
              </a:rPr>
              <a:t>Bentele’s</a:t>
            </a:r>
            <a:r>
              <a:rPr lang="en-US" sz="1400" dirty="0">
                <a:solidFill>
                  <a:srgbClr val="403635"/>
                </a:solidFill>
                <a:effectLst/>
                <a:latin typeface="Calibri" panose="020F0502020204030204" pitchFamily="34" charset="0"/>
                <a:ea typeface="Times New Roman" panose="02020603050405020304" pitchFamily="18" charset="0"/>
                <a:cs typeface="Calibri" panose="020F0502020204030204" pitchFamily="34" charset="0"/>
              </a:rPr>
              <a:t> research has examined state-level poverty rates, inequality, homelessness, and the generosity and accessibility of various safety-net programs. </a:t>
            </a:r>
          </a:p>
          <a:p>
            <a:pPr marL="0" marR="0">
              <a:lnSpc>
                <a:spcPct val="115000"/>
              </a:lnSpc>
              <a:spcBef>
                <a:spcPts val="0"/>
              </a:spcBef>
              <a:spcAft>
                <a:spcPts val="900"/>
              </a:spcAft>
            </a:pPr>
            <a:r>
              <a:rPr lang="en-US" sz="1400" dirty="0">
                <a:solidFill>
                  <a:srgbClr val="403635"/>
                </a:solidFill>
                <a:effectLst/>
                <a:latin typeface="Calibri" panose="020F0502020204030204" pitchFamily="34" charset="0"/>
                <a:ea typeface="Times New Roman" panose="02020603050405020304" pitchFamily="18" charset="0"/>
                <a:cs typeface="Calibri" panose="020F0502020204030204" pitchFamily="34" charset="0"/>
              </a:rPr>
              <a:t>He is interested in policy-relevant research with the potential to reduce poverty and homelessness. His specific areas of methodological expertise are in the use of quantitative methods and statistics.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FBBD79F0-0469-4D36-2F6B-FE47ECCC0059}"/>
              </a:ext>
            </a:extLst>
          </p:cNvPr>
          <p:cNvPicPr>
            <a:picLocks noChangeAspect="1"/>
          </p:cNvPicPr>
          <p:nvPr/>
        </p:nvPicPr>
        <p:blipFill>
          <a:blip r:embed="rId4"/>
          <a:stretch>
            <a:fillRect/>
          </a:stretch>
        </p:blipFill>
        <p:spPr>
          <a:xfrm>
            <a:off x="1941762" y="171451"/>
            <a:ext cx="847725" cy="847725"/>
          </a:xfrm>
          <a:prstGeom prst="rect">
            <a:avLst/>
          </a:prstGeom>
        </p:spPr>
      </p:pic>
    </p:spTree>
    <p:extLst>
      <p:ext uri="{BB962C8B-B14F-4D97-AF65-F5344CB8AC3E}">
        <p14:creationId xmlns:p14="http://schemas.microsoft.com/office/powerpoint/2010/main" val="29686381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9F4EE"/>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5202033-17DD-3E4F-BB90-ADC6A1F0C66F}"/>
              </a:ext>
            </a:extLst>
          </p:cNvPr>
          <p:cNvSpPr>
            <a:spLocks noGrp="1"/>
          </p:cNvSpPr>
          <p:nvPr>
            <p:ph type="dt" sz="half" idx="2"/>
          </p:nvPr>
        </p:nvSpPr>
        <p:spPr/>
        <p:txBody>
          <a:bodyPr/>
          <a:lstStyle/>
          <a:p>
            <a:fld id="{A42FF1E2-60E5-C540-AA54-7072D5406B0B}" type="datetime1">
              <a:rPr lang="en-US" smtClean="0"/>
              <a:pPr/>
              <a:t>8/28/23</a:t>
            </a:fld>
            <a:endParaRPr lang="en-US" dirty="0"/>
          </a:p>
        </p:txBody>
      </p:sp>
      <p:sp>
        <p:nvSpPr>
          <p:cNvPr id="5" name="Content Placeholder 4">
            <a:extLst>
              <a:ext uri="{FF2B5EF4-FFF2-40B4-BE49-F238E27FC236}">
                <a16:creationId xmlns:a16="http://schemas.microsoft.com/office/drawing/2014/main" id="{9C2ECAAA-1E9C-4845-8EA9-E11A76F08150}"/>
              </a:ext>
            </a:extLst>
          </p:cNvPr>
          <p:cNvSpPr>
            <a:spLocks noGrp="1"/>
          </p:cNvSpPr>
          <p:nvPr>
            <p:ph idx="10"/>
          </p:nvPr>
        </p:nvSpPr>
        <p:spPr>
          <a:xfrm>
            <a:off x="4683787" y="2389221"/>
            <a:ext cx="3173279" cy="1422493"/>
          </a:xfrm>
        </p:spPr>
        <p:txBody>
          <a:bodyPr vert="horz" lIns="91440" tIns="45720" rIns="91440" bIns="45720" rtlCol="0" anchor="t">
            <a:normAutofit fontScale="92500"/>
          </a:bodyPr>
          <a:lstStyle/>
          <a:p>
            <a:pPr marL="342900" indent="-342900">
              <a:buFont typeface="Arial" panose="020B0604020202020204" pitchFamily="34" charset="0"/>
              <a:buChar char="•"/>
            </a:pPr>
            <a:r>
              <a:rPr lang="en-US" dirty="0"/>
              <a:t>Variety of Commissions </a:t>
            </a:r>
          </a:p>
          <a:p>
            <a:pPr marL="342900" indent="-342900">
              <a:buFont typeface="Arial" panose="020B0604020202020204" pitchFamily="34" charset="0"/>
              <a:buChar char="•"/>
            </a:pPr>
            <a:r>
              <a:rPr lang="en-US" dirty="0"/>
              <a:t>Better Together Sahuarita </a:t>
            </a:r>
          </a:p>
          <a:p>
            <a:pPr marL="342900" indent="-342900">
              <a:buFont typeface="Arial" panose="020B0604020202020204" pitchFamily="34" charset="0"/>
              <a:buChar char="•"/>
            </a:pPr>
            <a:r>
              <a:rPr lang="en-US" dirty="0"/>
              <a:t>Two Understanding Poverty Workshops </a:t>
            </a:r>
          </a:p>
          <a:p>
            <a:endParaRPr lang="en-US" dirty="0"/>
          </a:p>
          <a:p>
            <a:endParaRPr lang="en-US" dirty="0"/>
          </a:p>
          <a:p>
            <a:endParaRPr lang="en-US" dirty="0"/>
          </a:p>
        </p:txBody>
      </p:sp>
      <p:sp>
        <p:nvSpPr>
          <p:cNvPr id="9" name="Content Placeholder 8">
            <a:extLst>
              <a:ext uri="{FF2B5EF4-FFF2-40B4-BE49-F238E27FC236}">
                <a16:creationId xmlns:a16="http://schemas.microsoft.com/office/drawing/2014/main" id="{472FA7B1-CD7F-3646-B44C-91A107A0CBEE}"/>
              </a:ext>
            </a:extLst>
          </p:cNvPr>
          <p:cNvSpPr>
            <a:spLocks noGrp="1"/>
          </p:cNvSpPr>
          <p:nvPr>
            <p:ph idx="11"/>
          </p:nvPr>
        </p:nvSpPr>
        <p:spPr>
          <a:xfrm>
            <a:off x="1212902" y="1706563"/>
            <a:ext cx="3173278" cy="522514"/>
          </a:xfrm>
        </p:spPr>
        <p:style>
          <a:lnRef idx="2">
            <a:schemeClr val="accent5"/>
          </a:lnRef>
          <a:fillRef idx="1">
            <a:schemeClr val="lt1"/>
          </a:fillRef>
          <a:effectRef idx="0">
            <a:schemeClr val="accent5"/>
          </a:effectRef>
          <a:fontRef idx="minor">
            <a:schemeClr val="dk1"/>
          </a:fontRef>
        </p:style>
        <p:txBody>
          <a:bodyPr/>
          <a:lstStyle/>
          <a:p>
            <a:r>
              <a:rPr lang="en-US" dirty="0">
                <a:solidFill>
                  <a:srgbClr val="0070C0"/>
                </a:solidFill>
              </a:rPr>
              <a:t>Council Meetings </a:t>
            </a:r>
          </a:p>
        </p:txBody>
      </p:sp>
      <p:sp>
        <p:nvSpPr>
          <p:cNvPr id="10" name="Content Placeholder 9">
            <a:extLst>
              <a:ext uri="{FF2B5EF4-FFF2-40B4-BE49-F238E27FC236}">
                <a16:creationId xmlns:a16="http://schemas.microsoft.com/office/drawing/2014/main" id="{585697B7-EBBB-0E4B-AA02-0D3F94821C6E}"/>
              </a:ext>
            </a:extLst>
          </p:cNvPr>
          <p:cNvSpPr>
            <a:spLocks noGrp="1"/>
          </p:cNvSpPr>
          <p:nvPr>
            <p:ph idx="12"/>
          </p:nvPr>
        </p:nvSpPr>
        <p:spPr>
          <a:xfrm>
            <a:off x="4632544" y="1684196"/>
            <a:ext cx="3173278" cy="522514"/>
          </a:xfrm>
        </p:spPr>
        <p:style>
          <a:lnRef idx="2">
            <a:schemeClr val="accent4"/>
          </a:lnRef>
          <a:fillRef idx="1">
            <a:schemeClr val="lt1"/>
          </a:fillRef>
          <a:effectRef idx="0">
            <a:schemeClr val="accent4"/>
          </a:effectRef>
          <a:fontRef idx="minor">
            <a:schemeClr val="dk1"/>
          </a:fontRef>
        </p:style>
        <p:txBody>
          <a:bodyPr/>
          <a:lstStyle/>
          <a:p>
            <a:r>
              <a:rPr lang="en-US" dirty="0">
                <a:solidFill>
                  <a:schemeClr val="accent2">
                    <a:lumMod val="75000"/>
                  </a:schemeClr>
                </a:solidFill>
              </a:rPr>
              <a:t>Other Presentations </a:t>
            </a:r>
          </a:p>
        </p:txBody>
      </p:sp>
      <p:sp>
        <p:nvSpPr>
          <p:cNvPr id="11" name="Content Placeholder 10">
            <a:extLst>
              <a:ext uri="{FF2B5EF4-FFF2-40B4-BE49-F238E27FC236}">
                <a16:creationId xmlns:a16="http://schemas.microsoft.com/office/drawing/2014/main" id="{48A12450-9474-8A49-BAEB-20C6F51540D5}"/>
              </a:ext>
            </a:extLst>
          </p:cNvPr>
          <p:cNvSpPr>
            <a:spLocks noGrp="1"/>
          </p:cNvSpPr>
          <p:nvPr>
            <p:ph idx="13"/>
          </p:nvPr>
        </p:nvSpPr>
        <p:spPr>
          <a:xfrm>
            <a:off x="8200082" y="2462400"/>
            <a:ext cx="3173279" cy="3311675"/>
          </a:xfrm>
        </p:spPr>
        <p:txBody>
          <a:bodyPr/>
          <a:lstStyle/>
          <a:p>
            <a:pPr marL="342900" indent="-342900">
              <a:buFont typeface="Arial" panose="020B0604020202020204" pitchFamily="34" charset="0"/>
              <a:buChar char="•"/>
            </a:pPr>
            <a:r>
              <a:rPr lang="en-US" dirty="0"/>
              <a:t>Policy input &amp; development from local experts</a:t>
            </a:r>
          </a:p>
          <a:p>
            <a:pPr marL="342900" indent="-342900">
              <a:buFont typeface="Arial" panose="020B0604020202020204" pitchFamily="34" charset="0"/>
              <a:buChar char="•"/>
            </a:pPr>
            <a:r>
              <a:rPr lang="en-US" dirty="0"/>
              <a:t>160 meetings with ~ 450 stakeholders </a:t>
            </a:r>
          </a:p>
          <a:p>
            <a:pPr marL="342900" indent="-342900">
              <a:buFont typeface="Arial" panose="020B0604020202020204" pitchFamily="34" charset="0"/>
              <a:buChar char="•"/>
            </a:pPr>
            <a:r>
              <a:rPr lang="en-US" dirty="0"/>
              <a:t>Consultation with state and national experts</a:t>
            </a:r>
          </a:p>
          <a:p>
            <a:pPr marL="342900" indent="-342900">
              <a:buFont typeface="Arial" panose="020B0604020202020204" pitchFamily="34" charset="0"/>
              <a:buChar char="•"/>
            </a:pPr>
            <a:r>
              <a:rPr lang="en-US" dirty="0"/>
              <a:t>Input from people with lived experience </a:t>
            </a:r>
          </a:p>
          <a:p>
            <a:endParaRPr lang="en-US" dirty="0"/>
          </a:p>
        </p:txBody>
      </p:sp>
      <p:sp>
        <p:nvSpPr>
          <p:cNvPr id="13" name="Content Placeholder 12">
            <a:extLst>
              <a:ext uri="{FF2B5EF4-FFF2-40B4-BE49-F238E27FC236}">
                <a16:creationId xmlns:a16="http://schemas.microsoft.com/office/drawing/2014/main" id="{EB1FFBC5-1733-5E4A-BF11-2C157D9917CC}"/>
              </a:ext>
            </a:extLst>
          </p:cNvPr>
          <p:cNvSpPr>
            <a:spLocks noGrp="1"/>
          </p:cNvSpPr>
          <p:nvPr>
            <p:ph idx="14"/>
          </p:nvPr>
        </p:nvSpPr>
        <p:spPr>
          <a:xfrm>
            <a:off x="8164339" y="1684196"/>
            <a:ext cx="3218688" cy="522514"/>
          </a:xfrm>
        </p:spPr>
        <p:style>
          <a:lnRef idx="2">
            <a:schemeClr val="accent6"/>
          </a:lnRef>
          <a:fillRef idx="1">
            <a:schemeClr val="lt1"/>
          </a:fillRef>
          <a:effectRef idx="0">
            <a:schemeClr val="accent6"/>
          </a:effectRef>
          <a:fontRef idx="minor">
            <a:schemeClr val="dk1"/>
          </a:fontRef>
        </p:style>
        <p:txBody>
          <a:bodyPr/>
          <a:lstStyle/>
          <a:p>
            <a:r>
              <a:rPr lang="en-US" dirty="0">
                <a:solidFill>
                  <a:schemeClr val="accent6">
                    <a:lumMod val="50000"/>
                  </a:schemeClr>
                </a:solidFill>
              </a:rPr>
              <a:t>Stakeholder Meetings</a:t>
            </a:r>
          </a:p>
        </p:txBody>
      </p:sp>
      <p:sp>
        <p:nvSpPr>
          <p:cNvPr id="8" name="Slide Number Placeholder 7">
            <a:extLst>
              <a:ext uri="{FF2B5EF4-FFF2-40B4-BE49-F238E27FC236}">
                <a16:creationId xmlns:a16="http://schemas.microsoft.com/office/drawing/2014/main" id="{B609FC03-B5BE-D846-993A-8E351C9509F3}"/>
              </a:ext>
            </a:extLst>
          </p:cNvPr>
          <p:cNvSpPr>
            <a:spLocks noGrp="1"/>
          </p:cNvSpPr>
          <p:nvPr>
            <p:ph type="sldNum" sz="quarter" idx="4"/>
          </p:nvPr>
        </p:nvSpPr>
        <p:spPr/>
        <p:txBody>
          <a:bodyPr/>
          <a:lstStyle/>
          <a:p>
            <a:fld id="{294A09A9-5501-47C1-A89A-A340965A2BE2}" type="slidenum">
              <a:rPr lang="en-US" smtClean="0"/>
              <a:pPr/>
              <a:t>21</a:t>
            </a:fld>
            <a:endParaRPr lang="en-US" dirty="0"/>
          </a:p>
        </p:txBody>
      </p:sp>
      <p:sp>
        <p:nvSpPr>
          <p:cNvPr id="2" name="Title 1">
            <a:extLst>
              <a:ext uri="{FF2B5EF4-FFF2-40B4-BE49-F238E27FC236}">
                <a16:creationId xmlns:a16="http://schemas.microsoft.com/office/drawing/2014/main" id="{E5F191A4-7839-4F63-B17C-7C366C59488C}"/>
              </a:ext>
            </a:extLst>
          </p:cNvPr>
          <p:cNvSpPr>
            <a:spLocks noGrp="1"/>
          </p:cNvSpPr>
          <p:nvPr>
            <p:ph type="title"/>
          </p:nvPr>
        </p:nvSpPr>
        <p:spPr>
          <a:xfrm>
            <a:off x="1191267" y="351119"/>
            <a:ext cx="9779183" cy="1077387"/>
          </a:xfrm>
        </p:spPr>
        <p:txBody>
          <a:bodyPr/>
          <a:lstStyle/>
          <a:p>
            <a:r>
              <a:rPr lang="en-US" dirty="0"/>
              <a:t>Consultative Process </a:t>
            </a:r>
          </a:p>
        </p:txBody>
      </p:sp>
      <p:pic>
        <p:nvPicPr>
          <p:cNvPr id="6" name="Content Placeholder 7">
            <a:extLst>
              <a:ext uri="{FF2B5EF4-FFF2-40B4-BE49-F238E27FC236}">
                <a16:creationId xmlns:a16="http://schemas.microsoft.com/office/drawing/2014/main" id="{E1297858-8F78-2EE8-353F-E2B0E09B9589}"/>
              </a:ext>
            </a:extLst>
          </p:cNvPr>
          <p:cNvPicPr>
            <a:picLocks noChangeAspect="1"/>
          </p:cNvPicPr>
          <p:nvPr/>
        </p:nvPicPr>
        <p:blipFill>
          <a:blip r:embed="rId3"/>
          <a:stretch>
            <a:fillRect/>
          </a:stretch>
        </p:blipFill>
        <p:spPr>
          <a:xfrm>
            <a:off x="0" y="3546324"/>
            <a:ext cx="4683787" cy="3311676"/>
          </a:xfrm>
          <a:prstGeom prst="rect">
            <a:avLst/>
          </a:prstGeom>
        </p:spPr>
      </p:pic>
      <p:sp>
        <p:nvSpPr>
          <p:cNvPr id="4" name="Content Placeholder 3">
            <a:extLst>
              <a:ext uri="{FF2B5EF4-FFF2-40B4-BE49-F238E27FC236}">
                <a16:creationId xmlns:a16="http://schemas.microsoft.com/office/drawing/2014/main" id="{9B9ED227-95A7-4B08-91FE-5E0EF0D41D20}"/>
              </a:ext>
            </a:extLst>
          </p:cNvPr>
          <p:cNvSpPr>
            <a:spLocks noGrp="1"/>
          </p:cNvSpPr>
          <p:nvPr>
            <p:ph idx="1"/>
          </p:nvPr>
        </p:nvSpPr>
        <p:spPr>
          <a:xfrm>
            <a:off x="1212902" y="2258957"/>
            <a:ext cx="3218688" cy="1104856"/>
          </a:xfrm>
        </p:spPr>
        <p:txBody>
          <a:bodyPr vert="horz" lIns="91440" tIns="45720" rIns="91440" bIns="45720" rtlCol="0" anchor="t">
            <a:noAutofit/>
          </a:bodyPr>
          <a:lstStyle/>
          <a:p>
            <a:pPr marL="342900" indent="-342900">
              <a:buFont typeface="Arial" panose="020B0604020202020204" pitchFamily="34" charset="0"/>
              <a:buChar char="•"/>
            </a:pPr>
            <a:r>
              <a:rPr lang="en-US" dirty="0"/>
              <a:t>City of Tucson </a:t>
            </a:r>
          </a:p>
          <a:p>
            <a:pPr marL="342900" indent="-342900">
              <a:buFont typeface="Arial" panose="020B0604020202020204" pitchFamily="34" charset="0"/>
              <a:buChar char="•"/>
            </a:pPr>
            <a:r>
              <a:rPr lang="en-US" dirty="0"/>
              <a:t>County Supervisors </a:t>
            </a:r>
          </a:p>
          <a:p>
            <a:pPr marL="342900" indent="-342900">
              <a:buFont typeface="Arial" panose="020B0604020202020204" pitchFamily="34" charset="0"/>
              <a:buChar char="•"/>
            </a:pPr>
            <a:r>
              <a:rPr lang="en-US" dirty="0"/>
              <a:t>Marana Town Council</a:t>
            </a:r>
          </a:p>
          <a:p>
            <a:pPr marL="342900" indent="-342900">
              <a:buFont typeface="Arial" panose="020B0604020202020204" pitchFamily="34" charset="0"/>
              <a:buChar char="•"/>
            </a:pPr>
            <a:r>
              <a:rPr lang="en-US" dirty="0"/>
              <a:t>Sahuarita Town Council</a:t>
            </a:r>
          </a:p>
          <a:p>
            <a:endParaRPr lang="en-US" dirty="0"/>
          </a:p>
        </p:txBody>
      </p:sp>
    </p:spTree>
    <p:extLst>
      <p:ext uri="{BB962C8B-B14F-4D97-AF65-F5344CB8AC3E}">
        <p14:creationId xmlns:p14="http://schemas.microsoft.com/office/powerpoint/2010/main" val="10133047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6834" y="1153572"/>
            <a:ext cx="3200400" cy="4461163"/>
          </a:xfrm>
        </p:spPr>
        <p:txBody>
          <a:bodyPr>
            <a:normAutofit/>
          </a:bodyPr>
          <a:lstStyle/>
          <a:p>
            <a:r>
              <a:rPr lang="en-US" b="1">
                <a:solidFill>
                  <a:srgbClr val="FFFFFF"/>
                </a:solidFill>
              </a:rPr>
              <a:t>Guiding Principles </a:t>
            </a:r>
            <a:br>
              <a:rPr lang="en-US">
                <a:solidFill>
                  <a:srgbClr val="FFFFFF"/>
                </a:solidFill>
              </a:rPr>
            </a:br>
            <a:endParaRPr lang="en-US">
              <a:solidFill>
                <a:srgbClr val="FFFFFF"/>
              </a:solidFill>
            </a:endParaRPr>
          </a:p>
        </p:txBody>
      </p:sp>
      <p:sp>
        <p:nvSpPr>
          <p:cNvPr id="30" name="Arc 29">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Content Placeholder 5"/>
          <p:cNvSpPr>
            <a:spLocks noGrp="1"/>
          </p:cNvSpPr>
          <p:nvPr>
            <p:ph idx="1"/>
          </p:nvPr>
        </p:nvSpPr>
        <p:spPr>
          <a:xfrm>
            <a:off x="4507958" y="561646"/>
            <a:ext cx="6906491" cy="5977266"/>
          </a:xfrm>
        </p:spPr>
        <p:txBody>
          <a:bodyPr anchor="ctr">
            <a:normAutofit/>
          </a:bodyPr>
          <a:lstStyle/>
          <a:p>
            <a:pPr lvl="0">
              <a:buFont typeface="Wingdings" panose="05000000000000000000" pitchFamily="2" charset="2"/>
              <a:buChar char="v"/>
            </a:pPr>
            <a:r>
              <a:rPr lang="en-US" sz="2000" dirty="0"/>
              <a:t>  Is this </a:t>
            </a:r>
            <a:r>
              <a:rPr lang="en-US" sz="2000" b="1" dirty="0">
                <a:solidFill>
                  <a:srgbClr val="1D6295"/>
                </a:solidFill>
              </a:rPr>
              <a:t>reducing poverty and creating opportunity </a:t>
            </a:r>
            <a:r>
              <a:rPr lang="en-US" sz="2000" dirty="0"/>
              <a:t>or alleviating suffering?</a:t>
            </a:r>
          </a:p>
          <a:p>
            <a:pPr lvl="0">
              <a:buFont typeface="Wingdings" panose="05000000000000000000" pitchFamily="2" charset="2"/>
              <a:buChar char="v"/>
            </a:pPr>
            <a:r>
              <a:rPr lang="en-US" sz="2000" dirty="0"/>
              <a:t>  Is there a </a:t>
            </a:r>
            <a:r>
              <a:rPr lang="en-US" sz="2000" b="1" dirty="0">
                <a:solidFill>
                  <a:srgbClr val="1D6295"/>
                </a:solidFill>
              </a:rPr>
              <a:t>strategic</a:t>
            </a:r>
            <a:r>
              <a:rPr lang="en-US" sz="2000" dirty="0"/>
              <a:t> and </a:t>
            </a:r>
            <a:r>
              <a:rPr lang="en-US" sz="2000" b="1" dirty="0">
                <a:solidFill>
                  <a:srgbClr val="1D6295"/>
                </a:solidFill>
              </a:rPr>
              <a:t>tactical e</a:t>
            </a:r>
            <a:r>
              <a:rPr lang="en-US" sz="2000" dirty="0"/>
              <a:t>lement? </a:t>
            </a:r>
          </a:p>
          <a:p>
            <a:pPr lvl="0">
              <a:buFont typeface="Wingdings" panose="05000000000000000000" pitchFamily="2" charset="2"/>
              <a:buChar char="v"/>
            </a:pPr>
            <a:r>
              <a:rPr lang="en-US" sz="2000" dirty="0"/>
              <a:t>  Is there credible </a:t>
            </a:r>
            <a:r>
              <a:rPr lang="en-US" sz="2000" b="1" dirty="0">
                <a:solidFill>
                  <a:srgbClr val="1D6295"/>
                </a:solidFill>
              </a:rPr>
              <a:t>evidence-based research </a:t>
            </a:r>
            <a:r>
              <a:rPr lang="en-US" sz="2000" dirty="0"/>
              <a:t>behind it?</a:t>
            </a:r>
          </a:p>
          <a:p>
            <a:pPr lvl="0">
              <a:buFont typeface="Wingdings" panose="05000000000000000000" pitchFamily="2" charset="2"/>
              <a:buChar char="v"/>
            </a:pPr>
            <a:r>
              <a:rPr lang="en-US" sz="2000" dirty="0"/>
              <a:t>  Is it </a:t>
            </a:r>
            <a:r>
              <a:rPr lang="en-US" sz="2000" b="1" dirty="0">
                <a:solidFill>
                  <a:srgbClr val="1D6295"/>
                </a:solidFill>
              </a:rPr>
              <a:t>applicable</a:t>
            </a:r>
            <a:r>
              <a:rPr lang="en-US" sz="2000" dirty="0"/>
              <a:t> at the level of local government?</a:t>
            </a:r>
          </a:p>
          <a:p>
            <a:pPr lvl="0">
              <a:buFont typeface="Wingdings" panose="05000000000000000000" pitchFamily="2" charset="2"/>
              <a:buChar char="v"/>
            </a:pPr>
            <a:r>
              <a:rPr lang="en-US" sz="2000" dirty="0"/>
              <a:t>  Is it </a:t>
            </a:r>
            <a:r>
              <a:rPr lang="en-US" sz="2000" b="1" dirty="0">
                <a:solidFill>
                  <a:srgbClr val="1D6295"/>
                </a:solidFill>
              </a:rPr>
              <a:t>supported by area experts</a:t>
            </a:r>
            <a:r>
              <a:rPr lang="en-US" sz="2000" dirty="0"/>
              <a:t>, </a:t>
            </a:r>
            <a:r>
              <a:rPr lang="en-US" sz="2000" b="1" dirty="0">
                <a:solidFill>
                  <a:srgbClr val="1D6295"/>
                </a:solidFill>
              </a:rPr>
              <a:t>providers and those with lived experience?</a:t>
            </a:r>
          </a:p>
          <a:p>
            <a:pPr lvl="0">
              <a:buFont typeface="Wingdings" panose="05000000000000000000" pitchFamily="2" charset="2"/>
              <a:buChar char="v"/>
            </a:pPr>
            <a:r>
              <a:rPr lang="en-US" sz="2000" dirty="0"/>
              <a:t>  Is there a potential </a:t>
            </a:r>
            <a:r>
              <a:rPr lang="en-US" sz="2000" b="1" dirty="0">
                <a:solidFill>
                  <a:srgbClr val="1D6295"/>
                </a:solidFill>
              </a:rPr>
              <a:t>return on investment</a:t>
            </a:r>
            <a:r>
              <a:rPr lang="en-US" sz="2000" dirty="0"/>
              <a:t>? </a:t>
            </a:r>
          </a:p>
          <a:p>
            <a:pPr lvl="0">
              <a:buFont typeface="Wingdings" panose="05000000000000000000" pitchFamily="2" charset="2"/>
              <a:buChar char="v"/>
            </a:pPr>
            <a:r>
              <a:rPr lang="en-US" sz="2000" dirty="0"/>
              <a:t>  Is it targeting the parts of our community with </a:t>
            </a:r>
            <a:r>
              <a:rPr lang="en-US" sz="2000" b="1" dirty="0">
                <a:solidFill>
                  <a:srgbClr val="1D6295"/>
                </a:solidFill>
              </a:rPr>
              <a:t>the highest rates of poverty?</a:t>
            </a:r>
          </a:p>
          <a:p>
            <a:pPr lvl="0">
              <a:buFont typeface="Wingdings" panose="05000000000000000000" pitchFamily="2" charset="2"/>
              <a:buChar char="v"/>
            </a:pPr>
            <a:r>
              <a:rPr lang="en-US" sz="2000" dirty="0"/>
              <a:t>  Is it addressing and mitigating </a:t>
            </a:r>
            <a:r>
              <a:rPr lang="en-US" sz="2000" b="1" dirty="0">
                <a:solidFill>
                  <a:srgbClr val="1D6295"/>
                </a:solidFill>
              </a:rPr>
              <a:t>historic systemic inequities</a:t>
            </a:r>
            <a:r>
              <a:rPr lang="en-US" sz="2000" dirty="0"/>
              <a:t>? </a:t>
            </a:r>
          </a:p>
          <a:p>
            <a:pPr lvl="0">
              <a:buFont typeface="Wingdings" panose="05000000000000000000" pitchFamily="2" charset="2"/>
              <a:buChar char="v"/>
            </a:pPr>
            <a:r>
              <a:rPr lang="en-US" sz="2000" dirty="0"/>
              <a:t>  Does this </a:t>
            </a:r>
            <a:r>
              <a:rPr lang="en-US" sz="2000" b="1" dirty="0">
                <a:solidFill>
                  <a:srgbClr val="1D6295"/>
                </a:solidFill>
              </a:rPr>
              <a:t>impact urban and smaller/rural communities </a:t>
            </a:r>
            <a:r>
              <a:rPr lang="en-US" sz="2000" dirty="0"/>
              <a:t>differently? </a:t>
            </a:r>
          </a:p>
          <a:p>
            <a:pPr lvl="0">
              <a:buFont typeface="Wingdings" panose="05000000000000000000" pitchFamily="2" charset="2"/>
              <a:buChar char="v"/>
            </a:pPr>
            <a:r>
              <a:rPr lang="en-US" sz="2000" dirty="0"/>
              <a:t>  Can policies be </a:t>
            </a:r>
            <a:r>
              <a:rPr lang="en-US" sz="2000" b="1" dirty="0">
                <a:solidFill>
                  <a:srgbClr val="1D6295"/>
                </a:solidFill>
              </a:rPr>
              <a:t>grouped for greater impact</a:t>
            </a:r>
            <a:r>
              <a:rPr lang="en-US" sz="2000" dirty="0"/>
              <a:t>?</a:t>
            </a:r>
          </a:p>
          <a:p>
            <a:pPr lvl="0">
              <a:buFont typeface="Wingdings" panose="05000000000000000000" pitchFamily="2" charset="2"/>
              <a:buChar char="v"/>
            </a:pPr>
            <a:r>
              <a:rPr lang="en-US" sz="2000" dirty="0"/>
              <a:t>  Are there any </a:t>
            </a:r>
            <a:r>
              <a:rPr lang="en-US" sz="2000" b="1" dirty="0">
                <a:solidFill>
                  <a:srgbClr val="1D6295"/>
                </a:solidFill>
              </a:rPr>
              <a:t>unintended consequences</a:t>
            </a:r>
            <a:r>
              <a:rPr lang="en-US" sz="2000" dirty="0"/>
              <a:t>?</a:t>
            </a:r>
          </a:p>
          <a:p>
            <a:endParaRPr lang="en-US" sz="2000" dirty="0"/>
          </a:p>
        </p:txBody>
      </p:sp>
    </p:spTree>
    <p:extLst>
      <p:ext uri="{BB962C8B-B14F-4D97-AF65-F5344CB8AC3E}">
        <p14:creationId xmlns:p14="http://schemas.microsoft.com/office/powerpoint/2010/main" val="38161247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n-lt"/>
              </a:rPr>
              <a:t>Timeline:  </a:t>
            </a:r>
            <a:r>
              <a:rPr lang="en-US" b="1" dirty="0">
                <a:solidFill>
                  <a:schemeClr val="accent3">
                    <a:lumMod val="75000"/>
                  </a:schemeClr>
                </a:solidFill>
              </a:rPr>
              <a:t>Two phases</a:t>
            </a:r>
          </a:p>
        </p:txBody>
      </p:sp>
      <p:sp>
        <p:nvSpPr>
          <p:cNvPr id="3" name="Text Placeholder 2"/>
          <p:cNvSpPr>
            <a:spLocks noGrp="1"/>
          </p:cNvSpPr>
          <p:nvPr>
            <p:ph type="body" idx="1"/>
          </p:nvPr>
        </p:nvSpPr>
        <p:spPr>
          <a:xfrm>
            <a:off x="1024128" y="1806355"/>
            <a:ext cx="4754880" cy="822960"/>
          </a:xfrm>
        </p:spPr>
        <p:style>
          <a:lnRef idx="2">
            <a:schemeClr val="accent2">
              <a:shade val="50000"/>
            </a:schemeClr>
          </a:lnRef>
          <a:fillRef idx="1">
            <a:schemeClr val="accent2"/>
          </a:fillRef>
          <a:effectRef idx="0">
            <a:schemeClr val="accent2"/>
          </a:effectRef>
          <a:fontRef idx="minor">
            <a:schemeClr val="lt1"/>
          </a:fontRef>
        </p:style>
        <p:txBody>
          <a:bodyPr>
            <a:normAutofit lnSpcReduction="10000"/>
          </a:bodyPr>
          <a:lstStyle/>
          <a:p>
            <a:r>
              <a:rPr lang="en-US" b="1" dirty="0">
                <a:solidFill>
                  <a:schemeClr val="bg2"/>
                </a:solidFill>
              </a:rPr>
              <a:t>Phase 1: </a:t>
            </a:r>
            <a:r>
              <a:rPr lang="en-US" b="1" dirty="0">
                <a:solidFill>
                  <a:srgbClr val="FFFF00"/>
                </a:solidFill>
                <a:latin typeface="Aharoni" panose="02010803020104030203" pitchFamily="2" charset="-79"/>
                <a:cs typeface="Aharoni" panose="02010803020104030203" pitchFamily="2" charset="-79"/>
              </a:rPr>
              <a:t>Policy Development</a:t>
            </a:r>
          </a:p>
          <a:p>
            <a:r>
              <a:rPr lang="en-US" dirty="0">
                <a:solidFill>
                  <a:schemeClr val="tx1"/>
                </a:solidFill>
              </a:rPr>
              <a:t>December 2023</a:t>
            </a:r>
          </a:p>
        </p:txBody>
      </p:sp>
      <p:sp>
        <p:nvSpPr>
          <p:cNvPr id="4" name="Content Placeholder 3"/>
          <p:cNvSpPr>
            <a:spLocks noGrp="1"/>
          </p:cNvSpPr>
          <p:nvPr>
            <p:ph sz="half" idx="2"/>
          </p:nvPr>
        </p:nvSpPr>
        <p:spPr>
          <a:xfrm>
            <a:off x="1024128" y="2917767"/>
            <a:ext cx="4858056" cy="3575108"/>
          </a:xfrm>
        </p:spPr>
        <p:txBody>
          <a:bodyPr>
            <a:normAutofit fontScale="85000" lnSpcReduction="20000"/>
          </a:bodyPr>
          <a:lstStyle/>
          <a:p>
            <a:pPr>
              <a:buClr>
                <a:schemeClr val="accent3">
                  <a:lumMod val="75000"/>
                </a:schemeClr>
              </a:buClr>
              <a:buFont typeface="Wingdings" panose="05000000000000000000" pitchFamily="2" charset="2"/>
              <a:buChar char="§"/>
            </a:pPr>
            <a:r>
              <a:rPr lang="en-US" dirty="0"/>
              <a:t>  </a:t>
            </a:r>
            <a:r>
              <a:rPr lang="en-US" sz="3300" b="1" dirty="0"/>
              <a:t>Working Group </a:t>
            </a:r>
            <a:r>
              <a:rPr lang="en-US" dirty="0"/>
              <a:t>meets monthly </a:t>
            </a:r>
          </a:p>
          <a:p>
            <a:pPr>
              <a:lnSpc>
                <a:spcPct val="120000"/>
              </a:lnSpc>
              <a:buClr>
                <a:schemeClr val="accent3">
                  <a:lumMod val="75000"/>
                </a:schemeClr>
              </a:buClr>
              <a:buFont typeface="Wingdings" panose="05000000000000000000" pitchFamily="2" charset="2"/>
              <a:buChar char="§"/>
            </a:pPr>
            <a:r>
              <a:rPr lang="en-US" b="1" dirty="0">
                <a:solidFill>
                  <a:srgbClr val="0070C0"/>
                </a:solidFill>
              </a:rPr>
              <a:t>  </a:t>
            </a:r>
            <a:r>
              <a:rPr lang="en-US" sz="3300" b="1" dirty="0"/>
              <a:t>Stakeholder Meetings </a:t>
            </a:r>
            <a:r>
              <a:rPr lang="en-US" dirty="0"/>
              <a:t>&amp; Listening  Sessions</a:t>
            </a:r>
          </a:p>
          <a:p>
            <a:pPr>
              <a:lnSpc>
                <a:spcPct val="120000"/>
              </a:lnSpc>
              <a:buClr>
                <a:schemeClr val="accent3">
                  <a:lumMod val="75000"/>
                </a:schemeClr>
              </a:buClr>
              <a:buFont typeface="Wingdings" panose="05000000000000000000" pitchFamily="2" charset="2"/>
              <a:buChar char="§"/>
            </a:pPr>
            <a:r>
              <a:rPr lang="en-US" sz="2400" dirty="0"/>
              <a:t>  </a:t>
            </a:r>
            <a:r>
              <a:rPr lang="en-US" sz="3300" b="1" dirty="0"/>
              <a:t>Develop five to ten policies </a:t>
            </a:r>
            <a:r>
              <a:rPr lang="en-US" dirty="0"/>
              <a:t>for review and to be considered for adoption</a:t>
            </a:r>
          </a:p>
        </p:txBody>
      </p:sp>
      <p:sp>
        <p:nvSpPr>
          <p:cNvPr id="5" name="Text Placeholder 4"/>
          <p:cNvSpPr>
            <a:spLocks noGrp="1"/>
          </p:cNvSpPr>
          <p:nvPr>
            <p:ph type="body" sz="quarter" idx="3"/>
          </p:nvPr>
        </p:nvSpPr>
        <p:spPr>
          <a:xfrm>
            <a:off x="6412994" y="1820487"/>
            <a:ext cx="5050256" cy="822960"/>
          </a:xfrm>
        </p:spPr>
        <p:style>
          <a:lnRef idx="2">
            <a:schemeClr val="accent3">
              <a:shade val="50000"/>
            </a:schemeClr>
          </a:lnRef>
          <a:fillRef idx="1">
            <a:schemeClr val="accent3"/>
          </a:fillRef>
          <a:effectRef idx="0">
            <a:schemeClr val="accent3"/>
          </a:effectRef>
          <a:fontRef idx="minor">
            <a:schemeClr val="lt1"/>
          </a:fontRef>
        </p:style>
        <p:txBody>
          <a:bodyPr>
            <a:normAutofit lnSpcReduction="10000"/>
          </a:bodyPr>
          <a:lstStyle/>
          <a:p>
            <a:r>
              <a:rPr lang="en-US" b="1" dirty="0">
                <a:solidFill>
                  <a:schemeClr val="bg2"/>
                </a:solidFill>
              </a:rPr>
              <a:t>Phase 2:</a:t>
            </a:r>
            <a:r>
              <a:rPr lang="en-US" dirty="0">
                <a:solidFill>
                  <a:schemeClr val="bg2"/>
                </a:solidFill>
              </a:rPr>
              <a:t> </a:t>
            </a:r>
            <a:r>
              <a:rPr lang="en-US" b="1" dirty="0">
                <a:solidFill>
                  <a:srgbClr val="FFFF00"/>
                </a:solidFill>
                <a:latin typeface="Aharoni" panose="02010803020104030203" pitchFamily="2" charset="-79"/>
                <a:cs typeface="Aharoni" panose="02010803020104030203" pitchFamily="2" charset="-79"/>
              </a:rPr>
              <a:t>Operational Review </a:t>
            </a:r>
          </a:p>
          <a:p>
            <a:r>
              <a:rPr lang="en-US" dirty="0">
                <a:solidFill>
                  <a:schemeClr val="tx1"/>
                </a:solidFill>
              </a:rPr>
              <a:t>January 2024</a:t>
            </a:r>
          </a:p>
        </p:txBody>
      </p:sp>
      <p:sp>
        <p:nvSpPr>
          <p:cNvPr id="6" name="Content Placeholder 5"/>
          <p:cNvSpPr>
            <a:spLocks noGrp="1"/>
          </p:cNvSpPr>
          <p:nvPr>
            <p:ph sz="quarter" idx="4"/>
          </p:nvPr>
        </p:nvSpPr>
        <p:spPr>
          <a:xfrm>
            <a:off x="6412994" y="2934679"/>
            <a:ext cx="4858056" cy="3291839"/>
          </a:xfrm>
        </p:spPr>
        <p:txBody>
          <a:bodyPr>
            <a:normAutofit fontScale="85000" lnSpcReduction="20000"/>
          </a:bodyPr>
          <a:lstStyle/>
          <a:p>
            <a:pPr>
              <a:lnSpc>
                <a:spcPct val="120000"/>
              </a:lnSpc>
              <a:buClr>
                <a:schemeClr val="accent6">
                  <a:lumMod val="75000"/>
                </a:schemeClr>
              </a:buClr>
              <a:buFont typeface="Wingdings" panose="05000000000000000000" pitchFamily="2" charset="2"/>
              <a:buChar char="§"/>
            </a:pPr>
            <a:r>
              <a:rPr lang="en-US" dirty="0"/>
              <a:t> </a:t>
            </a:r>
            <a:r>
              <a:rPr lang="en-US" sz="3800" b="1" dirty="0"/>
              <a:t>Working Group </a:t>
            </a:r>
            <a:r>
              <a:rPr lang="en-US" dirty="0"/>
              <a:t>reviews current programming and resource allocation to align with the adopted policies</a:t>
            </a:r>
          </a:p>
          <a:p>
            <a:pPr>
              <a:lnSpc>
                <a:spcPct val="120000"/>
              </a:lnSpc>
              <a:buClr>
                <a:schemeClr val="accent6">
                  <a:lumMod val="75000"/>
                </a:schemeClr>
              </a:buClr>
              <a:buFont typeface="Wingdings" panose="05000000000000000000" pitchFamily="2" charset="2"/>
              <a:buChar char="§"/>
            </a:pPr>
            <a:r>
              <a:rPr lang="en-US" dirty="0"/>
              <a:t> </a:t>
            </a:r>
            <a:r>
              <a:rPr lang="en-US" sz="3800" b="1" dirty="0"/>
              <a:t>Stakeholder Meetings </a:t>
            </a:r>
            <a:r>
              <a:rPr lang="en-US" dirty="0"/>
              <a:t>and Listening Sessions for input on implementation ideas</a:t>
            </a:r>
          </a:p>
          <a:p>
            <a:pPr marL="0" indent="0">
              <a:buNone/>
            </a:pPr>
            <a:endParaRPr lang="en-US" dirty="0"/>
          </a:p>
        </p:txBody>
      </p:sp>
    </p:spTree>
    <p:extLst>
      <p:ext uri="{BB962C8B-B14F-4D97-AF65-F5344CB8AC3E}">
        <p14:creationId xmlns:p14="http://schemas.microsoft.com/office/powerpoint/2010/main" val="1391626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4F2E2428-58BA-458D-AA54-05502E63F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48215" cy="68579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A09EE20-0F4F-1914-8ADE-BA8F82EEB872}"/>
              </a:ext>
            </a:extLst>
          </p:cNvPr>
          <p:cNvSpPr>
            <a:spLocks noGrp="1"/>
          </p:cNvSpPr>
          <p:nvPr>
            <p:ph type="title"/>
          </p:nvPr>
        </p:nvSpPr>
        <p:spPr>
          <a:xfrm>
            <a:off x="180592" y="542579"/>
            <a:ext cx="8847794" cy="1322887"/>
          </a:xfrm>
        </p:spPr>
        <p:txBody>
          <a:bodyPr>
            <a:normAutofit/>
          </a:bodyPr>
          <a:lstStyle/>
          <a:p>
            <a:r>
              <a:rPr lang="en-US" b="1" i="1" dirty="0">
                <a:solidFill>
                  <a:srgbClr val="1D6295"/>
                </a:solidFill>
                <a:effectLst/>
                <a:latin typeface="+mn-lt"/>
                <a:ea typeface="Calibri" panose="020F0502020204030204" pitchFamily="34" charset="0"/>
              </a:rPr>
              <a:t>What has the research shown us?</a:t>
            </a:r>
            <a:endParaRPr lang="en-US" b="1" i="1" dirty="0">
              <a:solidFill>
                <a:srgbClr val="1D6295"/>
              </a:solidFill>
              <a:latin typeface="+mn-lt"/>
            </a:endParaRPr>
          </a:p>
        </p:txBody>
      </p:sp>
      <p:sp>
        <p:nvSpPr>
          <p:cNvPr id="3" name="Content Placeholder 2">
            <a:extLst>
              <a:ext uri="{FF2B5EF4-FFF2-40B4-BE49-F238E27FC236}">
                <a16:creationId xmlns:a16="http://schemas.microsoft.com/office/drawing/2014/main" id="{E7A819CF-54BC-47BD-1375-B29913841CDE}"/>
              </a:ext>
            </a:extLst>
          </p:cNvPr>
          <p:cNvSpPr>
            <a:spLocks noGrp="1"/>
          </p:cNvSpPr>
          <p:nvPr>
            <p:ph idx="1"/>
          </p:nvPr>
        </p:nvSpPr>
        <p:spPr>
          <a:xfrm>
            <a:off x="1137034" y="2194103"/>
            <a:ext cx="6573951" cy="3344849"/>
          </a:xfrm>
        </p:spPr>
        <p:txBody>
          <a:bodyPr>
            <a:normAutofit lnSpcReduction="10000"/>
          </a:bodyPr>
          <a:lstStyle/>
          <a:p>
            <a:pPr marL="342900" marR="0" indent="-342900">
              <a:spcBef>
                <a:spcPts val="0"/>
              </a:spcBef>
              <a:spcAft>
                <a:spcPts val="0"/>
              </a:spcAft>
              <a:buClr>
                <a:srgbClr val="1D6295"/>
              </a:buClr>
              <a:buSzPct val="200000"/>
              <a:buFont typeface="+mj-lt"/>
              <a:buAutoNum type="arabicPeriod"/>
            </a:pPr>
            <a:r>
              <a:rPr lang="en-US" sz="2000" dirty="0">
                <a:effectLst/>
                <a:ea typeface="Calibri" panose="020F0502020204030204" pitchFamily="34" charset="0"/>
              </a:rPr>
              <a:t>  The highest returns </a:t>
            </a:r>
            <a:r>
              <a:rPr lang="en-US" sz="2400" b="1" dirty="0">
                <a:solidFill>
                  <a:srgbClr val="1D6295"/>
                </a:solidFill>
              </a:rPr>
              <a:t>target l</a:t>
            </a:r>
            <a:r>
              <a:rPr lang="en-US" sz="2400" b="1" dirty="0">
                <a:solidFill>
                  <a:srgbClr val="1D6295"/>
                </a:solidFill>
                <a:effectLst/>
                <a:ea typeface="Calibri" panose="020F0502020204030204" pitchFamily="34" charset="0"/>
              </a:rPr>
              <a:t>ow-income children </a:t>
            </a:r>
            <a:r>
              <a:rPr lang="en-US" sz="2400" b="1" dirty="0">
                <a:effectLst/>
                <a:ea typeface="Calibri" panose="020F0502020204030204" pitchFamily="34" charset="0"/>
              </a:rPr>
              <a:t>throughout childhood</a:t>
            </a:r>
            <a:endParaRPr lang="en-US" sz="2000" b="1" dirty="0">
              <a:effectLst/>
              <a:ea typeface="Calibri" panose="020F0502020204030204" pitchFamily="34" charset="0"/>
            </a:endParaRPr>
          </a:p>
          <a:p>
            <a:pPr lvl="4">
              <a:spcBef>
                <a:spcPts val="0"/>
              </a:spcBef>
              <a:spcAft>
                <a:spcPts val="0"/>
              </a:spcAft>
              <a:buFont typeface="Wingdings" panose="05000000000000000000" pitchFamily="2" charset="2"/>
              <a:buChar char="§"/>
            </a:pPr>
            <a:r>
              <a:rPr lang="en-US" sz="2000" dirty="0">
                <a:effectLst/>
                <a:ea typeface="Calibri" panose="020F0502020204030204" pitchFamily="34" charset="0"/>
              </a:rPr>
              <a:t>early care and education</a:t>
            </a:r>
          </a:p>
          <a:p>
            <a:pPr lvl="4">
              <a:spcBef>
                <a:spcPts val="0"/>
              </a:spcBef>
              <a:spcAft>
                <a:spcPts val="0"/>
              </a:spcAft>
              <a:buFont typeface="Wingdings" panose="05000000000000000000" pitchFamily="2" charset="2"/>
              <a:buChar char="§"/>
            </a:pPr>
            <a:r>
              <a:rPr lang="en-US" sz="2000" dirty="0">
                <a:effectLst/>
                <a:ea typeface="Calibri" panose="020F0502020204030204" pitchFamily="34" charset="0"/>
              </a:rPr>
              <a:t>access to health insurance</a:t>
            </a:r>
          </a:p>
          <a:p>
            <a:pPr lvl="4">
              <a:spcBef>
                <a:spcPts val="0"/>
              </a:spcBef>
              <a:spcAft>
                <a:spcPts val="0"/>
              </a:spcAft>
              <a:buFont typeface="Wingdings" panose="05000000000000000000" pitchFamily="2" charset="2"/>
              <a:buChar char="§"/>
            </a:pPr>
            <a:r>
              <a:rPr lang="en-US" sz="2000" dirty="0">
                <a:effectLst/>
                <a:ea typeface="Calibri" panose="020F0502020204030204" pitchFamily="34" charset="0"/>
              </a:rPr>
              <a:t> college attainment</a:t>
            </a:r>
          </a:p>
          <a:p>
            <a:pPr marL="251460" marR="0" indent="-342900">
              <a:spcBef>
                <a:spcPts val="0"/>
              </a:spcBef>
              <a:spcAft>
                <a:spcPts val="0"/>
              </a:spcAft>
              <a:buFont typeface="+mj-lt"/>
              <a:buAutoNum type="arabicPeriod"/>
            </a:pPr>
            <a:endParaRPr lang="en-US" sz="2000" dirty="0">
              <a:effectLst/>
              <a:ea typeface="Calibri" panose="020F0502020204030204" pitchFamily="34" charset="0"/>
            </a:endParaRPr>
          </a:p>
          <a:p>
            <a:pPr marL="342900" marR="0" indent="-342900">
              <a:spcBef>
                <a:spcPts val="0"/>
              </a:spcBef>
              <a:spcAft>
                <a:spcPts val="0"/>
              </a:spcAft>
              <a:buClr>
                <a:srgbClr val="1D6295"/>
              </a:buClr>
              <a:buSzPct val="200000"/>
              <a:buFont typeface="+mj-lt"/>
              <a:buAutoNum type="arabicPeriod"/>
            </a:pPr>
            <a:r>
              <a:rPr lang="en-US" sz="2000" dirty="0"/>
              <a:t>  High returns also for policies and programs </a:t>
            </a:r>
            <a:r>
              <a:rPr lang="en-US" sz="2400" b="1" dirty="0">
                <a:solidFill>
                  <a:srgbClr val="1D6295"/>
                </a:solidFill>
              </a:rPr>
              <a:t>targeting adults that have children</a:t>
            </a:r>
            <a:r>
              <a:rPr lang="en-US" sz="2000" b="1" dirty="0"/>
              <a:t> </a:t>
            </a:r>
            <a:r>
              <a:rPr lang="en-US" sz="2000" dirty="0"/>
              <a:t>when there are </a:t>
            </a:r>
            <a:r>
              <a:rPr lang="en-US" sz="2000" b="1" dirty="0"/>
              <a:t>spillover effects to the children</a:t>
            </a:r>
            <a:r>
              <a:rPr lang="en-US" sz="2000" dirty="0"/>
              <a:t> </a:t>
            </a:r>
          </a:p>
          <a:p>
            <a:pPr marL="630936" lvl="1" indent="-457200">
              <a:spcBef>
                <a:spcPts val="0"/>
              </a:spcBef>
              <a:spcAft>
                <a:spcPts val="0"/>
              </a:spcAft>
            </a:pPr>
            <a:r>
              <a:rPr lang="en-US" sz="2000" dirty="0"/>
              <a:t>Support for better paying jobs/ career pathways</a:t>
            </a:r>
          </a:p>
          <a:p>
            <a:pPr marL="630936" lvl="1" indent="-457200">
              <a:spcBef>
                <a:spcPts val="0"/>
              </a:spcBef>
              <a:spcAft>
                <a:spcPts val="0"/>
              </a:spcAft>
            </a:pPr>
            <a:r>
              <a:rPr lang="en-US" sz="2000" dirty="0"/>
              <a:t>Access to housing in high opportunity neighborhoods.</a:t>
            </a:r>
          </a:p>
          <a:p>
            <a:pPr marL="173736" lvl="1" indent="0">
              <a:spcBef>
                <a:spcPts val="0"/>
              </a:spcBef>
              <a:spcAft>
                <a:spcPts val="0"/>
              </a:spcAft>
              <a:buNone/>
            </a:pPr>
            <a:r>
              <a:rPr lang="en-US" sz="2000" dirty="0"/>
              <a:t> </a:t>
            </a:r>
          </a:p>
          <a:p>
            <a:endParaRPr lang="en-US" sz="2000" dirty="0"/>
          </a:p>
        </p:txBody>
      </p:sp>
      <p:pic>
        <p:nvPicPr>
          <p:cNvPr id="7" name="Graphic 6" descr="Research with solid fill">
            <a:extLst>
              <a:ext uri="{FF2B5EF4-FFF2-40B4-BE49-F238E27FC236}">
                <a16:creationId xmlns:a16="http://schemas.microsoft.com/office/drawing/2014/main" id="{8BB1A076-C3F7-DFEC-EF74-FEAC62C691D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69585" y="1182110"/>
            <a:ext cx="3441823" cy="3441823"/>
          </a:xfrm>
          <a:prstGeom prst="rect">
            <a:avLst/>
          </a:prstGeom>
        </p:spPr>
      </p:pic>
      <p:sp>
        <p:nvSpPr>
          <p:cNvPr id="4" name="TextBox 3">
            <a:extLst>
              <a:ext uri="{FF2B5EF4-FFF2-40B4-BE49-F238E27FC236}">
                <a16:creationId xmlns:a16="http://schemas.microsoft.com/office/drawing/2014/main" id="{1DF6651F-1464-3BBF-7297-4ACBB155B3A1}"/>
              </a:ext>
            </a:extLst>
          </p:cNvPr>
          <p:cNvSpPr txBox="1"/>
          <p:nvPr/>
        </p:nvSpPr>
        <p:spPr>
          <a:xfrm>
            <a:off x="8453900" y="5000343"/>
            <a:ext cx="3557508" cy="1077218"/>
          </a:xfrm>
          <a:prstGeom prst="rect">
            <a:avLst/>
          </a:prstGeom>
          <a:noFill/>
        </p:spPr>
        <p:txBody>
          <a:bodyPr wrap="square" rtlCol="0">
            <a:spAutoFit/>
          </a:bodyPr>
          <a:lstStyle/>
          <a:p>
            <a:r>
              <a:rPr lang="en-US" sz="3200" b="1" dirty="0">
                <a:solidFill>
                  <a:srgbClr val="1D6295"/>
                </a:solidFill>
                <a:latin typeface="Aharoni" panose="02010803020104030203" pitchFamily="2" charset="-79"/>
                <a:cs typeface="Aharoni" panose="02010803020104030203" pitchFamily="2" charset="-79"/>
              </a:rPr>
              <a:t>Intergenerational Impact </a:t>
            </a:r>
          </a:p>
        </p:txBody>
      </p:sp>
    </p:spTree>
    <p:extLst>
      <p:ext uri="{BB962C8B-B14F-4D97-AF65-F5344CB8AC3E}">
        <p14:creationId xmlns:p14="http://schemas.microsoft.com/office/powerpoint/2010/main" val="14653401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2"/>
          <p:cNvSpPr>
            <a:spLocks noGrp="1"/>
          </p:cNvSpPr>
          <p:nvPr>
            <p:ph type="title"/>
          </p:nvPr>
        </p:nvSpPr>
        <p:spPr>
          <a:xfrm>
            <a:off x="773408" y="992093"/>
            <a:ext cx="2600413" cy="3548375"/>
          </a:xfrm>
        </p:spPr>
        <p:txBody>
          <a:bodyPr vert="horz" lIns="91440" tIns="45720" rIns="91440" bIns="45720" rtlCol="0" anchor="b">
            <a:normAutofit/>
          </a:bodyPr>
          <a:lstStyle/>
          <a:p>
            <a:pPr algn="ctr"/>
            <a:r>
              <a:rPr lang="en-US" kern="1200">
                <a:solidFill>
                  <a:schemeClr val="tx1"/>
                </a:solidFill>
                <a:latin typeface="+mj-lt"/>
                <a:ea typeface="+mj-ea"/>
                <a:cs typeface="+mj-cs"/>
              </a:rPr>
              <a:t>Bundling policies can have a greater effect</a:t>
            </a:r>
            <a:endParaRPr lang="en-US" kern="1200" dirty="0">
              <a:solidFill>
                <a:schemeClr val="tx1"/>
              </a:solidFill>
              <a:latin typeface="+mj-lt"/>
              <a:ea typeface="+mj-ea"/>
              <a:cs typeface="+mj-cs"/>
            </a:endParaRPr>
          </a:p>
        </p:txBody>
      </p:sp>
      <p:pic>
        <p:nvPicPr>
          <p:cNvPr id="5" name="Content Placeholder 4"/>
          <p:cNvPicPr>
            <a:picLocks noChangeAspect="1"/>
          </p:cNvPicPr>
          <p:nvPr/>
        </p:nvPicPr>
        <p:blipFill>
          <a:blip r:embed="rId2"/>
          <a:stretch>
            <a:fillRect/>
          </a:stretch>
        </p:blipFill>
        <p:spPr>
          <a:xfrm>
            <a:off x="3668111" y="992093"/>
            <a:ext cx="8339281" cy="4607452"/>
          </a:xfrm>
          <a:prstGeom prst="rect">
            <a:avLst/>
          </a:prstGeom>
        </p:spPr>
      </p:pic>
    </p:spTree>
    <p:extLst>
      <p:ext uri="{BB962C8B-B14F-4D97-AF65-F5344CB8AC3E}">
        <p14:creationId xmlns:p14="http://schemas.microsoft.com/office/powerpoint/2010/main" val="10599250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6D3CE-87DA-9A01-45B7-173B86A9C800}"/>
              </a:ext>
            </a:extLst>
          </p:cNvPr>
          <p:cNvSpPr>
            <a:spLocks noGrp="1"/>
          </p:cNvSpPr>
          <p:nvPr>
            <p:ph type="title"/>
          </p:nvPr>
        </p:nvSpPr>
        <p:spPr/>
        <p:txBody>
          <a:bodyPr/>
          <a:lstStyle/>
          <a:p>
            <a:r>
              <a:rPr lang="en-US" dirty="0">
                <a:latin typeface="Amasis MT Pro Black" panose="02040A04050005020304" pitchFamily="18" charset="0"/>
              </a:rPr>
              <a:t>4 Policy Areas</a:t>
            </a:r>
          </a:p>
        </p:txBody>
      </p:sp>
      <p:graphicFrame>
        <p:nvGraphicFramePr>
          <p:cNvPr id="8" name="Content Placeholder 2">
            <a:extLst>
              <a:ext uri="{FF2B5EF4-FFF2-40B4-BE49-F238E27FC236}">
                <a16:creationId xmlns:a16="http://schemas.microsoft.com/office/drawing/2014/main" id="{02053590-3616-76A3-D9D4-C60A749C863C}"/>
              </a:ext>
            </a:extLst>
          </p:cNvPr>
          <p:cNvGraphicFramePr>
            <a:graphicFrameLocks noGrp="1"/>
          </p:cNvGraphicFramePr>
          <p:nvPr>
            <p:ph idx="1"/>
            <p:extLst>
              <p:ext uri="{D42A27DB-BD31-4B8C-83A1-F6EECF244321}">
                <p14:modId xmlns:p14="http://schemas.microsoft.com/office/powerpoint/2010/main" val="3122023163"/>
              </p:ext>
            </p:extLst>
          </p:nvPr>
        </p:nvGraphicFramePr>
        <p:xfrm>
          <a:off x="838200" y="1161826"/>
          <a:ext cx="10515600" cy="50151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091C39AB-5B19-B332-5253-E64E4DEFB8CF}"/>
              </a:ext>
            </a:extLst>
          </p:cNvPr>
          <p:cNvSpPr>
            <a:spLocks noGrp="1"/>
          </p:cNvSpPr>
          <p:nvPr>
            <p:ph type="dt" sz="half" idx="10"/>
          </p:nvPr>
        </p:nvSpPr>
        <p:spPr/>
        <p:txBody>
          <a:bodyPr/>
          <a:lstStyle/>
          <a:p>
            <a:fld id="{DD9C8446-696E-6942-B6C8-CC9CAD0B34E0}" type="datetime1">
              <a:rPr lang="en-US" smtClean="0"/>
              <a:pPr/>
              <a:t>8/28/23</a:t>
            </a:fld>
            <a:endParaRPr lang="en-US" dirty="0"/>
          </a:p>
        </p:txBody>
      </p:sp>
      <p:sp>
        <p:nvSpPr>
          <p:cNvPr id="6" name="Slide Number Placeholder 5">
            <a:extLst>
              <a:ext uri="{FF2B5EF4-FFF2-40B4-BE49-F238E27FC236}">
                <a16:creationId xmlns:a16="http://schemas.microsoft.com/office/drawing/2014/main" id="{5715459F-053E-940C-2431-1AF536C5B8D8}"/>
              </a:ext>
            </a:extLst>
          </p:cNvPr>
          <p:cNvSpPr>
            <a:spLocks noGrp="1"/>
          </p:cNvSpPr>
          <p:nvPr>
            <p:ph type="sldNum" sz="quarter" idx="12"/>
          </p:nvPr>
        </p:nvSpPr>
        <p:spPr/>
        <p:txBody>
          <a:bodyPr/>
          <a:lstStyle/>
          <a:p>
            <a:fld id="{294A09A9-5501-47C1-A89A-A340965A2BE2}" type="slidenum">
              <a:rPr lang="en-US" smtClean="0"/>
              <a:pPr/>
              <a:t>26</a:t>
            </a:fld>
            <a:endParaRPr lang="en-US" dirty="0"/>
          </a:p>
        </p:txBody>
      </p:sp>
    </p:spTree>
    <p:extLst>
      <p:ext uri="{BB962C8B-B14F-4D97-AF65-F5344CB8AC3E}">
        <p14:creationId xmlns:p14="http://schemas.microsoft.com/office/powerpoint/2010/main" val="1652232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191A4-7839-4F63-B17C-7C366C59488C}"/>
              </a:ext>
            </a:extLst>
          </p:cNvPr>
          <p:cNvSpPr>
            <a:spLocks noGrp="1"/>
          </p:cNvSpPr>
          <p:nvPr>
            <p:ph type="title"/>
          </p:nvPr>
        </p:nvSpPr>
        <p:spPr/>
        <p:txBody>
          <a:bodyPr/>
          <a:lstStyle/>
          <a:p>
            <a:r>
              <a:rPr lang="en-US" dirty="0"/>
              <a:t>Cross Policy Strategies</a:t>
            </a:r>
          </a:p>
        </p:txBody>
      </p:sp>
      <p:sp>
        <p:nvSpPr>
          <p:cNvPr id="4" name="Content Placeholder 3">
            <a:extLst>
              <a:ext uri="{FF2B5EF4-FFF2-40B4-BE49-F238E27FC236}">
                <a16:creationId xmlns:a16="http://schemas.microsoft.com/office/drawing/2014/main" id="{9B9ED227-95A7-4B08-91FE-5E0EF0D41D20}"/>
              </a:ext>
            </a:extLst>
          </p:cNvPr>
          <p:cNvSpPr>
            <a:spLocks noGrp="1"/>
          </p:cNvSpPr>
          <p:nvPr>
            <p:ph idx="1"/>
          </p:nvPr>
        </p:nvSpPr>
        <p:spPr>
          <a:xfrm>
            <a:off x="1167492" y="2706856"/>
            <a:ext cx="3218688" cy="2200810"/>
          </a:xfrm>
        </p:spPr>
        <p:txBody>
          <a:bodyPr vert="horz" lIns="91440" tIns="45720" rIns="91440" bIns="45720" rtlCol="0" anchor="t">
            <a:noAutofit/>
          </a:bodyPr>
          <a:lstStyle/>
          <a:p>
            <a:r>
              <a:rPr lang="en-US" sz="2400" b="1" dirty="0">
                <a:solidFill>
                  <a:schemeClr val="accent1">
                    <a:lumMod val="75000"/>
                  </a:schemeClr>
                </a:solidFill>
                <a:effectLst/>
                <a:ea typeface="Calibri" panose="020F0502020204030204" pitchFamily="34" charset="0"/>
                <a:cs typeface="Biome" panose="020B0502040204020203" pitchFamily="34" charset="0"/>
              </a:rPr>
              <a:t>Center family voice and participation in the development of policies, programs, and practices.</a:t>
            </a:r>
            <a:endParaRPr lang="en-US" sz="2800" dirty="0">
              <a:solidFill>
                <a:schemeClr val="accent1">
                  <a:lumMod val="75000"/>
                </a:schemeClr>
              </a:solidFill>
              <a:cs typeface="Biome" panose="020B0502040204020203" pitchFamily="34" charset="0"/>
            </a:endParaRPr>
          </a:p>
        </p:txBody>
      </p:sp>
      <p:sp>
        <p:nvSpPr>
          <p:cNvPr id="3" name="Date Placeholder 2">
            <a:extLst>
              <a:ext uri="{FF2B5EF4-FFF2-40B4-BE49-F238E27FC236}">
                <a16:creationId xmlns:a16="http://schemas.microsoft.com/office/drawing/2014/main" id="{75202033-17DD-3E4F-BB90-ADC6A1F0C66F}"/>
              </a:ext>
            </a:extLst>
          </p:cNvPr>
          <p:cNvSpPr>
            <a:spLocks noGrp="1"/>
          </p:cNvSpPr>
          <p:nvPr>
            <p:ph type="dt" sz="half" idx="2"/>
          </p:nvPr>
        </p:nvSpPr>
        <p:spPr/>
        <p:txBody>
          <a:bodyPr/>
          <a:lstStyle/>
          <a:p>
            <a:fld id="{A42FF1E2-60E5-C540-AA54-7072D5406B0B}" type="datetime1">
              <a:rPr lang="en-US" smtClean="0"/>
              <a:pPr/>
              <a:t>8/28/23</a:t>
            </a:fld>
            <a:endParaRPr lang="en-US" dirty="0"/>
          </a:p>
        </p:txBody>
      </p:sp>
      <p:sp>
        <p:nvSpPr>
          <p:cNvPr id="5" name="Content Placeholder 4">
            <a:extLst>
              <a:ext uri="{FF2B5EF4-FFF2-40B4-BE49-F238E27FC236}">
                <a16:creationId xmlns:a16="http://schemas.microsoft.com/office/drawing/2014/main" id="{9C2ECAAA-1E9C-4845-8EA9-E11A76F08150}"/>
              </a:ext>
            </a:extLst>
          </p:cNvPr>
          <p:cNvSpPr>
            <a:spLocks noGrp="1"/>
          </p:cNvSpPr>
          <p:nvPr>
            <p:ph idx="10"/>
          </p:nvPr>
        </p:nvSpPr>
        <p:spPr>
          <a:xfrm>
            <a:off x="4683787" y="2706857"/>
            <a:ext cx="3173279" cy="3770143"/>
          </a:xfrm>
        </p:spPr>
        <p:txBody>
          <a:bodyPr vert="horz" lIns="91440" tIns="45720" rIns="91440" bIns="45720" rtlCol="0" anchor="t">
            <a:normAutofit/>
          </a:bodyPr>
          <a:lstStyle/>
          <a:p>
            <a:pPr marL="342900" indent="-342900">
              <a:buFont typeface="Arial" panose="020B0604020202020204" pitchFamily="34" charset="0"/>
              <a:buChar char="•"/>
            </a:pPr>
            <a:r>
              <a:rPr lang="en-US" sz="2400" b="1" dirty="0">
                <a:solidFill>
                  <a:schemeClr val="accent1">
                    <a:lumMod val="75000"/>
                  </a:schemeClr>
                </a:solidFill>
                <a:effectLst/>
                <a:latin typeface="Calibri" panose="020F0502020204030204" pitchFamily="34" charset="0"/>
                <a:ea typeface="Calibri" panose="020F0502020204030204" pitchFamily="34" charset="0"/>
              </a:rPr>
              <a:t>Build a more climate resilient community </a:t>
            </a:r>
          </a:p>
          <a:p>
            <a:pPr marL="342900" indent="-342900">
              <a:buFont typeface="Arial" panose="020B0604020202020204" pitchFamily="34" charset="0"/>
              <a:buChar char="•"/>
            </a:pPr>
            <a:r>
              <a:rPr lang="en-US" sz="2400" b="1" dirty="0">
                <a:solidFill>
                  <a:schemeClr val="accent1">
                    <a:lumMod val="75000"/>
                  </a:schemeClr>
                </a:solidFill>
                <a:effectLst/>
                <a:latin typeface="Calibri" panose="020F0502020204030204" pitchFamily="34" charset="0"/>
                <a:ea typeface="Calibri" panose="020F0502020204030204" pitchFamily="34" charset="0"/>
              </a:rPr>
              <a:t>Reduce potential harm to low income areas from </a:t>
            </a:r>
          </a:p>
          <a:p>
            <a:pPr marL="800100" lvl="1" indent="-342900">
              <a:buFont typeface="Arial" panose="020B0604020202020204" pitchFamily="34" charset="0"/>
              <a:buChar char="•"/>
            </a:pPr>
            <a:r>
              <a:rPr lang="en-US" sz="1600" b="1" dirty="0">
                <a:solidFill>
                  <a:schemeClr val="accent3">
                    <a:lumMod val="75000"/>
                  </a:schemeClr>
                </a:solidFill>
                <a:effectLst/>
                <a:latin typeface="Calibri" panose="020F0502020204030204" pitchFamily="34" charset="0"/>
                <a:ea typeface="Calibri" panose="020F0502020204030204" pitchFamily="34" charset="0"/>
              </a:rPr>
              <a:t>hazardous waste and contaminants, </a:t>
            </a:r>
          </a:p>
          <a:p>
            <a:pPr marL="800100" lvl="1" indent="-342900">
              <a:buFont typeface="Arial" panose="020B0604020202020204" pitchFamily="34" charset="0"/>
              <a:buChar char="•"/>
            </a:pPr>
            <a:r>
              <a:rPr lang="en-US" sz="1600" b="1" dirty="0">
                <a:solidFill>
                  <a:schemeClr val="accent3">
                    <a:lumMod val="75000"/>
                  </a:schemeClr>
                </a:solidFill>
                <a:effectLst/>
                <a:latin typeface="Calibri" panose="020F0502020204030204" pitchFamily="34" charset="0"/>
                <a:ea typeface="Calibri" panose="020F0502020204030204" pitchFamily="34" charset="0"/>
              </a:rPr>
              <a:t>air pollution, </a:t>
            </a:r>
          </a:p>
          <a:p>
            <a:pPr marL="800100" lvl="1" indent="-342900">
              <a:buFont typeface="Arial" panose="020B0604020202020204" pitchFamily="34" charset="0"/>
              <a:buChar char="•"/>
            </a:pPr>
            <a:r>
              <a:rPr lang="en-US" sz="1600" b="1" dirty="0">
                <a:solidFill>
                  <a:schemeClr val="accent3">
                    <a:lumMod val="75000"/>
                  </a:schemeClr>
                </a:solidFill>
                <a:effectLst/>
                <a:latin typeface="Calibri" panose="020F0502020204030204" pitchFamily="34" charset="0"/>
                <a:ea typeface="Calibri" panose="020F0502020204030204" pitchFamily="34" charset="0"/>
              </a:rPr>
              <a:t>environmental degradation, </a:t>
            </a:r>
          </a:p>
          <a:p>
            <a:pPr marL="800100" lvl="1" indent="-342900">
              <a:buFont typeface="Arial" panose="020B0604020202020204" pitchFamily="34" charset="0"/>
              <a:buChar char="•"/>
            </a:pPr>
            <a:r>
              <a:rPr lang="en-US" sz="1600" b="1" dirty="0">
                <a:solidFill>
                  <a:schemeClr val="accent3">
                    <a:lumMod val="75000"/>
                  </a:schemeClr>
                </a:solidFill>
                <a:effectLst/>
                <a:latin typeface="Calibri" panose="020F0502020204030204" pitchFamily="34" charset="0"/>
                <a:ea typeface="Calibri" panose="020F0502020204030204" pitchFamily="34" charset="0"/>
              </a:rPr>
              <a:t>resource extraction, </a:t>
            </a:r>
          </a:p>
          <a:p>
            <a:pPr marL="800100" lvl="1" indent="-342900">
              <a:buFont typeface="Arial" panose="020B0604020202020204" pitchFamily="34" charset="0"/>
              <a:buChar char="•"/>
            </a:pPr>
            <a:r>
              <a:rPr lang="en-US" sz="1600" b="1" dirty="0">
                <a:solidFill>
                  <a:schemeClr val="accent3">
                    <a:lumMod val="75000"/>
                  </a:schemeClr>
                </a:solidFill>
                <a:effectLst/>
                <a:latin typeface="Calibri" panose="020F0502020204030204" pitchFamily="34" charset="0"/>
                <a:ea typeface="Calibri" panose="020F0502020204030204" pitchFamily="34" charset="0"/>
              </a:rPr>
              <a:t> other land uses.</a:t>
            </a:r>
            <a:endParaRPr lang="en-US" dirty="0">
              <a:solidFill>
                <a:schemeClr val="accent3">
                  <a:lumMod val="75000"/>
                </a:schemeClr>
              </a:solidFill>
            </a:endParaRPr>
          </a:p>
        </p:txBody>
      </p:sp>
      <p:sp>
        <p:nvSpPr>
          <p:cNvPr id="9" name="Content Placeholder 8">
            <a:extLst>
              <a:ext uri="{FF2B5EF4-FFF2-40B4-BE49-F238E27FC236}">
                <a16:creationId xmlns:a16="http://schemas.microsoft.com/office/drawing/2014/main" id="{472FA7B1-CD7F-3646-B44C-91A107A0CBEE}"/>
              </a:ext>
            </a:extLst>
          </p:cNvPr>
          <p:cNvSpPr>
            <a:spLocks noGrp="1"/>
          </p:cNvSpPr>
          <p:nvPr>
            <p:ph idx="11"/>
          </p:nvPr>
        </p:nvSpPr>
        <p:spPr/>
        <p:style>
          <a:lnRef idx="2">
            <a:schemeClr val="accent5"/>
          </a:lnRef>
          <a:fillRef idx="1">
            <a:schemeClr val="lt1"/>
          </a:fillRef>
          <a:effectRef idx="0">
            <a:schemeClr val="accent5"/>
          </a:effectRef>
          <a:fontRef idx="minor">
            <a:schemeClr val="dk1"/>
          </a:fontRef>
        </p:style>
        <p:txBody>
          <a:bodyPr/>
          <a:lstStyle/>
          <a:p>
            <a:r>
              <a:rPr lang="en-US" dirty="0">
                <a:solidFill>
                  <a:srgbClr val="0070C0"/>
                </a:solidFill>
                <a:latin typeface="+mn-lt"/>
              </a:rPr>
              <a:t>2GEN Approach</a:t>
            </a:r>
          </a:p>
        </p:txBody>
      </p:sp>
      <p:sp>
        <p:nvSpPr>
          <p:cNvPr id="10" name="Content Placeholder 9">
            <a:extLst>
              <a:ext uri="{FF2B5EF4-FFF2-40B4-BE49-F238E27FC236}">
                <a16:creationId xmlns:a16="http://schemas.microsoft.com/office/drawing/2014/main" id="{585697B7-EBBB-0E4B-AA02-0D3F94821C6E}"/>
              </a:ext>
            </a:extLst>
          </p:cNvPr>
          <p:cNvSpPr>
            <a:spLocks noGrp="1"/>
          </p:cNvSpPr>
          <p:nvPr>
            <p:ph idx="12"/>
          </p:nvPr>
        </p:nvSpPr>
        <p:spPr>
          <a:xfrm>
            <a:off x="4683788" y="1822140"/>
            <a:ext cx="3173278" cy="704178"/>
          </a:xfrm>
        </p:spPr>
        <p:style>
          <a:lnRef idx="2">
            <a:schemeClr val="accent4"/>
          </a:lnRef>
          <a:fillRef idx="1">
            <a:schemeClr val="lt1"/>
          </a:fillRef>
          <a:effectRef idx="0">
            <a:schemeClr val="accent4"/>
          </a:effectRef>
          <a:fontRef idx="minor">
            <a:schemeClr val="dk1"/>
          </a:fontRef>
        </p:style>
        <p:txBody>
          <a:bodyPr/>
          <a:lstStyle/>
          <a:p>
            <a:r>
              <a:rPr lang="en-US" dirty="0">
                <a:solidFill>
                  <a:srgbClr val="0070C0"/>
                </a:solidFill>
                <a:latin typeface="+mn-lt"/>
              </a:rPr>
              <a:t>Climate Resilience &amp; Environmental Justice </a:t>
            </a:r>
          </a:p>
        </p:txBody>
      </p:sp>
      <p:sp>
        <p:nvSpPr>
          <p:cNvPr id="11" name="Content Placeholder 10">
            <a:extLst>
              <a:ext uri="{FF2B5EF4-FFF2-40B4-BE49-F238E27FC236}">
                <a16:creationId xmlns:a16="http://schemas.microsoft.com/office/drawing/2014/main" id="{48A12450-9474-8A49-BAEB-20C6F51540D5}"/>
              </a:ext>
            </a:extLst>
          </p:cNvPr>
          <p:cNvSpPr>
            <a:spLocks noGrp="1"/>
          </p:cNvSpPr>
          <p:nvPr>
            <p:ph idx="13"/>
          </p:nvPr>
        </p:nvSpPr>
        <p:spPr>
          <a:xfrm>
            <a:off x="8200082" y="2707982"/>
            <a:ext cx="3173279" cy="3066093"/>
          </a:xfrm>
        </p:spPr>
        <p:txBody>
          <a:bodyPr/>
          <a:lstStyle/>
          <a:p>
            <a:pPr marL="342900" indent="-342900">
              <a:buFont typeface="Arial" panose="020B0604020202020204" pitchFamily="34" charset="0"/>
              <a:buChar char="•"/>
            </a:pPr>
            <a:r>
              <a:rPr lang="en-US" b="1" dirty="0">
                <a:solidFill>
                  <a:schemeClr val="accent1">
                    <a:lumMod val="75000"/>
                  </a:schemeClr>
                </a:solidFill>
                <a:effectLst/>
                <a:latin typeface="Calibri" panose="020F0502020204030204" pitchFamily="34" charset="0"/>
                <a:ea typeface="Calibri" panose="020F0502020204030204" pitchFamily="34" charset="0"/>
              </a:rPr>
              <a:t>Prevent youth involvement in the criminal justice system</a:t>
            </a:r>
          </a:p>
          <a:p>
            <a:pPr marL="342900" indent="-342900">
              <a:buFont typeface="Arial" panose="020B0604020202020204" pitchFamily="34" charset="0"/>
              <a:buChar char="•"/>
            </a:pPr>
            <a:r>
              <a:rPr lang="en-US" b="1" dirty="0">
                <a:solidFill>
                  <a:schemeClr val="accent1">
                    <a:lumMod val="75000"/>
                  </a:schemeClr>
                </a:solidFill>
                <a:effectLst/>
                <a:latin typeface="Calibri" panose="020F0502020204030204" pitchFamily="34" charset="0"/>
                <a:ea typeface="Calibri" panose="020F0502020204030204" pitchFamily="34" charset="0"/>
              </a:rPr>
              <a:t>Assist low-income families in addressing legal issues</a:t>
            </a:r>
          </a:p>
          <a:p>
            <a:pPr marL="342900" indent="-342900">
              <a:buFont typeface="Arial" panose="020B0604020202020204" pitchFamily="34" charset="0"/>
              <a:buChar char="•"/>
            </a:pPr>
            <a:r>
              <a:rPr lang="en-US" b="1" dirty="0">
                <a:solidFill>
                  <a:schemeClr val="accent1">
                    <a:lumMod val="75000"/>
                  </a:schemeClr>
                </a:solidFill>
                <a:latin typeface="Calibri" panose="020F0502020204030204" pitchFamily="34" charset="0"/>
                <a:ea typeface="Calibri" panose="020F0502020204030204" pitchFamily="34" charset="0"/>
              </a:rPr>
              <a:t>B</a:t>
            </a:r>
            <a:r>
              <a:rPr lang="en-US" b="1" dirty="0">
                <a:solidFill>
                  <a:schemeClr val="accent1">
                    <a:lumMod val="75000"/>
                  </a:schemeClr>
                </a:solidFill>
                <a:effectLst/>
                <a:latin typeface="Calibri" panose="020F0502020204030204" pitchFamily="34" charset="0"/>
                <a:ea typeface="Calibri" panose="020F0502020204030204" pitchFamily="34" charset="0"/>
              </a:rPr>
              <a:t>uild pathways for the integration of returning citizens.</a:t>
            </a:r>
            <a:endParaRPr lang="en-US" sz="2400" dirty="0">
              <a:solidFill>
                <a:schemeClr val="accent1">
                  <a:lumMod val="75000"/>
                </a:schemeClr>
              </a:solidFill>
            </a:endParaRPr>
          </a:p>
        </p:txBody>
      </p:sp>
      <p:sp>
        <p:nvSpPr>
          <p:cNvPr id="13" name="Content Placeholder 12">
            <a:extLst>
              <a:ext uri="{FF2B5EF4-FFF2-40B4-BE49-F238E27FC236}">
                <a16:creationId xmlns:a16="http://schemas.microsoft.com/office/drawing/2014/main" id="{EB1FFBC5-1733-5E4A-BF11-2C157D9917CC}"/>
              </a:ext>
            </a:extLst>
          </p:cNvPr>
          <p:cNvSpPr>
            <a:spLocks noGrp="1"/>
          </p:cNvSpPr>
          <p:nvPr>
            <p:ph idx="14"/>
          </p:nvPr>
        </p:nvSpPr>
        <p:spPr>
          <a:xfrm>
            <a:off x="8200083" y="1822140"/>
            <a:ext cx="3218688" cy="704178"/>
          </a:xfrm>
        </p:spPr>
        <p:style>
          <a:lnRef idx="2">
            <a:schemeClr val="accent6"/>
          </a:lnRef>
          <a:fillRef idx="1">
            <a:schemeClr val="lt1"/>
          </a:fillRef>
          <a:effectRef idx="0">
            <a:schemeClr val="accent6"/>
          </a:effectRef>
          <a:fontRef idx="minor">
            <a:schemeClr val="dk1"/>
          </a:fontRef>
        </p:style>
        <p:txBody>
          <a:bodyPr/>
          <a:lstStyle/>
          <a:p>
            <a:r>
              <a:rPr lang="en-US" dirty="0">
                <a:solidFill>
                  <a:srgbClr val="0070C0"/>
                </a:solidFill>
                <a:latin typeface="+mn-lt"/>
              </a:rPr>
              <a:t>Crime Prevention &amp; Reduction </a:t>
            </a:r>
          </a:p>
        </p:txBody>
      </p:sp>
      <p:sp>
        <p:nvSpPr>
          <p:cNvPr id="8" name="Slide Number Placeholder 7">
            <a:extLst>
              <a:ext uri="{FF2B5EF4-FFF2-40B4-BE49-F238E27FC236}">
                <a16:creationId xmlns:a16="http://schemas.microsoft.com/office/drawing/2014/main" id="{B609FC03-B5BE-D846-993A-8E351C9509F3}"/>
              </a:ext>
            </a:extLst>
          </p:cNvPr>
          <p:cNvSpPr>
            <a:spLocks noGrp="1"/>
          </p:cNvSpPr>
          <p:nvPr>
            <p:ph type="sldNum" sz="quarter" idx="4"/>
          </p:nvPr>
        </p:nvSpPr>
        <p:spPr/>
        <p:txBody>
          <a:bodyPr/>
          <a:lstStyle/>
          <a:p>
            <a:fld id="{294A09A9-5501-47C1-A89A-A340965A2BE2}" type="slidenum">
              <a:rPr lang="en-US" smtClean="0"/>
              <a:pPr/>
              <a:t>27</a:t>
            </a:fld>
            <a:endParaRPr lang="en-US" dirty="0"/>
          </a:p>
        </p:txBody>
      </p:sp>
    </p:spTree>
    <p:extLst>
      <p:ext uri="{BB962C8B-B14F-4D97-AF65-F5344CB8AC3E}">
        <p14:creationId xmlns:p14="http://schemas.microsoft.com/office/powerpoint/2010/main" val="15172130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CA06CD6-90CA-4C45-856C-6771339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DFE03CBB-977E-5CF3-3D47-F5E2D718923E}"/>
              </a:ext>
            </a:extLst>
          </p:cNvPr>
          <p:cNvSpPr>
            <a:spLocks noGrp="1"/>
          </p:cNvSpPr>
          <p:nvPr>
            <p:ph type="title"/>
          </p:nvPr>
        </p:nvSpPr>
        <p:spPr>
          <a:xfrm>
            <a:off x="838200" y="963507"/>
            <a:ext cx="3494362" cy="4930986"/>
          </a:xfrm>
        </p:spPr>
        <p:txBody>
          <a:bodyPr>
            <a:normAutofit/>
          </a:bodyPr>
          <a:lstStyle/>
          <a:p>
            <a:pPr algn="r"/>
            <a:r>
              <a:rPr lang="en-US" b="1" dirty="0">
                <a:solidFill>
                  <a:schemeClr val="accent1"/>
                </a:solidFill>
              </a:rPr>
              <a:t>Two Housing Policies </a:t>
            </a:r>
          </a:p>
        </p:txBody>
      </p:sp>
      <p:cxnSp>
        <p:nvCxnSpPr>
          <p:cNvPr id="14" name="Straight Connector 13">
            <a:extLst>
              <a:ext uri="{FF2B5EF4-FFF2-40B4-BE49-F238E27FC236}">
                <a16:creationId xmlns:a16="http://schemas.microsoft.com/office/drawing/2014/main" id="{5021601D-2758-4B15-A31C-FDA184C51B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889397DB-9B89-2706-3EDF-5445953E40D2}"/>
              </a:ext>
            </a:extLst>
          </p:cNvPr>
          <p:cNvSpPr>
            <a:spLocks noGrp="1"/>
          </p:cNvSpPr>
          <p:nvPr>
            <p:ph sz="half" idx="1"/>
          </p:nvPr>
        </p:nvSpPr>
        <p:spPr>
          <a:xfrm>
            <a:off x="4976030" y="963507"/>
            <a:ext cx="6250940" cy="2304627"/>
          </a:xfrm>
        </p:spPr>
        <p:txBody>
          <a:bodyPr anchor="b">
            <a:normAutofit/>
          </a:bodyPr>
          <a:lstStyle/>
          <a:p>
            <a:pPr marL="0" marR="0" indent="0" rtl="0" eaLnBrk="1" fontAlgn="ctr" latinLnBrk="0" hangingPunct="1">
              <a:spcBef>
                <a:spcPts val="0"/>
              </a:spcBef>
              <a:spcAft>
                <a:spcPts val="0"/>
              </a:spcAft>
              <a:buNone/>
            </a:pPr>
            <a:r>
              <a:rPr lang="en-US" b="1" i="0" u="none" strike="noStrike" kern="100" dirty="0">
                <a:solidFill>
                  <a:schemeClr val="accent6">
                    <a:lumMod val="75000"/>
                  </a:schemeClr>
                </a:solidFill>
                <a:effectLst/>
                <a:latin typeface="Amasis MT Pro Black" panose="02040A04050005020304" pitchFamily="18" charset="0"/>
                <a:ea typeface="Calibri" panose="020F0502020204030204" pitchFamily="34" charset="0"/>
                <a:cs typeface="Times New Roman" panose="02020603050405020304" pitchFamily="18" charset="0"/>
              </a:rPr>
              <a:t>Housing Mobility</a:t>
            </a:r>
            <a:endParaRPr lang="en-US" b="0" i="0" u="none" strike="noStrike" dirty="0">
              <a:solidFill>
                <a:schemeClr val="accent6">
                  <a:lumMod val="75000"/>
                </a:schemeClr>
              </a:solidFill>
              <a:effectLst/>
              <a:latin typeface="Arial" panose="020B0604020202020204" pitchFamily="34" charset="0"/>
            </a:endParaRPr>
          </a:p>
          <a:p>
            <a:pPr marL="0" marR="0" rtl="0" eaLnBrk="1" fontAlgn="ctr" latinLnBrk="0" hangingPunct="1">
              <a:spcBef>
                <a:spcPts val="0"/>
              </a:spcBef>
              <a:spcAft>
                <a:spcPts val="1200"/>
              </a:spcAft>
            </a:pPr>
            <a:r>
              <a:rPr lang="en-US" sz="2000" b="1" i="0" u="none" strike="noStrike" kern="100" dirty="0">
                <a:effectLst/>
                <a:latin typeface="Calibri" panose="020F0502020204030204" pitchFamily="34" charset="0"/>
                <a:ea typeface="Calibri" panose="020F0502020204030204" pitchFamily="34" charset="0"/>
                <a:cs typeface="Calibri" panose="020F0502020204030204" pitchFamily="34" charset="0"/>
              </a:rPr>
              <a:t>Increase the geographic diversity of affordable housing and improve opportunity.</a:t>
            </a:r>
            <a:endParaRPr lang="en-US" sz="2000" b="0" i="0" u="none" strike="noStrike" dirty="0">
              <a:effectLst/>
              <a:latin typeface="Arial" panose="020B0604020202020204" pitchFamily="34" charset="0"/>
            </a:endParaRPr>
          </a:p>
          <a:p>
            <a:endParaRPr lang="en-US" sz="2000" dirty="0"/>
          </a:p>
        </p:txBody>
      </p:sp>
      <p:sp>
        <p:nvSpPr>
          <p:cNvPr id="7" name="Content Placeholder 6">
            <a:extLst>
              <a:ext uri="{FF2B5EF4-FFF2-40B4-BE49-F238E27FC236}">
                <a16:creationId xmlns:a16="http://schemas.microsoft.com/office/drawing/2014/main" id="{8092CD7A-210B-FC0E-07BE-DC320DB61FD2}"/>
              </a:ext>
            </a:extLst>
          </p:cNvPr>
          <p:cNvSpPr>
            <a:spLocks noGrp="1"/>
          </p:cNvSpPr>
          <p:nvPr>
            <p:ph sz="half" idx="2"/>
          </p:nvPr>
        </p:nvSpPr>
        <p:spPr>
          <a:xfrm>
            <a:off x="4976030" y="3589866"/>
            <a:ext cx="6250940" cy="2304628"/>
          </a:xfrm>
        </p:spPr>
        <p:txBody>
          <a:bodyPr>
            <a:normAutofit/>
          </a:bodyPr>
          <a:lstStyle/>
          <a:p>
            <a:pPr marL="0" indent="0" fontAlgn="ctr">
              <a:spcBef>
                <a:spcPts val="0"/>
              </a:spcBef>
              <a:buNone/>
            </a:pPr>
            <a:r>
              <a:rPr lang="en-US" b="1" kern="100" dirty="0">
                <a:solidFill>
                  <a:schemeClr val="accent2">
                    <a:lumMod val="75000"/>
                  </a:schemeClr>
                </a:solidFill>
                <a:latin typeface="Amasis MT Pro Black" panose="02040A04050005020304" pitchFamily="18" charset="0"/>
                <a:ea typeface="Calibri" panose="020F0502020204030204" pitchFamily="34" charset="0"/>
                <a:cs typeface="Times New Roman" panose="02020603050405020304" pitchFamily="18" charset="0"/>
              </a:rPr>
              <a:t>Housing Stability</a:t>
            </a:r>
            <a:endParaRPr lang="en-US" dirty="0">
              <a:solidFill>
                <a:schemeClr val="accent2">
                  <a:lumMod val="75000"/>
                </a:schemeClr>
              </a:solidFill>
              <a:latin typeface="Arial" panose="020B0604020202020204" pitchFamily="34" charset="0"/>
            </a:endParaRPr>
          </a:p>
          <a:p>
            <a:pPr marL="0" fontAlgn="ctr">
              <a:spcBef>
                <a:spcPts val="0"/>
              </a:spcBef>
              <a:spcAft>
                <a:spcPts val="1200"/>
              </a:spcAft>
            </a:pPr>
            <a:r>
              <a:rPr lang="en-US" sz="2000" b="1" kern="100" dirty="0">
                <a:latin typeface="Calibri" panose="020F0502020204030204" pitchFamily="34" charset="0"/>
                <a:ea typeface="Calibri" panose="020F0502020204030204" pitchFamily="34" charset="0"/>
                <a:cs typeface="Times New Roman" panose="02020603050405020304" pitchFamily="18" charset="0"/>
              </a:rPr>
              <a:t>Improve</a:t>
            </a:r>
            <a:r>
              <a:rPr lang="en-US" sz="2000" b="1" kern="100" dirty="0">
                <a:latin typeface="Calibri" panose="020F0502020204030204" pitchFamily="34" charset="0"/>
                <a:ea typeface="Calibri" panose="020F0502020204030204" pitchFamily="34" charset="0"/>
                <a:cs typeface="Calibri" panose="020F0502020204030204" pitchFamily="34" charset="0"/>
              </a:rPr>
              <a:t> housing stability among low-income renters and homeowners by preventing evictions and foreclosures, and increasing homeownership, especially for those in high poverty areas.</a:t>
            </a:r>
            <a:endParaRPr lang="en-US" sz="2000" dirty="0">
              <a:latin typeface="Arial" panose="020B0604020202020204" pitchFamily="34" charset="0"/>
            </a:endParaRPr>
          </a:p>
          <a:p>
            <a:endParaRPr lang="en-US" sz="2000" dirty="0"/>
          </a:p>
        </p:txBody>
      </p:sp>
      <p:sp>
        <p:nvSpPr>
          <p:cNvPr id="2" name="Date Placeholder 1">
            <a:extLst>
              <a:ext uri="{FF2B5EF4-FFF2-40B4-BE49-F238E27FC236}">
                <a16:creationId xmlns:a16="http://schemas.microsoft.com/office/drawing/2014/main" id="{09DC07AA-82D2-834C-9585-F751DCCDAA3C}"/>
              </a:ext>
            </a:extLst>
          </p:cNvPr>
          <p:cNvSpPr>
            <a:spLocks noGrp="1"/>
          </p:cNvSpPr>
          <p:nvPr>
            <p:ph type="dt" sz="half" idx="10"/>
          </p:nvPr>
        </p:nvSpPr>
        <p:spPr>
          <a:xfrm>
            <a:off x="838200" y="6033479"/>
            <a:ext cx="2743200" cy="365125"/>
          </a:xfrm>
        </p:spPr>
        <p:txBody>
          <a:bodyPr>
            <a:normAutofit/>
          </a:bodyPr>
          <a:lstStyle/>
          <a:p>
            <a:pPr>
              <a:spcAft>
                <a:spcPts val="600"/>
              </a:spcAft>
            </a:pPr>
            <a:fld id="{B562DF68-3089-814D-8A14-C651FE91885E}" type="datetime1">
              <a:rPr lang="en-US" sz="1050">
                <a:solidFill>
                  <a:schemeClr val="tx1">
                    <a:alpha val="80000"/>
                  </a:schemeClr>
                </a:solidFill>
              </a:rPr>
              <a:pPr>
                <a:spcAft>
                  <a:spcPts val="600"/>
                </a:spcAft>
              </a:pPr>
              <a:t>8/28/23</a:t>
            </a:fld>
            <a:endParaRPr lang="en-US" sz="1050">
              <a:solidFill>
                <a:schemeClr val="tx1">
                  <a:alpha val="80000"/>
                </a:schemeClr>
              </a:solidFill>
            </a:endParaRPr>
          </a:p>
        </p:txBody>
      </p:sp>
      <p:sp>
        <p:nvSpPr>
          <p:cNvPr id="4" name="Slide Number Placeholder 3">
            <a:extLst>
              <a:ext uri="{FF2B5EF4-FFF2-40B4-BE49-F238E27FC236}">
                <a16:creationId xmlns:a16="http://schemas.microsoft.com/office/drawing/2014/main" id="{0FFA129C-1294-B5FC-AFFA-484E2F451D68}"/>
              </a:ext>
            </a:extLst>
          </p:cNvPr>
          <p:cNvSpPr>
            <a:spLocks noGrp="1"/>
          </p:cNvSpPr>
          <p:nvPr>
            <p:ph type="sldNum" sz="quarter" idx="12"/>
          </p:nvPr>
        </p:nvSpPr>
        <p:spPr>
          <a:xfrm>
            <a:off x="10571516" y="6033479"/>
            <a:ext cx="782283" cy="365125"/>
          </a:xfrm>
        </p:spPr>
        <p:txBody>
          <a:bodyPr>
            <a:normAutofit/>
          </a:bodyPr>
          <a:lstStyle/>
          <a:p>
            <a:pPr>
              <a:spcAft>
                <a:spcPts val="600"/>
              </a:spcAft>
            </a:pPr>
            <a:fld id="{294A09A9-5501-47C1-A89A-A340965A2BE2}" type="slidenum">
              <a:rPr lang="en-US" sz="1050">
                <a:solidFill>
                  <a:schemeClr val="tx1">
                    <a:alpha val="80000"/>
                  </a:schemeClr>
                </a:solidFill>
              </a:rPr>
              <a:pPr>
                <a:spcAft>
                  <a:spcPts val="600"/>
                </a:spcAft>
              </a:pPr>
              <a:t>28</a:t>
            </a:fld>
            <a:endParaRPr lang="en-US" sz="1050">
              <a:solidFill>
                <a:schemeClr val="tx1">
                  <a:alpha val="80000"/>
                </a:schemeClr>
              </a:solidFill>
            </a:endParaRPr>
          </a:p>
        </p:txBody>
      </p:sp>
    </p:spTree>
    <p:extLst>
      <p:ext uri="{BB962C8B-B14F-4D97-AF65-F5344CB8AC3E}">
        <p14:creationId xmlns:p14="http://schemas.microsoft.com/office/powerpoint/2010/main" val="37038692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365125"/>
            <a:ext cx="10331260" cy="1325563"/>
          </a:xfrm>
        </p:spPr>
        <p:txBody>
          <a:bodyPr>
            <a:normAutofit/>
          </a:bodyPr>
          <a:lstStyle/>
          <a:p>
            <a:r>
              <a:rPr lang="en-US"/>
              <a:t>Housing Mobility </a:t>
            </a:r>
            <a:endParaRPr lang="en-US" dirty="0"/>
          </a:p>
        </p:txBody>
      </p:sp>
      <p:sp>
        <p:nvSpPr>
          <p:cNvPr id="4" name="Text Placeholder 3"/>
          <p:cNvSpPr>
            <a:spLocks noGrp="1"/>
          </p:cNvSpPr>
          <p:nvPr>
            <p:ph type="body" idx="1"/>
          </p:nvPr>
        </p:nvSpPr>
        <p:spPr>
          <a:xfrm>
            <a:off x="1024128" y="1896981"/>
            <a:ext cx="9876483" cy="822960"/>
          </a:xfrm>
        </p:spPr>
        <p:txBody>
          <a:bodyPr/>
          <a:lstStyle/>
          <a:p>
            <a:r>
              <a:rPr lang="en-US" dirty="0"/>
              <a:t>Affordable Housing to Reduce the Geographic Concentration of Poverty and Increase Mobility </a:t>
            </a:r>
          </a:p>
        </p:txBody>
      </p:sp>
      <p:sp>
        <p:nvSpPr>
          <p:cNvPr id="6" name="Content Placeholder 5">
            <a:extLst>
              <a:ext uri="{FF2B5EF4-FFF2-40B4-BE49-F238E27FC236}">
                <a16:creationId xmlns:a16="http://schemas.microsoft.com/office/drawing/2014/main" id="{D6CB4D42-D689-A6CE-DA27-05079C1E6526}"/>
              </a:ext>
            </a:extLst>
          </p:cNvPr>
          <p:cNvSpPr>
            <a:spLocks noGrp="1"/>
          </p:cNvSpPr>
          <p:nvPr>
            <p:ph sz="half" idx="2"/>
          </p:nvPr>
        </p:nvSpPr>
        <p:spPr>
          <a:xfrm>
            <a:off x="1024128" y="2967788"/>
            <a:ext cx="9720072" cy="3341572"/>
          </a:xfrm>
        </p:spPr>
        <p:style>
          <a:lnRef idx="2">
            <a:schemeClr val="accent3">
              <a:shade val="15000"/>
            </a:schemeClr>
          </a:lnRef>
          <a:fillRef idx="1">
            <a:schemeClr val="accent3"/>
          </a:fillRef>
          <a:effectRef idx="0">
            <a:schemeClr val="accent3"/>
          </a:effectRef>
          <a:fontRef idx="minor">
            <a:schemeClr val="lt1"/>
          </a:fontRef>
        </p:style>
        <p:txBody>
          <a:bodyPr>
            <a:normAutofit fontScale="92500" lnSpcReduction="10000"/>
          </a:bodyPr>
          <a:lstStyle/>
          <a:p>
            <a:pPr>
              <a:lnSpc>
                <a:spcPct val="150000"/>
              </a:lnSpc>
            </a:pPr>
            <a:r>
              <a:rPr lang="en-US" sz="2400" dirty="0">
                <a:effectLst/>
                <a:latin typeface="Calibri" panose="020F0502020204030204" pitchFamily="34" charset="0"/>
                <a:ea typeface="Calibri" panose="020F0502020204030204" pitchFamily="34" charset="0"/>
                <a:cs typeface="Calibri" panose="020F0502020204030204" pitchFamily="34" charset="0"/>
              </a:rPr>
              <a:t>Efforts to increase the supply of affordable housing should prioritize practices and investments that </a:t>
            </a:r>
            <a:r>
              <a:rPr lang="en-US" b="1" dirty="0">
                <a:solidFill>
                  <a:srgbClr val="FFFF00"/>
                </a:solidFill>
                <a:effectLst/>
                <a:latin typeface="Calibri" panose="020F0502020204030204" pitchFamily="34" charset="0"/>
                <a:ea typeface="Calibri" panose="020F0502020204030204" pitchFamily="34" charset="0"/>
                <a:cs typeface="Calibri" panose="020F0502020204030204" pitchFamily="34" charset="0"/>
              </a:rPr>
              <a:t>reduce the geographic concentration of poverty </a:t>
            </a:r>
            <a:r>
              <a:rPr lang="en-US" sz="2400" b="1" dirty="0">
                <a:effectLst/>
                <a:latin typeface="Calibri" panose="020F0502020204030204" pitchFamily="34" charset="0"/>
                <a:ea typeface="Calibri" panose="020F0502020204030204" pitchFamily="34" charset="0"/>
                <a:cs typeface="Calibri" panose="020F0502020204030204" pitchFamily="34" charset="0"/>
              </a:rPr>
              <a:t>and increase the number of mixed-income neighborhoods</a:t>
            </a:r>
            <a:r>
              <a:rPr lang="en-US" sz="2400" dirty="0">
                <a:effectLst/>
                <a:latin typeface="Calibri" panose="020F0502020204030204" pitchFamily="34" charset="0"/>
                <a:ea typeface="Calibri" panose="020F0502020204030204" pitchFamily="34" charset="0"/>
                <a:cs typeface="Calibri" panose="020F0502020204030204" pitchFamily="34" charset="0"/>
              </a:rPr>
              <a:t>. </a:t>
            </a:r>
          </a:p>
          <a:p>
            <a:pPr>
              <a:lnSpc>
                <a:spcPct val="150000"/>
              </a:lnSpc>
            </a:pPr>
            <a:r>
              <a:rPr lang="en-US" sz="2400" dirty="0">
                <a:effectLst/>
                <a:latin typeface="Calibri" panose="020F0502020204030204" pitchFamily="34" charset="0"/>
                <a:ea typeface="Calibri" panose="020F0502020204030204" pitchFamily="34" charset="0"/>
                <a:cs typeface="Calibri" panose="020F0502020204030204" pitchFamily="34" charset="0"/>
              </a:rPr>
              <a:t>In </a:t>
            </a:r>
            <a:r>
              <a:rPr lang="en-US" sz="2400" b="1" dirty="0">
                <a:effectLst/>
                <a:latin typeface="Calibri" panose="020F0502020204030204" pitchFamily="34" charset="0"/>
                <a:ea typeface="Calibri" panose="020F0502020204030204" pitchFamily="34" charset="0"/>
                <a:cs typeface="Calibri" panose="020F0502020204030204" pitchFamily="34" charset="0"/>
              </a:rPr>
              <a:t>higher opportunity areas </a:t>
            </a:r>
            <a:r>
              <a:rPr lang="en-US" sz="2400" dirty="0">
                <a:effectLst/>
                <a:latin typeface="Calibri" panose="020F0502020204030204" pitchFamily="34" charset="0"/>
                <a:ea typeface="Calibri" panose="020F0502020204030204" pitchFamily="34" charset="0"/>
                <a:cs typeface="Calibri" panose="020F0502020204030204" pitchFamily="34" charset="0"/>
              </a:rPr>
              <a:t>the </a:t>
            </a:r>
            <a:r>
              <a:rPr lang="en-US" b="1" dirty="0">
                <a:solidFill>
                  <a:srgbClr val="FFFF00"/>
                </a:solidFill>
                <a:latin typeface="Calibri" panose="020F0502020204030204" pitchFamily="34" charset="0"/>
                <a:cs typeface="Calibri" panose="020F0502020204030204" pitchFamily="34" charset="0"/>
              </a:rPr>
              <a:t>availability of affordable housing </a:t>
            </a:r>
            <a:r>
              <a:rPr lang="en-US" sz="2400" dirty="0">
                <a:effectLst/>
                <a:latin typeface="Calibri" panose="020F0502020204030204" pitchFamily="34" charset="0"/>
                <a:ea typeface="Calibri" panose="020F0502020204030204" pitchFamily="34" charset="0"/>
                <a:cs typeface="Calibri" panose="020F0502020204030204" pitchFamily="34" charset="0"/>
              </a:rPr>
              <a:t>should be increased and </a:t>
            </a:r>
            <a:r>
              <a:rPr lang="en-US" b="1" dirty="0">
                <a:solidFill>
                  <a:srgbClr val="FFFF00"/>
                </a:solidFill>
                <a:latin typeface="Calibri" panose="020F0502020204030204" pitchFamily="34" charset="0"/>
                <a:cs typeface="Calibri" panose="020F0502020204030204" pitchFamily="34" charset="0"/>
              </a:rPr>
              <a:t>households with young children living </a:t>
            </a:r>
            <a:r>
              <a:rPr lang="en-US" sz="2400" dirty="0">
                <a:effectLst/>
                <a:latin typeface="Calibri" panose="020F0502020204030204" pitchFamily="34" charset="0"/>
                <a:ea typeface="Calibri" panose="020F0502020204030204" pitchFamily="34" charset="0"/>
                <a:cs typeface="Calibri" panose="020F0502020204030204" pitchFamily="34" charset="0"/>
              </a:rPr>
              <a:t>in high poverty areas should be prioritized for access to these opportunities.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cxnSp>
        <p:nvCxnSpPr>
          <p:cNvPr id="11" name="Connector: Elbow 10">
            <a:extLst>
              <a:ext uri="{FF2B5EF4-FFF2-40B4-BE49-F238E27FC236}">
                <a16:creationId xmlns:a16="http://schemas.microsoft.com/office/drawing/2014/main" id="{B27B3A0B-13A8-5C6F-6622-DFD1735F17B6}"/>
              </a:ext>
            </a:extLst>
          </p:cNvPr>
          <p:cNvCxnSpPr>
            <a:cxnSpLocks/>
          </p:cNvCxnSpPr>
          <p:nvPr/>
        </p:nvCxnSpPr>
        <p:spPr>
          <a:xfrm flipV="1">
            <a:off x="5738648" y="548640"/>
            <a:ext cx="4424855" cy="544436"/>
          </a:xfrm>
          <a:prstGeom prst="bentConnector3">
            <a:avLst/>
          </a:prstGeom>
          <a:ln w="76200">
            <a:tailEnd type="triangl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5930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0491" y="5752803"/>
            <a:ext cx="11161821" cy="1295821"/>
          </a:xfrm>
          <a:prstGeom prst="rect">
            <a:avLst/>
          </a:prstGeom>
        </p:spPr>
        <p:txBody>
          <a:bodyPr vert="horz" lIns="91440" tIns="45720" rIns="91440" bIns="45720" rtlCol="0" anchor="t" anchorCtr="0">
            <a:noAutofit/>
          </a:bodyPr>
          <a:lstStyle/>
          <a:p>
            <a:pPr algn="ctr">
              <a:spcBef>
                <a:spcPct val="0"/>
              </a:spcBef>
            </a:pPr>
            <a:r>
              <a:rPr lang="en-US" dirty="0"/>
              <a:t>We honor the tribal nations who have served as caretakers of this land from time immemorial and respectfully acknowledge the ancestral homelands of the Tohono O’odham Nation </a:t>
            </a:r>
          </a:p>
          <a:p>
            <a:pPr algn="ctr">
              <a:spcBef>
                <a:spcPct val="0"/>
              </a:spcBef>
            </a:pPr>
            <a:r>
              <a:rPr lang="en-US" dirty="0"/>
              <a:t>and the multi-millennial presence of the Pascua Yaqui tribe within Pima County. </a:t>
            </a:r>
            <a:endParaRPr lang="en-US" sz="3600" b="1" dirty="0">
              <a:solidFill>
                <a:srgbClr val="0070C0"/>
              </a:solidFill>
              <a:latin typeface="+mj-lt"/>
              <a:ea typeface="+mj-ea"/>
              <a:cs typeface="+mj-cs"/>
            </a:endParaRP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6842" y="3246844"/>
            <a:ext cx="3496609" cy="2291709"/>
          </a:xfrm>
          <a:prstGeom prst="rect">
            <a:avLst/>
          </a:prstGeom>
          <a:ln>
            <a:noFill/>
          </a:ln>
          <a:effectLst>
            <a:outerShdw blurRad="292100" dist="139700" dir="2700000" algn="tl" rotWithShape="0">
              <a:srgbClr val="333333">
                <a:alpha val="65000"/>
              </a:srgbClr>
            </a:outerShdw>
          </a:effectLst>
        </p:spPr>
      </p:pic>
      <p:pic>
        <p:nvPicPr>
          <p:cNvPr id="5" name="Picture Placeholder 4"/>
          <p:cNvPicPr>
            <a:picLocks noGrp="1" noChangeAspect="1"/>
          </p:cNvPicPr>
          <p:nvPr>
            <p:ph type="pic" idx="4294967295"/>
          </p:nvPr>
        </p:nvPicPr>
        <p:blipFill rotWithShape="1">
          <a:blip r:embed="rId4" cstate="screen">
            <a:extLst>
              <a:ext uri="{28A0092B-C50C-407E-A947-70E740481C1C}">
                <a14:useLocalDpi xmlns:a14="http://schemas.microsoft.com/office/drawing/2010/main"/>
              </a:ext>
            </a:extLst>
          </a:blip>
          <a:srcRect/>
          <a:stretch/>
        </p:blipFill>
        <p:spPr>
          <a:xfrm rot="10800000">
            <a:off x="4114174" y="1803161"/>
            <a:ext cx="3963652" cy="2738554"/>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D27E565E-1552-F64D-BE52-C53AD9D6D9E8}"/>
              </a:ext>
            </a:extLst>
          </p:cNvPr>
          <p:cNvSpPr txBox="1"/>
          <p:nvPr/>
        </p:nvSpPr>
        <p:spPr>
          <a:xfrm>
            <a:off x="540491" y="265176"/>
            <a:ext cx="11111015" cy="1323439"/>
          </a:xfrm>
          <a:prstGeom prst="rect">
            <a:avLst/>
          </a:prstGeom>
          <a:noFill/>
        </p:spPr>
        <p:txBody>
          <a:bodyPr wrap="square" rtlCol="0">
            <a:noAutofit/>
          </a:bodyPr>
          <a:lstStyle/>
          <a:p>
            <a:pPr algn="ctr">
              <a:lnSpc>
                <a:spcPts val="5000"/>
              </a:lnSpc>
            </a:pPr>
            <a:r>
              <a:rPr lang="en-US" sz="5000" dirty="0"/>
              <a:t>Pima County is a culturally vibrant and </a:t>
            </a:r>
          </a:p>
          <a:p>
            <a:pPr algn="ctr">
              <a:lnSpc>
                <a:spcPts val="5000"/>
              </a:lnSpc>
            </a:pPr>
            <a:r>
              <a:rPr lang="en-US" sz="5000" dirty="0"/>
              <a:t>resource rich community</a:t>
            </a:r>
          </a:p>
        </p:txBody>
      </p:sp>
      <p:pic>
        <p:nvPicPr>
          <p:cNvPr id="7" name="Picture 6"/>
          <p:cNvPicPr>
            <a:picLocks noChangeAspect="1"/>
          </p:cNvPicPr>
          <p:nvPr/>
        </p:nvPicPr>
        <p:blipFill rotWithShape="1">
          <a:blip r:embed="rId5" cstate="screen">
            <a:extLst>
              <a:ext uri="{BEBA8EAE-BF5A-486C-A8C5-ECC9F3942E4B}">
                <a14:imgProps xmlns:a14="http://schemas.microsoft.com/office/drawing/2010/main">
                  <a14:imgLayer r:embed="rId6">
                    <a14:imgEffect>
                      <a14:colorTemperature colorTemp="5900"/>
                    </a14:imgEffect>
                  </a14:imgLayer>
                </a14:imgProps>
              </a:ext>
              <a:ext uri="{28A0092B-C50C-407E-A947-70E740481C1C}">
                <a14:useLocalDpi xmlns:a14="http://schemas.microsoft.com/office/drawing/2010/main"/>
              </a:ext>
            </a:extLst>
          </a:blip>
          <a:srcRect/>
          <a:stretch/>
        </p:blipFill>
        <p:spPr>
          <a:xfrm>
            <a:off x="8526302" y="3246844"/>
            <a:ext cx="3474394" cy="2277149"/>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665317" y="1169409"/>
            <a:ext cx="1948654" cy="1863187"/>
          </a:xfrm>
          <a:prstGeom prst="rect">
            <a:avLst/>
          </a:prstGeom>
        </p:spPr>
      </p:pic>
      <p:pic>
        <p:nvPicPr>
          <p:cNvPr id="10" name="Picture 9" descr="A picture containing text, sign, tableware, cup&#10;&#10;Description automatically generated">
            <a:extLst>
              <a:ext uri="{FF2B5EF4-FFF2-40B4-BE49-F238E27FC236}">
                <a16:creationId xmlns:a16="http://schemas.microsoft.com/office/drawing/2014/main" id="{1A64A565-ECE0-EF42-A67E-63BA44F0C57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70501" y="1169407"/>
            <a:ext cx="1731448" cy="1863188"/>
          </a:xfrm>
          <a:prstGeom prst="rect">
            <a:avLst/>
          </a:prstGeom>
          <a:effectLst/>
        </p:spPr>
      </p:pic>
    </p:spTree>
    <p:extLst>
      <p:ext uri="{BB962C8B-B14F-4D97-AF65-F5344CB8AC3E}">
        <p14:creationId xmlns:p14="http://schemas.microsoft.com/office/powerpoint/2010/main" val="1425839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41248" y="548640"/>
            <a:ext cx="3600860" cy="5431536"/>
          </a:xfrm>
        </p:spPr>
        <p:txBody>
          <a:bodyPr>
            <a:normAutofit/>
          </a:bodyPr>
          <a:lstStyle/>
          <a:p>
            <a:r>
              <a:rPr lang="en-US" sz="5400" b="1" dirty="0"/>
              <a:t>Why this policy is applicable to Pima County region?</a:t>
            </a:r>
            <a:endParaRPr lang="en-US" sz="5400" dirty="0"/>
          </a:p>
        </p:txBody>
      </p:sp>
      <p:sp>
        <p:nvSpPr>
          <p:cNvPr id="8" name="Content Placeholder 7"/>
          <p:cNvSpPr>
            <a:spLocks noGrp="1"/>
          </p:cNvSpPr>
          <p:nvPr>
            <p:ph idx="1"/>
          </p:nvPr>
        </p:nvSpPr>
        <p:spPr>
          <a:xfrm>
            <a:off x="5027713" y="548640"/>
            <a:ext cx="6224335" cy="6128408"/>
          </a:xfrm>
        </p:spPr>
        <p:txBody>
          <a:bodyPr anchor="ctr">
            <a:normAutofit/>
          </a:bodyPr>
          <a:lstStyle/>
          <a:p>
            <a:r>
              <a:rPr lang="en-US" sz="2200" dirty="0">
                <a:effectLst/>
                <a:latin typeface="Calibri" panose="020F0502020204030204" pitchFamily="34" charset="0"/>
                <a:ea typeface="Calibri" panose="020F0502020204030204" pitchFamily="34" charset="0"/>
              </a:rPr>
              <a:t>Pima County exhibits a </a:t>
            </a:r>
            <a:r>
              <a:rPr lang="en-US" sz="2200" b="1" dirty="0">
                <a:effectLst/>
                <a:latin typeface="Calibri" panose="020F0502020204030204" pitchFamily="34" charset="0"/>
                <a:ea typeface="Calibri" panose="020F0502020204030204" pitchFamily="34" charset="0"/>
              </a:rPr>
              <a:t>strong geographic concentration of poverty</a:t>
            </a:r>
            <a:endParaRPr lang="en-US" sz="2200" b="1" dirty="0">
              <a:latin typeface="Calibri" panose="020F0502020204030204" pitchFamily="34" charset="0"/>
              <a:ea typeface="Calibri" panose="020F0502020204030204" pitchFamily="34" charset="0"/>
            </a:endParaRPr>
          </a:p>
          <a:p>
            <a:pPr lvl="1"/>
            <a:r>
              <a:rPr lang="en-US" sz="2200" dirty="0">
                <a:effectLst/>
                <a:latin typeface="Calibri" panose="020F0502020204030204" pitchFamily="34" charset="0"/>
                <a:ea typeface="Calibri" panose="020F0502020204030204" pitchFamily="34" charset="0"/>
              </a:rPr>
              <a:t>within Tucson poverty levels </a:t>
            </a:r>
            <a:r>
              <a:rPr lang="en-US" sz="2200" b="1" dirty="0">
                <a:solidFill>
                  <a:schemeClr val="accent2">
                    <a:lumMod val="50000"/>
                  </a:schemeClr>
                </a:solidFill>
                <a:effectLst/>
                <a:latin typeface="Calibri" panose="020F0502020204030204" pitchFamily="34" charset="0"/>
                <a:ea typeface="Calibri" panose="020F0502020204030204" pitchFamily="34" charset="0"/>
              </a:rPr>
              <a:t>vary dramatically </a:t>
            </a:r>
            <a:r>
              <a:rPr lang="en-US" sz="2200" dirty="0">
                <a:effectLst/>
                <a:latin typeface="Calibri" panose="020F0502020204030204" pitchFamily="34" charset="0"/>
                <a:ea typeface="Calibri" panose="020F0502020204030204" pitchFamily="34" charset="0"/>
              </a:rPr>
              <a:t>from 3% to 56% </a:t>
            </a:r>
          </a:p>
          <a:p>
            <a:r>
              <a:rPr lang="en-US" sz="2200" dirty="0">
                <a:effectLst/>
                <a:latin typeface="Calibri" panose="020F0502020204030204" pitchFamily="34" charset="0"/>
                <a:ea typeface="Calibri" panose="020F0502020204030204" pitchFamily="34" charset="0"/>
                <a:cs typeface="Calibri" panose="020F0502020204030204" pitchFamily="34" charset="0"/>
              </a:rPr>
              <a:t>This </a:t>
            </a:r>
            <a:r>
              <a:rPr lang="en-US" sz="2200" b="1" dirty="0">
                <a:effectLst/>
                <a:latin typeface="Calibri" panose="020F0502020204030204" pitchFamily="34" charset="0"/>
                <a:ea typeface="Calibri" panose="020F0502020204030204" pitchFamily="34" charset="0"/>
                <a:cs typeface="Calibri" panose="020F0502020204030204" pitchFamily="34" charset="0"/>
              </a:rPr>
              <a:t>spatial distribution of poverty is very similar to the pattern of racial segregation </a:t>
            </a:r>
            <a:r>
              <a:rPr lang="en-US" sz="2200" dirty="0">
                <a:effectLst/>
                <a:latin typeface="Calibri" panose="020F0502020204030204" pitchFamily="34" charset="0"/>
                <a:ea typeface="Calibri" panose="020F0502020204030204" pitchFamily="34" charset="0"/>
                <a:cs typeface="Calibri" panose="020F0502020204030204" pitchFamily="34" charset="0"/>
              </a:rPr>
              <a:t>in Tucson</a:t>
            </a:r>
          </a:p>
          <a:p>
            <a:pPr lvl="1"/>
            <a:r>
              <a:rPr lang="en-US" sz="2200" b="1" dirty="0">
                <a:effectLst/>
                <a:latin typeface="Calibri" panose="020F0502020204030204" pitchFamily="34" charset="0"/>
                <a:ea typeface="Calibri" panose="020F0502020204030204" pitchFamily="34" charset="0"/>
                <a:cs typeface="Calibri" panose="020F0502020204030204" pitchFamily="34" charset="0"/>
              </a:rPr>
              <a:t>non-white Tucsonans </a:t>
            </a:r>
            <a:r>
              <a:rPr lang="en-US" sz="2200" dirty="0">
                <a:effectLst/>
                <a:latin typeface="Calibri" panose="020F0502020204030204" pitchFamily="34" charset="0"/>
                <a:ea typeface="Calibri" panose="020F0502020204030204" pitchFamily="34" charset="0"/>
                <a:cs typeface="Calibri" panose="020F0502020204030204" pitchFamily="34" charset="0"/>
              </a:rPr>
              <a:t>constitute the </a:t>
            </a:r>
            <a:r>
              <a:rPr lang="en-US" sz="2200" b="1"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majority</a:t>
            </a:r>
            <a:r>
              <a:rPr lang="en-US" sz="2200" dirty="0">
                <a:effectLst/>
                <a:latin typeface="Calibri" panose="020F0502020204030204" pitchFamily="34" charset="0"/>
                <a:ea typeface="Calibri" panose="020F0502020204030204" pitchFamily="34" charset="0"/>
                <a:cs typeface="Calibri" panose="020F0502020204030204" pitchFamily="34" charset="0"/>
              </a:rPr>
              <a:t> of residents in these higher poverty areas.</a:t>
            </a:r>
          </a:p>
          <a:p>
            <a:r>
              <a:rPr lang="en-US" sz="2200" b="1" dirty="0">
                <a:effectLst/>
                <a:latin typeface="Calibri" panose="020F0502020204030204" pitchFamily="34" charset="0"/>
                <a:ea typeface="Calibri" panose="020F0502020204030204" pitchFamily="34" charset="0"/>
                <a:cs typeface="Calibri" panose="020F0502020204030204" pitchFamily="34" charset="0"/>
              </a:rPr>
              <a:t>Higher poverty areas </a:t>
            </a:r>
            <a:r>
              <a:rPr lang="en-US" sz="2200" dirty="0">
                <a:effectLst/>
                <a:latin typeface="Calibri" panose="020F0502020204030204" pitchFamily="34" charset="0"/>
                <a:ea typeface="Calibri" panose="020F0502020204030204" pitchFamily="34" charset="0"/>
                <a:cs typeface="Calibri" panose="020F0502020204030204" pitchFamily="34" charset="0"/>
              </a:rPr>
              <a:t>in Pima County have been found to score </a:t>
            </a:r>
          </a:p>
          <a:p>
            <a:pPr lvl="1"/>
            <a:r>
              <a:rPr lang="en-US" b="1"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high</a:t>
            </a:r>
            <a:r>
              <a:rPr lang="en-US" sz="1800" b="1" dirty="0">
                <a:effectLst/>
                <a:latin typeface="Calibri" panose="020F0502020204030204" pitchFamily="34" charset="0"/>
                <a:ea typeface="Calibri" panose="020F0502020204030204" pitchFamily="34" charset="0"/>
                <a:cs typeface="Calibri" panose="020F0502020204030204" pitchFamily="34" charset="0"/>
              </a:rPr>
              <a:t> on neighborhood vulnerability metrics</a:t>
            </a:r>
          </a:p>
          <a:p>
            <a:pPr lvl="1"/>
            <a:r>
              <a:rPr lang="en-US" b="1"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low</a:t>
            </a:r>
            <a:r>
              <a:rPr lang="en-US" sz="1800" b="1" dirty="0">
                <a:effectLst/>
                <a:latin typeface="Calibri" panose="020F0502020204030204" pitchFamily="34" charset="0"/>
                <a:ea typeface="Calibri" panose="020F0502020204030204" pitchFamily="34" charset="0"/>
                <a:cs typeface="Calibri" panose="020F0502020204030204" pitchFamily="34" charset="0"/>
              </a:rPr>
              <a:t> on metrics attempting to measure opportunities</a:t>
            </a:r>
            <a:endParaRPr lang="en-US" sz="1800" b="1" dirty="0">
              <a:latin typeface="Calibri" panose="020F0502020204030204" pitchFamily="34" charset="0"/>
              <a:ea typeface="Calibri" panose="020F0502020204030204" pitchFamily="34" charset="0"/>
              <a:cs typeface="Calibri" panose="020F0502020204030204" pitchFamily="34" charset="0"/>
            </a:endParaRPr>
          </a:p>
          <a:p>
            <a:pPr lvl="2"/>
            <a:r>
              <a:rPr lang="en-US" sz="1800" dirty="0">
                <a:effectLst/>
                <a:latin typeface="Calibri" panose="020F0502020204030204" pitchFamily="34" charset="0"/>
                <a:ea typeface="Calibri" panose="020F0502020204030204" pitchFamily="34" charset="0"/>
                <a:cs typeface="Calibri" panose="020F0502020204030204" pitchFamily="34" charset="0"/>
              </a:rPr>
              <a:t>such as good schools, good jobs, access to healthcare, and adequate housing.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200" dirty="0">
              <a:effectLst/>
              <a:latin typeface="Calibri" panose="020F0502020204030204" pitchFamily="34" charset="0"/>
              <a:ea typeface="Calibri" panose="020F0502020204030204" pitchFamily="34" charset="0"/>
            </a:endParaRPr>
          </a:p>
          <a:p>
            <a:endParaRPr lang="en-US" sz="2200" dirty="0"/>
          </a:p>
        </p:txBody>
      </p:sp>
    </p:spTree>
    <p:extLst>
      <p:ext uri="{BB962C8B-B14F-4D97-AF65-F5344CB8AC3E}">
        <p14:creationId xmlns:p14="http://schemas.microsoft.com/office/powerpoint/2010/main" val="29399601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DAC19F-86F9-4603-2FFF-169A0B9C3C9F}"/>
              </a:ext>
            </a:extLst>
          </p:cNvPr>
          <p:cNvSpPr>
            <a:spLocks noGrp="1"/>
          </p:cNvSpPr>
          <p:nvPr>
            <p:ph type="title"/>
          </p:nvPr>
        </p:nvSpPr>
        <p:spPr>
          <a:xfrm>
            <a:off x="838200" y="365125"/>
            <a:ext cx="10515600" cy="1325563"/>
          </a:xfrm>
        </p:spPr>
        <p:txBody>
          <a:bodyPr>
            <a:normAutofit/>
          </a:bodyPr>
          <a:lstStyle/>
          <a:p>
            <a:r>
              <a:rPr lang="en-US" sz="5400"/>
              <a:t>What the research shows</a:t>
            </a:r>
          </a:p>
        </p:txBody>
      </p:sp>
      <p:sp>
        <p:nvSpPr>
          <p:cNvPr id="13"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2709AE78-E064-9B3B-04CA-AF84BA668BC8}"/>
              </a:ext>
            </a:extLst>
          </p:cNvPr>
          <p:cNvSpPr>
            <a:spLocks noGrp="1"/>
          </p:cNvSpPr>
          <p:nvPr>
            <p:ph idx="1"/>
          </p:nvPr>
        </p:nvSpPr>
        <p:spPr>
          <a:xfrm>
            <a:off x="838200" y="1929384"/>
            <a:ext cx="10515600" cy="4251960"/>
          </a:xfrm>
        </p:spPr>
        <p:txBody>
          <a:bodyPr>
            <a:normAutofit/>
          </a:bodyPr>
          <a:lstStyle/>
          <a:p>
            <a:r>
              <a:rPr lang="en-US" sz="2000"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Improved educational outcomes </a:t>
            </a:r>
            <a:r>
              <a:rPr lang="en-US" sz="2000" dirty="0">
                <a:latin typeface="Calibri" panose="020F0502020204030204" pitchFamily="34" charset="0"/>
                <a:ea typeface="Calibri" panose="020F0502020204030204" pitchFamily="34" charset="0"/>
                <a:cs typeface="Times New Roman" panose="02020603050405020304" pitchFamily="18" charset="0"/>
              </a:rPr>
              <a:t>for the children who relocated from high poverty neighborhoods</a:t>
            </a:r>
          </a:p>
          <a:p>
            <a:pPr lvl="1"/>
            <a:r>
              <a:rPr lang="en-US" sz="2000" b="1" dirty="0">
                <a:latin typeface="Calibri" panose="020F0502020204030204" pitchFamily="34" charset="0"/>
                <a:ea typeface="Calibri" panose="020F0502020204030204" pitchFamily="34" charset="0"/>
                <a:cs typeface="Times New Roman" panose="02020603050405020304" pitchFamily="18" charset="0"/>
              </a:rPr>
              <a:t>54% of the children who relocated to the suburbs </a:t>
            </a:r>
            <a:r>
              <a:rPr lang="en-US" sz="2000"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enrolled in college </a:t>
            </a:r>
            <a:r>
              <a:rPr lang="en-US" sz="2000" b="1" dirty="0">
                <a:latin typeface="Calibri" panose="020F0502020204030204" pitchFamily="34" charset="0"/>
                <a:ea typeface="Calibri" panose="020F0502020204030204" pitchFamily="34" charset="0"/>
                <a:cs typeface="Times New Roman" panose="02020603050405020304" pitchFamily="18" charset="0"/>
              </a:rPr>
              <a:t>relative to 21% of children whose families moved within the city </a:t>
            </a:r>
          </a:p>
          <a:p>
            <a:r>
              <a:rPr lang="en-US" sz="2000" dirty="0">
                <a:latin typeface="Calibri" panose="020F0502020204030204" pitchFamily="34" charset="0"/>
                <a:ea typeface="Calibri" panose="020F0502020204030204" pitchFamily="34" charset="0"/>
                <a:cs typeface="Times New Roman" panose="02020603050405020304" pitchFamily="18" charset="0"/>
              </a:rPr>
              <a:t>A 10-year randomized control trial involving 4,600 families with children showed prior to their move, participants </a:t>
            </a:r>
            <a:r>
              <a:rPr lang="en-US" sz="2000" b="1" dirty="0">
                <a:latin typeface="Calibri" panose="020F0502020204030204" pitchFamily="34" charset="0"/>
                <a:ea typeface="Calibri" panose="020F0502020204030204" pitchFamily="34" charset="0"/>
                <a:cs typeface="Times New Roman" panose="02020603050405020304" pitchFamily="18" charset="0"/>
              </a:rPr>
              <a:t>lived in census tracts </a:t>
            </a:r>
            <a:r>
              <a:rPr lang="en-US" sz="2000" dirty="0">
                <a:latin typeface="Calibri" panose="020F0502020204030204" pitchFamily="34" charset="0"/>
                <a:ea typeface="Calibri" panose="020F0502020204030204" pitchFamily="34" charset="0"/>
                <a:cs typeface="Times New Roman" panose="02020603050405020304" pitchFamily="18" charset="0"/>
              </a:rPr>
              <a:t>with an average poverty rate of  53%.  One-year later the average poverty rate for participants who </a:t>
            </a:r>
            <a:r>
              <a:rPr lang="en-US" sz="2000"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moved was 11%. </a:t>
            </a:r>
          </a:p>
          <a:p>
            <a:r>
              <a:rPr lang="en-US" sz="2000" dirty="0">
                <a:latin typeface="Calibri" panose="020F0502020204030204" pitchFamily="34" charset="0"/>
                <a:ea typeface="Calibri" panose="020F0502020204030204" pitchFamily="34" charset="0"/>
                <a:cs typeface="Times New Roman" panose="02020603050405020304" pitchFamily="18" charset="0"/>
              </a:rPr>
              <a:t>One evaluation of the MTO program found </a:t>
            </a:r>
            <a:r>
              <a:rPr lang="en-US" sz="2000" b="1" dirty="0">
                <a:latin typeface="Calibri" panose="020F0502020204030204" pitchFamily="34" charset="0"/>
                <a:ea typeface="Calibri" panose="020F0502020204030204" pitchFamily="34" charset="0"/>
                <a:cs typeface="Times New Roman" panose="02020603050405020304" pitchFamily="18" charset="0"/>
              </a:rPr>
              <a:t>that 10 to 15 years after enrollment </a:t>
            </a:r>
            <a:r>
              <a:rPr lang="en-US" sz="2000" dirty="0">
                <a:latin typeface="Calibri" panose="020F0502020204030204" pitchFamily="34" charset="0"/>
                <a:ea typeface="Calibri" panose="020F0502020204030204" pitchFamily="34" charset="0"/>
                <a:cs typeface="Times New Roman" panose="02020603050405020304" pitchFamily="18" charset="0"/>
              </a:rPr>
              <a:t>adult participants who moved to a low-poverty neighborhood had a </a:t>
            </a:r>
            <a:r>
              <a:rPr lang="en-US" sz="2000"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significantly lower prevalence of diabetes, extreme obesity, physical limitations, and depression. </a:t>
            </a:r>
          </a:p>
          <a:p>
            <a:r>
              <a:rPr lang="en-US" sz="2000" b="1" dirty="0">
                <a:latin typeface="Calibri" panose="020F0502020204030204" pitchFamily="34" charset="0"/>
                <a:ea typeface="Calibri" panose="020F0502020204030204" pitchFamily="34" charset="0"/>
                <a:cs typeface="Times New Roman" panose="02020603050405020304" pitchFamily="18" charset="0"/>
              </a:rPr>
              <a:t>Younger children under 13 </a:t>
            </a:r>
            <a:r>
              <a:rPr lang="en-US" sz="2000" dirty="0">
                <a:latin typeface="Calibri" panose="020F0502020204030204" pitchFamily="34" charset="0"/>
                <a:ea typeface="Calibri" panose="020F0502020204030204" pitchFamily="34" charset="0"/>
                <a:cs typeface="Times New Roman" panose="02020603050405020304" pitchFamily="18" charset="0"/>
              </a:rPr>
              <a:t>experienced substantial improvements in college attendance and lifetime earnings relative to children who remained in high poverty areas </a:t>
            </a:r>
            <a:r>
              <a:rPr lang="en-US" sz="2000"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increased</a:t>
            </a:r>
            <a:r>
              <a:rPr lang="en-US" sz="2000" dirty="0">
                <a:highlight>
                  <a:srgbClr val="FFFF00"/>
                </a:highlight>
                <a:latin typeface="Calibri" panose="020F0502020204030204" pitchFamily="34" charset="0"/>
                <a:ea typeface="Calibri" panose="020F0502020204030204" pitchFamily="34" charset="0"/>
                <a:cs typeface="Times New Roman" panose="02020603050405020304" pitchFamily="18" charset="0"/>
              </a:rPr>
              <a:t> </a:t>
            </a:r>
            <a:r>
              <a:rPr lang="en-US" sz="2000"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the child’s total lifetime earnings by about </a:t>
            </a:r>
            <a:r>
              <a:rPr lang="en-US" sz="2000" b="1">
                <a:highlight>
                  <a:srgbClr val="FFFF00"/>
                </a:highlight>
                <a:latin typeface="Calibri" panose="020F0502020204030204" pitchFamily="34" charset="0"/>
                <a:ea typeface="Calibri" panose="020F0502020204030204" pitchFamily="34" charset="0"/>
                <a:cs typeface="Times New Roman" panose="02020603050405020304" pitchFamily="18" charset="0"/>
              </a:rPr>
              <a:t>$302,000</a:t>
            </a:r>
            <a:r>
              <a:rPr lang="en-US" sz="2000"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a:t>
            </a:r>
            <a:endParaRPr lang="en-US" sz="2000" b="1" dirty="0">
              <a:highlight>
                <a:srgbClr val="FFFF00"/>
              </a:highlight>
            </a:endParaRPr>
          </a:p>
        </p:txBody>
      </p:sp>
    </p:spTree>
    <p:extLst>
      <p:ext uri="{BB962C8B-B14F-4D97-AF65-F5344CB8AC3E}">
        <p14:creationId xmlns:p14="http://schemas.microsoft.com/office/powerpoint/2010/main" val="2385017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130029C-8AFE-2268-B852-C5DA9DDB2816}"/>
              </a:ext>
            </a:extLst>
          </p:cNvPr>
          <p:cNvSpPr>
            <a:spLocks noGrp="1"/>
          </p:cNvSpPr>
          <p:nvPr>
            <p:ph type="title"/>
          </p:nvPr>
        </p:nvSpPr>
        <p:spPr>
          <a:xfrm>
            <a:off x="839788" y="365126"/>
            <a:ext cx="10515600" cy="823912"/>
          </a:xfrm>
          <a:solidFill>
            <a:schemeClr val="accent2">
              <a:lumMod val="75000"/>
            </a:schemeClr>
          </a:solidFill>
          <a:ln w="38100">
            <a:solidFill>
              <a:schemeClr val="accent6">
                <a:lumMod val="20000"/>
                <a:lumOff val="80000"/>
              </a:schemeClr>
            </a:solidFill>
          </a:ln>
        </p:spPr>
        <p:txBody>
          <a:bodyPr/>
          <a:lstStyle/>
          <a:p>
            <a:pPr algn="ctr"/>
            <a:r>
              <a:rPr lang="en-US" b="1" dirty="0">
                <a:solidFill>
                  <a:schemeClr val="bg1"/>
                </a:solidFill>
              </a:rPr>
              <a:t>Anticipated outcomes </a:t>
            </a:r>
          </a:p>
        </p:txBody>
      </p:sp>
      <p:sp>
        <p:nvSpPr>
          <p:cNvPr id="11" name="Text Placeholder 10">
            <a:extLst>
              <a:ext uri="{FF2B5EF4-FFF2-40B4-BE49-F238E27FC236}">
                <a16:creationId xmlns:a16="http://schemas.microsoft.com/office/drawing/2014/main" id="{6E75167A-80BD-F1CF-943C-3829B9D20C85}"/>
              </a:ext>
            </a:extLst>
          </p:cNvPr>
          <p:cNvSpPr>
            <a:spLocks noGrp="1"/>
          </p:cNvSpPr>
          <p:nvPr>
            <p:ph type="body" idx="1"/>
          </p:nvPr>
        </p:nvSpPr>
        <p:spPr>
          <a:xfrm>
            <a:off x="862014" y="1788740"/>
            <a:ext cx="5157787" cy="823912"/>
          </a:xfrm>
        </p:spPr>
        <p:txBody>
          <a:bodyPr/>
          <a:lstStyle/>
          <a:p>
            <a:r>
              <a:rPr lang="en-US" dirty="0">
                <a:solidFill>
                  <a:schemeClr val="accent2">
                    <a:lumMod val="50000"/>
                  </a:schemeClr>
                </a:solidFill>
              </a:rPr>
              <a:t>Tactical (or short term) element:</a:t>
            </a:r>
          </a:p>
          <a:p>
            <a:endParaRPr lang="en-US" dirty="0"/>
          </a:p>
        </p:txBody>
      </p:sp>
      <p:sp>
        <p:nvSpPr>
          <p:cNvPr id="5" name="Content Placeholder 4"/>
          <p:cNvSpPr>
            <a:spLocks noGrp="1"/>
          </p:cNvSpPr>
          <p:nvPr>
            <p:ph sz="half" idx="2"/>
          </p:nvPr>
        </p:nvSpPr>
        <p:spPr/>
        <p:txBody>
          <a:bodyPr>
            <a:normAutofit fontScale="92500" lnSpcReduction="10000"/>
          </a:bodyPr>
          <a:lstStyle/>
          <a:p>
            <a:pPr>
              <a:lnSpc>
                <a:spcPct val="150000"/>
              </a:lnSpc>
            </a:pPr>
            <a:r>
              <a:rPr lang="en-US" sz="1800" dirty="0">
                <a:effectLst/>
                <a:latin typeface="Calibri" panose="020F0502020204030204" pitchFamily="34" charset="0"/>
                <a:ea typeface="Calibri" panose="020F0502020204030204" pitchFamily="34" charset="0"/>
                <a:cs typeface="Times New Roman" panose="02020603050405020304" pitchFamily="18" charset="0"/>
              </a:rPr>
              <a:t>Households currently residing in high poverty areas who take advantage of affordable housing opportunities in low poverty areas may </a:t>
            </a:r>
            <a:r>
              <a:rPr lang="en-US" sz="2400" b="1" dirty="0">
                <a:solidFill>
                  <a:srgbClr val="1D6295"/>
                </a:solidFill>
                <a:effectLst/>
                <a:latin typeface="Calibri" panose="020F0502020204030204" pitchFamily="34" charset="0"/>
                <a:ea typeface="Calibri" panose="020F0502020204030204" pitchFamily="34" charset="0"/>
                <a:cs typeface="Times New Roman" panose="02020603050405020304" pitchFamily="18" charset="0"/>
              </a:rPr>
              <a:t>experience an immediate improvement in their quality of life, mental health, educational and employment opportunities, and their degree of safety. </a:t>
            </a:r>
            <a:endParaRPr lang="en-US" b="1" dirty="0">
              <a:solidFill>
                <a:srgbClr val="1D6295"/>
              </a:solidFill>
            </a:endParaRPr>
          </a:p>
        </p:txBody>
      </p:sp>
      <p:sp>
        <p:nvSpPr>
          <p:cNvPr id="12" name="Text Placeholder 11">
            <a:extLst>
              <a:ext uri="{FF2B5EF4-FFF2-40B4-BE49-F238E27FC236}">
                <a16:creationId xmlns:a16="http://schemas.microsoft.com/office/drawing/2014/main" id="{DDB390AD-E2D1-0AA2-E8C0-7796EB74E332}"/>
              </a:ext>
            </a:extLst>
          </p:cNvPr>
          <p:cNvSpPr>
            <a:spLocks noGrp="1"/>
          </p:cNvSpPr>
          <p:nvPr>
            <p:ph type="body" sz="quarter" idx="3"/>
          </p:nvPr>
        </p:nvSpPr>
        <p:spPr>
          <a:xfrm>
            <a:off x="6172200" y="1681163"/>
            <a:ext cx="5183188" cy="524155"/>
          </a:xfrm>
        </p:spPr>
        <p:txBody>
          <a:bodyPr/>
          <a:lstStyle/>
          <a:p>
            <a:r>
              <a:rPr lang="en-US" dirty="0">
                <a:solidFill>
                  <a:schemeClr val="accent6">
                    <a:lumMod val="75000"/>
                  </a:schemeClr>
                </a:solidFill>
              </a:rPr>
              <a:t>Strategic (or long term) element:</a:t>
            </a:r>
          </a:p>
        </p:txBody>
      </p:sp>
      <p:sp>
        <p:nvSpPr>
          <p:cNvPr id="7" name="Content Placeholder 6"/>
          <p:cNvSpPr>
            <a:spLocks noGrp="1"/>
          </p:cNvSpPr>
          <p:nvPr>
            <p:ph sz="quarter" idx="4"/>
          </p:nvPr>
        </p:nvSpPr>
        <p:spPr>
          <a:xfrm>
            <a:off x="6194427" y="2375984"/>
            <a:ext cx="5183188" cy="3684588"/>
          </a:xfrm>
        </p:spPr>
        <p:txBody>
          <a:bodyPr>
            <a:normAutofit fontScale="92500" lnSpcReduction="10000"/>
          </a:bodyPr>
          <a:lstStyle/>
          <a:p>
            <a:pPr marL="0" marR="0">
              <a:lnSpc>
                <a:spcPct val="150000"/>
              </a:lnSpc>
              <a:spcBef>
                <a:spcPts val="0"/>
              </a:spcBef>
              <a:spcAft>
                <a:spcPts val="800"/>
              </a:spcAft>
            </a:pPr>
            <a:r>
              <a:rPr lang="en-US" sz="1800" dirty="0">
                <a:latin typeface="Calibri" panose="020F0502020204030204" pitchFamily="34" charset="0"/>
                <a:cs typeface="Times New Roman" panose="02020603050405020304" pitchFamily="18" charset="0"/>
              </a:rPr>
              <a:t>Children participating in such housing mobility programs were found to have </a:t>
            </a:r>
            <a:r>
              <a:rPr lang="en-US" sz="2600" b="1" dirty="0">
                <a:solidFill>
                  <a:srgbClr val="1D6295"/>
                </a:solidFill>
                <a:latin typeface="Calibri" panose="020F0502020204030204" pitchFamily="34" charset="0"/>
                <a:cs typeface="Times New Roman" panose="02020603050405020304" pitchFamily="18" charset="0"/>
              </a:rPr>
              <a:t>substantially higher lifetime earnings and college attendance rates, while adults experienced improvements in both physical and mental health. </a:t>
            </a:r>
          </a:p>
          <a:p>
            <a:endParaRPr lang="en-US" dirty="0"/>
          </a:p>
        </p:txBody>
      </p:sp>
    </p:spTree>
    <p:extLst>
      <p:ext uri="{BB962C8B-B14F-4D97-AF65-F5344CB8AC3E}">
        <p14:creationId xmlns:p14="http://schemas.microsoft.com/office/powerpoint/2010/main" val="21704531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834793"/>
          </a:xfrm>
          <a:solidFill>
            <a:schemeClr val="accent2">
              <a:lumMod val="60000"/>
              <a:lumOff val="40000"/>
            </a:schemeClr>
          </a:solidFill>
        </p:spPr>
        <p:txBody>
          <a:bodyPr/>
          <a:lstStyle/>
          <a:p>
            <a:pPr algn="ctr"/>
            <a:r>
              <a:rPr lang="en-US" b="1" dirty="0">
                <a:solidFill>
                  <a:schemeClr val="accent6">
                    <a:lumMod val="75000"/>
                  </a:schemeClr>
                </a:solidFill>
              </a:rPr>
              <a:t>Intergenerational Impact </a:t>
            </a:r>
            <a:endParaRPr lang="en-US" dirty="0">
              <a:solidFill>
                <a:schemeClr val="accent6">
                  <a:lumMod val="75000"/>
                </a:schemeClr>
              </a:solidFill>
            </a:endParaRPr>
          </a:p>
        </p:txBody>
      </p:sp>
      <p:sp>
        <p:nvSpPr>
          <p:cNvPr id="3" name="Content Placeholder 2"/>
          <p:cNvSpPr>
            <a:spLocks noGrp="1"/>
          </p:cNvSpPr>
          <p:nvPr>
            <p:ph sz="half" idx="1"/>
          </p:nvPr>
        </p:nvSpPr>
        <p:spPr>
          <a:xfrm>
            <a:off x="1024127" y="1602418"/>
            <a:ext cx="5462733" cy="4842769"/>
          </a:xfrm>
        </p:spPr>
        <p:txBody>
          <a:bodyPr>
            <a:noAutofit/>
          </a:bodyPr>
          <a:lstStyle/>
          <a:p>
            <a:pPr>
              <a:buFont typeface="Wingdings" panose="05000000000000000000" pitchFamily="2" charset="2"/>
              <a:buChar char="§"/>
            </a:pPr>
            <a:r>
              <a:rPr lang="en-US" sz="2400" dirty="0"/>
              <a:t>“being poor in a very poor neighborhood subjects residents to costs and limitations </a:t>
            </a:r>
            <a:r>
              <a:rPr lang="en-US" sz="2400" b="1" i="1" dirty="0"/>
              <a:t>above and beyond the burdens of individual poverty.”</a:t>
            </a:r>
          </a:p>
          <a:p>
            <a:pPr marL="0" indent="0">
              <a:buNone/>
            </a:pPr>
            <a:endParaRPr lang="en-US" sz="2400" b="1" i="1" dirty="0"/>
          </a:p>
          <a:p>
            <a:pPr marR="0">
              <a:buFont typeface="Wingdings" panose="05000000000000000000" pitchFamily="2" charset="2"/>
              <a:buChar char="§"/>
            </a:pPr>
            <a:r>
              <a:rPr lang="en-US" sz="2400" dirty="0"/>
              <a:t>“</a:t>
            </a:r>
            <a:r>
              <a:rPr lang="en-US" sz="2400" b="1" i="1" dirty="0"/>
              <a:t>Housing mobility </a:t>
            </a:r>
            <a:r>
              <a:rPr lang="en-US" sz="2400" dirty="0"/>
              <a:t>is also worthy of support because of high quality evidence demonstrating its effectiveness in </a:t>
            </a:r>
            <a:r>
              <a:rPr lang="en-US" sz="2400" b="1" i="1" dirty="0"/>
              <a:t>breaking multigenerational cycles of poverty </a:t>
            </a:r>
            <a:r>
              <a:rPr lang="en-US" sz="2400" dirty="0"/>
              <a:t>that persist in high-poverty neighborhoods, and for </a:t>
            </a:r>
            <a:r>
              <a:rPr lang="en-US" sz="2400" b="1" dirty="0"/>
              <a:t>improving the lives of both children and their parents</a:t>
            </a:r>
            <a:r>
              <a:rPr lang="en-US" sz="2400" dirty="0"/>
              <a:t>.”</a:t>
            </a:r>
          </a:p>
          <a:p>
            <a:pPr>
              <a:buFont typeface="Wingdings" panose="05000000000000000000" pitchFamily="2" charset="2"/>
              <a:buChar char="§"/>
            </a:pPr>
            <a:endParaRPr lang="en-US" sz="3200" dirty="0"/>
          </a:p>
        </p:txBody>
      </p:sp>
      <p:sp>
        <p:nvSpPr>
          <p:cNvPr id="4" name="Content Placeholder 3"/>
          <p:cNvSpPr>
            <a:spLocks noGrp="1"/>
          </p:cNvSpPr>
          <p:nvPr>
            <p:ph sz="half" idx="2"/>
          </p:nvPr>
        </p:nvSpPr>
        <p:spPr>
          <a:xfrm>
            <a:off x="6602506" y="1677881"/>
            <a:ext cx="4754880" cy="4098975"/>
          </a:xfrm>
        </p:spPr>
        <p:txBody>
          <a:bodyPr>
            <a:normAutofit lnSpcReduction="10000"/>
          </a:bodyPr>
          <a:lstStyle/>
          <a:p>
            <a:pPr>
              <a:lnSpc>
                <a:spcPct val="150000"/>
              </a:lnSpc>
            </a:pPr>
            <a:r>
              <a:rPr lang="en-US" sz="2000" dirty="0">
                <a:latin typeface="Calibri" panose="020F0502020204030204" pitchFamily="34" charset="0"/>
                <a:cs typeface="Times New Roman" panose="02020603050405020304" pitchFamily="18" charset="0"/>
              </a:rPr>
              <a:t>Numerous longitudinal studies show </a:t>
            </a:r>
            <a:r>
              <a:rPr lang="en-US" sz="2000" b="1" dirty="0">
                <a:solidFill>
                  <a:srgbClr val="0070C0"/>
                </a:solidFill>
                <a:latin typeface="Calibri" panose="020F0502020204030204" pitchFamily="34" charset="0"/>
                <a:cs typeface="Times New Roman" panose="02020603050405020304" pitchFamily="18" charset="0"/>
              </a:rPr>
              <a:t>improved </a:t>
            </a:r>
            <a:r>
              <a:rPr lang="en-US" sz="2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educational outcomes </a:t>
            </a:r>
            <a:r>
              <a:rPr lang="en-US" sz="2000" dirty="0">
                <a:effectLst/>
                <a:latin typeface="Calibri" panose="020F0502020204030204" pitchFamily="34" charset="0"/>
                <a:ea typeface="Calibri" panose="020F0502020204030204" pitchFamily="34" charset="0"/>
                <a:cs typeface="Times New Roman" panose="02020603050405020304" pitchFamily="18" charset="0"/>
              </a:rPr>
              <a:t>for the children who relocated from high poverty neighborhoods. </a:t>
            </a:r>
          </a:p>
          <a:p>
            <a:pPr>
              <a:lnSpc>
                <a:spcPct val="150000"/>
              </a:lnSpc>
            </a:pPr>
            <a:r>
              <a:rPr lang="en-US" sz="2000" dirty="0">
                <a:effectLst/>
                <a:latin typeface="Calibri" panose="020F0502020204030204" pitchFamily="34" charset="0"/>
                <a:ea typeface="Calibri" panose="020F0502020204030204" pitchFamily="34" charset="0"/>
                <a:cs typeface="Times New Roman" panose="02020603050405020304" pitchFamily="18" charset="0"/>
              </a:rPr>
              <a:t>In addition to reducing poverty for participating households at the time of relocation, the </a:t>
            </a:r>
            <a:r>
              <a:rPr lang="en-US" sz="2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intergenerational persistence of these improvements is impressive. </a:t>
            </a:r>
            <a:endParaRPr lang="en-US" sz="3200" b="1" dirty="0">
              <a:solidFill>
                <a:srgbClr val="0070C0"/>
              </a:solidFill>
            </a:endParaRPr>
          </a:p>
        </p:txBody>
      </p:sp>
    </p:spTree>
    <p:extLst>
      <p:ext uri="{BB962C8B-B14F-4D97-AF65-F5344CB8AC3E}">
        <p14:creationId xmlns:p14="http://schemas.microsoft.com/office/powerpoint/2010/main" val="21040989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79F54-1097-472F-E4A5-2940BEC81C04}"/>
              </a:ext>
            </a:extLst>
          </p:cNvPr>
          <p:cNvSpPr>
            <a:spLocks noGrp="1"/>
          </p:cNvSpPr>
          <p:nvPr>
            <p:ph type="title"/>
          </p:nvPr>
        </p:nvSpPr>
        <p:spPr>
          <a:xfrm>
            <a:off x="1167492" y="381000"/>
            <a:ext cx="9779183" cy="1033631"/>
          </a:xfrm>
        </p:spPr>
        <p:txBody>
          <a:bodyPr/>
          <a:lstStyle/>
          <a:p>
            <a:r>
              <a:rPr lang="en-US" dirty="0"/>
              <a:t>Alignment </a:t>
            </a:r>
            <a:r>
              <a:rPr lang="en-US" sz="3200" dirty="0"/>
              <a:t>with</a:t>
            </a:r>
            <a:r>
              <a:rPr lang="en-US" dirty="0"/>
              <a:t> </a:t>
            </a:r>
            <a:r>
              <a:rPr lang="en-US" dirty="0">
                <a:solidFill>
                  <a:schemeClr val="accent6">
                    <a:lumMod val="75000"/>
                  </a:schemeClr>
                </a:solidFill>
              </a:rPr>
              <a:t>3</a:t>
            </a:r>
            <a:r>
              <a:rPr lang="en-US" dirty="0"/>
              <a:t> key mandates</a:t>
            </a:r>
          </a:p>
        </p:txBody>
      </p:sp>
      <p:sp>
        <p:nvSpPr>
          <p:cNvPr id="4" name="Content Placeholder 3">
            <a:extLst>
              <a:ext uri="{FF2B5EF4-FFF2-40B4-BE49-F238E27FC236}">
                <a16:creationId xmlns:a16="http://schemas.microsoft.com/office/drawing/2014/main" id="{9FDE4351-AA19-4E14-2A16-B6177733418F}"/>
              </a:ext>
            </a:extLst>
          </p:cNvPr>
          <p:cNvSpPr>
            <a:spLocks noGrp="1"/>
          </p:cNvSpPr>
          <p:nvPr>
            <p:ph idx="10"/>
          </p:nvPr>
        </p:nvSpPr>
        <p:spPr>
          <a:xfrm>
            <a:off x="1067384" y="3197534"/>
            <a:ext cx="10394415" cy="2431968"/>
          </a:xfrm>
        </p:spPr>
        <p:txBody>
          <a:bodyPr/>
          <a:lstStyle/>
          <a:p>
            <a:pPr algn="ctr"/>
            <a:r>
              <a:rPr lang="en-US" b="1" dirty="0">
                <a:highlight>
                  <a:srgbClr val="FFFF00"/>
                </a:highlight>
                <a:latin typeface="Calibri" panose="020F0502020204030204" pitchFamily="34" charset="0"/>
              </a:rPr>
              <a:t>From HUD’s AFFH Mandate: </a:t>
            </a:r>
          </a:p>
          <a:p>
            <a:pPr algn="ctr"/>
            <a:r>
              <a:rPr lang="en-US" b="1" dirty="0">
                <a:latin typeface="Calibri" panose="020F0502020204030204" pitchFamily="34" charset="0"/>
              </a:rPr>
              <a:t>“proactively take meaningful actions to overcome patterns of</a:t>
            </a:r>
            <a:r>
              <a:rPr lang="en-US" b="1" dirty="0">
                <a:latin typeface="Calibri" panose="020F0502020204030204" pitchFamily="34" charset="0"/>
                <a:ea typeface="Calibri" panose="020F0502020204030204" pitchFamily="34" charset="0"/>
              </a:rPr>
              <a:t> segregation</a:t>
            </a:r>
            <a:r>
              <a:rPr lang="en-US" dirty="0">
                <a:latin typeface="Calibri" panose="020F0502020204030204" pitchFamily="34" charset="0"/>
                <a:ea typeface="Calibri" panose="020F0502020204030204" pitchFamily="34" charset="0"/>
              </a:rPr>
              <a:t>, </a:t>
            </a:r>
            <a:r>
              <a:rPr lang="en-US" b="1" dirty="0">
                <a:solidFill>
                  <a:srgbClr val="0070C0"/>
                </a:solidFill>
                <a:latin typeface="Calibri" panose="020F0502020204030204" pitchFamily="34" charset="0"/>
                <a:ea typeface="Calibri" panose="020F0502020204030204" pitchFamily="34" charset="0"/>
              </a:rPr>
              <a:t>promote fair housing choice</a:t>
            </a:r>
            <a:r>
              <a:rPr lang="en-US" dirty="0">
                <a:latin typeface="Calibri" panose="020F0502020204030204" pitchFamily="34" charset="0"/>
                <a:ea typeface="Calibri" panose="020F0502020204030204" pitchFamily="34" charset="0"/>
              </a:rPr>
              <a:t>, </a:t>
            </a:r>
            <a:r>
              <a:rPr lang="en-US" b="1" dirty="0">
                <a:latin typeface="Calibri" panose="020F0502020204030204" pitchFamily="34" charset="0"/>
                <a:ea typeface="Calibri" panose="020F0502020204030204" pitchFamily="34" charset="0"/>
              </a:rPr>
              <a:t>eliminate disparities in opportunities</a:t>
            </a:r>
            <a:r>
              <a:rPr lang="en-US" dirty="0">
                <a:latin typeface="Calibri" panose="020F0502020204030204" pitchFamily="34" charset="0"/>
                <a:ea typeface="Calibri" panose="020F0502020204030204" pitchFamily="34" charset="0"/>
              </a:rPr>
              <a:t>, and </a:t>
            </a:r>
            <a:r>
              <a:rPr lang="en-US" b="1" dirty="0">
                <a:solidFill>
                  <a:srgbClr val="0070C0"/>
                </a:solidFill>
                <a:latin typeface="Calibri" panose="020F0502020204030204" pitchFamily="34" charset="0"/>
                <a:ea typeface="Calibri" panose="020F0502020204030204" pitchFamily="34" charset="0"/>
              </a:rPr>
              <a:t>foster inclusive communities free from discrimination</a:t>
            </a:r>
            <a:r>
              <a:rPr lang="en-US" dirty="0">
                <a:latin typeface="Calibri" panose="020F0502020204030204" pitchFamily="34" charset="0"/>
                <a:ea typeface="Calibri" panose="020F0502020204030204" pitchFamily="34" charset="0"/>
              </a:rPr>
              <a:t>.” </a:t>
            </a:r>
          </a:p>
          <a:p>
            <a:pPr algn="ctr"/>
            <a:r>
              <a:rPr lang="en-US" dirty="0">
                <a:latin typeface="Calibri" panose="020F0502020204030204" pitchFamily="34" charset="0"/>
                <a:ea typeface="Calibri" panose="020F0502020204030204" pitchFamily="34" charset="0"/>
              </a:rPr>
              <a:t>“significant actions that are designed and can be reasonably expected to achieve a material positive change </a:t>
            </a:r>
            <a:r>
              <a:rPr lang="en-US" b="1" dirty="0">
                <a:latin typeface="Calibri" panose="020F0502020204030204" pitchFamily="34" charset="0"/>
                <a:ea typeface="Calibri" panose="020F0502020204030204" pitchFamily="34" charset="0"/>
              </a:rPr>
              <a:t>increasing fair housing choice </a:t>
            </a:r>
            <a:r>
              <a:rPr lang="en-US" dirty="0">
                <a:latin typeface="Calibri" panose="020F0502020204030204" pitchFamily="34" charset="0"/>
                <a:ea typeface="Calibri" panose="020F0502020204030204" pitchFamily="34" charset="0"/>
              </a:rPr>
              <a:t>or </a:t>
            </a:r>
            <a:r>
              <a:rPr lang="en-US" b="1" dirty="0">
                <a:solidFill>
                  <a:srgbClr val="0070C0"/>
                </a:solidFill>
                <a:latin typeface="Calibri" panose="020F0502020204030204" pitchFamily="34" charset="0"/>
                <a:ea typeface="Calibri" panose="020F0502020204030204" pitchFamily="34" charset="0"/>
              </a:rPr>
              <a:t>decreasing disparities in access to opportunity</a:t>
            </a:r>
            <a:r>
              <a:rPr lang="en-US" dirty="0">
                <a:latin typeface="Calibri" panose="020F0502020204030204" pitchFamily="34" charset="0"/>
                <a:ea typeface="Calibri" panose="020F0502020204030204" pitchFamily="34" charset="0"/>
              </a:rPr>
              <a:t>.”</a:t>
            </a:r>
            <a:endParaRPr lang="en-US" sz="2400" dirty="0"/>
          </a:p>
          <a:p>
            <a:endParaRPr lang="en-US" dirty="0"/>
          </a:p>
        </p:txBody>
      </p:sp>
      <p:sp>
        <p:nvSpPr>
          <p:cNvPr id="5" name="Content Placeholder 4">
            <a:extLst>
              <a:ext uri="{FF2B5EF4-FFF2-40B4-BE49-F238E27FC236}">
                <a16:creationId xmlns:a16="http://schemas.microsoft.com/office/drawing/2014/main" id="{691D41E1-302E-9FB4-D6A0-21AEDBA01190}"/>
              </a:ext>
            </a:extLst>
          </p:cNvPr>
          <p:cNvSpPr>
            <a:spLocks noGrp="1"/>
          </p:cNvSpPr>
          <p:nvPr>
            <p:ph idx="11"/>
          </p:nvPr>
        </p:nvSpPr>
        <p:spPr>
          <a:xfrm>
            <a:off x="1167493" y="1857836"/>
            <a:ext cx="3173278" cy="1105156"/>
          </a:xfrm>
        </p:spPr>
        <p:txBody>
          <a:bodyPr/>
          <a:lstStyle/>
          <a:p>
            <a:r>
              <a:rPr lang="en-US" dirty="0">
                <a:solidFill>
                  <a:schemeClr val="accent2">
                    <a:lumMod val="75000"/>
                  </a:schemeClr>
                </a:solidFill>
                <a:latin typeface="Calibri" panose="020F0502020204030204" pitchFamily="34" charset="0"/>
                <a:ea typeface="Calibri" panose="020F0502020204030204" pitchFamily="34" charset="0"/>
              </a:rPr>
              <a:t>Pima County’s Regional Affordable Housing Commission</a:t>
            </a:r>
          </a:p>
          <a:p>
            <a:endParaRPr lang="en-US" dirty="0"/>
          </a:p>
        </p:txBody>
      </p:sp>
      <p:sp>
        <p:nvSpPr>
          <p:cNvPr id="6" name="Content Placeholder 5">
            <a:extLst>
              <a:ext uri="{FF2B5EF4-FFF2-40B4-BE49-F238E27FC236}">
                <a16:creationId xmlns:a16="http://schemas.microsoft.com/office/drawing/2014/main" id="{45D2B4AC-84A9-A006-0F12-A2D5B24F8680}"/>
              </a:ext>
            </a:extLst>
          </p:cNvPr>
          <p:cNvSpPr>
            <a:spLocks noGrp="1"/>
          </p:cNvSpPr>
          <p:nvPr>
            <p:ph idx="12"/>
          </p:nvPr>
        </p:nvSpPr>
        <p:spPr>
          <a:xfrm>
            <a:off x="4677953" y="1809427"/>
            <a:ext cx="3173278" cy="1201975"/>
          </a:xfrm>
        </p:spPr>
        <p:txBody>
          <a:bodyPr/>
          <a:lstStyle/>
          <a:p>
            <a:r>
              <a:rPr lang="en-US" dirty="0">
                <a:solidFill>
                  <a:schemeClr val="accent6">
                    <a:lumMod val="50000"/>
                  </a:schemeClr>
                </a:solidFill>
                <a:latin typeface="Calibri" panose="020F0502020204030204" pitchFamily="34" charset="0"/>
                <a:ea typeface="Calibri" panose="020F0502020204030204" pitchFamily="34" charset="0"/>
              </a:rPr>
              <a:t>City of Tucson’s Housing Affordability Strategy (HAST)</a:t>
            </a:r>
          </a:p>
          <a:p>
            <a:endParaRPr lang="en-US" dirty="0"/>
          </a:p>
        </p:txBody>
      </p:sp>
      <p:sp>
        <p:nvSpPr>
          <p:cNvPr id="8" name="Content Placeholder 7">
            <a:extLst>
              <a:ext uri="{FF2B5EF4-FFF2-40B4-BE49-F238E27FC236}">
                <a16:creationId xmlns:a16="http://schemas.microsoft.com/office/drawing/2014/main" id="{1C832FBC-6704-35E7-8184-CAE6A502C5AC}"/>
              </a:ext>
            </a:extLst>
          </p:cNvPr>
          <p:cNvSpPr>
            <a:spLocks noGrp="1"/>
          </p:cNvSpPr>
          <p:nvPr>
            <p:ph idx="14"/>
          </p:nvPr>
        </p:nvSpPr>
        <p:spPr>
          <a:xfrm>
            <a:off x="8188413" y="1809427"/>
            <a:ext cx="3173278" cy="1201974"/>
          </a:xfrm>
        </p:spPr>
        <p:txBody>
          <a:bodyPr/>
          <a:lstStyle/>
          <a:p>
            <a:r>
              <a:rPr lang="en-US" dirty="0">
                <a:solidFill>
                  <a:schemeClr val="accent6">
                    <a:lumMod val="75000"/>
                  </a:schemeClr>
                </a:solidFill>
                <a:latin typeface="Calibri" panose="020F0502020204030204" pitchFamily="34" charset="0"/>
                <a:ea typeface="Calibri" panose="020F0502020204030204" pitchFamily="34" charset="0"/>
              </a:rPr>
              <a:t>HUD’s Affirmatively Furthering Fair Housing (AFFH) mandate (1968)</a:t>
            </a:r>
          </a:p>
          <a:p>
            <a:endParaRPr lang="en-US" dirty="0"/>
          </a:p>
        </p:txBody>
      </p:sp>
    </p:spTree>
    <p:extLst>
      <p:ext uri="{BB962C8B-B14F-4D97-AF65-F5344CB8AC3E}">
        <p14:creationId xmlns:p14="http://schemas.microsoft.com/office/powerpoint/2010/main" val="25695361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838200" y="365125"/>
            <a:ext cx="10515600" cy="1325563"/>
          </a:xfrm>
        </p:spPr>
        <p:txBody>
          <a:bodyPr>
            <a:normAutofit/>
          </a:bodyPr>
          <a:lstStyle/>
          <a:p>
            <a:r>
              <a:rPr lang="en-US" sz="5400" b="1" dirty="0">
                <a:solidFill>
                  <a:srgbClr val="1D6295"/>
                </a:solidFill>
              </a:rPr>
              <a:t>Implementation ideas</a:t>
            </a:r>
          </a:p>
        </p:txBody>
      </p:sp>
      <p:sp>
        <p:nvSpPr>
          <p:cNvPr id="13"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p:cNvSpPr>
            <a:spLocks noGrp="1"/>
          </p:cNvSpPr>
          <p:nvPr>
            <p:ph idx="1"/>
          </p:nvPr>
        </p:nvSpPr>
        <p:spPr>
          <a:xfrm>
            <a:off x="838200" y="1929383"/>
            <a:ext cx="10515600" cy="4563491"/>
          </a:xfrm>
        </p:spPr>
        <p:txBody>
          <a:bodyPr>
            <a:normAutofit lnSpcReduction="10000"/>
          </a:bodyPr>
          <a:lstStyle/>
          <a:p>
            <a:pPr marL="342900" marR="0" lvl="0" indent="-342900">
              <a:spcBef>
                <a:spcPts val="0"/>
              </a:spcBef>
              <a:spcAft>
                <a:spcPts val="800"/>
              </a:spcAft>
              <a:buFont typeface="+mj-lt"/>
              <a:buAutoNum type="arabicPeriod"/>
            </a:pPr>
            <a:r>
              <a:rPr lang="en-US" sz="2000" b="1" dirty="0">
                <a:effectLst/>
                <a:latin typeface="Calibri" panose="020F0502020204030204" pitchFamily="34" charset="0"/>
                <a:ea typeface="Calibri" panose="020F0502020204030204" pitchFamily="34" charset="0"/>
                <a:cs typeface="Calibri" panose="020F0502020204030204" pitchFamily="34" charset="0"/>
              </a:rPr>
              <a:t>Identification and regular review </a:t>
            </a:r>
            <a:r>
              <a:rPr lang="en-US" sz="1800" dirty="0">
                <a:effectLst/>
                <a:latin typeface="Calibri" panose="020F0502020204030204" pitchFamily="34" charset="0"/>
                <a:ea typeface="Calibri" panose="020F0502020204030204" pitchFamily="34" charset="0"/>
                <a:cs typeface="Calibri" panose="020F0502020204030204" pitchFamily="34" charset="0"/>
              </a:rPr>
              <a:t>of high opportunity areas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mj-lt"/>
              <a:buAutoNum type="arabicPeriod"/>
            </a:pPr>
            <a:r>
              <a:rPr lang="en-US" sz="2000" b="1" dirty="0">
                <a:effectLst/>
                <a:latin typeface="Calibri" panose="020F0502020204030204" pitchFamily="34" charset="0"/>
                <a:ea typeface="Calibri" panose="020F0502020204030204" pitchFamily="34" charset="0"/>
                <a:cs typeface="Calibri" panose="020F0502020204030204" pitchFamily="34" charset="0"/>
              </a:rPr>
              <a:t>Transportation planning and investments </a:t>
            </a:r>
            <a:r>
              <a:rPr lang="en-US" sz="1800" dirty="0">
                <a:effectLst/>
                <a:latin typeface="Calibri" panose="020F0502020204030204" pitchFamily="34" charset="0"/>
                <a:ea typeface="Calibri" panose="020F0502020204030204" pitchFamily="34" charset="0"/>
                <a:cs typeface="Calibri" panose="020F0502020204030204" pitchFamily="34" charset="0"/>
              </a:rPr>
              <a:t>in high opportunity areas with affordable housing to address inadequate </a:t>
            </a:r>
            <a:r>
              <a:rPr lang="en-US" sz="1800" b="1" dirty="0">
                <a:effectLst/>
                <a:latin typeface="Calibri" panose="020F0502020204030204" pitchFamily="34" charset="0"/>
                <a:ea typeface="Calibri" panose="020F0502020204030204" pitchFamily="34" charset="0"/>
                <a:cs typeface="Calibri" panose="020F0502020204030204" pitchFamily="34" charset="0"/>
              </a:rPr>
              <a:t>traffic capacity </a:t>
            </a:r>
            <a:r>
              <a:rPr lang="en-US" sz="1800" dirty="0">
                <a:effectLst/>
                <a:latin typeface="Calibri" panose="020F0502020204030204" pitchFamily="34" charset="0"/>
                <a:ea typeface="Calibri" panose="020F0502020204030204" pitchFamily="34" charset="0"/>
                <a:cs typeface="Calibri" panose="020F0502020204030204" pitchFamily="34" charset="0"/>
              </a:rPr>
              <a:t>and/or the lack of reliable and </a:t>
            </a:r>
            <a:r>
              <a:rPr lang="en-US" sz="1800" b="1" dirty="0">
                <a:effectLst/>
                <a:latin typeface="Calibri" panose="020F0502020204030204" pitchFamily="34" charset="0"/>
                <a:ea typeface="Calibri" panose="020F0502020204030204" pitchFamily="34" charset="0"/>
                <a:cs typeface="Calibri" panose="020F0502020204030204" pitchFamily="34" charset="0"/>
              </a:rPr>
              <a:t>affordable transit. </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mj-lt"/>
              <a:buAutoNum type="arabicPeriod"/>
            </a:pPr>
            <a:r>
              <a:rPr lang="en-US" sz="2000" b="1" dirty="0">
                <a:effectLst/>
                <a:latin typeface="Calibri" panose="020F0502020204030204" pitchFamily="34" charset="0"/>
                <a:ea typeface="Calibri" panose="020F0502020204030204" pitchFamily="34" charset="0"/>
                <a:cs typeface="Calibri" panose="020F0502020204030204" pitchFamily="34" charset="0"/>
              </a:rPr>
              <a:t>Zoning code changes </a:t>
            </a:r>
            <a:r>
              <a:rPr lang="en-US" sz="1800" b="1" dirty="0">
                <a:effectLst/>
                <a:latin typeface="Calibri" panose="020F0502020204030204" pitchFamily="34" charset="0"/>
                <a:ea typeface="Calibri" panose="020F0502020204030204" pitchFamily="34" charset="0"/>
                <a:cs typeface="Calibri" panose="020F0502020204030204" pitchFamily="34" charset="0"/>
              </a:rPr>
              <a:t>to facilitate more housing in high opportunity areas </a:t>
            </a:r>
            <a:endParaRPr lang="en-US" sz="1800" b="1" dirty="0">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800"/>
              </a:spcAft>
              <a:buFont typeface="+mj-lt"/>
              <a:buAutoNum type="arabicPeriod"/>
            </a:pPr>
            <a:r>
              <a:rPr lang="en-US" sz="2000" b="1" dirty="0">
                <a:effectLst/>
                <a:latin typeface="Calibri" panose="020F0502020204030204" pitchFamily="34" charset="0"/>
                <a:ea typeface="Calibri" panose="020F0502020204030204" pitchFamily="34" charset="0"/>
                <a:cs typeface="Calibri" panose="020F0502020204030204" pitchFamily="34" charset="0"/>
              </a:rPr>
              <a:t>Bonus points on applications for </a:t>
            </a:r>
            <a:r>
              <a:rPr lang="en-US" sz="1800" b="1" dirty="0">
                <a:effectLst/>
                <a:latin typeface="Calibri" panose="020F0502020204030204" pitchFamily="34" charset="0"/>
                <a:ea typeface="Calibri" panose="020F0502020204030204" pitchFamily="34" charset="0"/>
                <a:cs typeface="Calibri" panose="020F0502020204030204" pitchFamily="34" charset="0"/>
              </a:rPr>
              <a:t>funding of affordable housing development </a:t>
            </a:r>
            <a:r>
              <a:rPr lang="en-US" sz="1800" dirty="0">
                <a:effectLst/>
                <a:latin typeface="Calibri" panose="020F0502020204030204" pitchFamily="34" charset="0"/>
                <a:ea typeface="Calibri" panose="020F0502020204030204" pitchFamily="34" charset="0"/>
                <a:cs typeface="Calibri" panose="020F0502020204030204" pitchFamily="34" charset="0"/>
              </a:rPr>
              <a:t>for proposals that would be built/preserved in high opportunity neighborhoods.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mj-lt"/>
              <a:buAutoNum type="arabicPeriod"/>
            </a:pPr>
            <a:r>
              <a:rPr lang="en-US" sz="1800" b="1" dirty="0">
                <a:effectLst/>
                <a:latin typeface="Calibri" panose="020F0502020204030204" pitchFamily="34" charset="0"/>
                <a:ea typeface="Calibri" panose="020F0502020204030204" pitchFamily="34" charset="0"/>
                <a:cs typeface="Calibri" panose="020F0502020204030204" pitchFamily="34" charset="0"/>
              </a:rPr>
              <a:t>Prioritize and seek proposals to develop affordable housing </a:t>
            </a:r>
            <a:r>
              <a:rPr lang="en-US" sz="2000" b="1" dirty="0">
                <a:effectLst/>
                <a:latin typeface="Calibri" panose="020F0502020204030204" pitchFamily="34" charset="0"/>
                <a:ea typeface="Calibri" panose="020F0502020204030204" pitchFamily="34" charset="0"/>
                <a:cs typeface="Calibri" panose="020F0502020204030204" pitchFamily="34" charset="0"/>
              </a:rPr>
              <a:t>on surplus government property </a:t>
            </a:r>
            <a:r>
              <a:rPr lang="en-US" sz="1800" dirty="0">
                <a:effectLst/>
                <a:latin typeface="Calibri" panose="020F0502020204030204" pitchFamily="34" charset="0"/>
                <a:ea typeface="Calibri" panose="020F0502020204030204" pitchFamily="34" charset="0"/>
                <a:cs typeface="Calibri" panose="020F0502020204030204" pitchFamily="34" charset="0"/>
              </a:rPr>
              <a:t>in high opportunity neighborhoods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mj-lt"/>
              <a:buAutoNum type="arabicPeriod"/>
            </a:pPr>
            <a:r>
              <a:rPr lang="en-US" sz="2000" b="1" dirty="0">
                <a:effectLst/>
                <a:latin typeface="Calibri" panose="020F0502020204030204" pitchFamily="34" charset="0"/>
                <a:ea typeface="Calibri" panose="020F0502020204030204" pitchFamily="34" charset="0"/>
                <a:cs typeface="Calibri" panose="020F0502020204030204" pitchFamily="34" charset="0"/>
              </a:rPr>
              <a:t>Prioritize housing vouchers </a:t>
            </a:r>
            <a:r>
              <a:rPr lang="en-US" sz="1800" dirty="0">
                <a:effectLst/>
                <a:latin typeface="Calibri" panose="020F0502020204030204" pitchFamily="34" charset="0"/>
                <a:ea typeface="Calibri" panose="020F0502020204030204" pitchFamily="34" charset="0"/>
                <a:cs typeface="Calibri" panose="020F0502020204030204" pitchFamily="34" charset="0"/>
              </a:rPr>
              <a:t>to be used in high opportunity neighborhoods, </a:t>
            </a:r>
            <a:r>
              <a:rPr lang="en-US" sz="1800" u="sng" dirty="0">
                <a:effectLst/>
                <a:latin typeface="Calibri" panose="020F0502020204030204" pitchFamily="34" charset="0"/>
                <a:ea typeface="Calibri" panose="020F0502020204030204" pitchFamily="34" charset="0"/>
                <a:cs typeface="Calibri" panose="020F0502020204030204" pitchFamily="34" charset="0"/>
              </a:rPr>
              <a:t>coupled with counseling/navigation services</a:t>
            </a:r>
            <a:endParaRPr lang="en-US" sz="1800" u="sng"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Identify and implement </a:t>
            </a:r>
            <a:r>
              <a:rPr lang="en-US" sz="2000" b="1" dirty="0">
                <a:effectLst/>
                <a:latin typeface="Calibri" panose="020F0502020204030204" pitchFamily="34" charset="0"/>
                <a:ea typeface="Calibri" panose="020F0502020204030204" pitchFamily="34" charset="0"/>
                <a:cs typeface="Calibri" panose="020F0502020204030204" pitchFamily="34" charset="0"/>
              </a:rPr>
              <a:t>new funding sources </a:t>
            </a:r>
            <a:r>
              <a:rPr lang="en-US" sz="1800" dirty="0">
                <a:effectLst/>
                <a:latin typeface="Calibri" panose="020F0502020204030204" pitchFamily="34" charset="0"/>
                <a:ea typeface="Calibri" panose="020F0502020204030204" pitchFamily="34" charset="0"/>
                <a:cs typeface="Calibri" panose="020F0502020204030204" pitchFamily="34" charset="0"/>
              </a:rPr>
              <a:t>to support affordable housing production </a:t>
            </a:r>
          </a:p>
          <a:p>
            <a:pPr marL="457200" lvl="1" indent="0">
              <a:spcBef>
                <a:spcPts val="0"/>
              </a:spcBef>
              <a:spcAft>
                <a:spcPts val="800"/>
              </a:spcAft>
              <a:buNone/>
            </a:pPr>
            <a:r>
              <a:rPr lang="en-US" sz="1800" dirty="0">
                <a:effectLst/>
                <a:latin typeface="Calibri" panose="020F0502020204030204" pitchFamily="34" charset="0"/>
                <a:ea typeface="Calibri" panose="020F0502020204030204" pitchFamily="34" charset="0"/>
                <a:cs typeface="Calibri" panose="020F0502020204030204" pitchFamily="34" charset="0"/>
              </a:rPr>
              <a:t>affordable housing impact fees, commercial impact fees, housing production trust funds, tax exemptions for non-profit affordable housing, and/or affordable housing bonds)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mj-lt"/>
              <a:buAutoNum type="arabicPeriod"/>
            </a:pPr>
            <a:r>
              <a:rPr lang="en-US" sz="2000" b="1" dirty="0">
                <a:effectLst/>
                <a:latin typeface="Calibri" panose="020F0502020204030204" pitchFamily="34" charset="0"/>
                <a:ea typeface="Calibri" panose="020F0502020204030204" pitchFamily="34" charset="0"/>
                <a:cs typeface="Calibri" panose="020F0502020204030204" pitchFamily="34" charset="0"/>
              </a:rPr>
              <a:t>Homeownership assistance and similar supports </a:t>
            </a:r>
            <a:r>
              <a:rPr lang="en-US" sz="1800" dirty="0">
                <a:effectLst/>
                <a:latin typeface="Calibri" panose="020F0502020204030204" pitchFamily="34" charset="0"/>
                <a:ea typeface="Calibri" panose="020F0502020204030204" pitchFamily="34" charset="0"/>
                <a:cs typeface="Calibri" panose="020F0502020204030204" pitchFamily="34" charset="0"/>
              </a:rPr>
              <a:t>can also support housing mobility and relocation to higher opportunity areas</a:t>
            </a:r>
            <a:endParaRPr lang="en-US" sz="1800" dirty="0"/>
          </a:p>
        </p:txBody>
      </p:sp>
    </p:spTree>
    <p:extLst>
      <p:ext uri="{BB962C8B-B14F-4D97-AF65-F5344CB8AC3E}">
        <p14:creationId xmlns:p14="http://schemas.microsoft.com/office/powerpoint/2010/main" val="18396554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1">
            <a:extLst>
              <a:ext uri="{FF2B5EF4-FFF2-40B4-BE49-F238E27FC236}">
                <a16:creationId xmlns:a16="http://schemas.microsoft.com/office/drawing/2014/main" id="{2550BE34-C2B8-49B8-8519-67A8CAD51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3">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046746" y="586822"/>
            <a:ext cx="3560252" cy="1645920"/>
          </a:xfrm>
        </p:spPr>
        <p:txBody>
          <a:bodyPr vert="horz" lIns="91440" tIns="45720" rIns="91440" bIns="45720" rtlCol="0" anchor="ctr">
            <a:normAutofit/>
          </a:bodyPr>
          <a:lstStyle/>
          <a:p>
            <a:r>
              <a:rPr lang="en-US" sz="4000" b="1" kern="1200" dirty="0">
                <a:solidFill>
                  <a:schemeClr val="accent3">
                    <a:lumMod val="75000"/>
                  </a:schemeClr>
                </a:solidFill>
                <a:latin typeface="+mj-lt"/>
                <a:ea typeface="+mj-ea"/>
                <a:cs typeface="+mj-cs"/>
              </a:rPr>
              <a:t>Housing Stability  </a:t>
            </a:r>
          </a:p>
        </p:txBody>
      </p:sp>
      <p:sp>
        <p:nvSpPr>
          <p:cNvPr id="16" name="Rectangle 15">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8" name="Rectangle 17">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Text Placeholder 3"/>
          <p:cNvSpPr>
            <a:spLocks noGrp="1"/>
          </p:cNvSpPr>
          <p:nvPr>
            <p:ph type="body" idx="1"/>
          </p:nvPr>
        </p:nvSpPr>
        <p:spPr>
          <a:xfrm>
            <a:off x="5351164" y="586822"/>
            <a:ext cx="6002636" cy="1645920"/>
          </a:xfrm>
        </p:spPr>
        <p:txBody>
          <a:bodyPr vert="horz" lIns="91440" tIns="45720" rIns="91440" bIns="45720" rtlCol="0" anchor="ctr">
            <a:normAutofit lnSpcReduction="10000"/>
          </a:bodyPr>
          <a:lstStyle/>
          <a:p>
            <a:pPr fontAlgn="ctr">
              <a:spcBef>
                <a:spcPts val="0"/>
              </a:spcBef>
              <a:spcAft>
                <a:spcPts val="1200"/>
              </a:spcAft>
            </a:pPr>
            <a:r>
              <a:rPr lang="en-US" b="1" dirty="0">
                <a:solidFill>
                  <a:schemeClr val="accent6">
                    <a:lumMod val="75000"/>
                  </a:schemeClr>
                </a:solidFill>
              </a:rPr>
              <a:t>Improve housing stability among low-income renters and homeowners by </a:t>
            </a:r>
            <a:r>
              <a:rPr lang="en-US" b="1" dirty="0">
                <a:solidFill>
                  <a:schemeClr val="accent6">
                    <a:lumMod val="60000"/>
                    <a:lumOff val="40000"/>
                  </a:schemeClr>
                </a:solidFill>
              </a:rPr>
              <a:t>preventing evictions and foreclosures</a:t>
            </a:r>
            <a:r>
              <a:rPr lang="en-US" b="1" dirty="0">
                <a:solidFill>
                  <a:schemeClr val="accent6">
                    <a:lumMod val="75000"/>
                  </a:schemeClr>
                </a:solidFill>
              </a:rPr>
              <a:t>, and </a:t>
            </a:r>
            <a:r>
              <a:rPr lang="en-US" dirty="0">
                <a:solidFill>
                  <a:schemeClr val="accent3">
                    <a:lumMod val="75000"/>
                  </a:schemeClr>
                </a:solidFill>
              </a:rPr>
              <a:t>increasing homeownership,</a:t>
            </a:r>
            <a:r>
              <a:rPr lang="en-US" dirty="0">
                <a:solidFill>
                  <a:schemeClr val="accent6">
                    <a:lumMod val="75000"/>
                  </a:schemeClr>
                </a:solidFill>
              </a:rPr>
              <a:t> especially </a:t>
            </a:r>
            <a:r>
              <a:rPr lang="en-US" b="1" dirty="0">
                <a:solidFill>
                  <a:schemeClr val="accent6">
                    <a:lumMod val="75000"/>
                  </a:schemeClr>
                </a:solidFill>
              </a:rPr>
              <a:t>for those in high poverty areas.</a:t>
            </a:r>
            <a:endParaRPr lang="en-US" dirty="0">
              <a:solidFill>
                <a:schemeClr val="accent6">
                  <a:lumMod val="75000"/>
                </a:schemeClr>
              </a:solidFill>
            </a:endParaRPr>
          </a:p>
        </p:txBody>
      </p:sp>
      <p:sp>
        <p:nvSpPr>
          <p:cNvPr id="3" name="Content Placeholder 2">
            <a:extLst>
              <a:ext uri="{FF2B5EF4-FFF2-40B4-BE49-F238E27FC236}">
                <a16:creationId xmlns:a16="http://schemas.microsoft.com/office/drawing/2014/main" id="{BCA7A5A2-F914-A921-C225-F93956D21621}"/>
              </a:ext>
            </a:extLst>
          </p:cNvPr>
          <p:cNvSpPr txBox="1">
            <a:spLocks/>
          </p:cNvSpPr>
          <p:nvPr/>
        </p:nvSpPr>
        <p:spPr>
          <a:xfrm>
            <a:off x="903890" y="2767579"/>
            <a:ext cx="10733694" cy="3997338"/>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971550" lvl="1" indent="-514350">
              <a:lnSpc>
                <a:spcPct val="150000"/>
              </a:lnSpc>
              <a:buFont typeface="+mj-lt"/>
              <a:buAutoNum type="arabicPeriod"/>
            </a:pPr>
            <a:r>
              <a:rPr lang="en-US" sz="3600"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prevent evictions and foreclosures</a:t>
            </a:r>
          </a:p>
          <a:p>
            <a:pPr marL="971550" lvl="1" indent="-514350">
              <a:lnSpc>
                <a:spcPct val="100000"/>
              </a:lnSpc>
              <a:buFont typeface="+mj-lt"/>
              <a:buAutoNum type="arabicPeriod"/>
            </a:pPr>
            <a:r>
              <a:rPr lang="en-US" sz="3600" dirty="0">
                <a:solidFill>
                  <a:schemeClr val="accent6">
                    <a:lumMod val="75000"/>
                  </a:schemeClr>
                </a:solidFill>
                <a:latin typeface="Calibri" panose="020F0502020204030204" pitchFamily="34" charset="0"/>
                <a:cs typeface="Calibri" panose="020F0502020204030204" pitchFamily="34" charset="0"/>
              </a:rPr>
              <a:t>mitigate negative </a:t>
            </a:r>
            <a:r>
              <a:rPr lang="en-US" sz="360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consequences when forced moves occur</a:t>
            </a:r>
          </a:p>
          <a:p>
            <a:pPr marL="971550" lvl="1" indent="-514350">
              <a:lnSpc>
                <a:spcPct val="100000"/>
              </a:lnSpc>
              <a:buFont typeface="+mj-lt"/>
              <a:buAutoNum type="arabicPeriod"/>
            </a:pPr>
            <a:r>
              <a:rPr lang="en-US" sz="3600"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increase homeownership especially for those in high poverty areas</a:t>
            </a:r>
          </a:p>
          <a:p>
            <a:pPr marL="971550" lvl="1" indent="-514350">
              <a:lnSpc>
                <a:spcPct val="100000"/>
              </a:lnSpc>
              <a:buFont typeface="+mj-lt"/>
              <a:buAutoNum type="arabicPeriod"/>
            </a:pPr>
            <a:r>
              <a:rPr lang="en-US" sz="3600" dirty="0">
                <a:solidFill>
                  <a:srgbClr val="7030A0"/>
                </a:solidFill>
                <a:latin typeface="Calibri" panose="020F0502020204030204" pitchFamily="34" charset="0"/>
                <a:ea typeface="Calibri" panose="020F0502020204030204" pitchFamily="34" charset="0"/>
                <a:cs typeface="Calibri" panose="020F0502020204030204" pitchFamily="34" charset="0"/>
              </a:rPr>
              <a:t>increase the stock of affordable housing </a:t>
            </a:r>
            <a:r>
              <a:rPr lang="en-US" sz="3600" dirty="0">
                <a:solidFill>
                  <a:srgbClr val="7030A0"/>
                </a:solidFill>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26017044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D8D35-FAB1-2A8F-8315-B12CC5D8DB98}"/>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8AF1F881-36D3-6FCC-9796-13717B1B832F}"/>
              </a:ext>
            </a:extLst>
          </p:cNvPr>
          <p:cNvPicPr>
            <a:picLocks noChangeAspect="1"/>
          </p:cNvPicPr>
          <p:nvPr/>
        </p:nvPicPr>
        <p:blipFill>
          <a:blip r:embed="rId2"/>
          <a:stretch>
            <a:fillRect/>
          </a:stretch>
        </p:blipFill>
        <p:spPr>
          <a:xfrm>
            <a:off x="875037" y="0"/>
            <a:ext cx="10441926" cy="6858000"/>
          </a:xfrm>
          <a:prstGeom prst="rect">
            <a:avLst/>
          </a:prstGeom>
        </p:spPr>
      </p:pic>
    </p:spTree>
    <p:extLst>
      <p:ext uri="{BB962C8B-B14F-4D97-AF65-F5344CB8AC3E}">
        <p14:creationId xmlns:p14="http://schemas.microsoft.com/office/powerpoint/2010/main" val="8931333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D928D11-0FDB-884E-C1C5-598EEBC59E90}"/>
              </a:ext>
            </a:extLst>
          </p:cNvPr>
          <p:cNvPicPr>
            <a:picLocks noChangeAspect="1"/>
          </p:cNvPicPr>
          <p:nvPr/>
        </p:nvPicPr>
        <p:blipFill>
          <a:blip r:embed="rId2"/>
          <a:stretch>
            <a:fillRect/>
          </a:stretch>
        </p:blipFill>
        <p:spPr>
          <a:xfrm>
            <a:off x="6421035" y="960291"/>
            <a:ext cx="5129784" cy="4937417"/>
          </a:xfrm>
          <a:prstGeom prst="rect">
            <a:avLst/>
          </a:prstGeom>
        </p:spPr>
      </p:pic>
      <p:sp>
        <p:nvSpPr>
          <p:cNvPr id="22" name="Rectangle 21">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50380E8E-3FAF-931D-7C25-58561A37CD98}"/>
              </a:ext>
            </a:extLst>
          </p:cNvPr>
          <p:cNvPicPr>
            <a:picLocks noChangeAspect="1"/>
          </p:cNvPicPr>
          <p:nvPr/>
        </p:nvPicPr>
        <p:blipFill>
          <a:blip r:embed="rId3"/>
          <a:stretch>
            <a:fillRect/>
          </a:stretch>
        </p:blipFill>
        <p:spPr>
          <a:xfrm>
            <a:off x="641180" y="1268079"/>
            <a:ext cx="5129784" cy="4321842"/>
          </a:xfrm>
          <a:prstGeom prst="rect">
            <a:avLst/>
          </a:prstGeom>
        </p:spPr>
      </p:pic>
      <p:sp>
        <p:nvSpPr>
          <p:cNvPr id="10" name="Content Placeholder 2">
            <a:extLst>
              <a:ext uri="{FF2B5EF4-FFF2-40B4-BE49-F238E27FC236}">
                <a16:creationId xmlns:a16="http://schemas.microsoft.com/office/drawing/2014/main" id="{03D447E9-69CF-6E40-5618-04CA7895F1F1}"/>
              </a:ext>
            </a:extLst>
          </p:cNvPr>
          <p:cNvSpPr>
            <a:spLocks noGrp="1"/>
          </p:cNvSpPr>
          <p:nvPr>
            <p:ph idx="4294967295"/>
          </p:nvPr>
        </p:nvSpPr>
        <p:spPr>
          <a:xfrm>
            <a:off x="4392613" y="6370638"/>
            <a:ext cx="7799387" cy="661987"/>
          </a:xfrm>
        </p:spPr>
        <p:txBody>
          <a:bodyPr>
            <a:normAutofit/>
          </a:bodyPr>
          <a:lstStyle/>
          <a:p>
            <a:pPr marL="0" indent="0">
              <a:buNone/>
            </a:pPr>
            <a:r>
              <a:rPr lang="en-US" sz="1800" b="1" dirty="0"/>
              <a:t>Source: </a:t>
            </a:r>
            <a:r>
              <a:rPr lang="en-US" sz="1800" dirty="0"/>
              <a:t>Census Household Pulse Survey -Week 59</a:t>
            </a:r>
          </a:p>
          <a:p>
            <a:pPr marL="0" indent="0">
              <a:buNone/>
            </a:pPr>
            <a:endParaRPr lang="en-US" sz="1800" dirty="0"/>
          </a:p>
          <a:p>
            <a:pPr marL="0" indent="0">
              <a:buNone/>
            </a:pPr>
            <a:endParaRPr lang="en-US" dirty="0"/>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14482376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01D16C5-FA00-ED68-DFCC-BA9E2800F5BD}"/>
              </a:ext>
            </a:extLst>
          </p:cNvPr>
          <p:cNvSpPr txBox="1"/>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lnSpc>
                <a:spcPct val="90000"/>
              </a:lnSpc>
              <a:spcBef>
                <a:spcPct val="0"/>
              </a:spcBef>
              <a:spcAft>
                <a:spcPts val="600"/>
              </a:spcAft>
            </a:pPr>
            <a:r>
              <a:rPr lang="en-US" kern="1200">
                <a:solidFill>
                  <a:srgbClr val="FFFFFF"/>
                </a:solidFill>
                <a:effectLst/>
                <a:latin typeface="+mj-lt"/>
                <a:ea typeface="+mj-ea"/>
                <a:cs typeface="+mj-cs"/>
              </a:rPr>
              <a:t>Source: National Equity Atlas – Estimates based on Wave 57 of the Census HPS (Apr 26 – May 8th 2023)</a:t>
            </a:r>
          </a:p>
        </p:txBody>
      </p:sp>
      <p:pic>
        <p:nvPicPr>
          <p:cNvPr id="7" name="Picture 6">
            <a:extLst>
              <a:ext uri="{FF2B5EF4-FFF2-40B4-BE49-F238E27FC236}">
                <a16:creationId xmlns:a16="http://schemas.microsoft.com/office/drawing/2014/main" id="{955ACF60-E6EF-4D91-FECF-7475F84D6CF4}"/>
              </a:ext>
            </a:extLst>
          </p:cNvPr>
          <p:cNvPicPr>
            <a:picLocks noChangeAspect="1"/>
          </p:cNvPicPr>
          <p:nvPr/>
        </p:nvPicPr>
        <p:blipFill>
          <a:blip r:embed="rId2"/>
          <a:stretch>
            <a:fillRect/>
          </a:stretch>
        </p:blipFill>
        <p:spPr>
          <a:xfrm>
            <a:off x="4032514" y="456351"/>
            <a:ext cx="7797113" cy="5945298"/>
          </a:xfrm>
          <a:prstGeom prst="rect">
            <a:avLst/>
          </a:prstGeom>
        </p:spPr>
      </p:pic>
    </p:spTree>
    <p:extLst>
      <p:ext uri="{BB962C8B-B14F-4D97-AF65-F5344CB8AC3E}">
        <p14:creationId xmlns:p14="http://schemas.microsoft.com/office/powerpoint/2010/main" val="305934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Graphical user interface, text&#10;&#10;Description automatically generated">
            <a:extLst>
              <a:ext uri="{FF2B5EF4-FFF2-40B4-BE49-F238E27FC236}">
                <a16:creationId xmlns:a16="http://schemas.microsoft.com/office/drawing/2014/main" id="{67566D9E-E403-CCDD-2CDF-D54A7B0FD715}"/>
              </a:ext>
            </a:extLst>
          </p:cNvPr>
          <p:cNvPicPr>
            <a:picLocks noGrp="1" noChangeAspect="1"/>
          </p:cNvPicPr>
          <p:nvPr>
            <p:ph idx="4294967295"/>
          </p:nvPr>
        </p:nvPicPr>
        <p:blipFill rotWithShape="1">
          <a:blip r:embed="rId3" cstate="screen">
            <a:extLst>
              <a:ext uri="{28A0092B-C50C-407E-A947-70E740481C1C}">
                <a14:useLocalDpi xmlns:a14="http://schemas.microsoft.com/office/drawing/2010/main"/>
              </a:ext>
            </a:extLst>
          </a:blip>
          <a:srcRect/>
          <a:stretch/>
        </p:blipFill>
        <p:spPr>
          <a:xfrm>
            <a:off x="1456978" y="457200"/>
            <a:ext cx="9278044" cy="5943600"/>
          </a:xfrm>
          <a:prstGeom prst="rect">
            <a:avLst/>
          </a:prstGeom>
        </p:spPr>
      </p:pic>
    </p:spTree>
    <p:extLst>
      <p:ext uri="{BB962C8B-B14F-4D97-AF65-F5344CB8AC3E}">
        <p14:creationId xmlns:p14="http://schemas.microsoft.com/office/powerpoint/2010/main" val="26546980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D130B57-1797-67AE-28AE-AC44EDBB3F5A}"/>
              </a:ext>
            </a:extLst>
          </p:cNvPr>
          <p:cNvPicPr>
            <a:picLocks noChangeAspect="1"/>
          </p:cNvPicPr>
          <p:nvPr/>
        </p:nvPicPr>
        <p:blipFill>
          <a:blip r:embed="rId3"/>
          <a:stretch>
            <a:fillRect/>
          </a:stretch>
        </p:blipFill>
        <p:spPr>
          <a:xfrm>
            <a:off x="643467" y="689103"/>
            <a:ext cx="10905066" cy="5479794"/>
          </a:xfrm>
          <a:prstGeom prst="rect">
            <a:avLst/>
          </a:prstGeom>
        </p:spPr>
      </p:pic>
    </p:spTree>
    <p:extLst>
      <p:ext uri="{BB962C8B-B14F-4D97-AF65-F5344CB8AC3E}">
        <p14:creationId xmlns:p14="http://schemas.microsoft.com/office/powerpoint/2010/main" val="925535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3099A-0C10-91AB-A963-22B1AA8D223B}"/>
              </a:ext>
            </a:extLst>
          </p:cNvPr>
          <p:cNvSpPr>
            <a:spLocks noGrp="1"/>
          </p:cNvSpPr>
          <p:nvPr>
            <p:ph type="title" idx="4294967295"/>
          </p:nvPr>
        </p:nvSpPr>
        <p:spPr>
          <a:xfrm>
            <a:off x="1676400" y="5740400"/>
            <a:ext cx="10515600" cy="1325563"/>
          </a:xfrm>
        </p:spPr>
        <p:txBody>
          <a:bodyPr>
            <a:normAutofit/>
          </a:bodyPr>
          <a:lstStyle/>
          <a:p>
            <a:pPr algn="ctr"/>
            <a:r>
              <a:rPr lang="en-US" sz="1800" b="1" dirty="0">
                <a:latin typeface="+mn-lt"/>
              </a:rPr>
              <a:t>Source: </a:t>
            </a:r>
            <a:r>
              <a:rPr lang="en-US" sz="1800" dirty="0">
                <a:latin typeface="+mn-lt"/>
              </a:rPr>
              <a:t>HMIS AZ – </a:t>
            </a:r>
            <a:r>
              <a:rPr lang="en-US" sz="1800" dirty="0" err="1">
                <a:latin typeface="+mn-lt"/>
              </a:rPr>
              <a:t>Solari</a:t>
            </a:r>
            <a:r>
              <a:rPr lang="en-US" sz="1800" dirty="0">
                <a:latin typeface="+mn-lt"/>
              </a:rPr>
              <a:t> Crisis and Human Services </a:t>
            </a:r>
            <a:br>
              <a:rPr lang="en-US" sz="1800" dirty="0">
                <a:latin typeface="+mn-lt"/>
              </a:rPr>
            </a:br>
            <a:r>
              <a:rPr lang="en-US" sz="1800" dirty="0">
                <a:latin typeface="+mn-lt"/>
              </a:rPr>
              <a:t>https://</a:t>
            </a:r>
            <a:r>
              <a:rPr lang="en-US" sz="1800" dirty="0" err="1">
                <a:latin typeface="+mn-lt"/>
              </a:rPr>
              <a:t>public.tableau.com</a:t>
            </a:r>
            <a:r>
              <a:rPr lang="en-US" sz="1800" dirty="0">
                <a:latin typeface="+mn-lt"/>
              </a:rPr>
              <a:t>/app/profile/</a:t>
            </a:r>
            <a:r>
              <a:rPr lang="en-US" sz="1800" dirty="0" err="1">
                <a:latin typeface="+mn-lt"/>
              </a:rPr>
              <a:t>hmisaz</a:t>
            </a:r>
            <a:r>
              <a:rPr lang="en-US" sz="1800" dirty="0">
                <a:latin typeface="+mn-lt"/>
              </a:rPr>
              <a:t>/viz/</a:t>
            </a:r>
            <a:r>
              <a:rPr lang="en-US" sz="1800" dirty="0" err="1">
                <a:latin typeface="+mn-lt"/>
              </a:rPr>
              <a:t>MaricopaSystemFlowDashboard</a:t>
            </a:r>
            <a:r>
              <a:rPr lang="en-US" sz="1800" dirty="0">
                <a:latin typeface="+mn-lt"/>
              </a:rPr>
              <a:t>/Information</a:t>
            </a:r>
          </a:p>
        </p:txBody>
      </p:sp>
      <p:sp>
        <p:nvSpPr>
          <p:cNvPr id="6" name="TextBox 5">
            <a:extLst>
              <a:ext uri="{FF2B5EF4-FFF2-40B4-BE49-F238E27FC236}">
                <a16:creationId xmlns:a16="http://schemas.microsoft.com/office/drawing/2014/main" id="{DCDCB69E-E2A5-F5F5-574D-900E3E46931E}"/>
              </a:ext>
            </a:extLst>
          </p:cNvPr>
          <p:cNvSpPr txBox="1"/>
          <p:nvPr/>
        </p:nvSpPr>
        <p:spPr>
          <a:xfrm>
            <a:off x="8377881" y="1879596"/>
            <a:ext cx="1852893" cy="369332"/>
          </a:xfrm>
          <a:prstGeom prst="rect">
            <a:avLst/>
          </a:prstGeom>
          <a:solidFill>
            <a:schemeClr val="accent3">
              <a:lumMod val="20000"/>
              <a:lumOff val="80000"/>
            </a:schemeClr>
          </a:solidFill>
        </p:spPr>
        <p:txBody>
          <a:bodyPr wrap="square" rtlCol="0">
            <a:spAutoFit/>
          </a:bodyPr>
          <a:lstStyle/>
          <a:p>
            <a:r>
              <a:rPr lang="en-US" dirty="0"/>
              <a:t>December 2022</a:t>
            </a:r>
          </a:p>
        </p:txBody>
      </p:sp>
      <p:sp>
        <p:nvSpPr>
          <p:cNvPr id="7" name="Down Arrow 6">
            <a:extLst>
              <a:ext uri="{FF2B5EF4-FFF2-40B4-BE49-F238E27FC236}">
                <a16:creationId xmlns:a16="http://schemas.microsoft.com/office/drawing/2014/main" id="{06521322-D735-8A0E-4B29-B962AB9FAD89}"/>
              </a:ext>
            </a:extLst>
          </p:cNvPr>
          <p:cNvSpPr/>
          <p:nvPr/>
        </p:nvSpPr>
        <p:spPr>
          <a:xfrm>
            <a:off x="9737124" y="2248928"/>
            <a:ext cx="222422" cy="3089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B2B7784-3990-4B98-2B92-96BBF75517A9}"/>
              </a:ext>
            </a:extLst>
          </p:cNvPr>
          <p:cNvPicPr>
            <a:picLocks noChangeAspect="1"/>
          </p:cNvPicPr>
          <p:nvPr/>
        </p:nvPicPr>
        <p:blipFill>
          <a:blip r:embed="rId2"/>
          <a:stretch>
            <a:fillRect/>
          </a:stretch>
        </p:blipFill>
        <p:spPr>
          <a:xfrm>
            <a:off x="-1" y="1483185"/>
            <a:ext cx="12107545" cy="3864669"/>
          </a:xfrm>
          <a:prstGeom prst="rect">
            <a:avLst/>
          </a:prstGeom>
        </p:spPr>
      </p:pic>
      <p:sp>
        <p:nvSpPr>
          <p:cNvPr id="8" name="TextBox 7">
            <a:extLst>
              <a:ext uri="{FF2B5EF4-FFF2-40B4-BE49-F238E27FC236}">
                <a16:creationId xmlns:a16="http://schemas.microsoft.com/office/drawing/2014/main" id="{E95C5C30-6F53-6085-F98B-40F69598BD2B}"/>
              </a:ext>
            </a:extLst>
          </p:cNvPr>
          <p:cNvSpPr txBox="1"/>
          <p:nvPr/>
        </p:nvSpPr>
        <p:spPr>
          <a:xfrm>
            <a:off x="7139709" y="1551588"/>
            <a:ext cx="2989465" cy="369332"/>
          </a:xfrm>
          <a:prstGeom prst="rect">
            <a:avLst/>
          </a:prstGeom>
          <a:solidFill>
            <a:srgbClr val="FB9DAD"/>
          </a:solidFill>
        </p:spPr>
        <p:txBody>
          <a:bodyPr wrap="square" rtlCol="0">
            <a:spAutoFit/>
          </a:bodyPr>
          <a:lstStyle/>
          <a:p>
            <a:r>
              <a:rPr lang="en-US" dirty="0"/>
              <a:t>8.5% increase Jan to Jun 2023</a:t>
            </a:r>
          </a:p>
        </p:txBody>
      </p:sp>
      <p:cxnSp>
        <p:nvCxnSpPr>
          <p:cNvPr id="10" name="Straight Arrow Connector 9">
            <a:extLst>
              <a:ext uri="{FF2B5EF4-FFF2-40B4-BE49-F238E27FC236}">
                <a16:creationId xmlns:a16="http://schemas.microsoft.com/office/drawing/2014/main" id="{42E58B2B-A5DF-011F-7C6C-EF18410F5D57}"/>
              </a:ext>
            </a:extLst>
          </p:cNvPr>
          <p:cNvCxnSpPr/>
          <p:nvPr/>
        </p:nvCxnSpPr>
        <p:spPr>
          <a:xfrm>
            <a:off x="9304327" y="1920920"/>
            <a:ext cx="0" cy="2311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65EFACF-3E47-498B-C84A-C34CB35CE9BC}"/>
              </a:ext>
            </a:extLst>
          </p:cNvPr>
          <p:cNvSpPr txBox="1"/>
          <p:nvPr/>
        </p:nvSpPr>
        <p:spPr>
          <a:xfrm>
            <a:off x="443345" y="240145"/>
            <a:ext cx="11000510" cy="1015663"/>
          </a:xfrm>
          <a:prstGeom prst="rect">
            <a:avLst/>
          </a:prstGeom>
          <a:noFill/>
        </p:spPr>
        <p:txBody>
          <a:bodyPr wrap="square" rtlCol="0">
            <a:spAutoFit/>
          </a:bodyPr>
          <a:lstStyle/>
          <a:p>
            <a:pPr algn="ctr"/>
            <a:r>
              <a:rPr lang="en-US" sz="3000" dirty="0"/>
              <a:t>Persons Experiencing Homelessness and Enrolling in Maricopa’s HMIS (Homeless Management Information System) </a:t>
            </a:r>
          </a:p>
        </p:txBody>
      </p:sp>
    </p:spTree>
    <p:extLst>
      <p:ext uri="{BB962C8B-B14F-4D97-AF65-F5344CB8AC3E}">
        <p14:creationId xmlns:p14="http://schemas.microsoft.com/office/powerpoint/2010/main" val="10738075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E13BC-EF2B-1E9A-B461-D3087A164A39}"/>
              </a:ext>
            </a:extLst>
          </p:cNvPr>
          <p:cNvSpPr>
            <a:spLocks noGrp="1"/>
          </p:cNvSpPr>
          <p:nvPr>
            <p:ph type="title"/>
          </p:nvPr>
        </p:nvSpPr>
        <p:spPr/>
        <p:txBody>
          <a:bodyPr/>
          <a:lstStyle/>
          <a:p>
            <a:r>
              <a:rPr lang="en-US" b="1" dirty="0"/>
              <a:t>Preventing foreclosures and evictions </a:t>
            </a:r>
          </a:p>
        </p:txBody>
      </p:sp>
      <p:sp>
        <p:nvSpPr>
          <p:cNvPr id="8" name="Text Placeholder 7">
            <a:extLst>
              <a:ext uri="{FF2B5EF4-FFF2-40B4-BE49-F238E27FC236}">
                <a16:creationId xmlns:a16="http://schemas.microsoft.com/office/drawing/2014/main" id="{CECD15A0-60D6-202E-A1FC-2E3CCE83D0D8}"/>
              </a:ext>
            </a:extLst>
          </p:cNvPr>
          <p:cNvSpPr>
            <a:spLocks noGrp="1"/>
          </p:cNvSpPr>
          <p:nvPr>
            <p:ph type="body" idx="1"/>
          </p:nvPr>
        </p:nvSpPr>
        <p:spPr>
          <a:xfrm>
            <a:off x="1471448" y="1541849"/>
            <a:ext cx="5157787" cy="526279"/>
          </a:xfrm>
          <a:solidFill>
            <a:srgbClr val="FFC000"/>
          </a:solidFill>
        </p:spPr>
        <p:txBody>
          <a:bodyPr>
            <a:normAutofit/>
          </a:bodyPr>
          <a:lstStyle/>
          <a:p>
            <a:r>
              <a:rPr lang="en-US" sz="3000" dirty="0"/>
              <a:t>Reduces</a:t>
            </a:r>
            <a:r>
              <a:rPr lang="en-US" dirty="0"/>
              <a:t> </a:t>
            </a:r>
          </a:p>
        </p:txBody>
      </p:sp>
      <p:sp>
        <p:nvSpPr>
          <p:cNvPr id="9" name="Content Placeholder 8">
            <a:extLst>
              <a:ext uri="{FF2B5EF4-FFF2-40B4-BE49-F238E27FC236}">
                <a16:creationId xmlns:a16="http://schemas.microsoft.com/office/drawing/2014/main" id="{FB03BC92-043A-361F-D56C-A1E1DFDE0B8D}"/>
              </a:ext>
            </a:extLst>
          </p:cNvPr>
          <p:cNvSpPr>
            <a:spLocks noGrp="1"/>
          </p:cNvSpPr>
          <p:nvPr>
            <p:ph sz="half" idx="2"/>
          </p:nvPr>
        </p:nvSpPr>
        <p:spPr>
          <a:xfrm>
            <a:off x="1471448" y="2242067"/>
            <a:ext cx="9711559" cy="4250808"/>
          </a:xfrm>
        </p:spPr>
        <p:txBody>
          <a:bodyPr>
            <a:normAutofit/>
          </a:bodyPr>
          <a:lstStyle/>
          <a:p>
            <a:pPr>
              <a:lnSpc>
                <a:spcPct val="110000"/>
              </a:lnSpc>
            </a:pPr>
            <a:r>
              <a:rPr lang="en-US" sz="2200" b="1" dirty="0">
                <a:effectLst/>
                <a:latin typeface="Calibri" panose="020F0502020204030204" pitchFamily="34" charset="0"/>
                <a:ea typeface="Calibri" panose="020F0502020204030204" pitchFamily="34" charset="0"/>
              </a:rPr>
              <a:t>churn</a:t>
            </a:r>
            <a:r>
              <a:rPr lang="en-US" sz="1800" dirty="0">
                <a:effectLst/>
                <a:latin typeface="Calibri" panose="020F0502020204030204" pitchFamily="34" charset="0"/>
                <a:ea typeface="Calibri" panose="020F0502020204030204" pitchFamily="34" charset="0"/>
              </a:rPr>
              <a:t> in the affordable housing market, </a:t>
            </a:r>
          </a:p>
          <a:p>
            <a:pPr>
              <a:lnSpc>
                <a:spcPct val="110000"/>
              </a:lnSpc>
            </a:pPr>
            <a:r>
              <a:rPr lang="en-US" sz="2200" b="1" dirty="0">
                <a:effectLst/>
                <a:latin typeface="Calibri" panose="020F0502020204030204" pitchFamily="34" charset="0"/>
                <a:ea typeface="Calibri" panose="020F0502020204030204" pitchFamily="34" charset="0"/>
              </a:rPr>
              <a:t>caseloads</a:t>
            </a:r>
            <a:r>
              <a:rPr lang="en-US" sz="1800" dirty="0">
                <a:effectLst/>
                <a:latin typeface="Calibri" panose="020F0502020204030204" pitchFamily="34" charset="0"/>
                <a:ea typeface="Calibri" panose="020F0502020204030204" pitchFamily="34" charset="0"/>
              </a:rPr>
              <a:t> of caseworkers facilitating transitions to new housing arrangements</a:t>
            </a:r>
          </a:p>
          <a:p>
            <a:pPr>
              <a:lnSpc>
                <a:spcPct val="110000"/>
              </a:lnSpc>
            </a:pPr>
            <a:r>
              <a:rPr lang="en-US" sz="1800" dirty="0">
                <a:effectLst/>
                <a:latin typeface="Calibri" panose="020F0502020204030204" pitchFamily="34" charset="0"/>
                <a:ea typeface="Calibri" panose="020F0502020204030204" pitchFamily="34" charset="0"/>
              </a:rPr>
              <a:t>the </a:t>
            </a:r>
            <a:r>
              <a:rPr lang="en-US" sz="2400" b="1" dirty="0">
                <a:effectLst/>
                <a:latin typeface="Calibri" panose="020F0502020204030204" pitchFamily="34" charset="0"/>
                <a:ea typeface="Calibri" panose="020F0502020204030204" pitchFamily="34" charset="0"/>
              </a:rPr>
              <a:t>likelihood of homelessness </a:t>
            </a:r>
            <a:r>
              <a:rPr lang="en-US" sz="1800" dirty="0">
                <a:effectLst/>
                <a:latin typeface="Calibri" panose="020F0502020204030204" pitchFamily="34" charset="0"/>
                <a:ea typeface="Calibri" panose="020F0502020204030204" pitchFamily="34" charset="0"/>
              </a:rPr>
              <a:t>and impact on shelters</a:t>
            </a:r>
          </a:p>
          <a:p>
            <a:pPr>
              <a:lnSpc>
                <a:spcPct val="110000"/>
              </a:lnSpc>
            </a:pPr>
            <a:r>
              <a:rPr lang="en-US" sz="1800" dirty="0">
                <a:latin typeface="Calibri" panose="020F0502020204030204" pitchFamily="34" charset="0"/>
                <a:ea typeface="Calibri" panose="020F0502020204030204" pitchFamily="34" charset="0"/>
              </a:rPr>
              <a:t>substantial negative impacts on the </a:t>
            </a:r>
            <a:r>
              <a:rPr lang="en-US" sz="2300" b="1" dirty="0">
                <a:latin typeface="Calibri" panose="020F0502020204030204" pitchFamily="34" charset="0"/>
                <a:ea typeface="Calibri" panose="020F0502020204030204" pitchFamily="34" charset="0"/>
              </a:rPr>
              <a:t>physical</a:t>
            </a:r>
            <a:r>
              <a:rPr lang="en-US" sz="2400" b="1" dirty="0">
                <a:latin typeface="Calibri" panose="020F0502020204030204" pitchFamily="34" charset="0"/>
                <a:ea typeface="Calibri" panose="020F0502020204030204" pitchFamily="34" charset="0"/>
              </a:rPr>
              <a:t> </a:t>
            </a:r>
            <a:r>
              <a:rPr lang="en-US" sz="2300" b="1" dirty="0">
                <a:latin typeface="Calibri" panose="020F0502020204030204" pitchFamily="34" charset="0"/>
                <a:ea typeface="Calibri" panose="020F0502020204030204" pitchFamily="34" charset="0"/>
              </a:rPr>
              <a:t>and mental health</a:t>
            </a:r>
            <a:r>
              <a:rPr lang="en-US" sz="2400" b="1" dirty="0">
                <a:latin typeface="Calibri" panose="020F0502020204030204" pitchFamily="34" charset="0"/>
                <a:ea typeface="Calibri" panose="020F0502020204030204" pitchFamily="34" charset="0"/>
              </a:rPr>
              <a:t> </a:t>
            </a:r>
            <a:r>
              <a:rPr lang="en-US" sz="1800" dirty="0">
                <a:latin typeface="Calibri" panose="020F0502020204030204" pitchFamily="34" charset="0"/>
                <a:ea typeface="Calibri" panose="020F0502020204030204" pitchFamily="34" charset="0"/>
              </a:rPr>
              <a:t>including increased depression, risk of suicide, overdose, and child maltreatment.</a:t>
            </a:r>
          </a:p>
          <a:p>
            <a:pPr>
              <a:lnSpc>
                <a:spcPct val="110000"/>
              </a:lnSpc>
            </a:pPr>
            <a:r>
              <a:rPr lang="en-US" sz="1800" dirty="0">
                <a:effectLst/>
                <a:latin typeface="Calibri" panose="020F0502020204030204" pitchFamily="34" charset="0"/>
                <a:ea typeface="Calibri" panose="020F0502020204030204" pitchFamily="34" charset="0"/>
                <a:cs typeface="Calibri" panose="020F0502020204030204" pitchFamily="34" charset="0"/>
              </a:rPr>
              <a:t>longer-terms </a:t>
            </a:r>
            <a:r>
              <a:rPr lang="en-US" sz="2400" b="1" dirty="0">
                <a:effectLst/>
                <a:latin typeface="Calibri" panose="020F0502020204030204" pitchFamily="34" charset="0"/>
                <a:ea typeface="Calibri" panose="020F0502020204030204" pitchFamily="34" charset="0"/>
                <a:cs typeface="Calibri" panose="020F0502020204030204" pitchFamily="34" charset="0"/>
              </a:rPr>
              <a:t>costs and system burden </a:t>
            </a:r>
            <a:r>
              <a:rPr lang="en-US" sz="1800" dirty="0">
                <a:effectLst/>
                <a:latin typeface="Calibri" panose="020F0502020204030204" pitchFamily="34" charset="0"/>
                <a:ea typeface="Calibri" panose="020F0502020204030204" pitchFamily="34" charset="0"/>
                <a:cs typeface="Calibri" panose="020F0502020204030204" pitchFamily="34" charset="0"/>
              </a:rPr>
              <a:t>of mitigated harms including physical health issues, SMI, SUD, homelessness</a:t>
            </a:r>
          </a:p>
          <a:p>
            <a:pPr>
              <a:lnSpc>
                <a:spcPct val="110000"/>
              </a:lnSpc>
            </a:pPr>
            <a:r>
              <a:rPr lang="en-US" sz="2300" b="1" dirty="0">
                <a:latin typeface="Calibri" panose="020F0502020204030204" pitchFamily="34" charset="0"/>
                <a:ea typeface="Calibri" panose="020F0502020204030204" pitchFamily="34" charset="0"/>
                <a:cs typeface="Calibri" panose="020F0502020204030204" pitchFamily="34" charset="0"/>
              </a:rPr>
              <a:t>Loss of material possessions </a:t>
            </a:r>
            <a:r>
              <a:rPr lang="en-US" sz="1800" dirty="0">
                <a:latin typeface="Calibri" panose="020F0502020204030204" pitchFamily="34" charset="0"/>
                <a:ea typeface="Calibri" panose="020F0502020204030204" pitchFamily="34" charset="0"/>
                <a:cs typeface="Calibri" panose="020F0502020204030204" pitchFamily="34" charset="0"/>
              </a:rPr>
              <a:t>from displacement</a:t>
            </a:r>
          </a:p>
          <a:p>
            <a:pPr>
              <a:lnSpc>
                <a:spcPct val="110000"/>
              </a:lnSpc>
            </a:pPr>
            <a:r>
              <a:rPr lang="en-US" sz="2300" b="1" dirty="0">
                <a:latin typeface="Calibri" panose="020F0502020204030204" pitchFamily="34" charset="0"/>
                <a:ea typeface="Calibri" panose="020F0502020204030204" pitchFamily="34" charset="0"/>
                <a:cs typeface="Calibri" panose="020F0502020204030204" pitchFamily="34" charset="0"/>
              </a:rPr>
              <a:t>Loss of wages or jobs </a:t>
            </a:r>
            <a:r>
              <a:rPr lang="en-US" sz="1800" dirty="0">
                <a:latin typeface="Calibri" panose="020F0502020204030204" pitchFamily="34" charset="0"/>
                <a:ea typeface="Calibri" panose="020F0502020204030204" pitchFamily="34" charset="0"/>
                <a:cs typeface="Calibri" panose="020F0502020204030204" pitchFamily="34" charset="0"/>
              </a:rPr>
              <a:t>related to housing instability </a:t>
            </a:r>
          </a:p>
        </p:txBody>
      </p:sp>
      <p:sp>
        <p:nvSpPr>
          <p:cNvPr id="7" name="Slide Number Placeholder 6">
            <a:extLst>
              <a:ext uri="{FF2B5EF4-FFF2-40B4-BE49-F238E27FC236}">
                <a16:creationId xmlns:a16="http://schemas.microsoft.com/office/drawing/2014/main" id="{6CAD218E-1818-AE24-D9D2-27B4BD0229E8}"/>
              </a:ext>
            </a:extLst>
          </p:cNvPr>
          <p:cNvSpPr>
            <a:spLocks noGrp="1"/>
          </p:cNvSpPr>
          <p:nvPr>
            <p:ph type="sldNum" sz="quarter" idx="12"/>
          </p:nvPr>
        </p:nvSpPr>
        <p:spPr/>
        <p:txBody>
          <a:bodyPr/>
          <a:lstStyle/>
          <a:p>
            <a:fld id="{294A09A9-5501-47C1-A89A-A340965A2BE2}" type="slidenum">
              <a:rPr lang="en-US" smtClean="0"/>
              <a:pPr/>
              <a:t>42</a:t>
            </a:fld>
            <a:endParaRPr lang="en-US" dirty="0"/>
          </a:p>
        </p:txBody>
      </p:sp>
      <p:sp>
        <p:nvSpPr>
          <p:cNvPr id="4" name="Arrow: Down 3">
            <a:extLst>
              <a:ext uri="{FF2B5EF4-FFF2-40B4-BE49-F238E27FC236}">
                <a16:creationId xmlns:a16="http://schemas.microsoft.com/office/drawing/2014/main" id="{F433C86F-50CF-7182-8143-42EB362F16C4}"/>
              </a:ext>
            </a:extLst>
          </p:cNvPr>
          <p:cNvSpPr/>
          <p:nvPr/>
        </p:nvSpPr>
        <p:spPr>
          <a:xfrm>
            <a:off x="398292" y="2242067"/>
            <a:ext cx="610701" cy="3947596"/>
          </a:xfrm>
          <a:prstGeom prst="down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21203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E13BC-EF2B-1E9A-B461-D3087A164A39}"/>
              </a:ext>
            </a:extLst>
          </p:cNvPr>
          <p:cNvSpPr>
            <a:spLocks noGrp="1"/>
          </p:cNvSpPr>
          <p:nvPr>
            <p:ph type="title"/>
          </p:nvPr>
        </p:nvSpPr>
        <p:spPr/>
        <p:txBody>
          <a:bodyPr/>
          <a:lstStyle/>
          <a:p>
            <a:r>
              <a:rPr lang="en-US" b="1" dirty="0"/>
              <a:t>Preventing foreclosures and evictions </a:t>
            </a:r>
          </a:p>
        </p:txBody>
      </p:sp>
      <p:sp>
        <p:nvSpPr>
          <p:cNvPr id="10" name="Text Placeholder 9">
            <a:extLst>
              <a:ext uri="{FF2B5EF4-FFF2-40B4-BE49-F238E27FC236}">
                <a16:creationId xmlns:a16="http://schemas.microsoft.com/office/drawing/2014/main" id="{7585A8F5-3C65-0D10-C440-0C684F065A3C}"/>
              </a:ext>
            </a:extLst>
          </p:cNvPr>
          <p:cNvSpPr>
            <a:spLocks noGrp="1"/>
          </p:cNvSpPr>
          <p:nvPr>
            <p:ph type="body" sz="quarter" idx="3"/>
          </p:nvPr>
        </p:nvSpPr>
        <p:spPr>
          <a:xfrm>
            <a:off x="2682766" y="1552403"/>
            <a:ext cx="5183188" cy="526279"/>
          </a:xfrm>
          <a:solidFill>
            <a:srgbClr val="79AEFE"/>
          </a:solidFill>
        </p:spPr>
        <p:txBody>
          <a:bodyPr>
            <a:normAutofit/>
          </a:bodyPr>
          <a:lstStyle/>
          <a:p>
            <a:r>
              <a:rPr lang="en-US" sz="2800" dirty="0"/>
              <a:t>Increases and supports</a:t>
            </a:r>
          </a:p>
        </p:txBody>
      </p:sp>
      <p:sp>
        <p:nvSpPr>
          <p:cNvPr id="11" name="Content Placeholder 10">
            <a:extLst>
              <a:ext uri="{FF2B5EF4-FFF2-40B4-BE49-F238E27FC236}">
                <a16:creationId xmlns:a16="http://schemas.microsoft.com/office/drawing/2014/main" id="{60A39D5D-50DC-66C3-E8BA-0FDBC6016627}"/>
              </a:ext>
            </a:extLst>
          </p:cNvPr>
          <p:cNvSpPr>
            <a:spLocks noGrp="1"/>
          </p:cNvSpPr>
          <p:nvPr>
            <p:ph sz="quarter" idx="4"/>
          </p:nvPr>
        </p:nvSpPr>
        <p:spPr>
          <a:xfrm>
            <a:off x="2682766" y="2284108"/>
            <a:ext cx="5183188" cy="3947596"/>
          </a:xfrm>
        </p:spPr>
        <p:txBody>
          <a:bodyPr>
            <a:normAutofit/>
          </a:bodyPr>
          <a:lstStyle/>
          <a:p>
            <a:pPr>
              <a:lnSpc>
                <a:spcPct val="120000"/>
              </a:lnSpc>
            </a:pPr>
            <a:r>
              <a:rPr lang="en-US" sz="2000" dirty="0">
                <a:effectLst/>
                <a:latin typeface="Calibri" panose="020F0502020204030204" pitchFamily="34" charset="0"/>
                <a:ea typeface="Calibri" panose="020F0502020204030204" pitchFamily="34" charset="0"/>
              </a:rPr>
              <a:t>the </a:t>
            </a:r>
            <a:r>
              <a:rPr lang="en-US" sz="2400" b="1" dirty="0">
                <a:effectLst/>
                <a:latin typeface="Calibri" panose="020F0502020204030204" pitchFamily="34" charset="0"/>
                <a:ea typeface="Calibri" panose="020F0502020204030204" pitchFamily="34" charset="0"/>
              </a:rPr>
              <a:t>positive impacts of other safety-net programs</a:t>
            </a:r>
            <a:endParaRPr lang="en-US" sz="2000" b="1" dirty="0">
              <a:effectLst/>
              <a:latin typeface="Calibri" panose="020F0502020204030204" pitchFamily="34" charset="0"/>
              <a:ea typeface="Calibri" panose="020F0502020204030204" pitchFamily="34" charset="0"/>
            </a:endParaRPr>
          </a:p>
          <a:p>
            <a:pPr>
              <a:lnSpc>
                <a:spcPct val="120000"/>
              </a:lnSpc>
            </a:pPr>
            <a:r>
              <a:rPr lang="en-US" sz="2000" dirty="0">
                <a:effectLst/>
                <a:latin typeface="Calibri" panose="020F0502020204030204" pitchFamily="34" charset="0"/>
                <a:ea typeface="Calibri" panose="020F0502020204030204" pitchFamily="34" charset="0"/>
              </a:rPr>
              <a:t>the </a:t>
            </a:r>
            <a:r>
              <a:rPr lang="en-US" sz="2400" b="1" dirty="0">
                <a:effectLst/>
                <a:latin typeface="Calibri" panose="020F0502020204030204" pitchFamily="34" charset="0"/>
                <a:ea typeface="Calibri" panose="020F0502020204030204" pitchFamily="34" charset="0"/>
              </a:rPr>
              <a:t>health, well-being, and productivity of employees</a:t>
            </a:r>
            <a:endParaRPr lang="en-US" sz="2000" b="1" dirty="0">
              <a:effectLst/>
              <a:latin typeface="Calibri" panose="020F0502020204030204" pitchFamily="34" charset="0"/>
              <a:ea typeface="Calibri" panose="020F0502020204030204" pitchFamily="34" charset="0"/>
            </a:endParaRPr>
          </a:p>
          <a:p>
            <a:pPr>
              <a:lnSpc>
                <a:spcPct val="120000"/>
              </a:lnSpc>
            </a:pPr>
            <a:r>
              <a:rPr lang="en-US" sz="2000" dirty="0">
                <a:latin typeface="Calibri" panose="020F0502020204030204" pitchFamily="34" charset="0"/>
              </a:rPr>
              <a:t>For children the </a:t>
            </a:r>
            <a:r>
              <a:rPr lang="en-US" sz="2400" b="1" dirty="0">
                <a:latin typeface="Calibri" panose="020F0502020204030204" pitchFamily="34" charset="0"/>
              </a:rPr>
              <a:t>absence of the disruptions </a:t>
            </a:r>
            <a:r>
              <a:rPr lang="en-US" sz="2000" dirty="0">
                <a:latin typeface="Calibri" panose="020F0502020204030204" pitchFamily="34" charset="0"/>
              </a:rPr>
              <a:t>to their education and </a:t>
            </a:r>
            <a:r>
              <a:rPr lang="en-US" sz="2400" b="1" dirty="0">
                <a:latin typeface="Calibri" panose="020F0502020204030204" pitchFamily="34" charset="0"/>
              </a:rPr>
              <a:t>physical and mental health </a:t>
            </a:r>
            <a:r>
              <a:rPr lang="en-US" sz="2000" dirty="0">
                <a:latin typeface="Calibri" panose="020F0502020204030204" pitchFamily="34" charset="0"/>
              </a:rPr>
              <a:t>associated with eviction and foreclosure</a:t>
            </a:r>
          </a:p>
          <a:p>
            <a:pPr marL="0" indent="0">
              <a:buNone/>
            </a:pPr>
            <a:endParaRPr lang="en-US" dirty="0"/>
          </a:p>
        </p:txBody>
      </p:sp>
      <p:pic>
        <p:nvPicPr>
          <p:cNvPr id="13" name="Graphic 12" descr="Home1 outline">
            <a:extLst>
              <a:ext uri="{FF2B5EF4-FFF2-40B4-BE49-F238E27FC236}">
                <a16:creationId xmlns:a16="http://schemas.microsoft.com/office/drawing/2014/main" id="{6ADF3E3A-D2C5-5493-5F87-FA2FEE9107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13379" y="2456142"/>
            <a:ext cx="3255581" cy="3255581"/>
          </a:xfrm>
          <a:prstGeom prst="rect">
            <a:avLst/>
          </a:prstGeom>
        </p:spPr>
      </p:pic>
      <p:sp>
        <p:nvSpPr>
          <p:cNvPr id="3" name="Arrow: Up 2">
            <a:extLst>
              <a:ext uri="{FF2B5EF4-FFF2-40B4-BE49-F238E27FC236}">
                <a16:creationId xmlns:a16="http://schemas.microsoft.com/office/drawing/2014/main" id="{B7843399-6B18-8BD8-A362-3537E86A92FC}"/>
              </a:ext>
            </a:extLst>
          </p:cNvPr>
          <p:cNvSpPr/>
          <p:nvPr/>
        </p:nvSpPr>
        <p:spPr>
          <a:xfrm>
            <a:off x="959070" y="1940396"/>
            <a:ext cx="922282" cy="3603504"/>
          </a:xfrm>
          <a:prstGeom prst="upArrow">
            <a:avLst/>
          </a:prstGeom>
          <a:solidFill>
            <a:srgbClr val="79AEF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20794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E1CBC71-1FD2-F551-64BB-6473B432D502}"/>
              </a:ext>
            </a:extLst>
          </p:cNvPr>
          <p:cNvSpPr>
            <a:spLocks noGrp="1"/>
          </p:cNvSpPr>
          <p:nvPr>
            <p:ph type="body" sz="quarter" idx="13"/>
          </p:nvPr>
        </p:nvSpPr>
        <p:spPr>
          <a:xfrm>
            <a:off x="348727" y="239706"/>
            <a:ext cx="1364297" cy="1094521"/>
          </a:xfrm>
          <a:ln>
            <a:solidFill>
              <a:srgbClr val="3494BA"/>
            </a:solidFill>
          </a:ln>
        </p:spPr>
        <p:txBody>
          <a:bodyPr/>
          <a:lstStyle/>
          <a:p>
            <a:endParaRPr lang="en-US" dirty="0"/>
          </a:p>
        </p:txBody>
      </p:sp>
      <p:sp>
        <p:nvSpPr>
          <p:cNvPr id="8" name="Slide Number Placeholder 7">
            <a:extLst>
              <a:ext uri="{FF2B5EF4-FFF2-40B4-BE49-F238E27FC236}">
                <a16:creationId xmlns:a16="http://schemas.microsoft.com/office/drawing/2014/main" id="{B0C39BC4-790D-C878-F8C4-5F64EA2B5937}"/>
              </a:ext>
            </a:extLst>
          </p:cNvPr>
          <p:cNvSpPr>
            <a:spLocks noGrp="1"/>
          </p:cNvSpPr>
          <p:nvPr>
            <p:ph type="sldNum" sz="quarter" idx="12"/>
          </p:nvPr>
        </p:nvSpPr>
        <p:spPr/>
        <p:txBody>
          <a:bodyPr/>
          <a:lstStyle/>
          <a:p>
            <a:fld id="{294A09A9-5501-47C1-A89A-A340965A2BE2}" type="slidenum">
              <a:rPr lang="en-US" smtClean="0"/>
              <a:pPr/>
              <a:t>44</a:t>
            </a:fld>
            <a:endParaRPr lang="en-US" dirty="0"/>
          </a:p>
        </p:txBody>
      </p:sp>
      <p:sp>
        <p:nvSpPr>
          <p:cNvPr id="4" name="Text Placeholder 7">
            <a:extLst>
              <a:ext uri="{FF2B5EF4-FFF2-40B4-BE49-F238E27FC236}">
                <a16:creationId xmlns:a16="http://schemas.microsoft.com/office/drawing/2014/main" id="{EB87B088-7DCF-C34B-1DC9-AD238D6DA4A8}"/>
              </a:ext>
            </a:extLst>
          </p:cNvPr>
          <p:cNvSpPr txBox="1">
            <a:spLocks/>
          </p:cNvSpPr>
          <p:nvPr/>
        </p:nvSpPr>
        <p:spPr>
          <a:xfrm>
            <a:off x="10393279" y="4626401"/>
            <a:ext cx="1364297" cy="10945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3900" b="1" kern="1200">
                <a:solidFill>
                  <a:schemeClr val="accent1">
                    <a:lumMod val="75000"/>
                  </a:schemeClr>
                </a:solidFill>
                <a:latin typeface="Tenorite"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Tenorite"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1" kern="1200">
                <a:solidFill>
                  <a:schemeClr val="bg1"/>
                </a:solidFill>
                <a:latin typeface="Tenorite"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Tenorite"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Tenorit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t>
            </a:r>
          </a:p>
        </p:txBody>
      </p:sp>
      <p:sp>
        <p:nvSpPr>
          <p:cNvPr id="6" name="Title 5">
            <a:extLst>
              <a:ext uri="{FF2B5EF4-FFF2-40B4-BE49-F238E27FC236}">
                <a16:creationId xmlns:a16="http://schemas.microsoft.com/office/drawing/2014/main" id="{11B9E0FF-90CA-B5B9-C9AE-520B3F756B9E}"/>
              </a:ext>
            </a:extLst>
          </p:cNvPr>
          <p:cNvSpPr>
            <a:spLocks noGrp="1"/>
          </p:cNvSpPr>
          <p:nvPr>
            <p:ph type="title"/>
          </p:nvPr>
        </p:nvSpPr>
        <p:spPr/>
        <p:txBody>
          <a:bodyPr/>
          <a:lstStyle/>
          <a:p>
            <a:r>
              <a:rPr lang="en-US" sz="3600" dirty="0">
                <a:effectLst/>
                <a:latin typeface="Calibri" panose="020F0502020204030204" pitchFamily="34" charset="0"/>
                <a:ea typeface="Calibri" panose="020F0502020204030204" pitchFamily="34" charset="0"/>
                <a:cs typeface="Times New Roman" panose="02020603050405020304" pitchFamily="18" charset="0"/>
              </a:rPr>
              <a:t>Reducing the intensity and consequences of housing instability has the potential to </a:t>
            </a:r>
            <a:r>
              <a:rPr lang="en-US" sz="4400" b="1"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substantially reduce harm</a:t>
            </a:r>
            <a:r>
              <a:rPr lang="en-US" sz="4400" dirty="0">
                <a:effectLst/>
                <a:latin typeface="Calibri" panose="020F0502020204030204" pitchFamily="34" charset="0"/>
                <a:ea typeface="Calibri" panose="020F0502020204030204" pitchFamily="34" charset="0"/>
                <a:cs typeface="Times New Roman" panose="02020603050405020304" pitchFamily="18" charset="0"/>
              </a:rPr>
              <a:t>.</a:t>
            </a:r>
            <a:br>
              <a:rPr lang="en-US" sz="4400" dirty="0">
                <a:effectLst/>
                <a:latin typeface="Calibri" panose="020F0502020204030204" pitchFamily="34" charset="0"/>
                <a:ea typeface="Calibri" panose="020F0502020204030204" pitchFamily="34" charset="0"/>
                <a:cs typeface="Times New Roman" panose="02020603050405020304" pitchFamily="18" charset="0"/>
              </a:rPr>
            </a:br>
            <a:br>
              <a:rPr lang="en-US" sz="3600" dirty="0">
                <a:effectLst/>
                <a:latin typeface="Calibri" panose="020F0502020204030204" pitchFamily="34" charset="0"/>
                <a:ea typeface="Calibri" panose="020F0502020204030204" pitchFamily="34" charset="0"/>
                <a:cs typeface="Times New Roman" panose="02020603050405020304" pitchFamily="18" charset="0"/>
              </a:rPr>
            </a:br>
            <a:r>
              <a:rPr lang="en-US" sz="3600" dirty="0">
                <a:effectLst/>
                <a:latin typeface="Calibri" panose="020F0502020204030204" pitchFamily="34" charset="0"/>
                <a:ea typeface="Calibri" panose="020F0502020204030204" pitchFamily="34" charset="0"/>
                <a:cs typeface="Times New Roman" panose="02020603050405020304" pitchFamily="18" charset="0"/>
              </a:rPr>
              <a:t> The benefits would then also be </a:t>
            </a:r>
            <a:r>
              <a:rPr lang="en-US" sz="4000" b="1"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highly concentrated in impacted communities </a:t>
            </a:r>
            <a:r>
              <a:rPr lang="en-US" sz="3600" dirty="0">
                <a:effectLst/>
                <a:latin typeface="Calibri" panose="020F0502020204030204" pitchFamily="34" charset="0"/>
                <a:ea typeface="Calibri" panose="020F0502020204030204" pitchFamily="34" charset="0"/>
                <a:cs typeface="Times New Roman" panose="02020603050405020304" pitchFamily="18" charset="0"/>
              </a:rPr>
              <a:t>such </a:t>
            </a:r>
            <a:r>
              <a:rPr lang="en-US" sz="3600" dirty="0">
                <a:latin typeface="Calibri" panose="020F0502020204030204" pitchFamily="34" charset="0"/>
                <a:ea typeface="Calibri" panose="020F0502020204030204" pitchFamily="34" charset="0"/>
                <a:cs typeface="Times New Roman" panose="02020603050405020304" pitchFamily="18" charset="0"/>
              </a:rPr>
              <a:t>as reduction in </a:t>
            </a:r>
            <a:r>
              <a:rPr lang="en-US" sz="4000" b="1" dirty="0">
                <a:solidFill>
                  <a:srgbClr val="FFC000"/>
                </a:solidFill>
                <a:latin typeface="Calibri" panose="020F0502020204030204" pitchFamily="34" charset="0"/>
                <a:cs typeface="Times New Roman" panose="02020603050405020304" pitchFamily="18" charset="0"/>
              </a:rPr>
              <a:t>displacements</a:t>
            </a:r>
            <a:r>
              <a:rPr lang="en-US" sz="3600" dirty="0">
                <a:latin typeface="Calibri" panose="020F0502020204030204" pitchFamily="34" charset="0"/>
                <a:ea typeface="Calibri" panose="020F0502020204030204" pitchFamily="34" charset="0"/>
                <a:cs typeface="Times New Roman" panose="02020603050405020304" pitchFamily="18" charset="0"/>
              </a:rPr>
              <a:t> via eviction prevention and the </a:t>
            </a:r>
            <a:r>
              <a:rPr lang="en-US" sz="36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protection of </a:t>
            </a:r>
            <a:r>
              <a:rPr lang="en-US" sz="3600" b="1"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assets </a:t>
            </a:r>
            <a:r>
              <a:rPr lang="en-US" sz="3600" dirty="0">
                <a:effectLst/>
                <a:latin typeface="Calibri" panose="020F0502020204030204" pitchFamily="34" charset="0"/>
                <a:ea typeface="Calibri" panose="020F0502020204030204" pitchFamily="34" charset="0"/>
                <a:cs typeface="Times New Roman" panose="02020603050405020304" pitchFamily="18" charset="0"/>
              </a:rPr>
              <a:t>through foreclosure prevention. </a:t>
            </a:r>
            <a:endParaRPr lang="en-US" dirty="0"/>
          </a:p>
        </p:txBody>
      </p:sp>
    </p:spTree>
    <p:extLst>
      <p:ext uri="{BB962C8B-B14F-4D97-AF65-F5344CB8AC3E}">
        <p14:creationId xmlns:p14="http://schemas.microsoft.com/office/powerpoint/2010/main" val="15115989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E087062-3F13-EF4D-27C1-FC7A07F1FF4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294A09A9-5501-47C1-A89A-A340965A2BE2}" type="slidenum">
              <a:rPr lang="en-US" smtClean="0"/>
              <a:pPr>
                <a:spcAft>
                  <a:spcPts val="600"/>
                </a:spcAft>
              </a:pPr>
              <a:t>45</a:t>
            </a:fld>
            <a:endParaRPr lang="en-US"/>
          </a:p>
        </p:txBody>
      </p:sp>
      <p:graphicFrame>
        <p:nvGraphicFramePr>
          <p:cNvPr id="7" name="Content Placeholder 6">
            <a:extLst>
              <a:ext uri="{FF2B5EF4-FFF2-40B4-BE49-F238E27FC236}">
                <a16:creationId xmlns:a16="http://schemas.microsoft.com/office/drawing/2014/main" id="{795423A0-C056-380E-ACC2-F8FBEDEF9FB6}"/>
              </a:ext>
            </a:extLst>
          </p:cNvPr>
          <p:cNvGraphicFramePr>
            <a:graphicFrameLocks noGrp="1"/>
          </p:cNvGraphicFramePr>
          <p:nvPr>
            <p:ph idx="1"/>
            <p:extLst>
              <p:ext uri="{D42A27DB-BD31-4B8C-83A1-F6EECF244321}">
                <p14:modId xmlns:p14="http://schemas.microsoft.com/office/powerpoint/2010/main" val="3110099545"/>
              </p:ext>
            </p:extLst>
          </p:nvPr>
        </p:nvGraphicFramePr>
        <p:xfrm>
          <a:off x="1120934" y="643466"/>
          <a:ext cx="9950132" cy="5571067"/>
        </p:xfrm>
        <a:graphic>
          <a:graphicData uri="http://schemas.openxmlformats.org/drawingml/2006/table">
            <a:tbl>
              <a:tblPr firstRow="1" firstCol="1" bandRow="1">
                <a:tableStyleId>{8799B23B-EC83-4686-B30A-512413B5E67A}</a:tableStyleId>
              </a:tblPr>
              <a:tblGrid>
                <a:gridCol w="4906082">
                  <a:extLst>
                    <a:ext uri="{9D8B030D-6E8A-4147-A177-3AD203B41FA5}">
                      <a16:colId xmlns:a16="http://schemas.microsoft.com/office/drawing/2014/main" val="69981110"/>
                    </a:ext>
                  </a:extLst>
                </a:gridCol>
                <a:gridCol w="5044050">
                  <a:extLst>
                    <a:ext uri="{9D8B030D-6E8A-4147-A177-3AD203B41FA5}">
                      <a16:colId xmlns:a16="http://schemas.microsoft.com/office/drawing/2014/main" val="4147176778"/>
                    </a:ext>
                  </a:extLst>
                </a:gridCol>
              </a:tblGrid>
              <a:tr h="5571067">
                <a:tc>
                  <a:txBody>
                    <a:bodyPr/>
                    <a:lstStyle/>
                    <a:p>
                      <a:pPr marL="0" marR="0">
                        <a:lnSpc>
                          <a:spcPct val="107000"/>
                        </a:lnSpc>
                        <a:spcBef>
                          <a:spcPts val="0"/>
                        </a:spcBef>
                        <a:spcAft>
                          <a:spcPts val="1200"/>
                        </a:spcAft>
                      </a:pPr>
                      <a:r>
                        <a:rPr lang="en-US" sz="2200" b="1" dirty="0">
                          <a:effectLst/>
                          <a:highlight>
                            <a:srgbClr val="FCFC9A"/>
                          </a:highlight>
                        </a:rPr>
                        <a:t>Strategic Element:</a:t>
                      </a:r>
                      <a:endParaRPr lang="en-US" sz="2000" dirty="0">
                        <a:effectLst/>
                        <a:highlight>
                          <a:srgbClr val="FCFC9A"/>
                        </a:highlight>
                      </a:endParaRPr>
                    </a:p>
                    <a:p>
                      <a:pPr marL="0" marR="0">
                        <a:lnSpc>
                          <a:spcPct val="107000"/>
                        </a:lnSpc>
                        <a:spcBef>
                          <a:spcPts val="0"/>
                        </a:spcBef>
                        <a:spcAft>
                          <a:spcPts val="600"/>
                        </a:spcAft>
                      </a:pPr>
                      <a:r>
                        <a:rPr lang="en-US" sz="2000" b="1" dirty="0">
                          <a:solidFill>
                            <a:schemeClr val="accent3">
                              <a:lumMod val="50000"/>
                            </a:schemeClr>
                          </a:solidFill>
                          <a:effectLst/>
                        </a:rPr>
                        <a:t>The benefits of increased housing stability to individuals and communities includes </a:t>
                      </a:r>
                    </a:p>
                    <a:p>
                      <a:pPr marL="342900" marR="0" indent="-342900">
                        <a:lnSpc>
                          <a:spcPct val="107000"/>
                        </a:lnSpc>
                        <a:spcBef>
                          <a:spcPts val="0"/>
                        </a:spcBef>
                        <a:spcAft>
                          <a:spcPts val="600"/>
                        </a:spcAft>
                        <a:buFont typeface="Courier New" panose="02070309020205020404" pitchFamily="49" charset="0"/>
                        <a:buChar char="o"/>
                      </a:pPr>
                      <a:r>
                        <a:rPr lang="en-US" sz="2000" b="1" dirty="0">
                          <a:solidFill>
                            <a:schemeClr val="accent3">
                              <a:lumMod val="75000"/>
                            </a:schemeClr>
                          </a:solidFill>
                          <a:effectLst/>
                        </a:rPr>
                        <a:t>reduced homelessness and the negative impacts and costs associated with homelessness</a:t>
                      </a:r>
                    </a:p>
                    <a:p>
                      <a:pPr marL="342900" marR="0" indent="-342900">
                        <a:lnSpc>
                          <a:spcPct val="107000"/>
                        </a:lnSpc>
                        <a:spcBef>
                          <a:spcPts val="0"/>
                        </a:spcBef>
                        <a:spcAft>
                          <a:spcPts val="600"/>
                        </a:spcAft>
                        <a:buFont typeface="Courier New" panose="02070309020205020404" pitchFamily="49" charset="0"/>
                        <a:buChar char="o"/>
                      </a:pPr>
                      <a:r>
                        <a:rPr lang="en-US" sz="2000" b="1" dirty="0">
                          <a:solidFill>
                            <a:schemeClr val="accent3">
                              <a:lumMod val="75000"/>
                            </a:schemeClr>
                          </a:solidFill>
                          <a:effectLst/>
                        </a:rPr>
                        <a:t>improved incomes</a:t>
                      </a:r>
                    </a:p>
                    <a:p>
                      <a:pPr marL="342900" marR="0" indent="-342900">
                        <a:lnSpc>
                          <a:spcPct val="107000"/>
                        </a:lnSpc>
                        <a:spcBef>
                          <a:spcPts val="0"/>
                        </a:spcBef>
                        <a:spcAft>
                          <a:spcPts val="600"/>
                        </a:spcAft>
                        <a:buFont typeface="Courier New" panose="02070309020205020404" pitchFamily="49" charset="0"/>
                        <a:buChar char="o"/>
                      </a:pPr>
                      <a:r>
                        <a:rPr lang="en-US" sz="2000" b="1" dirty="0">
                          <a:solidFill>
                            <a:schemeClr val="accent3">
                              <a:lumMod val="75000"/>
                            </a:schemeClr>
                          </a:solidFill>
                          <a:effectLst/>
                        </a:rPr>
                        <a:t>health and educational attainment</a:t>
                      </a:r>
                    </a:p>
                    <a:p>
                      <a:pPr marL="342900" marR="0" indent="-342900">
                        <a:lnSpc>
                          <a:spcPct val="107000"/>
                        </a:lnSpc>
                        <a:spcBef>
                          <a:spcPts val="0"/>
                        </a:spcBef>
                        <a:spcAft>
                          <a:spcPts val="600"/>
                        </a:spcAft>
                        <a:buFont typeface="Courier New" panose="02070309020205020404" pitchFamily="49" charset="0"/>
                        <a:buChar char="o"/>
                      </a:pPr>
                      <a:r>
                        <a:rPr lang="en-US" sz="2000" b="1" dirty="0">
                          <a:solidFill>
                            <a:schemeClr val="accent3">
                              <a:lumMod val="75000"/>
                            </a:schemeClr>
                          </a:solidFill>
                          <a:effectLst/>
                        </a:rPr>
                        <a:t>prevention of loss of intergenerational and local wealth</a:t>
                      </a:r>
                    </a:p>
                    <a:p>
                      <a:pPr marL="342900" marR="0" indent="-342900">
                        <a:lnSpc>
                          <a:spcPct val="107000"/>
                        </a:lnSpc>
                        <a:spcBef>
                          <a:spcPts val="0"/>
                        </a:spcBef>
                        <a:spcAft>
                          <a:spcPts val="600"/>
                        </a:spcAft>
                        <a:buFont typeface="Courier New" panose="02070309020205020404" pitchFamily="49" charset="0"/>
                        <a:buChar char="o"/>
                      </a:pPr>
                      <a:r>
                        <a:rPr lang="en-US" sz="2000" b="1" dirty="0">
                          <a:solidFill>
                            <a:schemeClr val="accent3">
                              <a:lumMod val="75000"/>
                            </a:schemeClr>
                          </a:solidFill>
                          <a:effectLst/>
                        </a:rPr>
                        <a:t>reduction in impacts to schools from child moves</a:t>
                      </a:r>
                    </a:p>
                    <a:p>
                      <a:pPr marL="342900" marR="0" indent="-342900">
                        <a:lnSpc>
                          <a:spcPct val="107000"/>
                        </a:lnSpc>
                        <a:spcBef>
                          <a:spcPts val="0"/>
                        </a:spcBef>
                        <a:spcAft>
                          <a:spcPts val="600"/>
                        </a:spcAft>
                        <a:buFont typeface="Courier New" panose="02070309020205020404" pitchFamily="49" charset="0"/>
                        <a:buChar char="o"/>
                      </a:pPr>
                      <a:r>
                        <a:rPr lang="en-US" sz="2000" b="1" dirty="0">
                          <a:solidFill>
                            <a:schemeClr val="accent3">
                              <a:lumMod val="75000"/>
                            </a:schemeClr>
                          </a:solidFill>
                          <a:effectLst/>
                        </a:rPr>
                        <a:t>a more stable workforce. </a:t>
                      </a:r>
                      <a:endParaRPr lang="en-US" sz="2000" b="1" dirty="0">
                        <a:solidFill>
                          <a:schemeClr val="accent3">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84998" marR="84998" marT="0" marB="0">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0" marR="0">
                        <a:lnSpc>
                          <a:spcPct val="107000"/>
                        </a:lnSpc>
                        <a:spcBef>
                          <a:spcPts val="0"/>
                        </a:spcBef>
                        <a:spcAft>
                          <a:spcPts val="1200"/>
                        </a:spcAft>
                      </a:pPr>
                      <a:r>
                        <a:rPr lang="en-US" sz="2200" b="1" dirty="0">
                          <a:effectLst/>
                          <a:highlight>
                            <a:srgbClr val="9ACDE2"/>
                          </a:highlight>
                        </a:rPr>
                        <a:t>Tactical Element:</a:t>
                      </a:r>
                      <a:endParaRPr lang="en-US" sz="2000" dirty="0">
                        <a:effectLst/>
                        <a:highlight>
                          <a:srgbClr val="9ACDE2"/>
                        </a:highlight>
                      </a:endParaRPr>
                    </a:p>
                    <a:p>
                      <a:pPr marL="342900" marR="0" indent="-342900">
                        <a:lnSpc>
                          <a:spcPct val="107000"/>
                        </a:lnSpc>
                        <a:spcBef>
                          <a:spcPts val="600"/>
                        </a:spcBef>
                        <a:spcAft>
                          <a:spcPts val="0"/>
                        </a:spcAft>
                        <a:buFont typeface="Arial" panose="020B0604020202020204" pitchFamily="34" charset="0"/>
                        <a:buChar char="•"/>
                      </a:pPr>
                      <a:r>
                        <a:rPr lang="en-US" sz="2000" b="1" dirty="0">
                          <a:solidFill>
                            <a:schemeClr val="accent1">
                              <a:lumMod val="75000"/>
                            </a:schemeClr>
                          </a:solidFill>
                          <a:effectLst/>
                        </a:rPr>
                        <a:t>Families and individuals remain housed; </a:t>
                      </a:r>
                      <a:r>
                        <a:rPr lang="en-US" sz="2000" b="1" dirty="0">
                          <a:solidFill>
                            <a:schemeClr val="accent6">
                              <a:lumMod val="50000"/>
                            </a:schemeClr>
                          </a:solidFill>
                          <a:effectLst/>
                        </a:rPr>
                        <a:t>jobs and schooling are not disrupted; </a:t>
                      </a:r>
                      <a:r>
                        <a:rPr lang="en-US" sz="2000" b="1" dirty="0">
                          <a:solidFill>
                            <a:schemeClr val="accent1">
                              <a:lumMod val="75000"/>
                            </a:schemeClr>
                          </a:solidFill>
                          <a:effectLst/>
                        </a:rPr>
                        <a:t>and more income is available for other household needs.</a:t>
                      </a:r>
                    </a:p>
                    <a:p>
                      <a:pPr marL="342900" marR="0" indent="-342900">
                        <a:lnSpc>
                          <a:spcPct val="107000"/>
                        </a:lnSpc>
                        <a:spcBef>
                          <a:spcPts val="600"/>
                        </a:spcBef>
                        <a:spcAft>
                          <a:spcPts val="0"/>
                        </a:spcAft>
                        <a:buFont typeface="Arial" panose="020B0604020202020204" pitchFamily="34" charset="0"/>
                        <a:buChar char="•"/>
                      </a:pPr>
                      <a:r>
                        <a:rPr lang="en-US" sz="2000" b="1" dirty="0">
                          <a:solidFill>
                            <a:schemeClr val="accent6">
                              <a:lumMod val="50000"/>
                            </a:schemeClr>
                          </a:solidFill>
                          <a:effectLst/>
                        </a:rPr>
                        <a:t>Homelessness is reduced</a:t>
                      </a:r>
                      <a:r>
                        <a:rPr lang="en-US" sz="2000" b="1" dirty="0">
                          <a:solidFill>
                            <a:schemeClr val="accent1">
                              <a:lumMod val="75000"/>
                            </a:schemeClr>
                          </a:solidFill>
                          <a:effectLst/>
                        </a:rPr>
                        <a:t>, particularly for the most vulnerable households. </a:t>
                      </a:r>
                    </a:p>
                    <a:p>
                      <a:pPr marL="342900" marR="0" indent="-342900">
                        <a:lnSpc>
                          <a:spcPct val="107000"/>
                        </a:lnSpc>
                        <a:spcBef>
                          <a:spcPts val="600"/>
                        </a:spcBef>
                        <a:spcAft>
                          <a:spcPts val="0"/>
                        </a:spcAft>
                        <a:buFont typeface="Arial" panose="020B0604020202020204" pitchFamily="34" charset="0"/>
                        <a:buChar char="•"/>
                      </a:pPr>
                      <a:r>
                        <a:rPr lang="en-US" sz="2000" b="1" dirty="0">
                          <a:solidFill>
                            <a:schemeClr val="accent1">
                              <a:lumMod val="75000"/>
                            </a:schemeClr>
                          </a:solidFill>
                          <a:effectLst/>
                        </a:rPr>
                        <a:t>Families and individuals are </a:t>
                      </a:r>
                      <a:r>
                        <a:rPr lang="en-US" sz="2000" b="1" dirty="0">
                          <a:solidFill>
                            <a:schemeClr val="accent6">
                              <a:lumMod val="50000"/>
                            </a:schemeClr>
                          </a:solidFill>
                          <a:effectLst/>
                        </a:rPr>
                        <a:t>connected more quickly to key resources </a:t>
                      </a:r>
                      <a:r>
                        <a:rPr lang="en-US" sz="2000" b="1" dirty="0">
                          <a:solidFill>
                            <a:schemeClr val="accent1">
                              <a:lumMod val="75000"/>
                            </a:schemeClr>
                          </a:solidFill>
                          <a:effectLst/>
                        </a:rPr>
                        <a:t>that build stability, reducing the need for future interventions and expenses. </a:t>
                      </a:r>
                    </a:p>
                    <a:p>
                      <a:pPr marL="342900" marR="0" indent="-342900">
                        <a:lnSpc>
                          <a:spcPct val="107000"/>
                        </a:lnSpc>
                        <a:spcBef>
                          <a:spcPts val="600"/>
                        </a:spcBef>
                        <a:spcAft>
                          <a:spcPts val="0"/>
                        </a:spcAft>
                        <a:buFont typeface="Arial" panose="020B0604020202020204" pitchFamily="34" charset="0"/>
                        <a:buChar char="•"/>
                      </a:pPr>
                      <a:r>
                        <a:rPr lang="en-US" sz="2000" b="1" dirty="0">
                          <a:solidFill>
                            <a:schemeClr val="accent1">
                              <a:lumMod val="75000"/>
                            </a:schemeClr>
                          </a:solidFill>
                          <a:effectLst/>
                        </a:rPr>
                        <a:t>Lower-income homeowners are </a:t>
                      </a:r>
                      <a:r>
                        <a:rPr lang="en-US" sz="2000" b="1" dirty="0">
                          <a:solidFill>
                            <a:schemeClr val="accent6">
                              <a:lumMod val="50000"/>
                            </a:schemeClr>
                          </a:solidFill>
                          <a:effectLst/>
                        </a:rPr>
                        <a:t>able to maintain their property </a:t>
                      </a:r>
                      <a:r>
                        <a:rPr lang="en-US" sz="2000" b="1" dirty="0">
                          <a:solidFill>
                            <a:schemeClr val="accent1">
                              <a:lumMod val="75000"/>
                            </a:schemeClr>
                          </a:solidFill>
                          <a:effectLst/>
                        </a:rPr>
                        <a:t>and retain this critical asset. </a:t>
                      </a:r>
                    </a:p>
                    <a:p>
                      <a:pPr marL="0" marR="0">
                        <a:lnSpc>
                          <a:spcPct val="107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84998" marR="84998" marT="0" marB="0">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3095241378"/>
                  </a:ext>
                </a:extLst>
              </a:tr>
            </a:tbl>
          </a:graphicData>
        </a:graphic>
      </p:graphicFrame>
    </p:spTree>
    <p:extLst>
      <p:ext uri="{BB962C8B-B14F-4D97-AF65-F5344CB8AC3E}">
        <p14:creationId xmlns:p14="http://schemas.microsoft.com/office/powerpoint/2010/main" val="1453147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72BE97-E9C8-1368-1025-0D01B187590E}"/>
              </a:ext>
            </a:extLst>
          </p:cNvPr>
          <p:cNvSpPr>
            <a:spLocks noGrp="1"/>
          </p:cNvSpPr>
          <p:nvPr>
            <p:ph type="title"/>
          </p:nvPr>
        </p:nvSpPr>
        <p:spPr>
          <a:xfrm>
            <a:off x="838200" y="557189"/>
            <a:ext cx="3374136" cy="5567891"/>
          </a:xfrm>
        </p:spPr>
        <p:txBody>
          <a:bodyPr>
            <a:normAutofit/>
          </a:bodyPr>
          <a:lstStyle/>
          <a:p>
            <a:pPr marL="0" marR="0">
              <a:spcBef>
                <a:spcPts val="0"/>
              </a:spcBef>
              <a:spcAft>
                <a:spcPts val="800"/>
              </a:spcAft>
            </a:pPr>
            <a:r>
              <a:rPr lang="en-US" sz="4800" b="1">
                <a:effectLst/>
                <a:latin typeface="Tenorite" panose="00000500000000000000" pitchFamily="2" charset="0"/>
                <a:ea typeface="Calibri" panose="020F0502020204030204" pitchFamily="34" charset="0"/>
                <a:cs typeface="Times New Roman" panose="02020603050405020304" pitchFamily="18" charset="0"/>
              </a:rPr>
              <a:t>Programs That Reduce the Negative Impacts of Housing Insecurity </a:t>
            </a:r>
            <a:endParaRPr lang="en-US" sz="4800">
              <a:effectLst/>
              <a:latin typeface="Tenorite" panose="00000500000000000000" pitchFamily="2" charset="0"/>
              <a:ea typeface="Calibri" panose="020F0502020204030204" pitchFamily="34" charset="0"/>
              <a:cs typeface="Times New Roman" panose="02020603050405020304" pitchFamily="18" charset="0"/>
            </a:endParaRPr>
          </a:p>
        </p:txBody>
      </p:sp>
      <p:sp>
        <p:nvSpPr>
          <p:cNvPr id="6" name="Slide Number Placeholder 5">
            <a:extLst>
              <a:ext uri="{FF2B5EF4-FFF2-40B4-BE49-F238E27FC236}">
                <a16:creationId xmlns:a16="http://schemas.microsoft.com/office/drawing/2014/main" id="{A241CAEB-6BA6-E1B6-1249-F33A2AE213DF}"/>
              </a:ext>
            </a:extLst>
          </p:cNvPr>
          <p:cNvSpPr>
            <a:spLocks noGrp="1"/>
          </p:cNvSpPr>
          <p:nvPr>
            <p:ph type="sldNum" sz="quarter" idx="12"/>
          </p:nvPr>
        </p:nvSpPr>
        <p:spPr>
          <a:xfrm>
            <a:off x="8610600" y="6356350"/>
            <a:ext cx="2743200" cy="365125"/>
          </a:xfrm>
        </p:spPr>
        <p:txBody>
          <a:bodyPr>
            <a:normAutofit/>
          </a:bodyPr>
          <a:lstStyle/>
          <a:p>
            <a:pPr>
              <a:spcAft>
                <a:spcPts val="600"/>
              </a:spcAft>
            </a:pPr>
            <a:fld id="{294A09A9-5501-47C1-A89A-A340965A2BE2}" type="slidenum">
              <a:rPr lang="en-US" smtClean="0"/>
              <a:pPr>
                <a:spcAft>
                  <a:spcPts val="600"/>
                </a:spcAft>
              </a:pPr>
              <a:t>46</a:t>
            </a:fld>
            <a:endParaRPr lang="en-US"/>
          </a:p>
        </p:txBody>
      </p:sp>
      <p:graphicFrame>
        <p:nvGraphicFramePr>
          <p:cNvPr id="8" name="Content Placeholder 2">
            <a:extLst>
              <a:ext uri="{FF2B5EF4-FFF2-40B4-BE49-F238E27FC236}">
                <a16:creationId xmlns:a16="http://schemas.microsoft.com/office/drawing/2014/main" id="{769F1D44-6E6B-2DFE-AADF-477352494DDD}"/>
              </a:ext>
            </a:extLst>
          </p:cNvPr>
          <p:cNvGraphicFramePr>
            <a:graphicFrameLocks noGrp="1"/>
          </p:cNvGraphicFramePr>
          <p:nvPr>
            <p:ph idx="1"/>
            <p:extLst>
              <p:ext uri="{D42A27DB-BD31-4B8C-83A1-F6EECF244321}">
                <p14:modId xmlns:p14="http://schemas.microsoft.com/office/powerpoint/2010/main" val="28481621"/>
              </p:ext>
            </p:extLst>
          </p:nvPr>
        </p:nvGraphicFramePr>
        <p:xfrm>
          <a:off x="5093208" y="620391"/>
          <a:ext cx="6615316" cy="61010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237821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91509A7-D648-EBBF-C5F2-D8526024AA4F}"/>
              </a:ext>
            </a:extLst>
          </p:cNvPr>
          <p:cNvSpPr>
            <a:spLocks noGrp="1"/>
          </p:cNvSpPr>
          <p:nvPr>
            <p:ph type="title"/>
          </p:nvPr>
        </p:nvSpPr>
        <p:spPr>
          <a:xfrm>
            <a:off x="365080" y="1191771"/>
            <a:ext cx="2871095" cy="2156621"/>
          </a:xfrm>
        </p:spPr>
        <p:style>
          <a:lnRef idx="2">
            <a:schemeClr val="accent1">
              <a:shade val="15000"/>
            </a:schemeClr>
          </a:lnRef>
          <a:fillRef idx="1">
            <a:schemeClr val="accent1"/>
          </a:fillRef>
          <a:effectRef idx="0">
            <a:schemeClr val="accent1"/>
          </a:effectRef>
          <a:fontRef idx="minor">
            <a:schemeClr val="lt1"/>
          </a:fontRef>
        </p:style>
        <p:txBody>
          <a:bodyPr anchor="t">
            <a:normAutofit/>
          </a:bodyPr>
          <a:lstStyle/>
          <a:p>
            <a:r>
              <a:rPr lang="en-US" sz="3600" dirty="0">
                <a:solidFill>
                  <a:srgbClr val="FFFFFF"/>
                </a:solidFill>
              </a:rPr>
              <a:t>Rent Assistance Update</a:t>
            </a:r>
          </a:p>
        </p:txBody>
      </p:sp>
      <p:sp>
        <p:nvSpPr>
          <p:cNvPr id="4" name="Content Placeholder 3">
            <a:extLst>
              <a:ext uri="{FF2B5EF4-FFF2-40B4-BE49-F238E27FC236}">
                <a16:creationId xmlns:a16="http://schemas.microsoft.com/office/drawing/2014/main" id="{764ABA80-4A77-B171-BBB5-EBB94412DE02}"/>
              </a:ext>
            </a:extLst>
          </p:cNvPr>
          <p:cNvSpPr>
            <a:spLocks noGrp="1"/>
          </p:cNvSpPr>
          <p:nvPr>
            <p:ph sz="half" idx="2"/>
          </p:nvPr>
        </p:nvSpPr>
        <p:spPr>
          <a:xfrm>
            <a:off x="4786411" y="1643307"/>
            <a:ext cx="6637097" cy="5135202"/>
          </a:xfrm>
        </p:spPr>
        <p:txBody>
          <a:bodyPr>
            <a:normAutofit/>
          </a:bodyPr>
          <a:lstStyle/>
          <a:p>
            <a:endParaRPr lang="en-US" sz="2000" dirty="0"/>
          </a:p>
          <a:p>
            <a:endParaRPr lang="en-US" sz="2000" dirty="0"/>
          </a:p>
        </p:txBody>
      </p:sp>
      <p:sp>
        <p:nvSpPr>
          <p:cNvPr id="7" name="Slide Number Placeholder 6">
            <a:extLst>
              <a:ext uri="{FF2B5EF4-FFF2-40B4-BE49-F238E27FC236}">
                <a16:creationId xmlns:a16="http://schemas.microsoft.com/office/drawing/2014/main" id="{01379FCA-3246-5A03-598E-249A3126ABB2}"/>
              </a:ext>
            </a:extLst>
          </p:cNvPr>
          <p:cNvSpPr>
            <a:spLocks noGrp="1"/>
          </p:cNvSpPr>
          <p:nvPr>
            <p:ph type="sldNum" sz="quarter" idx="12"/>
          </p:nvPr>
        </p:nvSpPr>
        <p:spPr>
          <a:xfrm>
            <a:off x="10969461" y="6080241"/>
            <a:ext cx="548640" cy="548640"/>
          </a:xfrm>
          <a:prstGeom prst="ellipse">
            <a:avLst/>
          </a:prstGeom>
          <a:solidFill>
            <a:srgbClr val="7F7F7F"/>
          </a:solidFill>
        </p:spPr>
        <p:txBody>
          <a:bodyPr>
            <a:normAutofit/>
          </a:bodyPr>
          <a:lstStyle/>
          <a:p>
            <a:pPr algn="ctr">
              <a:spcAft>
                <a:spcPts val="600"/>
              </a:spcAft>
            </a:pPr>
            <a:fld id="{294A09A9-5501-47C1-A89A-A340965A2BE2}" type="slidenum">
              <a:rPr lang="en-US">
                <a:solidFill>
                  <a:srgbClr val="FFFFFF"/>
                </a:solidFill>
              </a:rPr>
              <a:pPr algn="ctr">
                <a:spcAft>
                  <a:spcPts val="600"/>
                </a:spcAft>
              </a:pPr>
              <a:t>47</a:t>
            </a:fld>
            <a:endParaRPr lang="en-US">
              <a:solidFill>
                <a:srgbClr val="FFFFFF"/>
              </a:solidFill>
            </a:endParaRPr>
          </a:p>
        </p:txBody>
      </p:sp>
      <p:sp>
        <p:nvSpPr>
          <p:cNvPr id="6" name="TextBox 5">
            <a:extLst>
              <a:ext uri="{FF2B5EF4-FFF2-40B4-BE49-F238E27FC236}">
                <a16:creationId xmlns:a16="http://schemas.microsoft.com/office/drawing/2014/main" id="{EB76DE60-B399-2E93-917B-3730753AC49D}"/>
              </a:ext>
            </a:extLst>
          </p:cNvPr>
          <p:cNvSpPr txBox="1"/>
          <p:nvPr/>
        </p:nvSpPr>
        <p:spPr>
          <a:xfrm>
            <a:off x="4786411" y="504497"/>
            <a:ext cx="6880072" cy="4955203"/>
          </a:xfrm>
          <a:prstGeom prst="rect">
            <a:avLst/>
          </a:prstGeom>
          <a:solidFill>
            <a:schemeClr val="accent2">
              <a:lumMod val="40000"/>
              <a:lumOff val="60000"/>
            </a:schemeClr>
          </a:solidFill>
        </p:spPr>
        <p:txBody>
          <a:bodyPr wrap="square" rtlCol="0">
            <a:spAutoFit/>
          </a:bodyPr>
          <a:lstStyle/>
          <a:p>
            <a:pPr algn="ctr"/>
            <a:r>
              <a:rPr lang="en-US" sz="2400" b="1" dirty="0"/>
              <a:t>Pima County and the City of Tucson partnered throughout the pandemic creating one portal and dashboard of ERAP funding.</a:t>
            </a:r>
          </a:p>
          <a:p>
            <a:pPr marL="0" indent="0" algn="ctr">
              <a:buNone/>
            </a:pPr>
            <a:endParaRPr lang="en-US" sz="2400" b="1" dirty="0"/>
          </a:p>
          <a:p>
            <a:pPr marL="0" indent="0">
              <a:buNone/>
            </a:pPr>
            <a:endParaRPr lang="en-US" sz="2000" b="1" dirty="0"/>
          </a:p>
          <a:p>
            <a:pPr marL="0" indent="0">
              <a:buNone/>
            </a:pPr>
            <a:r>
              <a:rPr lang="en-US" sz="2000" b="1" dirty="0"/>
              <a:t>Since March 2021</a:t>
            </a:r>
          </a:p>
          <a:p>
            <a:r>
              <a:rPr lang="en-US" sz="3200" b="1" dirty="0">
                <a:solidFill>
                  <a:schemeClr val="accent6">
                    <a:lumMod val="50000"/>
                  </a:schemeClr>
                </a:solidFill>
              </a:rPr>
              <a:t>$59 million </a:t>
            </a:r>
            <a:r>
              <a:rPr lang="en-US" sz="2000" dirty="0"/>
              <a:t>ERAP spent</a:t>
            </a:r>
          </a:p>
          <a:p>
            <a:r>
              <a:rPr lang="en-US" sz="3200" b="1" dirty="0">
                <a:solidFill>
                  <a:schemeClr val="accent6">
                    <a:lumMod val="50000"/>
                  </a:schemeClr>
                </a:solidFill>
              </a:rPr>
              <a:t>$76 million </a:t>
            </a:r>
            <a:r>
              <a:rPr lang="en-US" sz="2000" b="1" dirty="0"/>
              <a:t>for ALL funding sources </a:t>
            </a:r>
          </a:p>
          <a:p>
            <a:r>
              <a:rPr lang="en-US" sz="2000" dirty="0"/>
              <a:t>Funds distributed through a </a:t>
            </a:r>
            <a:r>
              <a:rPr lang="en-US" sz="3200" b="1" dirty="0">
                <a:solidFill>
                  <a:schemeClr val="accent6">
                    <a:lumMod val="50000"/>
                  </a:schemeClr>
                </a:solidFill>
              </a:rPr>
              <a:t>network of partners</a:t>
            </a:r>
            <a:endParaRPr lang="en-US" sz="2000" b="1" dirty="0">
              <a:solidFill>
                <a:schemeClr val="accent6">
                  <a:lumMod val="50000"/>
                </a:schemeClr>
              </a:solidFill>
            </a:endParaRPr>
          </a:p>
          <a:p>
            <a:r>
              <a:rPr lang="en-US" sz="2000" dirty="0"/>
              <a:t>More than </a:t>
            </a:r>
            <a:r>
              <a:rPr lang="en-US" sz="3200" b="1" dirty="0">
                <a:solidFill>
                  <a:schemeClr val="accent6">
                    <a:lumMod val="50000"/>
                  </a:schemeClr>
                </a:solidFill>
              </a:rPr>
              <a:t>10,000 households </a:t>
            </a:r>
            <a:r>
              <a:rPr lang="en-US" sz="2000" dirty="0"/>
              <a:t>impacted</a:t>
            </a:r>
          </a:p>
          <a:p>
            <a:r>
              <a:rPr lang="en-US" sz="2000" dirty="0"/>
              <a:t>Worked with more than </a:t>
            </a:r>
            <a:r>
              <a:rPr lang="en-US" sz="3200" b="1" dirty="0">
                <a:solidFill>
                  <a:schemeClr val="accent6">
                    <a:lumMod val="50000"/>
                  </a:schemeClr>
                </a:solidFill>
              </a:rPr>
              <a:t>2,400 property owners</a:t>
            </a:r>
            <a:endParaRPr lang="en-US" sz="2000" b="1" dirty="0">
              <a:solidFill>
                <a:schemeClr val="accent6">
                  <a:lumMod val="50000"/>
                </a:schemeClr>
              </a:solidFill>
            </a:endParaRPr>
          </a:p>
          <a:p>
            <a:pPr algn="ctr"/>
            <a:endParaRPr lang="en-US" sz="2000" b="1" dirty="0"/>
          </a:p>
        </p:txBody>
      </p:sp>
    </p:spTree>
    <p:extLst>
      <p:ext uri="{BB962C8B-B14F-4D97-AF65-F5344CB8AC3E}">
        <p14:creationId xmlns:p14="http://schemas.microsoft.com/office/powerpoint/2010/main" val="19125047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3EFF7B1-6CB7-47D1-AD37-B870CA2B21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FA2962B-21B6-4689-A95D-A8FF6ADE4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1">
            <a:extLst>
              <a:ext uri="{FF2B5EF4-FFF2-40B4-BE49-F238E27FC236}">
                <a16:creationId xmlns:a16="http://schemas.microsoft.com/office/drawing/2014/main" id="{A745280D-ED36-41FE-8EB1-CE597C99CF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117348" y="774914"/>
            <a:ext cx="304800" cy="429768"/>
            <a:chOff x="215328" y="-46937"/>
            <a:chExt cx="304800" cy="2773841"/>
          </a:xfrm>
        </p:grpSpPr>
        <p:cxnSp>
          <p:nvCxnSpPr>
            <p:cNvPr id="23" name="Straight Connector 22">
              <a:extLst>
                <a:ext uri="{FF2B5EF4-FFF2-40B4-BE49-F238E27FC236}">
                  <a16:creationId xmlns:a16="http://schemas.microsoft.com/office/drawing/2014/main" id="{3D26CEB3-5AE4-4088-AD63-396DB50F28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AA9279A-AD34-474C-834E-6BF658144A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3589559-7D9A-4ECD-90BB-A5565E2DAE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01B1A71-DCEA-4EB2-8133-98A2CD6F098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80E95A5C-1E97-41C3-9DEC-245FF6DEBF1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9" name="Oval 28">
              <a:extLst>
                <a:ext uri="{FF2B5EF4-FFF2-40B4-BE49-F238E27FC236}">
                  <a16:creationId xmlns:a16="http://schemas.microsoft.com/office/drawing/2014/main" id="{8D3C3374-C720-4FCD-B6CD-AEF1D1A6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7639E2EF-4D23-4EA3-B29E-D6362FF72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730820A4-6CEA-4BF7-8DE4-F5B2D2EB2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F320E002-8AED-4D4F-A104-0585FFFB9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6A0BF3F3-3A09-42CE-9483-114BD01DD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B233BD5C-DFC7-4EB7-B348-7C9B5B8D0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ectangle 35">
            <a:extLst>
              <a:ext uri="{FF2B5EF4-FFF2-40B4-BE49-F238E27FC236}">
                <a16:creationId xmlns:a16="http://schemas.microsoft.com/office/drawing/2014/main" id="{A00D2CE1-35C1-46E6-BD59-CEE668BD90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A58DCE86-9AE1-46D1-96D6-04B8B3EDF6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9" name="Straight Connector 38">
              <a:extLst>
                <a:ext uri="{FF2B5EF4-FFF2-40B4-BE49-F238E27FC236}">
                  <a16:creationId xmlns:a16="http://schemas.microsoft.com/office/drawing/2014/main" id="{89B74739-D423-4F25-A976-0A6CD86D17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018E700-FF08-42AA-9237-24E7A74AD3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6B3488A-8A55-403E-B9C9-75AFA0CF53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5089B9D-BA8D-4A64-B95F-33940D9D68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44" name="Rectangle 43">
            <a:extLst>
              <a:ext uri="{FF2B5EF4-FFF2-40B4-BE49-F238E27FC236}">
                <a16:creationId xmlns:a16="http://schemas.microsoft.com/office/drawing/2014/main" id="{E18403B7-F2C7-4C07-8522-21C319109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23B58CC6-A99E-43AF-A467-256F19287F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7" name="Straight Connector 46">
              <a:extLst>
                <a:ext uri="{FF2B5EF4-FFF2-40B4-BE49-F238E27FC236}">
                  <a16:creationId xmlns:a16="http://schemas.microsoft.com/office/drawing/2014/main" id="{8FE97852-3A18-4317-B17E-8C45174F96F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9D0BC6E-6D0B-4589-B1BF-372BAA3839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30B892E-E062-4B0A-B79E-E55D36EC9AE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D1A4DF9-C28A-4C0A-B273-702F0C4880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5EAF44E0-2715-CD80-99A6-1553D3E00D3C}"/>
              </a:ext>
            </a:extLst>
          </p:cNvPr>
          <p:cNvSpPr>
            <a:spLocks noGrp="1"/>
          </p:cNvSpPr>
          <p:nvPr>
            <p:ph type="title"/>
          </p:nvPr>
        </p:nvSpPr>
        <p:spPr>
          <a:xfrm>
            <a:off x="630936" y="495992"/>
            <a:ext cx="4195140" cy="5638831"/>
          </a:xfrm>
          <a:noFill/>
        </p:spPr>
        <p:txBody>
          <a:bodyPr anchor="ctr">
            <a:normAutofit/>
          </a:bodyPr>
          <a:lstStyle/>
          <a:p>
            <a:r>
              <a:rPr lang="en-US" sz="4800" b="1" dirty="0">
                <a:latin typeface="Amasis MT Pro" panose="02040504050005020304" pitchFamily="18" charset="0"/>
              </a:rPr>
              <a:t>Pima County EELS</a:t>
            </a:r>
            <a:br>
              <a:rPr lang="en-US" sz="4800" b="1" dirty="0">
                <a:latin typeface="Amasis MT Pro" panose="02040504050005020304" pitchFamily="18" charset="0"/>
              </a:rPr>
            </a:br>
            <a:r>
              <a:rPr lang="en-US" sz="4800" b="1" dirty="0">
                <a:solidFill>
                  <a:srgbClr val="FFFF00"/>
                </a:solidFill>
                <a:latin typeface="Amasis MT Pro" panose="02040504050005020304" pitchFamily="18" charset="0"/>
              </a:rPr>
              <a:t>Emergency Eviction Legal Services</a:t>
            </a:r>
            <a:br>
              <a:rPr lang="en-US" sz="4800" dirty="0"/>
            </a:br>
            <a:endParaRPr lang="en-US" sz="4800" dirty="0"/>
          </a:p>
        </p:txBody>
      </p:sp>
      <p:sp>
        <p:nvSpPr>
          <p:cNvPr id="6" name="Slide Number Placeholder 5">
            <a:extLst>
              <a:ext uri="{FF2B5EF4-FFF2-40B4-BE49-F238E27FC236}">
                <a16:creationId xmlns:a16="http://schemas.microsoft.com/office/drawing/2014/main" id="{0538BF9B-BD92-6B7B-34F1-C1C11ABE0B31}"/>
              </a:ext>
            </a:extLst>
          </p:cNvPr>
          <p:cNvSpPr>
            <a:spLocks noGrp="1"/>
          </p:cNvSpPr>
          <p:nvPr>
            <p:ph type="sldNum" sz="quarter" idx="12"/>
          </p:nvPr>
        </p:nvSpPr>
        <p:spPr>
          <a:xfrm>
            <a:off x="0" y="6309360"/>
            <a:ext cx="640080" cy="548640"/>
          </a:xfrm>
        </p:spPr>
        <p:txBody>
          <a:bodyPr>
            <a:normAutofit/>
          </a:bodyPr>
          <a:lstStyle/>
          <a:p>
            <a:pPr algn="ctr">
              <a:spcAft>
                <a:spcPts val="600"/>
              </a:spcAft>
            </a:pPr>
            <a:fld id="{294A09A9-5501-47C1-A89A-A340965A2BE2}" type="slidenum">
              <a:rPr lang="en-US">
                <a:solidFill>
                  <a:schemeClr val="tx1"/>
                </a:solidFill>
              </a:rPr>
              <a:pPr algn="ctr">
                <a:spcAft>
                  <a:spcPts val="600"/>
                </a:spcAft>
              </a:pPr>
              <a:t>48</a:t>
            </a:fld>
            <a:endParaRPr lang="en-US">
              <a:solidFill>
                <a:schemeClr val="tx1"/>
              </a:solidFill>
            </a:endParaRPr>
          </a:p>
        </p:txBody>
      </p:sp>
      <p:sp>
        <p:nvSpPr>
          <p:cNvPr id="4" name="Date Placeholder 3">
            <a:extLst>
              <a:ext uri="{FF2B5EF4-FFF2-40B4-BE49-F238E27FC236}">
                <a16:creationId xmlns:a16="http://schemas.microsoft.com/office/drawing/2014/main" id="{356C5135-F3E3-0556-2AAF-DB62C2E9B5B1}"/>
              </a:ext>
            </a:extLst>
          </p:cNvPr>
          <p:cNvSpPr>
            <a:spLocks noGrp="1"/>
          </p:cNvSpPr>
          <p:nvPr>
            <p:ph type="dt" sz="half" idx="10"/>
          </p:nvPr>
        </p:nvSpPr>
        <p:spPr>
          <a:xfrm>
            <a:off x="9155917" y="6308832"/>
            <a:ext cx="2286000" cy="548640"/>
          </a:xfrm>
        </p:spPr>
        <p:txBody>
          <a:bodyPr anchor="ctr">
            <a:normAutofit/>
          </a:bodyPr>
          <a:lstStyle/>
          <a:p>
            <a:pPr algn="r">
              <a:spcAft>
                <a:spcPts val="600"/>
              </a:spcAft>
            </a:pPr>
            <a:fld id="{DD9C8446-696E-6942-B6C8-CC9CAD0B34E0}" type="datetime1">
              <a:rPr lang="en-US" sz="1050">
                <a:solidFill>
                  <a:schemeClr val="tx1"/>
                </a:solidFill>
              </a:rPr>
              <a:pPr algn="r">
                <a:spcAft>
                  <a:spcPts val="600"/>
                </a:spcAft>
              </a:pPr>
              <a:t>8/28/23</a:t>
            </a:fld>
            <a:endParaRPr lang="en-US" sz="1050">
              <a:solidFill>
                <a:schemeClr val="tx1"/>
              </a:solidFill>
            </a:endParaRPr>
          </a:p>
        </p:txBody>
      </p:sp>
      <p:graphicFrame>
        <p:nvGraphicFramePr>
          <p:cNvPr id="8" name="Content Placeholder 2">
            <a:extLst>
              <a:ext uri="{FF2B5EF4-FFF2-40B4-BE49-F238E27FC236}">
                <a16:creationId xmlns:a16="http://schemas.microsoft.com/office/drawing/2014/main" id="{468CF35F-01C5-151B-2EF4-6A11BA715A11}"/>
              </a:ext>
            </a:extLst>
          </p:cNvPr>
          <p:cNvGraphicFramePr>
            <a:graphicFrameLocks noGrp="1"/>
          </p:cNvGraphicFramePr>
          <p:nvPr>
            <p:ph idx="1"/>
            <p:extLst>
              <p:ext uri="{D42A27DB-BD31-4B8C-83A1-F6EECF244321}">
                <p14:modId xmlns:p14="http://schemas.microsoft.com/office/powerpoint/2010/main" val="3743415769"/>
              </p:ext>
            </p:extLst>
          </p:nvPr>
        </p:nvGraphicFramePr>
        <p:xfrm>
          <a:off x="4915947" y="866585"/>
          <a:ext cx="6253722" cy="50561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52786877"/>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77FCF8A5-526A-E5EF-783F-F358410A179D}"/>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gn="ctr"/>
            <a:r>
              <a:rPr lang="en-US" sz="5400" kern="1200" dirty="0">
                <a:solidFill>
                  <a:schemeClr val="tx1"/>
                </a:solidFill>
                <a:latin typeface="+mj-lt"/>
                <a:ea typeface="+mj-ea"/>
                <a:cs typeface="+mj-cs"/>
              </a:rPr>
              <a:t>EELS PROCESS: </a:t>
            </a:r>
            <a:br>
              <a:rPr lang="en-US" sz="5400" kern="1200" dirty="0">
                <a:solidFill>
                  <a:schemeClr val="tx1"/>
                </a:solidFill>
                <a:latin typeface="+mj-lt"/>
                <a:ea typeface="+mj-ea"/>
                <a:cs typeface="+mj-cs"/>
              </a:rPr>
            </a:br>
            <a:r>
              <a:rPr lang="en-US" sz="2200" b="1" kern="1200" dirty="0">
                <a:solidFill>
                  <a:schemeClr val="accent2">
                    <a:lumMod val="75000"/>
                  </a:schemeClr>
                </a:solidFill>
                <a:latin typeface="Abadi" panose="020B0604020104020204" pitchFamily="34" charset="0"/>
              </a:rPr>
              <a:t>A critical part of the </a:t>
            </a:r>
            <a:r>
              <a:rPr lang="en-US" sz="2200" b="1" dirty="0">
                <a:solidFill>
                  <a:schemeClr val="accent2">
                    <a:lumMod val="75000"/>
                  </a:schemeClr>
                </a:solidFill>
                <a:effectLst/>
                <a:latin typeface="Abadi" panose="020B0604020104020204" pitchFamily="34" charset="0"/>
                <a:ea typeface="Calibri" panose="020F0502020204030204" pitchFamily="34" charset="0"/>
              </a:rPr>
              <a:t>homelessness prevention services continuum</a:t>
            </a:r>
            <a:r>
              <a:rPr lang="en-US" sz="2200" kern="1200" dirty="0">
                <a:solidFill>
                  <a:schemeClr val="accent2">
                    <a:lumMod val="75000"/>
                  </a:schemeClr>
                </a:solidFill>
                <a:latin typeface="Abadi" panose="020B0604020104020204" pitchFamily="34" charset="0"/>
              </a:rPr>
              <a:t> </a:t>
            </a:r>
          </a:p>
        </p:txBody>
      </p:sp>
      <p:sp>
        <p:nvSpPr>
          <p:cNvPr id="27" name="Date Placeholder 26">
            <a:extLst>
              <a:ext uri="{FF2B5EF4-FFF2-40B4-BE49-F238E27FC236}">
                <a16:creationId xmlns:a16="http://schemas.microsoft.com/office/drawing/2014/main" id="{14630532-5084-1FB0-C667-9845B25FA651}"/>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fld id="{75594855-01E8-5A4B-B2B8-E2ECEF879100}" type="datetime1">
              <a:rPr lang="en-US" smtClean="0"/>
              <a:pPr>
                <a:spcAft>
                  <a:spcPts val="600"/>
                </a:spcAft>
              </a:pPr>
              <a:t>8/28/23</a:t>
            </a:fld>
            <a:endParaRPr lang="en-US"/>
          </a:p>
        </p:txBody>
      </p:sp>
      <p:sp>
        <p:nvSpPr>
          <p:cNvPr id="29" name="Slide Number Placeholder 28">
            <a:extLst>
              <a:ext uri="{FF2B5EF4-FFF2-40B4-BE49-F238E27FC236}">
                <a16:creationId xmlns:a16="http://schemas.microsoft.com/office/drawing/2014/main" id="{74FF21FA-1315-2656-770F-83A7207157F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294A09A9-5501-47C1-A89A-A340965A2BE2}" type="slidenum">
              <a:rPr lang="en-US" smtClean="0"/>
              <a:pPr>
                <a:spcAft>
                  <a:spcPts val="600"/>
                </a:spcAft>
              </a:pPr>
              <a:t>49</a:t>
            </a:fld>
            <a:endParaRPr lang="en-US"/>
          </a:p>
        </p:txBody>
      </p:sp>
      <p:graphicFrame>
        <p:nvGraphicFramePr>
          <p:cNvPr id="31" name="Diagram 30">
            <a:extLst>
              <a:ext uri="{FF2B5EF4-FFF2-40B4-BE49-F238E27FC236}">
                <a16:creationId xmlns:a16="http://schemas.microsoft.com/office/drawing/2014/main" id="{65DADBC4-762B-83D5-7470-825586D4800A}"/>
              </a:ext>
            </a:extLst>
          </p:cNvPr>
          <p:cNvGraphicFramePr/>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13505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5010554" y="-3594046"/>
            <a:ext cx="11218759" cy="11218759"/>
          </a:xfrm>
          <a:custGeom>
            <a:avLst/>
            <a:gdLst/>
            <a:ahLst/>
            <a:cxnLst/>
            <a:rect l="l" t="t" r="r" b="b"/>
            <a:pathLst>
              <a:path w="16828138" h="16828138">
                <a:moveTo>
                  <a:pt x="16828139" y="0"/>
                </a:moveTo>
                <a:lnTo>
                  <a:pt x="0" y="0"/>
                </a:lnTo>
                <a:lnTo>
                  <a:pt x="0" y="16828139"/>
                </a:lnTo>
                <a:lnTo>
                  <a:pt x="16828139" y="16828139"/>
                </a:lnTo>
                <a:lnTo>
                  <a:pt x="1682813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grpSp>
        <p:nvGrpSpPr>
          <p:cNvPr id="3" name="Group 3"/>
          <p:cNvGrpSpPr/>
          <p:nvPr/>
        </p:nvGrpSpPr>
        <p:grpSpPr>
          <a:xfrm>
            <a:off x="612151" y="1003345"/>
            <a:ext cx="3908883" cy="3908883"/>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3C239"/>
            </a:solidFill>
          </p:spPr>
          <p:txBody>
            <a:bodyPr/>
            <a:lstStyle/>
            <a:p>
              <a:endParaRPr lang="en-US" sz="1200"/>
            </a:p>
          </p:txBody>
        </p:sp>
      </p:grpSp>
      <p:sp>
        <p:nvSpPr>
          <p:cNvPr id="5" name="Freeform 5"/>
          <p:cNvSpPr/>
          <p:nvPr/>
        </p:nvSpPr>
        <p:spPr>
          <a:xfrm>
            <a:off x="300570" y="5882387"/>
            <a:ext cx="1502775" cy="667232"/>
          </a:xfrm>
          <a:custGeom>
            <a:avLst/>
            <a:gdLst/>
            <a:ahLst/>
            <a:cxnLst/>
            <a:rect l="l" t="t" r="r" b="b"/>
            <a:pathLst>
              <a:path w="2254162" h="1000848">
                <a:moveTo>
                  <a:pt x="0" y="0"/>
                </a:moveTo>
                <a:lnTo>
                  <a:pt x="2254162" y="0"/>
                </a:lnTo>
                <a:lnTo>
                  <a:pt x="2254162" y="1000848"/>
                </a:lnTo>
                <a:lnTo>
                  <a:pt x="0" y="1000848"/>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US" sz="1200"/>
          </a:p>
        </p:txBody>
      </p:sp>
      <p:sp>
        <p:nvSpPr>
          <p:cNvPr id="6" name="Freeform 6"/>
          <p:cNvSpPr/>
          <p:nvPr/>
        </p:nvSpPr>
        <p:spPr>
          <a:xfrm>
            <a:off x="5167046" y="2795495"/>
            <a:ext cx="3121864" cy="1988730"/>
          </a:xfrm>
          <a:custGeom>
            <a:avLst/>
            <a:gdLst/>
            <a:ahLst/>
            <a:cxnLst/>
            <a:rect l="l" t="t" r="r" b="b"/>
            <a:pathLst>
              <a:path w="4682796" h="2983095">
                <a:moveTo>
                  <a:pt x="0" y="0"/>
                </a:moveTo>
                <a:lnTo>
                  <a:pt x="4682796" y="0"/>
                </a:lnTo>
                <a:lnTo>
                  <a:pt x="4682796" y="2983095"/>
                </a:lnTo>
                <a:lnTo>
                  <a:pt x="0" y="2983095"/>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US" sz="1200"/>
          </a:p>
        </p:txBody>
      </p:sp>
      <p:sp>
        <p:nvSpPr>
          <p:cNvPr id="7" name="Freeform 7"/>
          <p:cNvSpPr/>
          <p:nvPr/>
        </p:nvSpPr>
        <p:spPr>
          <a:xfrm>
            <a:off x="8596297" y="2605134"/>
            <a:ext cx="3281964" cy="2490145"/>
          </a:xfrm>
          <a:custGeom>
            <a:avLst/>
            <a:gdLst/>
            <a:ahLst/>
            <a:cxnLst/>
            <a:rect l="l" t="t" r="r" b="b"/>
            <a:pathLst>
              <a:path w="4922946" h="3735217">
                <a:moveTo>
                  <a:pt x="0" y="0"/>
                </a:moveTo>
                <a:lnTo>
                  <a:pt x="4922946" y="0"/>
                </a:lnTo>
                <a:lnTo>
                  <a:pt x="4922946" y="3735216"/>
                </a:lnTo>
                <a:lnTo>
                  <a:pt x="0" y="3735216"/>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txBody>
          <a:bodyPr/>
          <a:lstStyle/>
          <a:p>
            <a:endParaRPr lang="en-US" sz="1200"/>
          </a:p>
        </p:txBody>
      </p:sp>
      <p:sp>
        <p:nvSpPr>
          <p:cNvPr id="8" name="Freeform 8"/>
          <p:cNvSpPr/>
          <p:nvPr/>
        </p:nvSpPr>
        <p:spPr>
          <a:xfrm>
            <a:off x="7523292" y="3759857"/>
            <a:ext cx="773129" cy="773129"/>
          </a:xfrm>
          <a:custGeom>
            <a:avLst/>
            <a:gdLst/>
            <a:ahLst/>
            <a:cxnLst/>
            <a:rect l="l" t="t" r="r" b="b"/>
            <a:pathLst>
              <a:path w="1159694" h="1159694">
                <a:moveTo>
                  <a:pt x="0" y="0"/>
                </a:moveTo>
                <a:lnTo>
                  <a:pt x="1159693" y="0"/>
                </a:lnTo>
                <a:lnTo>
                  <a:pt x="1159693" y="1159693"/>
                </a:lnTo>
                <a:lnTo>
                  <a:pt x="0" y="11596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9" name="AutoShape 9"/>
          <p:cNvSpPr/>
          <p:nvPr/>
        </p:nvSpPr>
        <p:spPr>
          <a:xfrm flipV="1">
            <a:off x="8296421" y="4146421"/>
            <a:ext cx="226233" cy="0"/>
          </a:xfrm>
          <a:prstGeom prst="line">
            <a:avLst/>
          </a:prstGeom>
          <a:ln w="28575" cap="flat">
            <a:solidFill>
              <a:srgbClr val="000000"/>
            </a:solidFill>
            <a:prstDash val="solid"/>
            <a:headEnd type="none" w="sm" len="sm"/>
            <a:tailEnd type="triangle" w="lg" len="med"/>
          </a:ln>
        </p:spPr>
        <p:txBody>
          <a:bodyPr/>
          <a:lstStyle/>
          <a:p>
            <a:endParaRPr lang="en-US" sz="1200"/>
          </a:p>
        </p:txBody>
      </p:sp>
      <p:sp>
        <p:nvSpPr>
          <p:cNvPr id="10" name="Freeform 10"/>
          <p:cNvSpPr/>
          <p:nvPr/>
        </p:nvSpPr>
        <p:spPr>
          <a:xfrm>
            <a:off x="5143682" y="490607"/>
            <a:ext cx="3145228" cy="1981177"/>
          </a:xfrm>
          <a:custGeom>
            <a:avLst/>
            <a:gdLst/>
            <a:ahLst/>
            <a:cxnLst/>
            <a:rect l="l" t="t" r="r" b="b"/>
            <a:pathLst>
              <a:path w="4717842" h="2971765">
                <a:moveTo>
                  <a:pt x="0" y="0"/>
                </a:moveTo>
                <a:lnTo>
                  <a:pt x="4717842" y="0"/>
                </a:lnTo>
                <a:lnTo>
                  <a:pt x="4717842" y="2971765"/>
                </a:lnTo>
                <a:lnTo>
                  <a:pt x="0" y="2971765"/>
                </a:lnTo>
                <a:lnTo>
                  <a:pt x="0" y="0"/>
                </a:lnTo>
                <a:close/>
              </a:path>
            </a:pathLst>
          </a:custGeom>
          <a:blipFill>
            <a:blip r:embed="rId10" cstate="screen">
              <a:extLst>
                <a:ext uri="{28A0092B-C50C-407E-A947-70E740481C1C}">
                  <a14:useLocalDpi xmlns:a14="http://schemas.microsoft.com/office/drawing/2010/main"/>
                </a:ext>
              </a:extLst>
            </a:blip>
            <a:stretch>
              <a:fillRect/>
            </a:stretch>
          </a:blipFill>
        </p:spPr>
        <p:txBody>
          <a:bodyPr/>
          <a:lstStyle/>
          <a:p>
            <a:endParaRPr lang="en-US" sz="1200"/>
          </a:p>
        </p:txBody>
      </p:sp>
      <p:sp>
        <p:nvSpPr>
          <p:cNvPr id="11" name="Freeform 11"/>
          <p:cNvSpPr/>
          <p:nvPr/>
        </p:nvSpPr>
        <p:spPr>
          <a:xfrm>
            <a:off x="8596297" y="367625"/>
            <a:ext cx="3281964" cy="2427869"/>
          </a:xfrm>
          <a:custGeom>
            <a:avLst/>
            <a:gdLst/>
            <a:ahLst/>
            <a:cxnLst/>
            <a:rect l="l" t="t" r="r" b="b"/>
            <a:pathLst>
              <a:path w="4922946" h="3641804">
                <a:moveTo>
                  <a:pt x="0" y="0"/>
                </a:moveTo>
                <a:lnTo>
                  <a:pt x="4922946" y="0"/>
                </a:lnTo>
                <a:lnTo>
                  <a:pt x="4922946" y="3641805"/>
                </a:lnTo>
                <a:lnTo>
                  <a:pt x="0" y="3641805"/>
                </a:lnTo>
                <a:lnTo>
                  <a:pt x="0" y="0"/>
                </a:lnTo>
                <a:close/>
              </a:path>
            </a:pathLst>
          </a:custGeom>
          <a:blipFill>
            <a:blip r:embed="rId11" cstate="screen">
              <a:extLst>
                <a:ext uri="{28A0092B-C50C-407E-A947-70E740481C1C}">
                  <a14:useLocalDpi xmlns:a14="http://schemas.microsoft.com/office/drawing/2010/main"/>
                </a:ext>
              </a:extLst>
            </a:blip>
            <a:stretch>
              <a:fillRect/>
            </a:stretch>
          </a:blipFill>
        </p:spPr>
        <p:txBody>
          <a:bodyPr/>
          <a:lstStyle/>
          <a:p>
            <a:endParaRPr lang="en-US" sz="1200"/>
          </a:p>
        </p:txBody>
      </p:sp>
      <p:sp>
        <p:nvSpPr>
          <p:cNvPr id="12" name="TextBox 12"/>
          <p:cNvSpPr txBox="1"/>
          <p:nvPr/>
        </p:nvSpPr>
        <p:spPr>
          <a:xfrm>
            <a:off x="584538" y="2085185"/>
            <a:ext cx="3964110" cy="2000548"/>
          </a:xfrm>
          <a:prstGeom prst="rect">
            <a:avLst/>
          </a:prstGeom>
        </p:spPr>
        <p:txBody>
          <a:bodyPr lIns="0" tIns="0" rIns="0" bIns="0" rtlCol="0" anchor="t">
            <a:spAutoFit/>
          </a:bodyPr>
          <a:lstStyle/>
          <a:p>
            <a:pPr algn="ctr">
              <a:lnSpc>
                <a:spcPts val="3884"/>
              </a:lnSpc>
            </a:pPr>
            <a:r>
              <a:rPr lang="en-US" sz="3884">
                <a:solidFill>
                  <a:srgbClr val="2C2C2C"/>
                </a:solidFill>
                <a:latin typeface="Proxima Nova 1"/>
              </a:rPr>
              <a:t>Pima County children and families are in crisis.</a:t>
            </a:r>
          </a:p>
        </p:txBody>
      </p:sp>
      <p:sp>
        <p:nvSpPr>
          <p:cNvPr id="13" name="TextBox 13"/>
          <p:cNvSpPr txBox="1"/>
          <p:nvPr/>
        </p:nvSpPr>
        <p:spPr>
          <a:xfrm>
            <a:off x="5143682" y="5289813"/>
            <a:ext cx="6734578" cy="615553"/>
          </a:xfrm>
          <a:prstGeom prst="rect">
            <a:avLst/>
          </a:prstGeom>
        </p:spPr>
        <p:txBody>
          <a:bodyPr lIns="0" tIns="0" rIns="0" bIns="0" rtlCol="0" anchor="t">
            <a:spAutoFit/>
          </a:bodyPr>
          <a:lstStyle/>
          <a:p>
            <a:pPr>
              <a:lnSpc>
                <a:spcPts val="1600"/>
              </a:lnSpc>
            </a:pPr>
            <a:r>
              <a:rPr lang="en-US" sz="1600">
                <a:solidFill>
                  <a:srgbClr val="2C2C2C"/>
                </a:solidFill>
                <a:latin typeface="Proxima Nova 2"/>
              </a:rPr>
              <a:t>Childhood poverty rates are astounding, particularly those living on the Tohono O'odham Nation (54.8%), Pascua Yaqui Reservation (42.7%), and South Tucson (40.7%). </a:t>
            </a:r>
          </a:p>
        </p:txBody>
      </p:sp>
      <p:sp>
        <p:nvSpPr>
          <p:cNvPr id="14" name="TextBox 14"/>
          <p:cNvSpPr txBox="1"/>
          <p:nvPr/>
        </p:nvSpPr>
        <p:spPr>
          <a:xfrm>
            <a:off x="5167046" y="6065311"/>
            <a:ext cx="6711214" cy="487313"/>
          </a:xfrm>
          <a:prstGeom prst="rect">
            <a:avLst/>
          </a:prstGeom>
        </p:spPr>
        <p:txBody>
          <a:bodyPr lIns="0" tIns="0" rIns="0" bIns="0" rtlCol="0" anchor="t">
            <a:spAutoFit/>
          </a:bodyPr>
          <a:lstStyle/>
          <a:p>
            <a:pPr>
              <a:lnSpc>
                <a:spcPts val="1898"/>
              </a:lnSpc>
            </a:pPr>
            <a:r>
              <a:rPr lang="en-US" sz="1898" dirty="0">
                <a:solidFill>
                  <a:srgbClr val="2C2C2C"/>
                </a:solidFill>
                <a:latin typeface="Proxima Nova 3"/>
              </a:rPr>
              <a:t>This is in comparison to the National Childhood Poverty </a:t>
            </a:r>
          </a:p>
          <a:p>
            <a:pPr>
              <a:lnSpc>
                <a:spcPts val="1898"/>
              </a:lnSpc>
            </a:pPr>
            <a:r>
              <a:rPr lang="en-US" sz="1898" dirty="0">
                <a:solidFill>
                  <a:srgbClr val="2C2C2C"/>
                </a:solidFill>
                <a:latin typeface="Proxima Nova 3"/>
              </a:rPr>
              <a:t>Rate of 16% . </a:t>
            </a:r>
          </a:p>
        </p:txBody>
      </p:sp>
      <p:sp>
        <p:nvSpPr>
          <p:cNvPr id="15" name="Freeform 15"/>
          <p:cNvSpPr/>
          <p:nvPr/>
        </p:nvSpPr>
        <p:spPr>
          <a:xfrm>
            <a:off x="7529642" y="1481195"/>
            <a:ext cx="773129" cy="773129"/>
          </a:xfrm>
          <a:custGeom>
            <a:avLst/>
            <a:gdLst/>
            <a:ahLst/>
            <a:cxnLst/>
            <a:rect l="l" t="t" r="r" b="b"/>
            <a:pathLst>
              <a:path w="1159694" h="1159694">
                <a:moveTo>
                  <a:pt x="0" y="0"/>
                </a:moveTo>
                <a:lnTo>
                  <a:pt x="1159693" y="0"/>
                </a:lnTo>
                <a:lnTo>
                  <a:pt x="1159693" y="1159694"/>
                </a:lnTo>
                <a:lnTo>
                  <a:pt x="0" y="11596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16" name="AutoShape 16"/>
          <p:cNvSpPr/>
          <p:nvPr/>
        </p:nvSpPr>
        <p:spPr>
          <a:xfrm flipV="1">
            <a:off x="8302771" y="1867759"/>
            <a:ext cx="226233" cy="0"/>
          </a:xfrm>
          <a:prstGeom prst="line">
            <a:avLst/>
          </a:prstGeom>
          <a:ln w="28575" cap="flat">
            <a:solidFill>
              <a:srgbClr val="000000"/>
            </a:solidFill>
            <a:prstDash val="solid"/>
            <a:headEnd type="none" w="sm" len="sm"/>
            <a:tailEnd type="triangle" w="lg" len="med"/>
          </a:ln>
        </p:spPr>
        <p:txBody>
          <a:bodyPr/>
          <a:lstStyle/>
          <a:p>
            <a:endParaRPr lang="en-US" sz="12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BE35C-510D-C3CE-0583-14712C59C3BD}"/>
              </a:ext>
            </a:extLst>
          </p:cNvPr>
          <p:cNvSpPr>
            <a:spLocks noGrp="1"/>
          </p:cNvSpPr>
          <p:nvPr>
            <p:ph type="title"/>
          </p:nvPr>
        </p:nvSpPr>
        <p:spPr>
          <a:xfrm>
            <a:off x="839788" y="365125"/>
            <a:ext cx="10515600" cy="1149351"/>
          </a:xfrm>
        </p:spPr>
        <p:txBody>
          <a:bodyPr>
            <a:normAutofit/>
          </a:bodyPr>
          <a:lstStyle/>
          <a:p>
            <a:pPr algn="ctr"/>
            <a:r>
              <a:rPr lang="en-US" dirty="0"/>
              <a:t>Two-year outcomes: </a:t>
            </a:r>
            <a:r>
              <a:rPr lang="en-US" b="1" dirty="0">
                <a:solidFill>
                  <a:schemeClr val="accent6">
                    <a:lumMod val="75000"/>
                  </a:schemeClr>
                </a:solidFill>
              </a:rPr>
              <a:t>4,260 clients served</a:t>
            </a:r>
            <a:r>
              <a:rPr lang="en-US" dirty="0"/>
              <a:t> </a:t>
            </a:r>
          </a:p>
        </p:txBody>
      </p:sp>
      <p:sp>
        <p:nvSpPr>
          <p:cNvPr id="8" name="Text Placeholder 7">
            <a:extLst>
              <a:ext uri="{FF2B5EF4-FFF2-40B4-BE49-F238E27FC236}">
                <a16:creationId xmlns:a16="http://schemas.microsoft.com/office/drawing/2014/main" id="{6F524BA6-8767-01A4-60AA-5C014A1B87BC}"/>
              </a:ext>
            </a:extLst>
          </p:cNvPr>
          <p:cNvSpPr>
            <a:spLocks noGrp="1"/>
          </p:cNvSpPr>
          <p:nvPr>
            <p:ph type="body" idx="1"/>
          </p:nvPr>
        </p:nvSpPr>
        <p:spPr/>
        <p:style>
          <a:lnRef idx="2">
            <a:schemeClr val="accent2">
              <a:shade val="15000"/>
            </a:schemeClr>
          </a:lnRef>
          <a:fillRef idx="1">
            <a:schemeClr val="accent2"/>
          </a:fillRef>
          <a:effectRef idx="0">
            <a:schemeClr val="accent2"/>
          </a:effectRef>
          <a:fontRef idx="minor">
            <a:schemeClr val="lt1"/>
          </a:fontRef>
        </p:style>
        <p:txBody>
          <a:bodyPr>
            <a:normAutofit/>
          </a:bodyPr>
          <a:lstStyle/>
          <a:p>
            <a:r>
              <a:rPr lang="en-US" sz="3200" dirty="0"/>
              <a:t>Legal Services </a:t>
            </a:r>
          </a:p>
        </p:txBody>
      </p:sp>
      <p:sp>
        <p:nvSpPr>
          <p:cNvPr id="9" name="Content Placeholder 8">
            <a:extLst>
              <a:ext uri="{FF2B5EF4-FFF2-40B4-BE49-F238E27FC236}">
                <a16:creationId xmlns:a16="http://schemas.microsoft.com/office/drawing/2014/main" id="{BE605CA4-B897-20A1-B81C-E75F3F473398}"/>
              </a:ext>
            </a:extLst>
          </p:cNvPr>
          <p:cNvSpPr>
            <a:spLocks noGrp="1"/>
          </p:cNvSpPr>
          <p:nvPr>
            <p:ph sz="half" idx="2"/>
          </p:nvPr>
        </p:nvSpPr>
        <p:spPr/>
        <p:txBody>
          <a:bodyPr/>
          <a:lstStyle/>
          <a:p>
            <a:pPr>
              <a:spcBef>
                <a:spcPts val="0"/>
              </a:spcBef>
              <a:buFont typeface="Wingdings" panose="05000000000000000000" pitchFamily="2" charset="2"/>
              <a:buChar char="§"/>
            </a:pPr>
            <a:r>
              <a:rPr lang="en-US" sz="2400" dirty="0">
                <a:effectLst/>
                <a:latin typeface="Calibri" panose="020F0502020204030204" pitchFamily="34" charset="0"/>
                <a:ea typeface="Calibri" panose="020F0502020204030204" pitchFamily="34" charset="0"/>
              </a:rPr>
              <a:t>Over 250 new contacts each month</a:t>
            </a:r>
          </a:p>
          <a:p>
            <a:pPr marR="0" lvl="0">
              <a:lnSpc>
                <a:spcPct val="105000"/>
              </a:lnSpc>
              <a:spcBef>
                <a:spcPts val="0"/>
              </a:spcBef>
              <a:spcAft>
                <a:spcPts val="0"/>
              </a:spcAft>
              <a:buFont typeface="Wingdings" panose="05000000000000000000" pitchFamily="2" charset="2"/>
              <a:buChar char="§"/>
            </a:pPr>
            <a:r>
              <a:rPr lang="en-US" sz="2400" b="1" dirty="0">
                <a:solidFill>
                  <a:schemeClr val="accent6">
                    <a:lumMod val="75000"/>
                  </a:schemeClr>
                </a:solidFill>
                <a:effectLst/>
                <a:latin typeface="Calibri" panose="020F0502020204030204" pitchFamily="34" charset="0"/>
                <a:ea typeface="Times New Roman" panose="02020603050405020304" pitchFamily="18" charset="0"/>
              </a:rPr>
              <a:t>1,765</a:t>
            </a:r>
            <a:r>
              <a:rPr lang="en-US" sz="2400" dirty="0">
                <a:effectLst/>
                <a:latin typeface="Calibri" panose="020F0502020204030204" pitchFamily="34" charset="0"/>
                <a:ea typeface="Times New Roman" panose="02020603050405020304" pitchFamily="18" charset="0"/>
              </a:rPr>
              <a:t> referred to free legal counsel</a:t>
            </a:r>
            <a:endParaRPr lang="en-US" sz="2400" dirty="0">
              <a:effectLst/>
              <a:latin typeface="Calibri" panose="020F0502020204030204" pitchFamily="34" charset="0"/>
              <a:ea typeface="Calibri" panose="020F0502020204030204" pitchFamily="34" charset="0"/>
            </a:endParaRPr>
          </a:p>
          <a:p>
            <a:pPr marR="0" lvl="0">
              <a:lnSpc>
                <a:spcPct val="105000"/>
              </a:lnSpc>
              <a:spcBef>
                <a:spcPts val="0"/>
              </a:spcBef>
              <a:spcAft>
                <a:spcPts val="0"/>
              </a:spcAft>
              <a:buFont typeface="Wingdings" panose="05000000000000000000" pitchFamily="2" charset="2"/>
              <a:buChar char="§"/>
            </a:pPr>
            <a:r>
              <a:rPr lang="en-US" sz="2400" b="1" dirty="0">
                <a:solidFill>
                  <a:schemeClr val="accent6">
                    <a:lumMod val="75000"/>
                  </a:schemeClr>
                </a:solidFill>
                <a:latin typeface="Calibri" panose="020F0502020204030204" pitchFamily="34" charset="0"/>
              </a:rPr>
              <a:t>1,276 </a:t>
            </a:r>
            <a:r>
              <a:rPr lang="en-US" sz="2400" dirty="0">
                <a:effectLst/>
                <a:latin typeface="Calibri" panose="020F0502020204030204" pitchFamily="34" charset="0"/>
                <a:ea typeface="Times New Roman" panose="02020603050405020304" pitchFamily="18" charset="0"/>
              </a:rPr>
              <a:t>received brief legal advice</a:t>
            </a:r>
            <a:endParaRPr lang="en-US" sz="2400" dirty="0">
              <a:effectLst/>
              <a:latin typeface="Calibri" panose="020F0502020204030204" pitchFamily="34" charset="0"/>
              <a:ea typeface="Calibri" panose="020F0502020204030204" pitchFamily="34" charset="0"/>
            </a:endParaRPr>
          </a:p>
          <a:p>
            <a:pPr marR="0" lvl="0">
              <a:lnSpc>
                <a:spcPct val="105000"/>
              </a:lnSpc>
              <a:spcBef>
                <a:spcPts val="0"/>
              </a:spcBef>
              <a:spcAft>
                <a:spcPts val="800"/>
              </a:spcAft>
              <a:buFont typeface="Wingdings" panose="05000000000000000000" pitchFamily="2" charset="2"/>
              <a:buChar char="§"/>
            </a:pPr>
            <a:r>
              <a:rPr lang="en-US" sz="2400" b="1" dirty="0">
                <a:solidFill>
                  <a:schemeClr val="accent6">
                    <a:lumMod val="75000"/>
                  </a:schemeClr>
                </a:solidFill>
                <a:latin typeface="Calibri" panose="020F0502020204030204" pitchFamily="34" charset="0"/>
              </a:rPr>
              <a:t>489 </a:t>
            </a:r>
            <a:r>
              <a:rPr lang="en-US" sz="2400" dirty="0">
                <a:effectLst/>
                <a:latin typeface="Calibri" panose="020F0502020204030204" pitchFamily="34" charset="0"/>
                <a:ea typeface="Times New Roman" panose="02020603050405020304" pitchFamily="18" charset="0"/>
              </a:rPr>
              <a:t>received full case representation. </a:t>
            </a:r>
          </a:p>
          <a:p>
            <a:pPr marL="0" marR="0" lvl="0" indent="0">
              <a:lnSpc>
                <a:spcPct val="105000"/>
              </a:lnSpc>
              <a:spcBef>
                <a:spcPts val="0"/>
              </a:spcBef>
              <a:spcAft>
                <a:spcPts val="800"/>
              </a:spcAft>
              <a:buNone/>
            </a:pPr>
            <a:r>
              <a:rPr lang="en-US" sz="2400" dirty="0">
                <a:effectLst/>
                <a:latin typeface="Calibri" panose="020F0502020204030204" pitchFamily="34" charset="0"/>
                <a:ea typeface="Times New Roman" panose="02020603050405020304" pitchFamily="18" charset="0"/>
              </a:rPr>
              <a:t>Of these, </a:t>
            </a:r>
            <a:r>
              <a:rPr lang="en-US" sz="2400" b="1" dirty="0">
                <a:solidFill>
                  <a:schemeClr val="accent2">
                    <a:lumMod val="50000"/>
                  </a:schemeClr>
                </a:solidFill>
                <a:effectLst/>
                <a:latin typeface="Calibri" panose="020F0502020204030204" pitchFamily="34" charset="0"/>
                <a:ea typeface="Times New Roman" panose="02020603050405020304" pitchFamily="18" charset="0"/>
              </a:rPr>
              <a:t>50% had a positive case outcome</a:t>
            </a:r>
            <a:r>
              <a:rPr lang="en-US" sz="2400" dirty="0">
                <a:effectLst/>
                <a:latin typeface="Calibri" panose="020F0502020204030204" pitchFamily="34" charset="0"/>
                <a:ea typeface="Times New Roman" panose="02020603050405020304" pitchFamily="18" charset="0"/>
              </a:rPr>
              <a:t>. (Dismissed, settled, judgment in defendant’s favor)</a:t>
            </a:r>
            <a:endParaRPr lang="en-US" sz="2400" dirty="0">
              <a:effectLst/>
              <a:latin typeface="Calibri" panose="020F0502020204030204" pitchFamily="34" charset="0"/>
              <a:ea typeface="Calibri" panose="020F0502020204030204" pitchFamily="34" charset="0"/>
            </a:endParaRPr>
          </a:p>
          <a:p>
            <a:endParaRPr lang="en-US" dirty="0"/>
          </a:p>
        </p:txBody>
      </p:sp>
      <p:sp>
        <p:nvSpPr>
          <p:cNvPr id="10" name="Text Placeholder 9">
            <a:extLst>
              <a:ext uri="{FF2B5EF4-FFF2-40B4-BE49-F238E27FC236}">
                <a16:creationId xmlns:a16="http://schemas.microsoft.com/office/drawing/2014/main" id="{2C2ACED8-5276-7B08-87B0-43923EA9E88F}"/>
              </a:ext>
            </a:extLst>
          </p:cNvPr>
          <p:cNvSpPr>
            <a:spLocks noGrp="1"/>
          </p:cNvSpPr>
          <p:nvPr>
            <p:ph type="body" sz="quarter" idx="3"/>
          </p:nvPr>
        </p:nvSpPr>
        <p:spPr/>
        <p:style>
          <a:lnRef idx="2">
            <a:schemeClr val="accent6">
              <a:shade val="15000"/>
            </a:schemeClr>
          </a:lnRef>
          <a:fillRef idx="1">
            <a:schemeClr val="accent6"/>
          </a:fillRef>
          <a:effectRef idx="0">
            <a:schemeClr val="accent6"/>
          </a:effectRef>
          <a:fontRef idx="minor">
            <a:schemeClr val="lt1"/>
          </a:fontRef>
        </p:style>
        <p:txBody>
          <a:bodyPr>
            <a:normAutofit/>
          </a:bodyPr>
          <a:lstStyle/>
          <a:p>
            <a:r>
              <a:rPr lang="en-US" sz="2800" dirty="0"/>
              <a:t>Other Services </a:t>
            </a:r>
          </a:p>
        </p:txBody>
      </p:sp>
      <p:sp>
        <p:nvSpPr>
          <p:cNvPr id="11" name="Content Placeholder 10">
            <a:extLst>
              <a:ext uri="{FF2B5EF4-FFF2-40B4-BE49-F238E27FC236}">
                <a16:creationId xmlns:a16="http://schemas.microsoft.com/office/drawing/2014/main" id="{97CC2499-1652-116B-FED9-AA6B38350032}"/>
              </a:ext>
            </a:extLst>
          </p:cNvPr>
          <p:cNvSpPr>
            <a:spLocks noGrp="1"/>
          </p:cNvSpPr>
          <p:nvPr>
            <p:ph sz="quarter" idx="4"/>
          </p:nvPr>
        </p:nvSpPr>
        <p:spPr/>
        <p:txBody>
          <a:bodyPr/>
          <a:lstStyle/>
          <a:p>
            <a:pPr marL="342900" marR="0" lvl="0" indent="-342900">
              <a:lnSpc>
                <a:spcPct val="105000"/>
              </a:lnSpc>
              <a:spcBef>
                <a:spcPts val="0"/>
              </a:spcBef>
              <a:spcAft>
                <a:spcPts val="0"/>
              </a:spcAft>
              <a:buFont typeface="Symbol" panose="05050102010706020507" pitchFamily="18" charset="2"/>
              <a:buChar char=""/>
            </a:pPr>
            <a:r>
              <a:rPr lang="en-US" sz="2400" b="1" dirty="0">
                <a:solidFill>
                  <a:schemeClr val="accent6">
                    <a:lumMod val="75000"/>
                  </a:schemeClr>
                </a:solidFill>
                <a:latin typeface="Calibri" panose="020F0502020204030204" pitchFamily="34" charset="0"/>
              </a:rPr>
              <a:t>4,887 Tenants received assistance</a:t>
            </a:r>
          </a:p>
          <a:p>
            <a:pPr lvl="1">
              <a:lnSpc>
                <a:spcPct val="105000"/>
              </a:lnSpc>
              <a:spcBef>
                <a:spcPts val="0"/>
              </a:spcBef>
              <a:buFont typeface="Courier New" panose="02070309020205020404" pitchFamily="49" charset="0"/>
              <a:buChar char="o"/>
            </a:pPr>
            <a:r>
              <a:rPr lang="en-US" sz="2000" b="1" dirty="0">
                <a:solidFill>
                  <a:schemeClr val="accent6">
                    <a:lumMod val="75000"/>
                  </a:schemeClr>
                </a:solidFill>
                <a:latin typeface="Calibri" panose="020F0502020204030204" pitchFamily="34" charset="0"/>
              </a:rPr>
              <a:t>2,286</a:t>
            </a:r>
            <a:r>
              <a:rPr lang="en-US" sz="2000" dirty="0">
                <a:latin typeface="Calibri" panose="020F0502020204030204" pitchFamily="34" charset="0"/>
              </a:rPr>
              <a:t> directed to EELS expedited rent assistance</a:t>
            </a:r>
          </a:p>
          <a:p>
            <a:pPr lvl="1">
              <a:lnSpc>
                <a:spcPct val="105000"/>
              </a:lnSpc>
              <a:spcBef>
                <a:spcPts val="0"/>
              </a:spcBef>
              <a:buFont typeface="Courier New" panose="02070309020205020404" pitchFamily="49" charset="0"/>
              <a:buChar char="o"/>
            </a:pPr>
            <a:r>
              <a:rPr lang="en-US" sz="2000" b="1" dirty="0">
                <a:solidFill>
                  <a:schemeClr val="accent6">
                    <a:lumMod val="75000"/>
                  </a:schemeClr>
                </a:solidFill>
                <a:latin typeface="Calibri" panose="020F0502020204030204" pitchFamily="34" charset="0"/>
              </a:rPr>
              <a:t>2,601</a:t>
            </a:r>
            <a:r>
              <a:rPr lang="en-US" sz="2000" dirty="0">
                <a:latin typeface="Calibri" panose="020F0502020204030204" pitchFamily="34" charset="0"/>
              </a:rPr>
              <a:t> received rent assistance through CAA</a:t>
            </a:r>
          </a:p>
          <a:p>
            <a:pPr marL="342900" marR="0" lvl="0" indent="-342900">
              <a:lnSpc>
                <a:spcPct val="105000"/>
              </a:lnSpc>
              <a:spcBef>
                <a:spcPts val="0"/>
              </a:spcBef>
              <a:spcAft>
                <a:spcPts val="0"/>
              </a:spcAft>
              <a:buFont typeface="Symbol" panose="05050102010706020507" pitchFamily="18" charset="2"/>
              <a:buChar char=""/>
            </a:pPr>
            <a:r>
              <a:rPr lang="en-US" sz="2400" b="1" dirty="0">
                <a:solidFill>
                  <a:schemeClr val="accent6">
                    <a:lumMod val="75000"/>
                  </a:schemeClr>
                </a:solidFill>
                <a:latin typeface="Calibri" panose="020F0502020204030204" pitchFamily="34" charset="0"/>
              </a:rPr>
              <a:t>724 </a:t>
            </a:r>
            <a:r>
              <a:rPr lang="en-US" sz="2400" dirty="0">
                <a:latin typeface="Calibri" panose="020F0502020204030204" pitchFamily="34" charset="0"/>
              </a:rPr>
              <a:t>referred to CWD job assistance</a:t>
            </a:r>
          </a:p>
          <a:p>
            <a:pPr marL="342900" marR="0" lvl="0" indent="-342900">
              <a:lnSpc>
                <a:spcPct val="105000"/>
              </a:lnSpc>
              <a:spcBef>
                <a:spcPts val="0"/>
              </a:spcBef>
              <a:spcAft>
                <a:spcPts val="800"/>
              </a:spcAft>
              <a:buFont typeface="Symbol" panose="05050102010706020507" pitchFamily="18" charset="2"/>
              <a:buChar char=""/>
            </a:pPr>
            <a:r>
              <a:rPr lang="en-US" sz="2400" dirty="0">
                <a:latin typeface="Calibri" panose="020F0502020204030204" pitchFamily="34" charset="0"/>
              </a:rPr>
              <a:t>Over </a:t>
            </a:r>
            <a:r>
              <a:rPr lang="en-US" sz="2400" b="1" dirty="0">
                <a:solidFill>
                  <a:schemeClr val="accent6">
                    <a:lumMod val="75000"/>
                  </a:schemeClr>
                </a:solidFill>
                <a:latin typeface="Calibri" panose="020F0502020204030204" pitchFamily="34" charset="0"/>
              </a:rPr>
              <a:t>200 rehousing cases</a:t>
            </a:r>
          </a:p>
          <a:p>
            <a:endParaRPr lang="en-US" dirty="0"/>
          </a:p>
        </p:txBody>
      </p:sp>
      <p:sp>
        <p:nvSpPr>
          <p:cNvPr id="5" name="Date Placeholder 4">
            <a:extLst>
              <a:ext uri="{FF2B5EF4-FFF2-40B4-BE49-F238E27FC236}">
                <a16:creationId xmlns:a16="http://schemas.microsoft.com/office/drawing/2014/main" id="{08560201-664B-EC3B-A7A8-CAD2BB577539}"/>
              </a:ext>
            </a:extLst>
          </p:cNvPr>
          <p:cNvSpPr>
            <a:spLocks noGrp="1"/>
          </p:cNvSpPr>
          <p:nvPr>
            <p:ph type="dt" sz="half" idx="10"/>
          </p:nvPr>
        </p:nvSpPr>
        <p:spPr/>
        <p:txBody>
          <a:bodyPr/>
          <a:lstStyle/>
          <a:p>
            <a:fld id="{B562DF68-3089-814D-8A14-C651FE91885E}" type="datetime1">
              <a:rPr lang="en-US" smtClean="0"/>
              <a:pPr/>
              <a:t>8/28/23</a:t>
            </a:fld>
            <a:endParaRPr lang="en-US" dirty="0"/>
          </a:p>
        </p:txBody>
      </p:sp>
      <p:sp>
        <p:nvSpPr>
          <p:cNvPr id="7" name="Slide Number Placeholder 6">
            <a:extLst>
              <a:ext uri="{FF2B5EF4-FFF2-40B4-BE49-F238E27FC236}">
                <a16:creationId xmlns:a16="http://schemas.microsoft.com/office/drawing/2014/main" id="{3F142A5B-C944-C0D9-4D49-B7D63AB714DF}"/>
              </a:ext>
            </a:extLst>
          </p:cNvPr>
          <p:cNvSpPr>
            <a:spLocks noGrp="1"/>
          </p:cNvSpPr>
          <p:nvPr>
            <p:ph type="sldNum" sz="quarter" idx="12"/>
          </p:nvPr>
        </p:nvSpPr>
        <p:spPr/>
        <p:txBody>
          <a:bodyPr/>
          <a:lstStyle/>
          <a:p>
            <a:fld id="{294A09A9-5501-47C1-A89A-A340965A2BE2}" type="slidenum">
              <a:rPr lang="en-US" smtClean="0"/>
              <a:pPr/>
              <a:t>50</a:t>
            </a:fld>
            <a:endParaRPr lang="en-US" dirty="0"/>
          </a:p>
        </p:txBody>
      </p:sp>
      <p:pic>
        <p:nvPicPr>
          <p:cNvPr id="13" name="Graphic 12" descr="Scales of justice with solid fill">
            <a:extLst>
              <a:ext uri="{FF2B5EF4-FFF2-40B4-BE49-F238E27FC236}">
                <a16:creationId xmlns:a16="http://schemas.microsoft.com/office/drawing/2014/main" id="{D6DE19E6-C38D-BADF-85EE-4BD9BABE46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69933" y="5002717"/>
            <a:ext cx="1855283" cy="1855283"/>
          </a:xfrm>
          <a:prstGeom prst="rect">
            <a:avLst/>
          </a:prstGeom>
        </p:spPr>
      </p:pic>
    </p:spTree>
    <p:extLst>
      <p:ext uri="{BB962C8B-B14F-4D97-AF65-F5344CB8AC3E}">
        <p14:creationId xmlns:p14="http://schemas.microsoft.com/office/powerpoint/2010/main" val="31933219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CBA88-5E0D-E0FF-C721-98B62D901200}"/>
              </a:ext>
            </a:extLst>
          </p:cNvPr>
          <p:cNvSpPr>
            <a:spLocks noGrp="1"/>
          </p:cNvSpPr>
          <p:nvPr>
            <p:ph type="title"/>
          </p:nvPr>
        </p:nvSpPr>
        <p:spPr>
          <a:xfrm>
            <a:off x="762000" y="1138265"/>
            <a:ext cx="5791199" cy="1401183"/>
          </a:xfrm>
        </p:spPr>
        <p:txBody>
          <a:bodyPr anchor="t">
            <a:normAutofit/>
          </a:bodyPr>
          <a:lstStyle/>
          <a:p>
            <a:r>
              <a:rPr lang="en-US" sz="3200" b="1">
                <a:latin typeface="Calibri" panose="020F0502020204030204" pitchFamily="34" charset="0"/>
                <a:ea typeface="Calibri" panose="020F0502020204030204" pitchFamily="34" charset="0"/>
              </a:rPr>
              <a:t>Emergency Housing program</a:t>
            </a:r>
            <a:br>
              <a:rPr lang="en-US" sz="3200">
                <a:latin typeface="Calibri" panose="020F0502020204030204" pitchFamily="34" charset="0"/>
                <a:ea typeface="Calibri" panose="020F0502020204030204" pitchFamily="34" charset="0"/>
              </a:rPr>
            </a:br>
            <a:endParaRPr lang="en-US" sz="3200"/>
          </a:p>
        </p:txBody>
      </p:sp>
      <p:cxnSp>
        <p:nvCxnSpPr>
          <p:cNvPr id="22" name="Straight Connector 11">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1EBDA35-5E1D-D65F-3BE7-DC14066D6464}"/>
              </a:ext>
            </a:extLst>
          </p:cNvPr>
          <p:cNvSpPr>
            <a:spLocks noGrp="1"/>
          </p:cNvSpPr>
          <p:nvPr>
            <p:ph idx="1"/>
          </p:nvPr>
        </p:nvSpPr>
        <p:spPr>
          <a:xfrm>
            <a:off x="762000" y="2551176"/>
            <a:ext cx="5791199" cy="3602935"/>
          </a:xfrm>
        </p:spPr>
        <p:txBody>
          <a:bodyPr>
            <a:normAutofit/>
          </a:bodyPr>
          <a:lstStyle/>
          <a:p>
            <a:pPr marL="0" marR="0" lvl="0" indent="0">
              <a:spcBef>
                <a:spcPts val="0"/>
              </a:spcBef>
              <a:spcAft>
                <a:spcPts val="0"/>
              </a:spcAft>
              <a:buNone/>
            </a:pPr>
            <a:r>
              <a:rPr lang="en-US" sz="2000" b="1">
                <a:latin typeface="Calibri" panose="020F0502020204030204" pitchFamily="34" charset="0"/>
                <a:ea typeface="Times New Roman" panose="02020603050405020304" pitchFamily="18" charset="0"/>
              </a:rPr>
              <a:t>EELS works closely with Constables and Justice Court </a:t>
            </a:r>
          </a:p>
          <a:p>
            <a:pPr marL="342900" marR="0" lvl="0" indent="-342900">
              <a:spcBef>
                <a:spcPts val="0"/>
              </a:spcBef>
              <a:spcAft>
                <a:spcPts val="0"/>
              </a:spcAft>
              <a:buFont typeface="Symbol" panose="05050102010706020507" pitchFamily="18" charset="2"/>
              <a:buChar char=""/>
            </a:pPr>
            <a:r>
              <a:rPr lang="en-US" sz="2000" b="1">
                <a:latin typeface="Calibri" panose="020F0502020204030204" pitchFamily="34" charset="0"/>
                <a:ea typeface="Times New Roman" panose="02020603050405020304" pitchFamily="18" charset="0"/>
              </a:rPr>
              <a:t>Identify early vulnerable tenant who may be evicted. </a:t>
            </a:r>
          </a:p>
          <a:p>
            <a:pPr marL="800100" lvl="1" indent="-342900">
              <a:spcBef>
                <a:spcPts val="0"/>
              </a:spcBef>
              <a:buFont typeface="Symbol" panose="05050102010706020507" pitchFamily="18" charset="2"/>
              <a:buChar char=""/>
            </a:pPr>
            <a:r>
              <a:rPr lang="en-US" sz="2000" b="1">
                <a:latin typeface="Calibri" panose="020F0502020204030204" pitchFamily="34" charset="0"/>
                <a:ea typeface="Times New Roman" panose="02020603050405020304" pitchFamily="18" charset="0"/>
              </a:rPr>
              <a:t>Seniors, families with children, people with disabilities</a:t>
            </a:r>
          </a:p>
          <a:p>
            <a:pPr marL="342900" marR="0" lvl="0" indent="-342900">
              <a:spcBef>
                <a:spcPts val="0"/>
              </a:spcBef>
              <a:spcAft>
                <a:spcPts val="0"/>
              </a:spcAft>
              <a:buFont typeface="Symbol" panose="05050102010706020507" pitchFamily="18" charset="2"/>
              <a:buChar char=""/>
            </a:pPr>
            <a:r>
              <a:rPr lang="en-US" sz="2000" b="1">
                <a:effectLst/>
                <a:latin typeface="Calibri" panose="020F0502020204030204" pitchFamily="34" charset="0"/>
                <a:ea typeface="Times New Roman" panose="02020603050405020304" pitchFamily="18" charset="0"/>
              </a:rPr>
              <a:t>761 total individuals </a:t>
            </a:r>
            <a:r>
              <a:rPr lang="en-US" sz="2000">
                <a:effectLst/>
                <a:latin typeface="Calibri" panose="020F0502020204030204" pitchFamily="34" charset="0"/>
                <a:ea typeface="Times New Roman" panose="02020603050405020304" pitchFamily="18" charset="0"/>
              </a:rPr>
              <a:t>received emergency housing</a:t>
            </a:r>
            <a:endParaRPr lang="en-US" sz="2000">
              <a:effectLst/>
              <a:latin typeface="Calibri" panose="020F0502020204030204" pitchFamily="34" charset="0"/>
              <a:ea typeface="Calibri" panose="020F0502020204030204" pitchFamily="34" charset="0"/>
            </a:endParaRPr>
          </a:p>
          <a:p>
            <a:pPr marL="800100" lvl="1" indent="-342900">
              <a:spcBef>
                <a:spcPts val="0"/>
              </a:spcBef>
              <a:buFont typeface="Symbol" panose="05050102010706020507" pitchFamily="18" charset="2"/>
              <a:buChar char=""/>
            </a:pPr>
            <a:r>
              <a:rPr lang="en-US" sz="2000" b="1">
                <a:effectLst/>
                <a:latin typeface="Calibri" panose="020F0502020204030204" pitchFamily="34" charset="0"/>
                <a:ea typeface="Times New Roman" panose="02020603050405020304" pitchFamily="18" charset="0"/>
              </a:rPr>
              <a:t>260 households</a:t>
            </a:r>
            <a:r>
              <a:rPr lang="en-US" sz="2000">
                <a:effectLst/>
                <a:latin typeface="Calibri" panose="020F0502020204030204" pitchFamily="34" charset="0"/>
                <a:ea typeface="Times New Roman" panose="02020603050405020304" pitchFamily="18" charset="0"/>
              </a:rPr>
              <a:t>, more than half of which included children</a:t>
            </a:r>
            <a:endParaRPr lang="en-US" sz="20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2000">
                <a:effectLst/>
                <a:latin typeface="Calibri" panose="020F0502020204030204" pitchFamily="34" charset="0"/>
                <a:ea typeface="Times New Roman" panose="02020603050405020304" pitchFamily="18" charset="0"/>
              </a:rPr>
              <a:t>Average length of stay </a:t>
            </a:r>
            <a:r>
              <a:rPr lang="en-US" sz="2000" b="1">
                <a:effectLst/>
                <a:latin typeface="Calibri" panose="020F0502020204030204" pitchFamily="34" charset="0"/>
                <a:ea typeface="Times New Roman" panose="02020603050405020304" pitchFamily="18" charset="0"/>
              </a:rPr>
              <a:t>~70 days</a:t>
            </a:r>
            <a:endParaRPr lang="en-US" sz="2000" b="1">
              <a:effectLst/>
              <a:latin typeface="Calibri" panose="020F0502020204030204" pitchFamily="34" charset="0"/>
              <a:ea typeface="Calibri" panose="020F0502020204030204" pitchFamily="34" charset="0"/>
            </a:endParaRPr>
          </a:p>
          <a:p>
            <a:pPr marL="342900" marR="0" lvl="0" indent="-342900">
              <a:spcBef>
                <a:spcPts val="0"/>
              </a:spcBef>
              <a:spcAft>
                <a:spcPts val="800"/>
              </a:spcAft>
              <a:buFont typeface="Symbol" panose="05050102010706020507" pitchFamily="18" charset="2"/>
              <a:buChar char=""/>
            </a:pPr>
            <a:r>
              <a:rPr lang="en-US" sz="2000" b="1">
                <a:effectLst/>
                <a:latin typeface="Calibri" panose="020F0502020204030204" pitchFamily="34" charset="0"/>
                <a:ea typeface="Times New Roman" panose="02020603050405020304" pitchFamily="18" charset="0"/>
              </a:rPr>
              <a:t>85% </a:t>
            </a:r>
            <a:r>
              <a:rPr lang="en-US" sz="2000">
                <a:effectLst/>
                <a:latin typeface="Calibri" panose="020F0502020204030204" pitchFamily="34" charset="0"/>
                <a:ea typeface="Times New Roman" panose="02020603050405020304" pitchFamily="18" charset="0"/>
              </a:rPr>
              <a:t>exit to positive housing destination</a:t>
            </a:r>
          </a:p>
          <a:p>
            <a:pPr marL="342900" marR="0" lvl="0" indent="-342900">
              <a:spcBef>
                <a:spcPts val="0"/>
              </a:spcBef>
              <a:spcAft>
                <a:spcPts val="800"/>
              </a:spcAft>
              <a:buFont typeface="Symbol" panose="05050102010706020507" pitchFamily="18" charset="2"/>
              <a:buChar char=""/>
            </a:pPr>
            <a:r>
              <a:rPr lang="en-US" sz="2000">
                <a:latin typeface="Calibri" panose="020F0502020204030204" pitchFamily="34" charset="0"/>
                <a:ea typeface="Calibri" panose="020F0502020204030204" pitchFamily="34" charset="0"/>
              </a:rPr>
              <a:t>Strong partnership with </a:t>
            </a:r>
            <a:r>
              <a:rPr lang="en-US" sz="2000" b="1">
                <a:latin typeface="Calibri" panose="020F0502020204030204" pitchFamily="34" charset="0"/>
                <a:ea typeface="Calibri" panose="020F0502020204030204" pitchFamily="34" charset="0"/>
              </a:rPr>
              <a:t>City of Tucson’s Housing Department </a:t>
            </a:r>
            <a:endParaRPr lang="en-US" sz="2000" b="1">
              <a:effectLst/>
              <a:latin typeface="Calibri" panose="020F0502020204030204" pitchFamily="34" charset="0"/>
              <a:ea typeface="Calibri" panose="020F0502020204030204" pitchFamily="34" charset="0"/>
            </a:endParaRPr>
          </a:p>
          <a:p>
            <a:endParaRPr lang="en-US" sz="2000"/>
          </a:p>
        </p:txBody>
      </p:sp>
      <p:sp>
        <p:nvSpPr>
          <p:cNvPr id="23" name="Rectangle 13">
            <a:extLst>
              <a:ext uri="{FF2B5EF4-FFF2-40B4-BE49-F238E27FC236}">
                <a16:creationId xmlns:a16="http://schemas.microsoft.com/office/drawing/2014/main" id="{DF8BC164-E230-753F-2C7E-B4EE7BA77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8086" y="0"/>
            <a:ext cx="4803913"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Sleep with solid fill">
            <a:extLst>
              <a:ext uri="{FF2B5EF4-FFF2-40B4-BE49-F238E27FC236}">
                <a16:creationId xmlns:a16="http://schemas.microsoft.com/office/drawing/2014/main" id="{30E2BBDB-5095-F5FF-1229-229C6FE6CB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24191" y="1700246"/>
            <a:ext cx="3452192" cy="3452192"/>
          </a:xfrm>
          <a:prstGeom prst="rect">
            <a:avLst/>
          </a:prstGeom>
        </p:spPr>
      </p:pic>
      <p:sp>
        <p:nvSpPr>
          <p:cNvPr id="4" name="Date Placeholder 3">
            <a:extLst>
              <a:ext uri="{FF2B5EF4-FFF2-40B4-BE49-F238E27FC236}">
                <a16:creationId xmlns:a16="http://schemas.microsoft.com/office/drawing/2014/main" id="{04EB74E0-A9A4-B6F6-5EF4-0ED792CDB93E}"/>
              </a:ext>
            </a:extLst>
          </p:cNvPr>
          <p:cNvSpPr>
            <a:spLocks noGrp="1"/>
          </p:cNvSpPr>
          <p:nvPr>
            <p:ph type="dt" sz="half" idx="10"/>
          </p:nvPr>
        </p:nvSpPr>
        <p:spPr>
          <a:xfrm>
            <a:off x="838200" y="6356350"/>
            <a:ext cx="2743200" cy="365125"/>
          </a:xfrm>
        </p:spPr>
        <p:txBody>
          <a:bodyPr>
            <a:normAutofit/>
          </a:bodyPr>
          <a:lstStyle/>
          <a:p>
            <a:pPr>
              <a:spcAft>
                <a:spcPts val="600"/>
              </a:spcAft>
            </a:pPr>
            <a:fld id="{DD9C8446-696E-6942-B6C8-CC9CAD0B34E0}" type="datetime1">
              <a:rPr lang="en-US"/>
              <a:pPr>
                <a:spcAft>
                  <a:spcPts val="600"/>
                </a:spcAft>
              </a:pPr>
              <a:t>8/28/23</a:t>
            </a:fld>
            <a:endParaRPr lang="en-US"/>
          </a:p>
        </p:txBody>
      </p:sp>
      <p:sp>
        <p:nvSpPr>
          <p:cNvPr id="6" name="Slide Number Placeholder 5">
            <a:extLst>
              <a:ext uri="{FF2B5EF4-FFF2-40B4-BE49-F238E27FC236}">
                <a16:creationId xmlns:a16="http://schemas.microsoft.com/office/drawing/2014/main" id="{825FD487-1B17-9202-49C9-0D12248D23BE}"/>
              </a:ext>
            </a:extLst>
          </p:cNvPr>
          <p:cNvSpPr>
            <a:spLocks noGrp="1"/>
          </p:cNvSpPr>
          <p:nvPr>
            <p:ph type="sldNum" sz="quarter" idx="12"/>
          </p:nvPr>
        </p:nvSpPr>
        <p:spPr>
          <a:xfrm>
            <a:off x="8610600" y="6356350"/>
            <a:ext cx="2743200" cy="365125"/>
          </a:xfrm>
        </p:spPr>
        <p:txBody>
          <a:bodyPr>
            <a:normAutofit/>
          </a:bodyPr>
          <a:lstStyle/>
          <a:p>
            <a:pPr>
              <a:spcAft>
                <a:spcPts val="600"/>
              </a:spcAft>
            </a:pPr>
            <a:fld id="{294A09A9-5501-47C1-A89A-A340965A2BE2}" type="slidenum">
              <a:rPr lang="en-US" smtClean="0"/>
              <a:pPr>
                <a:spcAft>
                  <a:spcPts val="600"/>
                </a:spcAft>
              </a:pPr>
              <a:t>51</a:t>
            </a:fld>
            <a:endParaRPr lang="en-US"/>
          </a:p>
        </p:txBody>
      </p:sp>
    </p:spTree>
    <p:extLst>
      <p:ext uri="{BB962C8B-B14F-4D97-AF65-F5344CB8AC3E}">
        <p14:creationId xmlns:p14="http://schemas.microsoft.com/office/powerpoint/2010/main" val="874775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2BE97-E9C8-1368-1025-0D01B187590E}"/>
              </a:ext>
            </a:extLst>
          </p:cNvPr>
          <p:cNvSpPr>
            <a:spLocks noGrp="1"/>
          </p:cNvSpPr>
          <p:nvPr>
            <p:ph type="title"/>
          </p:nvPr>
        </p:nvSpPr>
        <p:spPr/>
        <p:txBody>
          <a:bodyPr>
            <a:normAutofit fontScale="90000"/>
          </a:bodyPr>
          <a:lstStyle/>
          <a:p>
            <a:pPr algn="ctr">
              <a:lnSpc>
                <a:spcPct val="107000"/>
              </a:lnSpc>
              <a:spcBef>
                <a:spcPts val="0"/>
              </a:spcBef>
              <a:spcAft>
                <a:spcPts val="800"/>
              </a:spcAft>
            </a:pPr>
            <a:r>
              <a:rPr lang="en-US" sz="4000" b="1" dirty="0">
                <a:solidFill>
                  <a:srgbClr val="013686"/>
                </a:solidFill>
                <a:effectLst/>
                <a:latin typeface="Tenorite" panose="00000500000000000000" pitchFamily="2" charset="0"/>
                <a:ea typeface="Calibri" panose="020F0502020204030204" pitchFamily="34" charset="0"/>
                <a:cs typeface="Times New Roman" panose="02020603050405020304" pitchFamily="18" charset="0"/>
              </a:rPr>
              <a:t>Home </a:t>
            </a:r>
            <a:r>
              <a:rPr lang="en-US" sz="4000" b="1" dirty="0">
                <a:solidFill>
                  <a:srgbClr val="013686"/>
                </a:solidFill>
                <a:latin typeface="Tenorite" panose="00000500000000000000" pitchFamily="2" charset="0"/>
                <a:cs typeface="Times New Roman" panose="02020603050405020304" pitchFamily="18" charset="0"/>
              </a:rPr>
              <a:t>Ownership can </a:t>
            </a:r>
            <a:br>
              <a:rPr lang="en-US" sz="2800" b="1" dirty="0">
                <a:solidFill>
                  <a:srgbClr val="013686"/>
                </a:solidFill>
                <a:latin typeface="Tenorite" panose="00000500000000000000" pitchFamily="2" charset="0"/>
                <a:cs typeface="Times New Roman" panose="02020603050405020304" pitchFamily="18" charset="0"/>
              </a:rPr>
            </a:br>
            <a:r>
              <a:rPr lang="en-US" sz="2800" b="1" dirty="0">
                <a:solidFill>
                  <a:srgbClr val="013686"/>
                </a:solidFill>
                <a:latin typeface="Tenorite" panose="00000500000000000000" pitchFamily="2" charset="0"/>
                <a:cs typeface="Times New Roman" panose="02020603050405020304" pitchFamily="18" charset="0"/>
              </a:rPr>
              <a:t>break the intergenerational cycle of poverty</a:t>
            </a:r>
            <a:br>
              <a:rPr lang="en-US" sz="2800" dirty="0">
                <a:effectLst/>
                <a:latin typeface="Tenorite" panose="00000500000000000000" pitchFamily="2" charset="0"/>
                <a:ea typeface="Calibri" panose="020F0502020204030204" pitchFamily="34" charset="0"/>
                <a:cs typeface="Times New Roman" panose="02020603050405020304" pitchFamily="18" charset="0"/>
              </a:rPr>
            </a:br>
            <a:endParaRPr lang="en-US" sz="2800" dirty="0">
              <a:solidFill>
                <a:srgbClr val="013686"/>
              </a:solidFill>
              <a:effectLst/>
              <a:latin typeface="Tenorite" panose="00000500000000000000" pitchFamily="2" charset="0"/>
              <a:ea typeface="Calibri" panose="020F0502020204030204" pitchFamily="34" charset="0"/>
              <a:cs typeface="Times New Roman" panose="02020603050405020304" pitchFamily="18" charset="0"/>
            </a:endParaRPr>
          </a:p>
        </p:txBody>
      </p:sp>
      <p:sp>
        <p:nvSpPr>
          <p:cNvPr id="5" name="Text Placeholder 4">
            <a:extLst>
              <a:ext uri="{FF2B5EF4-FFF2-40B4-BE49-F238E27FC236}">
                <a16:creationId xmlns:a16="http://schemas.microsoft.com/office/drawing/2014/main" id="{BDC87C86-8197-1965-414B-C4CDCA74090D}"/>
              </a:ext>
            </a:extLst>
          </p:cNvPr>
          <p:cNvSpPr>
            <a:spLocks noGrp="1"/>
          </p:cNvSpPr>
          <p:nvPr>
            <p:ph type="body" idx="1"/>
          </p:nvPr>
        </p:nvSpPr>
        <p:spPr>
          <a:solidFill>
            <a:schemeClr val="accent6">
              <a:lumMod val="75000"/>
            </a:schemeClr>
          </a:solidFill>
        </p:spPr>
        <p:txBody>
          <a:bodyPr>
            <a:normAutofit/>
          </a:bodyPr>
          <a:lstStyle/>
          <a:p>
            <a:r>
              <a:rPr lang="en-US" sz="3200" dirty="0">
                <a:solidFill>
                  <a:schemeClr val="bg1"/>
                </a:solidFill>
                <a:latin typeface="Tenorite" panose="00000500000000000000" pitchFamily="2" charset="0"/>
                <a:ea typeface="Calibri" panose="020F0502020204030204" pitchFamily="34" charset="0"/>
                <a:cs typeface="Times New Roman" panose="02020603050405020304" pitchFamily="18" charset="0"/>
              </a:rPr>
              <a:t>Families increase</a:t>
            </a:r>
          </a:p>
        </p:txBody>
      </p:sp>
      <p:sp>
        <p:nvSpPr>
          <p:cNvPr id="3" name="Content Placeholder 2">
            <a:extLst>
              <a:ext uri="{FF2B5EF4-FFF2-40B4-BE49-F238E27FC236}">
                <a16:creationId xmlns:a16="http://schemas.microsoft.com/office/drawing/2014/main" id="{2BA62E9E-2B74-26F5-A130-F8E1599FF7E3}"/>
              </a:ext>
            </a:extLst>
          </p:cNvPr>
          <p:cNvSpPr>
            <a:spLocks noGrp="1"/>
          </p:cNvSpPr>
          <p:nvPr>
            <p:ph sz="half" idx="2"/>
          </p:nvPr>
        </p:nvSpPr>
        <p:spPr>
          <a:xfrm>
            <a:off x="839788" y="2505075"/>
            <a:ext cx="5157787" cy="1959349"/>
          </a:xfrm>
        </p:spPr>
        <p:txBody>
          <a:bodyPr>
            <a:normAutofit fontScale="92500"/>
          </a:bodyPr>
          <a:lstStyle/>
          <a:p>
            <a:pPr marL="914400" lvl="1" indent="-457200">
              <a:spcAft>
                <a:spcPts val="1200"/>
              </a:spcAft>
              <a:buFont typeface="Arial" panose="020B0604020202020204" pitchFamily="34" charset="0"/>
              <a:buChar char="•"/>
            </a:pPr>
            <a:r>
              <a:rPr lang="en-US" sz="2800" dirty="0">
                <a:latin typeface="Tenorite" panose="00000500000000000000" pitchFamily="2" charset="0"/>
                <a:ea typeface="Calibri" panose="020F0502020204030204" pitchFamily="34" charset="0"/>
                <a:cs typeface="Times New Roman" panose="02020603050405020304" pitchFamily="18" charset="0"/>
              </a:rPr>
              <a:t>housing stability</a:t>
            </a:r>
            <a:endParaRPr lang="en-US" sz="2800" dirty="0">
              <a:effectLst/>
              <a:latin typeface="Tenorite" panose="00000500000000000000" pitchFamily="2" charset="0"/>
              <a:ea typeface="Calibri" panose="020F0502020204030204" pitchFamily="34" charset="0"/>
              <a:cs typeface="Times New Roman" panose="02020603050405020304" pitchFamily="18" charset="0"/>
            </a:endParaRPr>
          </a:p>
          <a:p>
            <a:pPr marL="914400" lvl="1" indent="-457200">
              <a:spcAft>
                <a:spcPts val="1200"/>
              </a:spcAft>
              <a:buFont typeface="Arial" panose="020B0604020202020204" pitchFamily="34" charset="0"/>
              <a:buChar char="•"/>
            </a:pPr>
            <a:r>
              <a:rPr lang="en-US" sz="2800" dirty="0">
                <a:effectLst/>
                <a:latin typeface="Tenorite" panose="00000500000000000000" pitchFamily="2" charset="0"/>
                <a:ea typeface="Calibri" panose="020F0502020204030204" pitchFamily="34" charset="0"/>
                <a:cs typeface="Times New Roman" panose="02020603050405020304" pitchFamily="18" charset="0"/>
              </a:rPr>
              <a:t>capacity to build wealth and provide opportunities for their children</a:t>
            </a:r>
          </a:p>
        </p:txBody>
      </p:sp>
      <p:sp>
        <p:nvSpPr>
          <p:cNvPr id="8" name="Text Placeholder 7">
            <a:extLst>
              <a:ext uri="{FF2B5EF4-FFF2-40B4-BE49-F238E27FC236}">
                <a16:creationId xmlns:a16="http://schemas.microsoft.com/office/drawing/2014/main" id="{B605BCD7-FCC0-1E1C-9AC2-E0EB501F3D8A}"/>
              </a:ext>
            </a:extLst>
          </p:cNvPr>
          <p:cNvSpPr>
            <a:spLocks noGrp="1"/>
          </p:cNvSpPr>
          <p:nvPr>
            <p:ph type="body" sz="quarter" idx="3"/>
          </p:nvPr>
        </p:nvSpPr>
        <p:spPr>
          <a:xfrm>
            <a:off x="6172200" y="1681163"/>
            <a:ext cx="5183188" cy="823912"/>
          </a:xfrm>
          <a:solidFill>
            <a:schemeClr val="accent2">
              <a:lumMod val="60000"/>
              <a:lumOff val="40000"/>
            </a:schemeClr>
          </a:solidFill>
        </p:spPr>
        <p:txBody>
          <a:bodyPr>
            <a:normAutofit/>
          </a:bodyPr>
          <a:lstStyle/>
          <a:p>
            <a:r>
              <a:rPr lang="en-US" sz="3200" dirty="0">
                <a:latin typeface="Tenorite" panose="00000500000000000000" pitchFamily="2" charset="0"/>
                <a:cs typeface="Times New Roman" panose="02020603050405020304" pitchFamily="18" charset="0"/>
              </a:rPr>
              <a:t>Children</a:t>
            </a:r>
            <a:r>
              <a:rPr lang="en-US" sz="3200" dirty="0">
                <a:latin typeface="Tenorite" panose="00000500000000000000" pitchFamily="2" charset="0"/>
                <a:ea typeface="Calibri" panose="020F0502020204030204" pitchFamily="34" charset="0"/>
                <a:cs typeface="Times New Roman" panose="02020603050405020304" pitchFamily="18" charset="0"/>
              </a:rPr>
              <a:t> are</a:t>
            </a:r>
          </a:p>
        </p:txBody>
      </p:sp>
      <p:sp>
        <p:nvSpPr>
          <p:cNvPr id="4" name="Content Placeholder 3">
            <a:extLst>
              <a:ext uri="{FF2B5EF4-FFF2-40B4-BE49-F238E27FC236}">
                <a16:creationId xmlns:a16="http://schemas.microsoft.com/office/drawing/2014/main" id="{B6ACBEEE-58DB-8E77-0454-0BBA5F9344DB}"/>
              </a:ext>
            </a:extLst>
          </p:cNvPr>
          <p:cNvSpPr>
            <a:spLocks noGrp="1"/>
          </p:cNvSpPr>
          <p:nvPr>
            <p:ph sz="quarter" idx="4"/>
          </p:nvPr>
        </p:nvSpPr>
        <p:spPr>
          <a:xfrm>
            <a:off x="6172200" y="2603350"/>
            <a:ext cx="5183188" cy="2573487"/>
          </a:xfrm>
        </p:spPr>
        <p:txBody>
          <a:bodyPr>
            <a:normAutofit fontScale="92500"/>
          </a:bodyPr>
          <a:lstStyle/>
          <a:p>
            <a:pPr marL="914400" lvl="1" indent="-457200">
              <a:spcAft>
                <a:spcPts val="1200"/>
              </a:spcAft>
              <a:buFont typeface="Arial" panose="020B0604020202020204" pitchFamily="34" charset="0"/>
              <a:buChar char="•"/>
            </a:pPr>
            <a:r>
              <a:rPr lang="en-US" sz="2800" dirty="0">
                <a:effectLst/>
                <a:latin typeface="Tenorite" panose="00000500000000000000" pitchFamily="2" charset="0"/>
                <a:ea typeface="Calibri" panose="020F0502020204030204" pitchFamily="34" charset="0"/>
                <a:cs typeface="Times New Roman" panose="02020603050405020304" pitchFamily="18" charset="0"/>
              </a:rPr>
              <a:t>more likely </a:t>
            </a:r>
            <a:r>
              <a:rPr lang="en-US" sz="2800" dirty="0">
                <a:latin typeface="Tenorite" panose="00000500000000000000" pitchFamily="2" charset="0"/>
                <a:cs typeface="Times New Roman" panose="02020603050405020304" pitchFamily="18" charset="0"/>
              </a:rPr>
              <a:t>to</a:t>
            </a:r>
            <a:r>
              <a:rPr lang="en-US" sz="2800" dirty="0">
                <a:effectLst/>
                <a:latin typeface="Tenorite" panose="00000500000000000000" pitchFamily="2" charset="0"/>
                <a:ea typeface="Calibri" panose="020F0502020204030204" pitchFamily="34" charset="0"/>
                <a:cs typeface="Times New Roman" panose="02020603050405020304" pitchFamily="18" charset="0"/>
              </a:rPr>
              <a:t> go to college</a:t>
            </a:r>
          </a:p>
          <a:p>
            <a:pPr marL="914400" lvl="1" indent="-457200">
              <a:spcAft>
                <a:spcPts val="1200"/>
              </a:spcAft>
              <a:buFont typeface="Arial" panose="020B0604020202020204" pitchFamily="34" charset="0"/>
              <a:buChar char="•"/>
            </a:pPr>
            <a:r>
              <a:rPr lang="en-US" sz="2800" dirty="0">
                <a:effectLst/>
                <a:latin typeface="Tenorite" panose="00000500000000000000" pitchFamily="2" charset="0"/>
                <a:ea typeface="Calibri" panose="020F0502020204030204" pitchFamily="34" charset="0"/>
                <a:cs typeface="Times New Roman" panose="02020603050405020304" pitchFamily="18" charset="0"/>
              </a:rPr>
              <a:t>less likely to receive public assistance </a:t>
            </a:r>
          </a:p>
          <a:p>
            <a:pPr marL="914400" lvl="1" indent="-457200">
              <a:spcAft>
                <a:spcPts val="1200"/>
              </a:spcAft>
              <a:buFont typeface="Arial" panose="020B0604020202020204" pitchFamily="34" charset="0"/>
              <a:buChar char="•"/>
            </a:pPr>
            <a:r>
              <a:rPr lang="en-US" sz="2800" dirty="0">
                <a:effectLst/>
                <a:latin typeface="Tenorite" panose="00000500000000000000" pitchFamily="2" charset="0"/>
                <a:ea typeface="Calibri" panose="020F0502020204030204" pitchFamily="34" charset="0"/>
                <a:cs typeface="Times New Roman" panose="02020603050405020304" pitchFamily="18" charset="0"/>
              </a:rPr>
              <a:t>1.5 times more likely to own their own home. </a:t>
            </a:r>
          </a:p>
          <a:p>
            <a:endParaRPr lang="en-US" dirty="0"/>
          </a:p>
        </p:txBody>
      </p:sp>
      <p:sp>
        <p:nvSpPr>
          <p:cNvPr id="6" name="Slide Number Placeholder 5">
            <a:extLst>
              <a:ext uri="{FF2B5EF4-FFF2-40B4-BE49-F238E27FC236}">
                <a16:creationId xmlns:a16="http://schemas.microsoft.com/office/drawing/2014/main" id="{A241CAEB-6BA6-E1B6-1249-F33A2AE213DF}"/>
              </a:ext>
            </a:extLst>
          </p:cNvPr>
          <p:cNvSpPr>
            <a:spLocks noGrp="1"/>
          </p:cNvSpPr>
          <p:nvPr>
            <p:ph type="sldNum" sz="quarter" idx="12"/>
          </p:nvPr>
        </p:nvSpPr>
        <p:spPr/>
        <p:txBody>
          <a:bodyPr/>
          <a:lstStyle/>
          <a:p>
            <a:fld id="{294A09A9-5501-47C1-A89A-A340965A2BE2}" type="slidenum">
              <a:rPr lang="en-US" smtClean="0"/>
              <a:pPr/>
              <a:t>52</a:t>
            </a:fld>
            <a:endParaRPr lang="en-US" dirty="0"/>
          </a:p>
        </p:txBody>
      </p:sp>
      <p:sp>
        <p:nvSpPr>
          <p:cNvPr id="7" name="TextBox 6">
            <a:extLst>
              <a:ext uri="{FF2B5EF4-FFF2-40B4-BE49-F238E27FC236}">
                <a16:creationId xmlns:a16="http://schemas.microsoft.com/office/drawing/2014/main" id="{04B3543B-37C5-C613-B0BF-1B2A101396B8}"/>
              </a:ext>
            </a:extLst>
          </p:cNvPr>
          <p:cNvSpPr txBox="1"/>
          <p:nvPr/>
        </p:nvSpPr>
        <p:spPr>
          <a:xfrm>
            <a:off x="691191" y="4916398"/>
            <a:ext cx="10662609" cy="1200329"/>
          </a:xfrm>
          <a:prstGeom prst="rect">
            <a:avLst/>
          </a:prstGeom>
          <a:noFill/>
        </p:spPr>
        <p:txBody>
          <a:bodyPr wrap="square">
            <a:spAutoFit/>
          </a:bodyPr>
          <a:lstStyle/>
          <a:p>
            <a:pPr lvl="1" algn="ctr"/>
            <a:r>
              <a:rPr lang="en-US" sz="2400" b="1" dirty="0">
                <a:effectLst/>
                <a:latin typeface="Tenorite" panose="00000500000000000000" pitchFamily="2" charset="0"/>
                <a:ea typeface="Calibri" panose="020F0502020204030204" pitchFamily="34" charset="0"/>
                <a:cs typeface="Times New Roman" panose="02020603050405020304" pitchFamily="18" charset="0"/>
              </a:rPr>
              <a:t>“Programs that help families purchase affordable housing hold promise in helping ensure </a:t>
            </a:r>
            <a:r>
              <a:rPr lang="en-US" sz="2400" b="1" dirty="0">
                <a:solidFill>
                  <a:schemeClr val="accent2">
                    <a:lumMod val="75000"/>
                  </a:schemeClr>
                </a:solidFill>
                <a:effectLst/>
                <a:latin typeface="Tenorite" panose="00000500000000000000" pitchFamily="2" charset="0"/>
                <a:ea typeface="Calibri" panose="020F0502020204030204" pitchFamily="34" charset="0"/>
                <a:cs typeface="Times New Roman" panose="02020603050405020304" pitchFamily="18" charset="0"/>
              </a:rPr>
              <a:t>children reach their full potential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and improving economic outcomes </a:t>
            </a:r>
            <a:r>
              <a:rPr lang="en-US" sz="2400" b="1"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in future generations.</a:t>
            </a:r>
            <a:r>
              <a:rPr lang="en-US" sz="2400" b="1" dirty="0">
                <a:effectLst/>
                <a:latin typeface="Calibri" panose="020F0502020204030204" pitchFamily="34" charset="0"/>
                <a:ea typeface="Calibri" panose="020F0502020204030204" pitchFamily="34" charset="0"/>
                <a:cs typeface="Times New Roman" panose="02020603050405020304" pitchFamily="18" charset="0"/>
              </a:rPr>
              <a:t>”</a:t>
            </a:r>
          </a:p>
        </p:txBody>
      </p:sp>
      <p:pic>
        <p:nvPicPr>
          <p:cNvPr id="10" name="Graphic 9" descr="Woman with baby with solid fill">
            <a:extLst>
              <a:ext uri="{FF2B5EF4-FFF2-40B4-BE49-F238E27FC236}">
                <a16:creationId xmlns:a16="http://schemas.microsoft.com/office/drawing/2014/main" id="{6F3C17B1-EFA6-C5C4-084D-9018784D2D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14039" y="3443169"/>
            <a:ext cx="1367071" cy="1367071"/>
          </a:xfrm>
          <a:prstGeom prst="rect">
            <a:avLst/>
          </a:prstGeom>
        </p:spPr>
      </p:pic>
    </p:spTree>
    <p:extLst>
      <p:ext uri="{BB962C8B-B14F-4D97-AF65-F5344CB8AC3E}">
        <p14:creationId xmlns:p14="http://schemas.microsoft.com/office/powerpoint/2010/main" val="28430512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F4068F-FB97-8689-EE30-0D7101313AC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61186" y="10"/>
            <a:ext cx="7430814" cy="6857990"/>
          </a:xfrm>
          <a:prstGeom prst="rect">
            <a:avLst/>
          </a:prstGeom>
        </p:spPr>
      </p:pic>
      <p:sp>
        <p:nvSpPr>
          <p:cNvPr id="2" name="Title 1">
            <a:extLst>
              <a:ext uri="{FF2B5EF4-FFF2-40B4-BE49-F238E27FC236}">
                <a16:creationId xmlns:a16="http://schemas.microsoft.com/office/drawing/2014/main" id="{BB8FC062-BA5A-4541-658A-468307A281D7}"/>
              </a:ext>
            </a:extLst>
          </p:cNvPr>
          <p:cNvSpPr>
            <a:spLocks noGrp="1"/>
          </p:cNvSpPr>
          <p:nvPr>
            <p:ph type="title"/>
          </p:nvPr>
        </p:nvSpPr>
        <p:spPr>
          <a:xfrm>
            <a:off x="532538" y="237424"/>
            <a:ext cx="3673605" cy="2568838"/>
          </a:xfrm>
        </p:spPr>
        <p:txBody>
          <a:bodyPr vert="horz" lIns="91440" tIns="45720" rIns="91440" bIns="45720" rtlCol="0" anchor="b">
            <a:normAutofit fontScale="90000"/>
          </a:bodyPr>
          <a:lstStyle/>
          <a:p>
            <a:r>
              <a:rPr lang="en-US" sz="4800" b="1" dirty="0">
                <a:solidFill>
                  <a:srgbClr val="1F2938"/>
                </a:solidFill>
              </a:rPr>
              <a:t>Home repairs &amp; weatherization </a:t>
            </a:r>
            <a:br>
              <a:rPr lang="en-US" sz="4800" dirty="0"/>
            </a:br>
            <a:r>
              <a:rPr lang="en-US" sz="1800" dirty="0">
                <a:effectLst/>
                <a:latin typeface="Calibri" panose="020F0502020204030204" pitchFamily="34" charset="0"/>
                <a:ea typeface="Calibri" panose="020F0502020204030204" pitchFamily="34" charset="0"/>
                <a:cs typeface="Times New Roman" panose="02020603050405020304" pitchFamily="18" charset="0"/>
              </a:rPr>
              <a:t>Low-income households carry a larger burden for energy costs, typically spending </a:t>
            </a:r>
            <a:r>
              <a:rPr lang="en-US" sz="27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14% vs. 3% </a:t>
            </a:r>
            <a:r>
              <a:rPr lang="en-US" sz="1800"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of </a:t>
            </a:r>
            <a:r>
              <a:rPr lang="en-US" sz="1800" dirty="0">
                <a:latin typeface="Calibri" panose="020F0502020204030204" pitchFamily="34" charset="0"/>
                <a:ea typeface="Calibri" panose="020F0502020204030204" pitchFamily="34" charset="0"/>
                <a:cs typeface="Times New Roman" panose="02020603050405020304" pitchFamily="18" charset="0"/>
              </a:rPr>
              <a:t>total annual income </a:t>
            </a:r>
            <a:r>
              <a:rPr lang="en-US" sz="1800" dirty="0">
                <a:effectLst/>
                <a:latin typeface="Calibri" panose="020F0502020204030204" pitchFamily="34" charset="0"/>
                <a:ea typeface="Calibri" panose="020F0502020204030204" pitchFamily="34" charset="0"/>
                <a:cs typeface="Times New Roman" panose="02020603050405020304" pitchFamily="18" charset="0"/>
              </a:rPr>
              <a:t>for other households.</a:t>
            </a:r>
            <a:endParaRPr lang="en-US" sz="2200" dirty="0"/>
          </a:p>
        </p:txBody>
      </p:sp>
      <p:sp>
        <p:nvSpPr>
          <p:cNvPr id="5" name="Slide Number Placeholder 4">
            <a:extLst>
              <a:ext uri="{FF2B5EF4-FFF2-40B4-BE49-F238E27FC236}">
                <a16:creationId xmlns:a16="http://schemas.microsoft.com/office/drawing/2014/main" id="{63397881-681C-BF1B-7267-45C9470F71F7}"/>
              </a:ext>
            </a:extLst>
          </p:cNvPr>
          <p:cNvSpPr>
            <a:spLocks noGrp="1"/>
          </p:cNvSpPr>
          <p:nvPr>
            <p:ph type="sldNum" sz="quarter" idx="12"/>
          </p:nvPr>
        </p:nvSpPr>
        <p:spPr>
          <a:xfrm>
            <a:off x="8970819" y="6356350"/>
            <a:ext cx="2743200" cy="365125"/>
          </a:xfrm>
        </p:spPr>
        <p:txBody>
          <a:bodyPr vert="horz" lIns="91440" tIns="45720" rIns="91440" bIns="45720" rtlCol="0" anchor="ctr">
            <a:normAutofit/>
          </a:bodyPr>
          <a:lstStyle/>
          <a:p>
            <a:pPr>
              <a:spcAft>
                <a:spcPts val="600"/>
              </a:spcAft>
              <a:defRPr/>
            </a:pPr>
            <a:fld id="{294A09A9-5501-47C1-A89A-A340965A2BE2}" type="slidenum">
              <a:rPr lang="en-US">
                <a:solidFill>
                  <a:schemeClr val="bg1"/>
                </a:solidFill>
                <a:latin typeface="Calibri" panose="020F0502020204030204"/>
              </a:rPr>
              <a:pPr>
                <a:spcAft>
                  <a:spcPts val="600"/>
                </a:spcAft>
                <a:defRPr/>
              </a:pPr>
              <a:t>53</a:t>
            </a:fld>
            <a:endParaRPr lang="en-US">
              <a:solidFill>
                <a:schemeClr val="bg1"/>
              </a:solidFill>
              <a:latin typeface="Calibri" panose="020F0502020204030204"/>
            </a:endParaRPr>
          </a:p>
        </p:txBody>
      </p:sp>
      <p:sp>
        <p:nvSpPr>
          <p:cNvPr id="11" name="TextBox 10">
            <a:extLst>
              <a:ext uri="{FF2B5EF4-FFF2-40B4-BE49-F238E27FC236}">
                <a16:creationId xmlns:a16="http://schemas.microsoft.com/office/drawing/2014/main" id="{68883A52-61A7-FC24-7F8C-4F9B26CA53FF}"/>
              </a:ext>
            </a:extLst>
          </p:cNvPr>
          <p:cNvSpPr txBox="1"/>
          <p:nvPr/>
        </p:nvSpPr>
        <p:spPr>
          <a:xfrm>
            <a:off x="208721" y="3217029"/>
            <a:ext cx="4321238" cy="3262432"/>
          </a:xfrm>
          <a:prstGeom prst="rect">
            <a:avLst/>
          </a:prstGeom>
          <a:noFill/>
        </p:spPr>
        <p:txBody>
          <a:bodyPr wrap="square" rtlCol="0">
            <a:spAutoFit/>
          </a:bodyPr>
          <a:lstStyle/>
          <a:p>
            <a:r>
              <a:rPr lang="en-US" sz="3200" b="1" dirty="0">
                <a:solidFill>
                  <a:srgbClr val="17253E"/>
                </a:solidFill>
              </a:rPr>
              <a:t>Benefits:</a:t>
            </a:r>
            <a:r>
              <a:rPr lang="en-US" sz="3200" b="1" dirty="0"/>
              <a:t> </a:t>
            </a:r>
          </a:p>
          <a:p>
            <a:pPr marL="285750" indent="-285750">
              <a:buFont typeface="Arial" panose="020B0604020202020204" pitchFamily="34" charset="0"/>
              <a:buChar char="•"/>
            </a:pPr>
            <a:r>
              <a:rPr lang="en-US" sz="1800" dirty="0"/>
              <a:t>Less impacted by climate related heat events </a:t>
            </a:r>
          </a:p>
          <a:p>
            <a:pPr marL="285750" indent="-285750">
              <a:buFont typeface="Arial" panose="020B0604020202020204" pitchFamily="34" charset="0"/>
              <a:buChar char="•"/>
            </a:pPr>
            <a:r>
              <a:rPr lang="en-US" sz="1800" dirty="0"/>
              <a:t>Lower utility bills</a:t>
            </a:r>
          </a:p>
          <a:p>
            <a:pPr marL="285750" indent="-285750">
              <a:buFont typeface="Arial" panose="020B0604020202020204" pitchFamily="34" charset="0"/>
              <a:buChar char="•"/>
            </a:pPr>
            <a:r>
              <a:rPr lang="en-US" dirty="0"/>
              <a:t>Lower medical bills and less missed work days </a:t>
            </a:r>
            <a:endParaRPr lang="en-US" sz="1800" dirty="0"/>
          </a:p>
          <a:p>
            <a:r>
              <a:rPr lang="en-US" sz="2400" b="1" dirty="0">
                <a:solidFill>
                  <a:srgbClr val="575C7D"/>
                </a:solidFill>
              </a:rPr>
              <a:t>Every $1 </a:t>
            </a:r>
            <a:r>
              <a:rPr lang="en-US" sz="2000" b="1" dirty="0">
                <a:solidFill>
                  <a:srgbClr val="575C7D"/>
                </a:solidFill>
              </a:rPr>
              <a:t>invested in the program generates </a:t>
            </a:r>
            <a:r>
              <a:rPr lang="en-US" sz="2400" b="1" dirty="0">
                <a:solidFill>
                  <a:srgbClr val="575C7D"/>
                </a:solidFill>
              </a:rPr>
              <a:t>$4.50 in benefits</a:t>
            </a:r>
            <a:r>
              <a:rPr lang="en-US" sz="2000" b="1" dirty="0">
                <a:solidFill>
                  <a:srgbClr val="575C7D"/>
                </a:solidFill>
              </a:rPr>
              <a:t>:</a:t>
            </a:r>
          </a:p>
          <a:p>
            <a:pPr marL="742950" lvl="1" indent="-285750">
              <a:buFont typeface="Courier New" panose="02070309020205020404" pitchFamily="49" charset="0"/>
              <a:buChar char="o"/>
            </a:pPr>
            <a:r>
              <a:rPr lang="en-US" dirty="0"/>
              <a:t>$1.72 is in energy benefits </a:t>
            </a:r>
          </a:p>
          <a:p>
            <a:pPr marL="742950" lvl="1" indent="-285750">
              <a:buFont typeface="Courier New" panose="02070309020205020404" pitchFamily="49" charset="0"/>
              <a:buChar char="o"/>
            </a:pPr>
            <a:r>
              <a:rPr lang="en-US" dirty="0"/>
              <a:t>$2.78 in non-energy benefits</a:t>
            </a:r>
          </a:p>
        </p:txBody>
      </p:sp>
    </p:spTree>
    <p:extLst>
      <p:ext uri="{BB962C8B-B14F-4D97-AF65-F5344CB8AC3E}">
        <p14:creationId xmlns:p14="http://schemas.microsoft.com/office/powerpoint/2010/main" val="5925212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B315D2-DCCE-BABF-3913-7318FC75FCBC}"/>
              </a:ext>
            </a:extLst>
          </p:cNvPr>
          <p:cNvSpPr>
            <a:spLocks noGrp="1"/>
          </p:cNvSpPr>
          <p:nvPr>
            <p:ph type="title" idx="4294967295"/>
          </p:nvPr>
        </p:nvSpPr>
        <p:spPr>
          <a:xfrm>
            <a:off x="838200" y="557188"/>
            <a:ext cx="10515600" cy="938125"/>
          </a:xfrm>
        </p:spPr>
        <p:txBody>
          <a:bodyPr vert="horz" lIns="91440" tIns="45720" rIns="91440" bIns="45720" rtlCol="0" anchor="ctr">
            <a:normAutofit/>
          </a:bodyPr>
          <a:lstStyle/>
          <a:p>
            <a:pPr algn="ctr"/>
            <a:r>
              <a:rPr lang="en-US" sz="5200" b="1" kern="1200" dirty="0">
                <a:solidFill>
                  <a:schemeClr val="tx1"/>
                </a:solidFill>
                <a:latin typeface="+mj-lt"/>
                <a:ea typeface="+mj-ea"/>
                <a:cs typeface="+mj-cs"/>
              </a:rPr>
              <a:t>Implementation Strategies </a:t>
            </a:r>
          </a:p>
        </p:txBody>
      </p:sp>
      <p:sp>
        <p:nvSpPr>
          <p:cNvPr id="7" name="Slide Number Placeholder 6">
            <a:extLst>
              <a:ext uri="{FF2B5EF4-FFF2-40B4-BE49-F238E27FC236}">
                <a16:creationId xmlns:a16="http://schemas.microsoft.com/office/drawing/2014/main" id="{4691A58E-45F5-95D3-BA26-68B80FAF49C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294A09A9-5501-47C1-A89A-A340965A2BE2}" type="slidenum">
              <a:rPr lang="en-US"/>
              <a:pPr>
                <a:spcAft>
                  <a:spcPts val="600"/>
                </a:spcAft>
              </a:pPr>
              <a:t>54</a:t>
            </a:fld>
            <a:endParaRPr lang="en-US"/>
          </a:p>
        </p:txBody>
      </p:sp>
      <p:graphicFrame>
        <p:nvGraphicFramePr>
          <p:cNvPr id="9" name="Content Placeholder 3">
            <a:extLst>
              <a:ext uri="{FF2B5EF4-FFF2-40B4-BE49-F238E27FC236}">
                <a16:creationId xmlns:a16="http://schemas.microsoft.com/office/drawing/2014/main" id="{F2F2C2BC-11DA-5CEF-2949-03227B5ED13A}"/>
              </a:ext>
            </a:extLst>
          </p:cNvPr>
          <p:cNvGraphicFramePr>
            <a:graphicFrameLocks noGrp="1"/>
          </p:cNvGraphicFramePr>
          <p:nvPr>
            <p:ph idx="4294967295"/>
            <p:extLst>
              <p:ext uri="{D42A27DB-BD31-4B8C-83A1-F6EECF244321}">
                <p14:modId xmlns:p14="http://schemas.microsoft.com/office/powerpoint/2010/main" val="273499290"/>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224666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3D98-3C30-4CFC-8643-C81E829C8C25}"/>
              </a:ext>
            </a:extLst>
          </p:cNvPr>
          <p:cNvSpPr>
            <a:spLocks noGrp="1"/>
          </p:cNvSpPr>
          <p:nvPr>
            <p:ph type="ctrTitle"/>
          </p:nvPr>
        </p:nvSpPr>
        <p:spPr>
          <a:xfrm>
            <a:off x="147145" y="1835690"/>
            <a:ext cx="9396248" cy="2606565"/>
          </a:xfrm>
        </p:spPr>
        <p:txBody>
          <a:bodyPr>
            <a:normAutofit/>
          </a:bodyPr>
          <a:lstStyle/>
          <a:p>
            <a:r>
              <a:rPr lang="en-US" b="1" dirty="0"/>
              <a:t>Neighborhood Reinvestment</a:t>
            </a:r>
            <a:br>
              <a:rPr lang="en-US" b="1" dirty="0"/>
            </a:br>
            <a:r>
              <a:rPr lang="en-US" sz="3200" b="1" dirty="0">
                <a:solidFill>
                  <a:schemeClr val="accent2">
                    <a:lumMod val="75000"/>
                  </a:schemeClr>
                </a:solidFill>
                <a:latin typeface="Aharoni" panose="02010803020104030203" pitchFamily="2" charset="-79"/>
                <a:cs typeface="Aharoni" panose="02010803020104030203" pitchFamily="2" charset="-79"/>
              </a:rPr>
              <a:t>Place matters for intergenerational mobility</a:t>
            </a:r>
            <a:r>
              <a:rPr lang="en-US" sz="3200" dirty="0">
                <a:latin typeface="Aharoni" panose="02010803020104030203" pitchFamily="2" charset="-79"/>
                <a:cs typeface="Aharoni" panose="02010803020104030203" pitchFamily="2" charset="-79"/>
              </a:rPr>
              <a:t> </a:t>
            </a:r>
            <a:endParaRPr lang="en-US" dirty="0">
              <a:latin typeface="Aharoni" panose="02010803020104030203" pitchFamily="2" charset="-79"/>
              <a:cs typeface="Aharoni" panose="02010803020104030203" pitchFamily="2" charset="-79"/>
            </a:endParaRPr>
          </a:p>
        </p:txBody>
      </p:sp>
      <p:sp>
        <p:nvSpPr>
          <p:cNvPr id="4" name="TextBox 3">
            <a:extLst>
              <a:ext uri="{FF2B5EF4-FFF2-40B4-BE49-F238E27FC236}">
                <a16:creationId xmlns:a16="http://schemas.microsoft.com/office/drawing/2014/main" id="{2EE747C0-A61A-2F72-6235-220696806A5B}"/>
              </a:ext>
            </a:extLst>
          </p:cNvPr>
          <p:cNvSpPr txBox="1"/>
          <p:nvPr/>
        </p:nvSpPr>
        <p:spPr>
          <a:xfrm>
            <a:off x="2448909" y="4765160"/>
            <a:ext cx="8408276" cy="1697068"/>
          </a:xfrm>
          <a:prstGeom prst="rect">
            <a:avLst/>
          </a:prstGeom>
          <a:noFill/>
        </p:spPr>
        <p:txBody>
          <a:bodyPr wrap="square">
            <a:spAutoFit/>
          </a:bodyPr>
          <a:lstStyle/>
          <a:p>
            <a:pPr>
              <a:lnSpc>
                <a:spcPct val="150000"/>
              </a:lnSpc>
            </a:pPr>
            <a:r>
              <a:rPr lang="en-US" sz="2400" b="1" dirty="0">
                <a:solidFill>
                  <a:srgbClr val="FFFF00"/>
                </a:solidFill>
              </a:rPr>
              <a:t>Improve opportunities for low-income families in high poverty neighborhoods by improving neighborhood characteristics and through increased access to resources, benefits and services</a:t>
            </a:r>
            <a:r>
              <a:rPr lang="en-US" sz="2400" dirty="0">
                <a:solidFill>
                  <a:srgbClr val="FFFF00"/>
                </a:solidFill>
              </a:rPr>
              <a:t>.</a:t>
            </a:r>
          </a:p>
        </p:txBody>
      </p:sp>
    </p:spTree>
    <p:extLst>
      <p:ext uri="{BB962C8B-B14F-4D97-AF65-F5344CB8AC3E}">
        <p14:creationId xmlns:p14="http://schemas.microsoft.com/office/powerpoint/2010/main" val="23816003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43F67-9C70-4748-8C0C-3A7863422F99}"/>
              </a:ext>
            </a:extLst>
          </p:cNvPr>
          <p:cNvSpPr>
            <a:spLocks noGrp="1"/>
          </p:cNvSpPr>
          <p:nvPr>
            <p:ph type="title"/>
          </p:nvPr>
        </p:nvSpPr>
        <p:spPr>
          <a:xfrm>
            <a:off x="1167492" y="381000"/>
            <a:ext cx="9779183" cy="1527313"/>
          </a:xfrm>
        </p:spPr>
        <p:txBody>
          <a:bodyPr/>
          <a:lstStyle/>
          <a:p>
            <a:r>
              <a:rPr lang="en-US" sz="5400" i="1" kern="100" dirty="0">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P</a:t>
            </a:r>
            <a:r>
              <a:rPr lang="en-US" sz="5400" b="1" i="1" kern="100" dirty="0">
                <a:solidFill>
                  <a:schemeClr val="accent4">
                    <a:lumMod val="75000"/>
                  </a:schemeClr>
                </a:solidFill>
                <a:effectLst/>
                <a:latin typeface="Calibri" panose="020F0502020204030204" pitchFamily="34" charset="0"/>
                <a:ea typeface="Calibri" panose="020F0502020204030204" pitchFamily="34" charset="0"/>
                <a:cs typeface="Calibri" panose="020F0502020204030204" pitchFamily="34" charset="0"/>
              </a:rPr>
              <a:t>lace matters </a:t>
            </a:r>
            <a:br>
              <a:rPr lang="en-US" sz="5400" b="1" i="1" kern="100" dirty="0">
                <a:solidFill>
                  <a:schemeClr val="accent4">
                    <a:lumMod val="75000"/>
                  </a:schemeClr>
                </a:solidFill>
                <a:effectLst/>
                <a:latin typeface="Calibri" panose="020F0502020204030204" pitchFamily="34" charset="0"/>
                <a:ea typeface="Calibri" panose="020F0502020204030204" pitchFamily="34" charset="0"/>
                <a:cs typeface="Calibri" panose="020F0502020204030204" pitchFamily="34" charset="0"/>
              </a:rPr>
            </a:br>
            <a:r>
              <a:rPr lang="en-US" sz="4800" b="1" kern="100" dirty="0">
                <a:effectLst/>
                <a:latin typeface="Calibri" panose="020F0502020204030204" pitchFamily="34" charset="0"/>
                <a:ea typeface="Calibri" panose="020F0502020204030204" pitchFamily="34" charset="0"/>
                <a:cs typeface="Calibri" panose="020F0502020204030204" pitchFamily="34" charset="0"/>
              </a:rPr>
              <a:t>for intergenerational mobility</a:t>
            </a:r>
            <a:endParaRPr lang="en-US" dirty="0"/>
          </a:p>
        </p:txBody>
      </p:sp>
      <p:sp>
        <p:nvSpPr>
          <p:cNvPr id="3" name="Content Placeholder 2">
            <a:extLst>
              <a:ext uri="{FF2B5EF4-FFF2-40B4-BE49-F238E27FC236}">
                <a16:creationId xmlns:a16="http://schemas.microsoft.com/office/drawing/2014/main" id="{95B371F2-DBA5-415A-82C8-651F587B857A}"/>
              </a:ext>
            </a:extLst>
          </p:cNvPr>
          <p:cNvSpPr>
            <a:spLocks noGrp="1"/>
          </p:cNvSpPr>
          <p:nvPr>
            <p:ph type="body" idx="1"/>
          </p:nvPr>
        </p:nvSpPr>
        <p:spPr>
          <a:xfrm>
            <a:off x="330005" y="2698168"/>
            <a:ext cx="9876313" cy="3578668"/>
          </a:xfrm>
        </p:spPr>
        <p:txBody>
          <a:bodyPr vert="horz" lIns="91440" tIns="45720" rIns="91440" bIns="45720" rtlCol="0" anchor="t">
            <a:normAutofit lnSpcReduction="10000"/>
          </a:bodyPr>
          <a:lstStyle/>
          <a:p>
            <a:pPr marL="914400" marR="0">
              <a:lnSpc>
                <a:spcPct val="90000"/>
              </a:lnSpc>
              <a:spcBef>
                <a:spcPts val="0"/>
              </a:spcBef>
              <a:spcAft>
                <a:spcPts val="0"/>
              </a:spcAft>
            </a:pPr>
            <a:r>
              <a:rPr lang="en-US" kern="100" dirty="0">
                <a:solidFill>
                  <a:schemeClr val="tx1"/>
                </a:solidFill>
                <a:latin typeface="Calibri" panose="020F0502020204030204" pitchFamily="34" charset="0"/>
                <a:ea typeface="Calibri" panose="020F0502020204030204" pitchFamily="34" charset="0"/>
                <a:cs typeface="Calibri" panose="020F0502020204030204" pitchFamily="34" charset="0"/>
              </a:rPr>
              <a:t>T</a:t>
            </a:r>
            <a:r>
              <a:rPr lang="en-US" sz="24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he differences we see in outcomes across neighborhoods are </a:t>
            </a:r>
            <a:r>
              <a:rPr lang="en-US" sz="2800" b="1"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largely due to the causal effect of places, </a:t>
            </a:r>
            <a:r>
              <a:rPr lang="en-US" sz="24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rather than differences in the characteristics of their residents. </a:t>
            </a:r>
          </a:p>
          <a:p>
            <a:pPr marL="914400" marR="0">
              <a:lnSpc>
                <a:spcPct val="90000"/>
              </a:lnSpc>
              <a:spcBef>
                <a:spcPts val="0"/>
              </a:spcBef>
              <a:spcAft>
                <a:spcPts val="0"/>
              </a:spcAft>
            </a:pPr>
            <a:endParaRPr lang="en-US" sz="24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914400" marR="0">
              <a:lnSpc>
                <a:spcPct val="90000"/>
              </a:lnSpc>
              <a:spcBef>
                <a:spcPts val="0"/>
              </a:spcBef>
              <a:spcAft>
                <a:spcPts val="0"/>
              </a:spcAft>
            </a:pPr>
            <a:r>
              <a:rPr lang="en-US" b="1" kern="100" dirty="0">
                <a:solidFill>
                  <a:schemeClr val="tx1"/>
                </a:solidFill>
                <a:latin typeface="Calibri" panose="020F0502020204030204" pitchFamily="34" charset="0"/>
                <a:ea typeface="Calibri" panose="020F0502020204030204" pitchFamily="34" charset="0"/>
                <a:cs typeface="Calibri" panose="020F0502020204030204" pitchFamily="34" charset="0"/>
              </a:rPr>
              <a:t>Pl</a:t>
            </a:r>
            <a:r>
              <a:rPr lang="en-US" sz="2400" b="1"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ace-conscious policies to promote upward mobility </a:t>
            </a:r>
            <a:r>
              <a:rPr lang="en-US" sz="2800" b="1"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should focus primarily on improving the local childhood environment </a:t>
            </a:r>
            <a:r>
              <a:rPr lang="en-US" sz="24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rather than conditions in adulthood.</a:t>
            </a:r>
          </a:p>
          <a:p>
            <a:pPr marL="914400" marR="0">
              <a:lnSpc>
                <a:spcPct val="90000"/>
              </a:lnSpc>
              <a:spcBef>
                <a:spcPts val="0"/>
              </a:spcBef>
              <a:spcAft>
                <a:spcPts val="0"/>
              </a:spcAft>
            </a:pPr>
            <a:endParaRPr lang="en-US" sz="24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914400" marR="0">
              <a:lnSpc>
                <a:spcPct val="90000"/>
              </a:lnSpc>
              <a:spcBef>
                <a:spcPts val="0"/>
              </a:spcBef>
              <a:spcAft>
                <a:spcPts val="0"/>
              </a:spcAft>
            </a:pPr>
            <a:r>
              <a:rPr lang="en-US" sz="3200" b="1" i="1" kern="100" dirty="0">
                <a:solidFill>
                  <a:schemeClr val="accent3">
                    <a:lumMod val="20000"/>
                    <a:lumOff val="80000"/>
                  </a:schemeClr>
                </a:solidFill>
                <a:latin typeface="Calibri" panose="020F0502020204030204" pitchFamily="34" charset="0"/>
                <a:ea typeface="Calibri" panose="020F0502020204030204" pitchFamily="34" charset="0"/>
                <a:cs typeface="Calibri" panose="020F0502020204030204" pitchFamily="34" charset="0"/>
              </a:rPr>
              <a:t>N</a:t>
            </a:r>
            <a:r>
              <a:rPr lang="en-US" sz="3200" b="1" i="1" kern="100" dirty="0">
                <a:solidFill>
                  <a:schemeClr val="accent3">
                    <a:lumMod val="20000"/>
                    <a:lumOff val="80000"/>
                  </a:schemeClr>
                </a:solidFill>
                <a:effectLst/>
                <a:latin typeface="Calibri" panose="020F0502020204030204" pitchFamily="34" charset="0"/>
                <a:ea typeface="Calibri" panose="020F0502020204030204" pitchFamily="34" charset="0"/>
                <a:cs typeface="Calibri" panose="020F0502020204030204" pitchFamily="34" charset="0"/>
              </a:rPr>
              <a:t>eighborhoods have causal effects on children’s long-term outcomes</a:t>
            </a:r>
            <a:r>
              <a:rPr lang="en-US" sz="3200" i="1" kern="100" dirty="0">
                <a:solidFill>
                  <a:schemeClr val="accent3">
                    <a:lumMod val="20000"/>
                    <a:lumOff val="80000"/>
                  </a:schemeClr>
                </a:solidFill>
                <a:effectLst/>
                <a:latin typeface="Calibri" panose="020F0502020204030204" pitchFamily="34" charset="0"/>
                <a:ea typeface="Calibri" panose="020F0502020204030204" pitchFamily="34" charset="0"/>
                <a:cs typeface="Calibri" panose="020F0502020204030204" pitchFamily="34" charset="0"/>
              </a:rPr>
              <a:t>.</a:t>
            </a:r>
            <a:endParaRPr lang="en-US" sz="3200" i="1" kern="100" dirty="0">
              <a:solidFill>
                <a:schemeClr val="accent3">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Footer Placeholder 4">
            <a:extLst>
              <a:ext uri="{FF2B5EF4-FFF2-40B4-BE49-F238E27FC236}">
                <a16:creationId xmlns:a16="http://schemas.microsoft.com/office/drawing/2014/main" id="{D593FA18-50D6-0344-B477-1D7C91CF4029}"/>
              </a:ext>
            </a:extLst>
          </p:cNvPr>
          <p:cNvSpPr>
            <a:spLocks noGrp="1"/>
          </p:cNvSpPr>
          <p:nvPr>
            <p:ph type="ftr" sz="quarter" idx="11"/>
          </p:nvPr>
        </p:nvSpPr>
        <p:spPr>
          <a:xfrm>
            <a:off x="1818861" y="6276836"/>
            <a:ext cx="7225748" cy="489641"/>
          </a:xfrm>
        </p:spPr>
        <p:txBody>
          <a:bodyPr/>
          <a:lstStyle/>
          <a:p>
            <a:pPr>
              <a:lnSpc>
                <a:spcPct val="90000"/>
              </a:lnSpc>
              <a:spcBef>
                <a:spcPts val="0"/>
              </a:spcBef>
              <a:spcAft>
                <a:spcPts val="800"/>
              </a:spcAft>
            </a:pPr>
            <a:r>
              <a:rPr lang="en-US" sz="12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Raj Chetty, Nathaniel Hendren in the Quarterly Journal of Economics, Volume 133, Issue 3, August 2018,</a:t>
            </a:r>
            <a:endParaRPr lang="en-US" sz="12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Slide Number Placeholder 5">
            <a:extLst>
              <a:ext uri="{FF2B5EF4-FFF2-40B4-BE49-F238E27FC236}">
                <a16:creationId xmlns:a16="http://schemas.microsoft.com/office/drawing/2014/main" id="{134C72D2-EFDF-844A-8472-CB49A59B127B}"/>
              </a:ext>
            </a:extLst>
          </p:cNvPr>
          <p:cNvSpPr>
            <a:spLocks noGrp="1"/>
          </p:cNvSpPr>
          <p:nvPr>
            <p:ph type="sldNum" sz="quarter" idx="12"/>
          </p:nvPr>
        </p:nvSpPr>
        <p:spPr>
          <a:xfrm>
            <a:off x="10206318" y="6356350"/>
            <a:ext cx="1604682" cy="365125"/>
          </a:xfrm>
        </p:spPr>
        <p:txBody>
          <a:bodyPr/>
          <a:lstStyle/>
          <a:p>
            <a:fld id="{294A09A9-5501-47C1-A89A-A340965A2BE2}" type="slidenum">
              <a:rPr lang="en-US" smtClean="0"/>
              <a:pPr/>
              <a:t>56</a:t>
            </a:fld>
            <a:endParaRPr lang="en-US" dirty="0"/>
          </a:p>
        </p:txBody>
      </p:sp>
    </p:spTree>
    <p:extLst>
      <p:ext uri="{BB962C8B-B14F-4D97-AF65-F5344CB8AC3E}">
        <p14:creationId xmlns:p14="http://schemas.microsoft.com/office/powerpoint/2010/main" val="20633395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E8EE1C-DC1B-E302-360C-9C12A52011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687" b="166"/>
          <a:stretch/>
        </p:blipFill>
        <p:spPr>
          <a:xfrm>
            <a:off x="457200" y="457200"/>
            <a:ext cx="11277600" cy="5943600"/>
          </a:xfrm>
          <a:prstGeom prst="rect">
            <a:avLst/>
          </a:prstGeom>
        </p:spPr>
      </p:pic>
      <p:sp>
        <p:nvSpPr>
          <p:cNvPr id="2" name="Date Placeholder 1">
            <a:extLst>
              <a:ext uri="{FF2B5EF4-FFF2-40B4-BE49-F238E27FC236}">
                <a16:creationId xmlns:a16="http://schemas.microsoft.com/office/drawing/2014/main" id="{1426FD89-2280-4AAF-8A7D-BB5187A5B315}"/>
              </a:ext>
            </a:extLst>
          </p:cNvPr>
          <p:cNvSpPr>
            <a:spLocks noGrp="1"/>
          </p:cNvSpPr>
          <p:nvPr>
            <p:ph type="dt" sz="half" idx="10"/>
          </p:nvPr>
        </p:nvSpPr>
        <p:spPr>
          <a:xfrm>
            <a:off x="8991600" y="6455664"/>
            <a:ext cx="2743200" cy="365125"/>
          </a:xfrm>
        </p:spPr>
        <p:txBody>
          <a:bodyPr>
            <a:normAutofit/>
          </a:bodyPr>
          <a:lstStyle/>
          <a:p>
            <a:pPr algn="r">
              <a:spcAft>
                <a:spcPts val="600"/>
              </a:spcAft>
            </a:pPr>
            <a:fld id="{B562DF68-3089-814D-8A14-C651FE91885E}" type="datetime1">
              <a:rPr lang="en-US" sz="1100">
                <a:solidFill>
                  <a:srgbClr val="FFFFFF"/>
                </a:solidFill>
              </a:rPr>
              <a:pPr algn="r">
                <a:spcAft>
                  <a:spcPts val="600"/>
                </a:spcAft>
              </a:pPr>
              <a:t>8/28/23</a:t>
            </a:fld>
            <a:endParaRPr lang="en-US" sz="1100">
              <a:solidFill>
                <a:srgbClr val="FFFFFF"/>
              </a:solidFill>
            </a:endParaRPr>
          </a:p>
        </p:txBody>
      </p:sp>
      <p:sp>
        <p:nvSpPr>
          <p:cNvPr id="4" name="Slide Number Placeholder 3">
            <a:extLst>
              <a:ext uri="{FF2B5EF4-FFF2-40B4-BE49-F238E27FC236}">
                <a16:creationId xmlns:a16="http://schemas.microsoft.com/office/drawing/2014/main" id="{6EEAAF0C-5C1F-4394-98AA-E203977498DE}"/>
              </a:ext>
            </a:extLst>
          </p:cNvPr>
          <p:cNvSpPr>
            <a:spLocks noGrp="1"/>
          </p:cNvSpPr>
          <p:nvPr>
            <p:ph type="sldNum" sz="quarter" idx="12"/>
          </p:nvPr>
        </p:nvSpPr>
        <p:spPr>
          <a:xfrm>
            <a:off x="11704320" y="6455664"/>
            <a:ext cx="448056" cy="365125"/>
          </a:xfrm>
        </p:spPr>
        <p:txBody>
          <a:bodyPr>
            <a:normAutofit/>
          </a:bodyPr>
          <a:lstStyle/>
          <a:p>
            <a:pPr>
              <a:spcAft>
                <a:spcPts val="600"/>
              </a:spcAft>
            </a:pPr>
            <a:fld id="{294A09A9-5501-47C1-A89A-A340965A2BE2}" type="slidenum">
              <a:rPr lang="en-US" sz="1100">
                <a:solidFill>
                  <a:srgbClr val="FFFFFF"/>
                </a:solidFill>
              </a:rPr>
              <a:pPr>
                <a:spcAft>
                  <a:spcPts val="600"/>
                </a:spcAft>
              </a:pPr>
              <a:t>57</a:t>
            </a:fld>
            <a:endParaRPr lang="en-US" sz="1100">
              <a:solidFill>
                <a:srgbClr val="FFFFFF"/>
              </a:solidFill>
            </a:endParaRPr>
          </a:p>
        </p:txBody>
      </p:sp>
    </p:spTree>
    <p:extLst>
      <p:ext uri="{BB962C8B-B14F-4D97-AF65-F5344CB8AC3E}">
        <p14:creationId xmlns:p14="http://schemas.microsoft.com/office/powerpoint/2010/main" val="17756684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2">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138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86F581B-EFDB-0588-20F8-14CB795E47E3}"/>
              </a:ext>
            </a:extLst>
          </p:cNvPr>
          <p:cNvSpPr txBox="1"/>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lnSpc>
                <a:spcPct val="90000"/>
              </a:lnSpc>
              <a:spcBef>
                <a:spcPct val="0"/>
              </a:spcBef>
              <a:spcAft>
                <a:spcPts val="600"/>
              </a:spcAft>
            </a:pPr>
            <a:r>
              <a:rPr lang="en-US" sz="2400" kern="1200">
                <a:solidFill>
                  <a:srgbClr val="FFFFFF"/>
                </a:solidFill>
                <a:latin typeface="+mj-lt"/>
                <a:ea typeface="+mj-ea"/>
                <a:cs typeface="+mj-cs"/>
              </a:rPr>
              <a:t>You can use the mapping tool at Diversity Data Kids website</a:t>
            </a:r>
          </a:p>
        </p:txBody>
      </p:sp>
      <p:pic>
        <p:nvPicPr>
          <p:cNvPr id="7" name="Content Placeholder 6">
            <a:extLst>
              <a:ext uri="{FF2B5EF4-FFF2-40B4-BE49-F238E27FC236}">
                <a16:creationId xmlns:a16="http://schemas.microsoft.com/office/drawing/2014/main" id="{0089074A-6FB1-C0DC-13E9-1517B4E636D7}"/>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3591037" y="575679"/>
            <a:ext cx="8600963" cy="5152459"/>
          </a:xfrm>
          <a:prstGeom prst="rect">
            <a:avLst/>
          </a:prstGeom>
        </p:spPr>
      </p:pic>
      <p:sp>
        <p:nvSpPr>
          <p:cNvPr id="4" name="Date Placeholder 3">
            <a:extLst>
              <a:ext uri="{FF2B5EF4-FFF2-40B4-BE49-F238E27FC236}">
                <a16:creationId xmlns:a16="http://schemas.microsoft.com/office/drawing/2014/main" id="{77F91F10-5BED-04D6-6089-C092E0F38631}"/>
              </a:ext>
            </a:extLst>
          </p:cNvPr>
          <p:cNvSpPr>
            <a:spLocks noGrp="1"/>
          </p:cNvSpPr>
          <p:nvPr>
            <p:ph type="dt" sz="half" idx="2"/>
          </p:nvPr>
        </p:nvSpPr>
        <p:spPr>
          <a:xfrm>
            <a:off x="413657" y="6356350"/>
            <a:ext cx="1480457"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7E7AB22C-8B7E-9B4A-8C65-396C3C874D86}" type="datetime1">
              <a:rPr lang="en-US">
                <a:solidFill>
                  <a:srgbClr val="FFFFFF"/>
                </a:solidFill>
              </a:rPr>
              <a:pPr>
                <a:spcAft>
                  <a:spcPts val="600"/>
                </a:spcAft>
              </a:pPr>
              <a:t>8/28/23</a:t>
            </a:fld>
            <a:endParaRPr lang="en-US">
              <a:solidFill>
                <a:srgbClr val="FFFFFF"/>
              </a:solidFill>
            </a:endParaRPr>
          </a:p>
        </p:txBody>
      </p:sp>
      <p:sp>
        <p:nvSpPr>
          <p:cNvPr id="6" name="Slide Number Placeholder 5">
            <a:extLst>
              <a:ext uri="{FF2B5EF4-FFF2-40B4-BE49-F238E27FC236}">
                <a16:creationId xmlns:a16="http://schemas.microsoft.com/office/drawing/2014/main" id="{346AED7C-EB4F-BBE7-EF33-DE59ACDED404}"/>
              </a:ext>
            </a:extLst>
          </p:cNvPr>
          <p:cNvSpPr>
            <a:spLocks noGrp="1"/>
          </p:cNvSpPr>
          <p:nvPr>
            <p:ph type="sldNum" sz="quarter" idx="4"/>
          </p:nvPr>
        </p:nvSpPr>
        <p:spPr>
          <a:xfrm>
            <a:off x="11310257" y="6356350"/>
            <a:ext cx="560009"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294A09A9-5501-47C1-A89A-A340965A2BE2}" type="slidenum">
              <a:rPr lang="en-US">
                <a:solidFill>
                  <a:srgbClr val="898989"/>
                </a:solidFill>
              </a:rPr>
              <a:pPr>
                <a:spcAft>
                  <a:spcPts val="600"/>
                </a:spcAft>
              </a:pPr>
              <a:t>58</a:t>
            </a:fld>
            <a:endParaRPr lang="en-US">
              <a:solidFill>
                <a:srgbClr val="898989"/>
              </a:solidFill>
            </a:endParaRPr>
          </a:p>
        </p:txBody>
      </p:sp>
    </p:spTree>
    <p:extLst>
      <p:ext uri="{BB962C8B-B14F-4D97-AF65-F5344CB8AC3E}">
        <p14:creationId xmlns:p14="http://schemas.microsoft.com/office/powerpoint/2010/main" val="25382949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able&#10;&#10;Description automatically generated">
            <a:extLst>
              <a:ext uri="{FF2B5EF4-FFF2-40B4-BE49-F238E27FC236}">
                <a16:creationId xmlns:a16="http://schemas.microsoft.com/office/drawing/2014/main" id="{D4D227CA-C693-7931-7CCC-3639AC03EF0E}"/>
              </a:ext>
            </a:extLst>
          </p:cNvPr>
          <p:cNvPicPr>
            <a:picLocks noChangeAspect="1"/>
          </p:cNvPicPr>
          <p:nvPr/>
        </p:nvPicPr>
        <p:blipFill>
          <a:blip r:embed="rId2"/>
          <a:stretch>
            <a:fillRect/>
          </a:stretch>
        </p:blipFill>
        <p:spPr>
          <a:xfrm>
            <a:off x="88433" y="1422400"/>
            <a:ext cx="5849750" cy="3665417"/>
          </a:xfrm>
          <a:prstGeom prst="rect">
            <a:avLst/>
          </a:prstGeom>
        </p:spPr>
      </p:pic>
      <p:pic>
        <p:nvPicPr>
          <p:cNvPr id="14" name="Picture 13" descr="Table&#10;&#10;Description automatically generated">
            <a:extLst>
              <a:ext uri="{FF2B5EF4-FFF2-40B4-BE49-F238E27FC236}">
                <a16:creationId xmlns:a16="http://schemas.microsoft.com/office/drawing/2014/main" id="{8FB7EF9D-F4AB-49AF-B375-9D4222432212}"/>
              </a:ext>
            </a:extLst>
          </p:cNvPr>
          <p:cNvPicPr>
            <a:picLocks noChangeAspect="1"/>
          </p:cNvPicPr>
          <p:nvPr/>
        </p:nvPicPr>
        <p:blipFill>
          <a:blip r:embed="rId3"/>
          <a:stretch>
            <a:fillRect/>
          </a:stretch>
        </p:blipFill>
        <p:spPr>
          <a:xfrm>
            <a:off x="6253817" y="530379"/>
            <a:ext cx="5791427" cy="5339307"/>
          </a:xfrm>
          <a:prstGeom prst="rect">
            <a:avLst/>
          </a:prstGeom>
        </p:spPr>
      </p:pic>
      <p:sp>
        <p:nvSpPr>
          <p:cNvPr id="8" name="Slide Number Placeholder 7">
            <a:extLst>
              <a:ext uri="{FF2B5EF4-FFF2-40B4-BE49-F238E27FC236}">
                <a16:creationId xmlns:a16="http://schemas.microsoft.com/office/drawing/2014/main" id="{3774264E-FE53-FDE4-E686-BBB54F1B00C0}"/>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294A09A9-5501-47C1-A89A-A340965A2BE2}" type="slidenum">
              <a:rPr lang="en-US" smtClean="0">
                <a:solidFill>
                  <a:schemeClr val="tx1">
                    <a:tint val="75000"/>
                  </a:schemeClr>
                </a:solidFill>
              </a:rPr>
              <a:pPr>
                <a:spcAft>
                  <a:spcPts val="600"/>
                </a:spcAft>
              </a:pPr>
              <a:t>59</a:t>
            </a:fld>
            <a:endParaRPr lang="en-US" dirty="0">
              <a:solidFill>
                <a:schemeClr val="tx1">
                  <a:tint val="75000"/>
                </a:schemeClr>
              </a:solidFill>
            </a:endParaRPr>
          </a:p>
        </p:txBody>
      </p:sp>
      <p:cxnSp>
        <p:nvCxnSpPr>
          <p:cNvPr id="20" name="Straight Arrow Connector 19">
            <a:extLst>
              <a:ext uri="{FF2B5EF4-FFF2-40B4-BE49-F238E27FC236}">
                <a16:creationId xmlns:a16="http://schemas.microsoft.com/office/drawing/2014/main" id="{FE732BE6-1F2F-3F2A-28F9-1EA281569B3B}"/>
              </a:ext>
            </a:extLst>
          </p:cNvPr>
          <p:cNvCxnSpPr>
            <a:cxnSpLocks/>
          </p:cNvCxnSpPr>
          <p:nvPr/>
        </p:nvCxnSpPr>
        <p:spPr>
          <a:xfrm flipV="1">
            <a:off x="1698161" y="4442576"/>
            <a:ext cx="2446999" cy="1091967"/>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22" name="Straight Arrow Connector 21">
            <a:extLst>
              <a:ext uri="{FF2B5EF4-FFF2-40B4-BE49-F238E27FC236}">
                <a16:creationId xmlns:a16="http://schemas.microsoft.com/office/drawing/2014/main" id="{DB4C8882-08CD-DBAD-35FA-D7A9A593B39F}"/>
              </a:ext>
            </a:extLst>
          </p:cNvPr>
          <p:cNvCxnSpPr>
            <a:cxnSpLocks/>
          </p:cNvCxnSpPr>
          <p:nvPr/>
        </p:nvCxnSpPr>
        <p:spPr>
          <a:xfrm flipV="1">
            <a:off x="1794933" y="4541520"/>
            <a:ext cx="4490805" cy="99302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a:extLst>
              <a:ext uri="{FF2B5EF4-FFF2-40B4-BE49-F238E27FC236}">
                <a16:creationId xmlns:a16="http://schemas.microsoft.com/office/drawing/2014/main" id="{A7F4E200-9B9B-0388-3CDE-62DE6EED8F5B}"/>
              </a:ext>
            </a:extLst>
          </p:cNvPr>
          <p:cNvSpPr txBox="1"/>
          <p:nvPr/>
        </p:nvSpPr>
        <p:spPr>
          <a:xfrm>
            <a:off x="722489" y="530379"/>
            <a:ext cx="4188178" cy="369332"/>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p>
            <a:pPr algn="ctr"/>
            <a:r>
              <a:rPr lang="en-US" b="1" dirty="0">
                <a:latin typeface="Amasis MT Pro Black" panose="02040A04050005020304" pitchFamily="18" charset="0"/>
                <a:cs typeface="Aharoni" panose="02010803020104030203" pitchFamily="2" charset="-79"/>
              </a:rPr>
              <a:t>Lowest 10 Metro Areas</a:t>
            </a:r>
          </a:p>
        </p:txBody>
      </p:sp>
      <p:sp>
        <p:nvSpPr>
          <p:cNvPr id="4" name="TextBox 3">
            <a:extLst>
              <a:ext uri="{FF2B5EF4-FFF2-40B4-BE49-F238E27FC236}">
                <a16:creationId xmlns:a16="http://schemas.microsoft.com/office/drawing/2014/main" id="{599B83D7-4A46-6A9C-ACC7-A1EE5FE71B4F}"/>
              </a:ext>
            </a:extLst>
          </p:cNvPr>
          <p:cNvSpPr txBox="1"/>
          <p:nvPr/>
        </p:nvSpPr>
        <p:spPr>
          <a:xfrm>
            <a:off x="6886165" y="5892581"/>
            <a:ext cx="4526730" cy="646331"/>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wrap="square" rtlCol="0">
            <a:spAutoFit/>
          </a:bodyPr>
          <a:lstStyle/>
          <a:p>
            <a:pPr algn="ctr"/>
            <a:r>
              <a:rPr lang="en-US" b="1" dirty="0">
                <a:latin typeface="Amasis MT Pro Black" panose="02040A04050005020304" pitchFamily="18" charset="0"/>
                <a:cs typeface="Aharoni" panose="02010803020104030203" pitchFamily="2" charset="-79"/>
              </a:rPr>
              <a:t>Highest proportion of children in very low opportunity neighborhoods</a:t>
            </a:r>
          </a:p>
        </p:txBody>
      </p:sp>
    </p:spTree>
    <p:extLst>
      <p:ext uri="{BB962C8B-B14F-4D97-AF65-F5344CB8AC3E}">
        <p14:creationId xmlns:p14="http://schemas.microsoft.com/office/powerpoint/2010/main" val="1695049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kissing a person&#10;&#10;Description automatically generated with low confidence">
            <a:extLst>
              <a:ext uri="{FF2B5EF4-FFF2-40B4-BE49-F238E27FC236}">
                <a16:creationId xmlns:a16="http://schemas.microsoft.com/office/drawing/2014/main" id="{8F34ED7D-4CE1-8343-A46F-80215AA2ED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a:stretch/>
        </p:blipFill>
        <p:spPr>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4" name="Title 3">
            <a:extLst>
              <a:ext uri="{FF2B5EF4-FFF2-40B4-BE49-F238E27FC236}">
                <a16:creationId xmlns:a16="http://schemas.microsoft.com/office/drawing/2014/main" id="{70809F14-9EB0-6F47-AE36-A4AB5D64A794}"/>
              </a:ext>
            </a:extLst>
          </p:cNvPr>
          <p:cNvSpPr>
            <a:spLocks noGrp="1"/>
          </p:cNvSpPr>
          <p:nvPr>
            <p:ph type="title"/>
          </p:nvPr>
        </p:nvSpPr>
        <p:spPr>
          <a:xfrm>
            <a:off x="5985934" y="4108752"/>
            <a:ext cx="6206066" cy="2511972"/>
          </a:xfrm>
        </p:spPr>
        <p:txBody>
          <a:bodyPr vert="horz" lIns="91440" tIns="45720" rIns="91440" bIns="45720" rtlCol="0" anchor="t" anchorCtr="0">
            <a:noAutofit/>
          </a:bodyPr>
          <a:lstStyle/>
          <a:p>
            <a:pPr algn="ctr">
              <a:lnSpc>
                <a:spcPts val="3780"/>
              </a:lnSpc>
            </a:pPr>
            <a:r>
              <a:rPr lang="en-US" sz="3800" dirty="0"/>
              <a:t>Low-income children, women, single parents and people of color are </a:t>
            </a:r>
            <a:r>
              <a:rPr lang="en-US" sz="3800" b="1" dirty="0"/>
              <a:t>disproportionately impacted </a:t>
            </a:r>
            <a:r>
              <a:rPr lang="en-US" sz="3800" dirty="0"/>
              <a:t>by poverty </a:t>
            </a:r>
            <a:br>
              <a:rPr lang="en-US" sz="3800" dirty="0"/>
            </a:br>
            <a:r>
              <a:rPr lang="en-US" sz="3800" b="1" dirty="0"/>
              <a:t>and</a:t>
            </a:r>
            <a:r>
              <a:rPr lang="en-US" sz="3800" dirty="0"/>
              <a:t> by the pandemic</a:t>
            </a:r>
            <a:endParaRPr lang="en-US" sz="3800" kern="1200" dirty="0">
              <a:solidFill>
                <a:schemeClr val="tx1"/>
              </a:solidFill>
            </a:endParaRPr>
          </a:p>
        </p:txBody>
      </p:sp>
      <p:pic>
        <p:nvPicPr>
          <p:cNvPr id="5" name="Picture 4">
            <a:extLst>
              <a:ext uri="{FF2B5EF4-FFF2-40B4-BE49-F238E27FC236}">
                <a16:creationId xmlns:a16="http://schemas.microsoft.com/office/drawing/2014/main" id="{175C82D8-0E38-C84F-AF8C-35E11DBF00B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Tree>
    <p:extLst>
      <p:ext uri="{BB962C8B-B14F-4D97-AF65-F5344CB8AC3E}">
        <p14:creationId xmlns:p14="http://schemas.microsoft.com/office/powerpoint/2010/main" val="21798578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A6AA5A1-0CC2-33EB-341A-E6DA45FB5D62}"/>
              </a:ext>
            </a:extLst>
          </p:cNvPr>
          <p:cNvPicPr>
            <a:picLocks noChangeAspect="1"/>
          </p:cNvPicPr>
          <p:nvPr/>
        </p:nvPicPr>
        <p:blipFill>
          <a:blip r:embed="rId3"/>
          <a:stretch>
            <a:fillRect/>
          </a:stretch>
        </p:blipFill>
        <p:spPr>
          <a:xfrm>
            <a:off x="437959" y="292576"/>
            <a:ext cx="6931257" cy="1325563"/>
          </a:xfrm>
          <a:prstGeom prst="rect">
            <a:avLst/>
          </a:prstGeom>
        </p:spPr>
      </p:pic>
      <p:sp>
        <p:nvSpPr>
          <p:cNvPr id="12" name="Content Placeholder 11">
            <a:extLst>
              <a:ext uri="{FF2B5EF4-FFF2-40B4-BE49-F238E27FC236}">
                <a16:creationId xmlns:a16="http://schemas.microsoft.com/office/drawing/2014/main" id="{083F8FC2-8411-EB22-0914-F58072B6643A}"/>
              </a:ext>
            </a:extLst>
          </p:cNvPr>
          <p:cNvSpPr>
            <a:spLocks noGrp="1"/>
          </p:cNvSpPr>
          <p:nvPr>
            <p:ph sz="half" idx="1"/>
          </p:nvPr>
        </p:nvSpPr>
        <p:spPr>
          <a:xfrm>
            <a:off x="748454" y="1809391"/>
            <a:ext cx="4829386" cy="2396849"/>
          </a:xfrm>
        </p:spPr>
        <p:txBody>
          <a:bodyPr/>
          <a:lstStyle/>
          <a:p>
            <a:r>
              <a:rPr lang="en-US" sz="1800" dirty="0">
                <a:solidFill>
                  <a:srgbClr val="221E1F"/>
                </a:solidFill>
                <a:effectLst/>
                <a:latin typeface="Calibri" panose="020F0502020204030204" pitchFamily="34" charset="0"/>
                <a:ea typeface="Calibri" panose="020F0502020204030204" pitchFamily="34" charset="0"/>
              </a:rPr>
              <a:t>Being used by </a:t>
            </a:r>
            <a:r>
              <a:rPr lang="en-US" sz="1800" dirty="0">
                <a:solidFill>
                  <a:srgbClr val="221E1F"/>
                </a:solidFill>
                <a:latin typeface="Calibri" panose="020F0502020204030204" pitchFamily="34" charset="0"/>
                <a:ea typeface="Calibri" panose="020F0502020204030204" pitchFamily="34" charset="0"/>
              </a:rPr>
              <a:t>the </a:t>
            </a:r>
            <a:r>
              <a:rPr lang="en-US" sz="1800" b="1" dirty="0">
                <a:solidFill>
                  <a:srgbClr val="221E1F"/>
                </a:solidFill>
                <a:latin typeface="Calibri" panose="020F0502020204030204" pitchFamily="34" charset="0"/>
                <a:ea typeface="Calibri" panose="020F0502020204030204" pitchFamily="34" charset="0"/>
              </a:rPr>
              <a:t>Justice40 Initiative,</a:t>
            </a:r>
            <a:r>
              <a:rPr lang="en-US" sz="1800" dirty="0">
                <a:solidFill>
                  <a:srgbClr val="221E1F"/>
                </a:solidFill>
                <a:latin typeface="Calibri" panose="020F0502020204030204" pitchFamily="34" charset="0"/>
                <a:ea typeface="Calibri" panose="020F0502020204030204" pitchFamily="34" charset="0"/>
              </a:rPr>
              <a:t> </a:t>
            </a:r>
            <a:endParaRPr lang="en-US" sz="1800" dirty="0">
              <a:solidFill>
                <a:srgbClr val="221E1F"/>
              </a:solidFill>
              <a:effectLst/>
              <a:latin typeface="Calibri" panose="020F0502020204030204" pitchFamily="34" charset="0"/>
              <a:ea typeface="Calibri" panose="020F0502020204030204" pitchFamily="34" charset="0"/>
            </a:endParaRPr>
          </a:p>
          <a:p>
            <a:r>
              <a:rPr lang="en-US" sz="1800" dirty="0">
                <a:solidFill>
                  <a:srgbClr val="221E1F"/>
                </a:solidFill>
                <a:effectLst/>
                <a:latin typeface="Calibri" panose="020F0502020204030204" pitchFamily="34" charset="0"/>
                <a:ea typeface="Calibri" panose="020F0502020204030204" pitchFamily="34" charset="0"/>
              </a:rPr>
              <a:t>Uses </a:t>
            </a:r>
            <a:r>
              <a:rPr lang="en-US" sz="1800" b="1" dirty="0">
                <a:solidFill>
                  <a:srgbClr val="221E1F"/>
                </a:solidFill>
                <a:effectLst/>
                <a:latin typeface="Calibri" panose="020F0502020204030204" pitchFamily="34" charset="0"/>
                <a:ea typeface="Calibri" panose="020F0502020204030204" pitchFamily="34" charset="0"/>
              </a:rPr>
              <a:t>8 categories</a:t>
            </a:r>
          </a:p>
          <a:p>
            <a:pPr>
              <a:lnSpc>
                <a:spcPct val="110000"/>
              </a:lnSpc>
            </a:pPr>
            <a:r>
              <a:rPr lang="en-US" sz="1800" dirty="0">
                <a:solidFill>
                  <a:srgbClr val="221E1F"/>
                </a:solidFill>
                <a:effectLst/>
                <a:latin typeface="Calibri" panose="020F0502020204030204" pitchFamily="34" charset="0"/>
                <a:ea typeface="Calibri" panose="020F0502020204030204" pitchFamily="34" charset="0"/>
              </a:rPr>
              <a:t>Communities</a:t>
            </a:r>
            <a:r>
              <a:rPr lang="en-US" sz="1800" spc="-70" dirty="0">
                <a:solidFill>
                  <a:srgbClr val="221E1F"/>
                </a:solidFill>
                <a:effectLst/>
                <a:latin typeface="Calibri" panose="020F0502020204030204" pitchFamily="34" charset="0"/>
                <a:ea typeface="Calibri" panose="020F0502020204030204" pitchFamily="34" charset="0"/>
              </a:rPr>
              <a:t> </a:t>
            </a:r>
            <a:r>
              <a:rPr lang="en-US" sz="1800" dirty="0">
                <a:solidFill>
                  <a:srgbClr val="221E1F"/>
                </a:solidFill>
                <a:effectLst/>
                <a:latin typeface="Calibri" panose="020F0502020204030204" pitchFamily="34" charset="0"/>
                <a:ea typeface="Calibri" panose="020F0502020204030204" pitchFamily="34" charset="0"/>
              </a:rPr>
              <a:t>are</a:t>
            </a:r>
            <a:r>
              <a:rPr lang="en-US" sz="1800" spc="-70" dirty="0">
                <a:solidFill>
                  <a:srgbClr val="221E1F"/>
                </a:solidFill>
                <a:effectLst/>
                <a:latin typeface="Calibri" panose="020F0502020204030204" pitchFamily="34" charset="0"/>
                <a:ea typeface="Calibri" panose="020F0502020204030204" pitchFamily="34" charset="0"/>
              </a:rPr>
              <a:t> </a:t>
            </a:r>
            <a:r>
              <a:rPr lang="en-US" sz="1800" b="1" dirty="0">
                <a:solidFill>
                  <a:srgbClr val="221E1F"/>
                </a:solidFill>
                <a:effectLst/>
                <a:latin typeface="Calibri" panose="020F0502020204030204" pitchFamily="34" charset="0"/>
                <a:ea typeface="Calibri" panose="020F0502020204030204" pitchFamily="34" charset="0"/>
              </a:rPr>
              <a:t>identified</a:t>
            </a:r>
            <a:r>
              <a:rPr lang="en-US" sz="1800" b="1" spc="-70" dirty="0">
                <a:solidFill>
                  <a:srgbClr val="221E1F"/>
                </a:solidFill>
                <a:effectLst/>
                <a:latin typeface="Calibri" panose="020F0502020204030204" pitchFamily="34" charset="0"/>
                <a:ea typeface="Calibri" panose="020F0502020204030204" pitchFamily="34" charset="0"/>
              </a:rPr>
              <a:t> </a:t>
            </a:r>
            <a:r>
              <a:rPr lang="en-US" sz="1800" b="1" dirty="0">
                <a:solidFill>
                  <a:srgbClr val="221E1F"/>
                </a:solidFill>
                <a:effectLst/>
                <a:latin typeface="Calibri" panose="020F0502020204030204" pitchFamily="34" charset="0"/>
                <a:ea typeface="Calibri" panose="020F0502020204030204" pitchFamily="34" charset="0"/>
              </a:rPr>
              <a:t>as</a:t>
            </a:r>
            <a:r>
              <a:rPr lang="en-US" sz="1800" b="1" spc="-70" dirty="0">
                <a:solidFill>
                  <a:srgbClr val="221E1F"/>
                </a:solidFill>
                <a:effectLst/>
                <a:latin typeface="Calibri" panose="020F0502020204030204" pitchFamily="34" charset="0"/>
                <a:ea typeface="Calibri" panose="020F0502020204030204" pitchFamily="34" charset="0"/>
              </a:rPr>
              <a:t> </a:t>
            </a:r>
            <a:r>
              <a:rPr lang="en-US" sz="1800" b="1" dirty="0">
                <a:solidFill>
                  <a:srgbClr val="221E1F"/>
                </a:solidFill>
                <a:effectLst/>
                <a:latin typeface="Calibri" panose="020F0502020204030204" pitchFamily="34" charset="0"/>
                <a:ea typeface="Calibri" panose="020F0502020204030204" pitchFamily="34" charset="0"/>
              </a:rPr>
              <a:t>disadvantaged</a:t>
            </a:r>
            <a:r>
              <a:rPr lang="en-US" sz="1800" b="1" spc="-70" dirty="0">
                <a:solidFill>
                  <a:srgbClr val="221E1F"/>
                </a:solidFill>
                <a:effectLst/>
                <a:latin typeface="Calibri" panose="020F0502020204030204" pitchFamily="34" charset="0"/>
                <a:ea typeface="Calibri" panose="020F0502020204030204" pitchFamily="34" charset="0"/>
              </a:rPr>
              <a:t> </a:t>
            </a:r>
            <a:r>
              <a:rPr lang="en-US" sz="1800" dirty="0">
                <a:solidFill>
                  <a:srgbClr val="221E1F"/>
                </a:solidFill>
                <a:effectLst/>
                <a:latin typeface="Calibri" panose="020F0502020204030204" pitchFamily="34" charset="0"/>
                <a:ea typeface="Calibri" panose="020F0502020204030204" pitchFamily="34" charset="0"/>
              </a:rPr>
              <a:t>if they are located in census tracts that are at or above the thresholds in </a:t>
            </a:r>
            <a:r>
              <a:rPr lang="en-US" sz="1800" b="1" dirty="0">
                <a:solidFill>
                  <a:srgbClr val="221E1F"/>
                </a:solidFill>
                <a:effectLst/>
                <a:latin typeface="Calibri" panose="020F0502020204030204" pitchFamily="34" charset="0"/>
                <a:ea typeface="Calibri" panose="020F0502020204030204" pitchFamily="34" charset="0"/>
              </a:rPr>
              <a:t>one or more of eight categories of criteria.</a:t>
            </a:r>
            <a:endParaRPr lang="en-US" sz="1800" b="1" dirty="0">
              <a:effectLst/>
              <a:latin typeface="Calibri" panose="020F0502020204030204" pitchFamily="34" charset="0"/>
              <a:ea typeface="Calibri" panose="020F0502020204030204" pitchFamily="34" charset="0"/>
            </a:endParaRPr>
          </a:p>
          <a:p>
            <a:endParaRPr lang="en-US" dirty="0">
              <a:latin typeface="Segoe UI Black" panose="020B0A02040204020203" pitchFamily="34" charset="0"/>
              <a:ea typeface="Segoe UI Black" panose="020B0A02040204020203" pitchFamily="34" charset="0"/>
            </a:endParaRPr>
          </a:p>
        </p:txBody>
      </p:sp>
      <p:sp>
        <p:nvSpPr>
          <p:cNvPr id="13" name="Content Placeholder 12">
            <a:extLst>
              <a:ext uri="{FF2B5EF4-FFF2-40B4-BE49-F238E27FC236}">
                <a16:creationId xmlns:a16="http://schemas.microsoft.com/office/drawing/2014/main" id="{25F4DB83-5CA7-53FE-632C-D9A080FEC388}"/>
              </a:ext>
            </a:extLst>
          </p:cNvPr>
          <p:cNvSpPr>
            <a:spLocks noGrp="1"/>
          </p:cNvSpPr>
          <p:nvPr>
            <p:ph sz="half" idx="2"/>
          </p:nvPr>
        </p:nvSpPr>
        <p:spPr>
          <a:xfrm>
            <a:off x="6070505" y="1660702"/>
            <a:ext cx="5994590" cy="3880773"/>
          </a:xfrm>
        </p:spPr>
        <p:txBody>
          <a:bodyPr/>
          <a:lstStyle/>
          <a:p>
            <a:pPr marL="514350" indent="-514350">
              <a:buFont typeface="+mj-lt"/>
              <a:buAutoNum type="arabicPeriod"/>
            </a:pPr>
            <a:r>
              <a:rPr lang="en-US" sz="2000" dirty="0">
                <a:latin typeface="Calibri" panose="020F0502020204030204" pitchFamily="34" charset="0"/>
                <a:cs typeface="Calibri" panose="020F0502020204030204" pitchFamily="34" charset="0"/>
              </a:rPr>
              <a:t>Climate Change</a:t>
            </a:r>
          </a:p>
          <a:p>
            <a:pPr marL="514350" indent="-514350">
              <a:buFont typeface="+mj-lt"/>
              <a:buAutoNum type="arabicPeriod"/>
            </a:pPr>
            <a:r>
              <a:rPr lang="en-US" sz="2000" dirty="0">
                <a:latin typeface="Calibri" panose="020F0502020204030204" pitchFamily="34" charset="0"/>
                <a:cs typeface="Calibri" panose="020F0502020204030204" pitchFamily="34" charset="0"/>
              </a:rPr>
              <a:t>Clean Energy &amp; Energy Efficiency</a:t>
            </a:r>
          </a:p>
          <a:p>
            <a:pPr marL="514350" indent="-514350">
              <a:buFont typeface="+mj-lt"/>
              <a:buAutoNum type="arabicPeriod"/>
            </a:pPr>
            <a:r>
              <a:rPr lang="en-US" sz="2000" b="1" dirty="0">
                <a:solidFill>
                  <a:srgbClr val="0070C0"/>
                </a:solidFill>
                <a:latin typeface="Calibri" panose="020F0502020204030204" pitchFamily="34" charset="0"/>
                <a:cs typeface="Calibri" panose="020F0502020204030204" pitchFamily="34" charset="0"/>
              </a:rPr>
              <a:t>Clean Transit</a:t>
            </a:r>
          </a:p>
          <a:p>
            <a:pPr marL="514350" indent="-514350">
              <a:buFont typeface="+mj-lt"/>
              <a:buAutoNum type="arabicPeriod"/>
            </a:pPr>
            <a:r>
              <a:rPr lang="en-US" sz="2000" b="1" dirty="0">
                <a:solidFill>
                  <a:srgbClr val="0070C0"/>
                </a:solidFill>
                <a:latin typeface="Calibri" panose="020F0502020204030204" pitchFamily="34" charset="0"/>
                <a:cs typeface="Calibri" panose="020F0502020204030204" pitchFamily="34" charset="0"/>
              </a:rPr>
              <a:t>Affordable &amp; Sustainable Housing </a:t>
            </a:r>
          </a:p>
          <a:p>
            <a:pPr marL="514350" indent="-514350">
              <a:buFont typeface="+mj-lt"/>
              <a:buAutoNum type="arabicPeriod"/>
            </a:pPr>
            <a:r>
              <a:rPr lang="en-US" sz="2000" dirty="0">
                <a:latin typeface="Calibri" panose="020F0502020204030204" pitchFamily="34" charset="0"/>
                <a:cs typeface="Calibri" panose="020F0502020204030204" pitchFamily="34" charset="0"/>
              </a:rPr>
              <a:t>Reduction &amp; Remediation of Legacy Pollution </a:t>
            </a:r>
          </a:p>
          <a:p>
            <a:pPr marL="514350" indent="-514350">
              <a:buFont typeface="+mj-lt"/>
              <a:buAutoNum type="arabicPeriod"/>
            </a:pPr>
            <a:r>
              <a:rPr lang="en-US" sz="2000" dirty="0">
                <a:latin typeface="Calibri" panose="020F0502020204030204" pitchFamily="34" charset="0"/>
                <a:cs typeface="Calibri" panose="020F0502020204030204" pitchFamily="34" charset="0"/>
              </a:rPr>
              <a:t>Critical Clean Water &amp; Waste Infrastructure</a:t>
            </a:r>
          </a:p>
          <a:p>
            <a:pPr marL="514350" indent="-514350">
              <a:buFont typeface="+mj-lt"/>
              <a:buAutoNum type="arabicPeriod"/>
            </a:pPr>
            <a:r>
              <a:rPr lang="en-US" sz="2000" b="1" dirty="0">
                <a:solidFill>
                  <a:srgbClr val="0070C0"/>
                </a:solidFill>
                <a:latin typeface="Calibri" panose="020F0502020204030204" pitchFamily="34" charset="0"/>
                <a:cs typeface="Calibri" panose="020F0502020204030204" pitchFamily="34" charset="0"/>
              </a:rPr>
              <a:t>Health Burdens</a:t>
            </a:r>
          </a:p>
          <a:p>
            <a:pPr marL="514350" indent="-514350">
              <a:buFont typeface="+mj-lt"/>
              <a:buAutoNum type="arabicPeriod"/>
            </a:pPr>
            <a:r>
              <a:rPr lang="en-US" sz="2000" b="1" dirty="0">
                <a:solidFill>
                  <a:srgbClr val="0070C0"/>
                </a:solidFill>
                <a:latin typeface="Calibri" panose="020F0502020204030204" pitchFamily="34" charset="0"/>
                <a:cs typeface="Calibri" panose="020F0502020204030204" pitchFamily="34" charset="0"/>
              </a:rPr>
              <a:t>Training &amp; Workforce Development </a:t>
            </a:r>
          </a:p>
        </p:txBody>
      </p:sp>
      <p:sp>
        <p:nvSpPr>
          <p:cNvPr id="6" name="Slide Number Placeholder 5">
            <a:extLst>
              <a:ext uri="{FF2B5EF4-FFF2-40B4-BE49-F238E27FC236}">
                <a16:creationId xmlns:a16="http://schemas.microsoft.com/office/drawing/2014/main" id="{F212DE0A-32E4-6993-76CD-36D02B9D1BD5}"/>
              </a:ext>
            </a:extLst>
          </p:cNvPr>
          <p:cNvSpPr>
            <a:spLocks noGrp="1"/>
          </p:cNvSpPr>
          <p:nvPr>
            <p:ph type="sldNum" sz="quarter" idx="12"/>
          </p:nvPr>
        </p:nvSpPr>
        <p:spPr/>
        <p:txBody>
          <a:bodyPr/>
          <a:lstStyle/>
          <a:p>
            <a:fld id="{294A09A9-5501-47C1-A89A-A340965A2BE2}" type="slidenum">
              <a:rPr lang="en-US" smtClean="0"/>
              <a:pPr/>
              <a:t>60</a:t>
            </a:fld>
            <a:endParaRPr lang="en-US" dirty="0"/>
          </a:p>
        </p:txBody>
      </p:sp>
      <p:pic>
        <p:nvPicPr>
          <p:cNvPr id="20" name="Picture 19">
            <a:extLst>
              <a:ext uri="{FF2B5EF4-FFF2-40B4-BE49-F238E27FC236}">
                <a16:creationId xmlns:a16="http://schemas.microsoft.com/office/drawing/2014/main" id="{8406198D-B1C4-6D13-F889-FE79DFE6043B}"/>
              </a:ext>
            </a:extLst>
          </p:cNvPr>
          <p:cNvPicPr>
            <a:picLocks noChangeAspect="1"/>
          </p:cNvPicPr>
          <p:nvPr/>
        </p:nvPicPr>
        <p:blipFill>
          <a:blip r:embed="rId4"/>
          <a:stretch>
            <a:fillRect/>
          </a:stretch>
        </p:blipFill>
        <p:spPr>
          <a:xfrm>
            <a:off x="888809" y="4501680"/>
            <a:ext cx="4902073" cy="18546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651961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364707-23E9-7ECA-F97B-B9746674F4F7}"/>
              </a:ext>
            </a:extLst>
          </p:cNvPr>
          <p:cNvSpPr>
            <a:spLocks noGrp="1"/>
          </p:cNvSpPr>
          <p:nvPr>
            <p:ph type="title"/>
          </p:nvPr>
        </p:nvSpPr>
        <p:spPr>
          <a:xfrm>
            <a:off x="686834" y="1153572"/>
            <a:ext cx="3200400" cy="4461163"/>
          </a:xfrm>
        </p:spPr>
        <p:txBody>
          <a:bodyPr>
            <a:normAutofit/>
          </a:bodyPr>
          <a:lstStyle/>
          <a:p>
            <a:r>
              <a:rPr lang="en-US" b="1">
                <a:solidFill>
                  <a:srgbClr val="FFFFFF"/>
                </a:solidFill>
                <a:latin typeface="+mn-lt"/>
              </a:rPr>
              <a:t>Access to Services </a:t>
            </a:r>
            <a:endParaRPr lang="en-US" b="1" dirty="0">
              <a:solidFill>
                <a:srgbClr val="FFFFFF"/>
              </a:solidFill>
              <a:latin typeface="+mn-lt"/>
            </a:endParaRPr>
          </a:p>
        </p:txBody>
      </p:sp>
      <p:sp>
        <p:nvSpPr>
          <p:cNvPr id="15" name="Arc 1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642041E-5933-F437-608A-F5C303653189}"/>
              </a:ext>
            </a:extLst>
          </p:cNvPr>
          <p:cNvSpPr>
            <a:spLocks noGrp="1"/>
          </p:cNvSpPr>
          <p:nvPr>
            <p:ph idx="1"/>
          </p:nvPr>
        </p:nvSpPr>
        <p:spPr>
          <a:xfrm>
            <a:off x="4447308" y="591344"/>
            <a:ext cx="6906491" cy="5585619"/>
          </a:xfrm>
        </p:spPr>
        <p:txBody>
          <a:bodyPr anchor="ctr">
            <a:normAutofit/>
          </a:bodyPr>
          <a:lstStyle/>
          <a:p>
            <a:pPr marL="0" indent="0">
              <a:buNone/>
            </a:pPr>
            <a:r>
              <a:rPr lang="en-US" sz="3200" b="1" dirty="0">
                <a:solidFill>
                  <a:schemeClr val="accent2">
                    <a:lumMod val="75000"/>
                  </a:schemeClr>
                </a:solidFill>
              </a:rPr>
              <a:t>Services are important, </a:t>
            </a:r>
            <a:r>
              <a:rPr lang="en-US" sz="3200" b="1" i="1" dirty="0">
                <a:solidFill>
                  <a:schemeClr val="accent2">
                    <a:lumMod val="50000"/>
                  </a:schemeClr>
                </a:solidFill>
              </a:rPr>
              <a:t>but not enough. </a:t>
            </a:r>
          </a:p>
          <a:p>
            <a:pPr marL="0" indent="0">
              <a:buNone/>
            </a:pPr>
            <a:endParaRPr lang="en-US" b="1" dirty="0"/>
          </a:p>
          <a:p>
            <a:pPr marL="0" indent="0">
              <a:buNone/>
            </a:pPr>
            <a:r>
              <a:rPr lang="en-US" b="1" dirty="0"/>
              <a:t>Families also need</a:t>
            </a:r>
          </a:p>
          <a:p>
            <a:pPr marL="514350" indent="-514350">
              <a:buFont typeface="+mj-lt"/>
              <a:buAutoNum type="arabicPeriod"/>
            </a:pPr>
            <a:r>
              <a:rPr lang="en-US" dirty="0">
                <a:solidFill>
                  <a:schemeClr val="accent2">
                    <a:lumMod val="50000"/>
                  </a:schemeClr>
                </a:solidFill>
              </a:rPr>
              <a:t>Knowledge</a:t>
            </a:r>
            <a:r>
              <a:rPr lang="en-US" dirty="0"/>
              <a:t> (outreach and messaging)</a:t>
            </a:r>
          </a:p>
          <a:p>
            <a:pPr marL="514350" indent="-514350">
              <a:buFont typeface="+mj-lt"/>
              <a:buAutoNum type="arabicPeriod"/>
            </a:pPr>
            <a:r>
              <a:rPr lang="en-US" dirty="0">
                <a:solidFill>
                  <a:schemeClr val="accent2">
                    <a:lumMod val="50000"/>
                  </a:schemeClr>
                </a:solidFill>
              </a:rPr>
              <a:t>Ease of access </a:t>
            </a:r>
            <a:r>
              <a:rPr lang="en-US" dirty="0"/>
              <a:t>(centers/ hubs easily reached in person or on internet)</a:t>
            </a:r>
          </a:p>
          <a:p>
            <a:pPr marL="514350" indent="-514350">
              <a:buFont typeface="+mj-lt"/>
              <a:buAutoNum type="arabicPeriod"/>
            </a:pPr>
            <a:r>
              <a:rPr lang="en-US" dirty="0">
                <a:solidFill>
                  <a:schemeClr val="accent2">
                    <a:lumMod val="50000"/>
                  </a:schemeClr>
                </a:solidFill>
              </a:rPr>
              <a:t>Support for navigating systems  </a:t>
            </a:r>
          </a:p>
          <a:p>
            <a:pPr marL="514350" indent="-514350">
              <a:buFont typeface="+mj-lt"/>
              <a:buAutoNum type="arabicPeriod"/>
            </a:pPr>
            <a:r>
              <a:rPr lang="en-US" dirty="0">
                <a:solidFill>
                  <a:schemeClr val="accent2">
                    <a:lumMod val="50000"/>
                  </a:schemeClr>
                </a:solidFill>
              </a:rPr>
              <a:t>Support for finding and building assets</a:t>
            </a:r>
          </a:p>
          <a:p>
            <a:endParaRPr lang="en-US" dirty="0"/>
          </a:p>
        </p:txBody>
      </p:sp>
      <p:sp>
        <p:nvSpPr>
          <p:cNvPr id="4" name="Date Placeholder 3">
            <a:extLst>
              <a:ext uri="{FF2B5EF4-FFF2-40B4-BE49-F238E27FC236}">
                <a16:creationId xmlns:a16="http://schemas.microsoft.com/office/drawing/2014/main" id="{8CC89133-EDEA-9353-69E5-20DA43D2B700}"/>
              </a:ext>
            </a:extLst>
          </p:cNvPr>
          <p:cNvSpPr>
            <a:spLocks noGrp="1"/>
          </p:cNvSpPr>
          <p:nvPr>
            <p:ph type="dt" sz="half" idx="10"/>
          </p:nvPr>
        </p:nvSpPr>
        <p:spPr>
          <a:xfrm>
            <a:off x="838200" y="6356350"/>
            <a:ext cx="1639957" cy="365125"/>
          </a:xfrm>
        </p:spPr>
        <p:txBody>
          <a:bodyPr>
            <a:normAutofit/>
          </a:bodyPr>
          <a:lstStyle/>
          <a:p>
            <a:pPr>
              <a:spcAft>
                <a:spcPts val="600"/>
              </a:spcAft>
            </a:pPr>
            <a:fld id="{DD9C8446-696E-6942-B6C8-CC9CAD0B34E0}" type="datetime1">
              <a:rPr lang="en-US" smtClean="0">
                <a:solidFill>
                  <a:srgbClr val="FFFFFF"/>
                </a:solidFill>
              </a:rPr>
              <a:pPr>
                <a:spcAft>
                  <a:spcPts val="600"/>
                </a:spcAft>
              </a:pPr>
              <a:t>8/28/23</a:t>
            </a:fld>
            <a:endParaRPr lang="en-US">
              <a:solidFill>
                <a:srgbClr val="FFFFFF"/>
              </a:solidFill>
            </a:endParaRPr>
          </a:p>
        </p:txBody>
      </p:sp>
      <p:sp>
        <p:nvSpPr>
          <p:cNvPr id="6" name="Slide Number Placeholder 5">
            <a:extLst>
              <a:ext uri="{FF2B5EF4-FFF2-40B4-BE49-F238E27FC236}">
                <a16:creationId xmlns:a16="http://schemas.microsoft.com/office/drawing/2014/main" id="{57B1E465-7DD3-0EA9-7D5A-B5E4D5825DDE}"/>
              </a:ext>
            </a:extLst>
          </p:cNvPr>
          <p:cNvSpPr>
            <a:spLocks noGrp="1"/>
          </p:cNvSpPr>
          <p:nvPr>
            <p:ph type="sldNum" sz="quarter" idx="12"/>
          </p:nvPr>
        </p:nvSpPr>
        <p:spPr>
          <a:xfrm>
            <a:off x="9541564" y="6356350"/>
            <a:ext cx="1812235" cy="365125"/>
          </a:xfrm>
        </p:spPr>
        <p:txBody>
          <a:bodyPr>
            <a:normAutofit/>
          </a:bodyPr>
          <a:lstStyle/>
          <a:p>
            <a:pPr>
              <a:spcAft>
                <a:spcPts val="600"/>
              </a:spcAft>
            </a:pPr>
            <a:fld id="{294A09A9-5501-47C1-A89A-A340965A2BE2}" type="slidenum">
              <a:rPr lang="en-US" smtClean="0"/>
              <a:pPr>
                <a:spcAft>
                  <a:spcPts val="600"/>
                </a:spcAft>
              </a:pPr>
              <a:t>61</a:t>
            </a:fld>
            <a:endParaRPr lang="en-US" dirty="0"/>
          </a:p>
        </p:txBody>
      </p:sp>
    </p:spTree>
    <p:extLst>
      <p:ext uri="{BB962C8B-B14F-4D97-AF65-F5344CB8AC3E}">
        <p14:creationId xmlns:p14="http://schemas.microsoft.com/office/powerpoint/2010/main" val="21922133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1113862" y="132522"/>
            <a:ext cx="8596668" cy="841513"/>
          </a:xfrm>
        </p:spPr>
        <p:txBody>
          <a:bodyPr/>
          <a:lstStyle/>
          <a:p>
            <a:r>
              <a:rPr lang="en-US" dirty="0"/>
              <a:t>Where we are now</a:t>
            </a:r>
          </a:p>
        </p:txBody>
      </p:sp>
      <p:sp>
        <p:nvSpPr>
          <p:cNvPr id="3" name="Content Placeholder 2">
            <a:extLst>
              <a:ext uri="{FF2B5EF4-FFF2-40B4-BE49-F238E27FC236}">
                <a16:creationId xmlns:a16="http://schemas.microsoft.com/office/drawing/2014/main" id="{22788C46-D0BC-4307-AE55-7601A139E7CB}"/>
              </a:ext>
            </a:extLst>
          </p:cNvPr>
          <p:cNvSpPr>
            <a:spLocks noGrp="1"/>
          </p:cNvSpPr>
          <p:nvPr>
            <p:ph idx="1"/>
          </p:nvPr>
        </p:nvSpPr>
        <p:spPr>
          <a:xfrm>
            <a:off x="677333" y="1192696"/>
            <a:ext cx="9595075" cy="5451295"/>
          </a:xfrm>
        </p:spPr>
        <p:txBody>
          <a:bodyPr vert="horz" lIns="91440" tIns="45720" rIns="91440" bIns="45720" rtlCol="0" anchor="t">
            <a:normAutofit fontScale="85000" lnSpcReduction="20000"/>
          </a:bodyPr>
          <a:lstStyle/>
          <a:p>
            <a:pPr marL="342900" marR="0" lvl="0" indent="-342900">
              <a:lnSpc>
                <a:spcPct val="107000"/>
              </a:lnSpc>
              <a:spcBef>
                <a:spcPts val="0"/>
              </a:spcBef>
              <a:spcAft>
                <a:spcPts val="0"/>
              </a:spcAft>
              <a:buFont typeface="+mj-lt"/>
              <a:buAutoNum type="arabicPeriod"/>
            </a:pPr>
            <a:r>
              <a:rPr lang="en-US" sz="2400" b="1" kern="1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Preventing displacement (protective policies ideally proceed investments)</a:t>
            </a:r>
          </a:p>
          <a:p>
            <a:pPr lvl="1" indent="-342900">
              <a:lnSpc>
                <a:spcPct val="107000"/>
              </a:lnSpc>
              <a:spcBef>
                <a:spcPts val="0"/>
              </a:spcBef>
              <a:buFont typeface="Wingdings" panose="05000000000000000000" pitchFamily="2" charset="2"/>
              <a:buChar char="§"/>
            </a:pPr>
            <a:r>
              <a:rPr lang="en-US" sz="2000" b="1" kern="100" dirty="0">
                <a:latin typeface="Calibri" panose="020F0502020204030204" pitchFamily="34" charset="0"/>
                <a:cs typeface="Calibri" panose="020F0502020204030204" pitchFamily="34" charset="0"/>
              </a:rPr>
              <a:t>Incentivize development and maintenance</a:t>
            </a:r>
            <a:r>
              <a:rPr lang="en-US" sz="2000" kern="100" dirty="0">
                <a:latin typeface="Calibri" panose="020F0502020204030204" pitchFamily="34" charset="0"/>
                <a:cs typeface="Calibri" panose="020F0502020204030204" pitchFamily="34" charset="0"/>
              </a:rPr>
              <a:t> of</a:t>
            </a:r>
            <a:r>
              <a:rPr lang="en-US" sz="2000" b="1" kern="100" dirty="0">
                <a:latin typeface="Calibri" panose="020F0502020204030204" pitchFamily="34" charset="0"/>
                <a:cs typeface="Calibri" panose="020F0502020204030204" pitchFamily="34" charset="0"/>
              </a:rPr>
              <a:t> </a:t>
            </a:r>
            <a:r>
              <a:rPr lang="en-US" sz="2000" dirty="0">
                <a:effectLst/>
                <a:latin typeface="Calibri" panose="020F0502020204030204" pitchFamily="34" charset="0"/>
                <a:ea typeface="Calibri" panose="020F0502020204030204" pitchFamily="34" charset="0"/>
                <a:cs typeface="Times New Roman" panose="02020603050405020304" pitchFamily="18" charset="0"/>
              </a:rPr>
              <a:t>housing units </a:t>
            </a:r>
            <a:r>
              <a:rPr lang="en-US" sz="2000" kern="100" dirty="0">
                <a:latin typeface="Calibri" panose="020F0502020204030204" pitchFamily="34" charset="0"/>
                <a:cs typeface="Calibri" panose="020F0502020204030204" pitchFamily="34" charset="0"/>
              </a:rPr>
              <a:t>that are</a:t>
            </a:r>
            <a:r>
              <a:rPr lang="en-US" sz="2000" b="1" kern="100" dirty="0">
                <a:latin typeface="Calibri" panose="020F0502020204030204" pitchFamily="34" charset="0"/>
                <a:cs typeface="Calibri" panose="020F0502020204030204" pitchFamily="34" charset="0"/>
              </a:rPr>
              <a:t> </a:t>
            </a:r>
            <a:r>
              <a:rPr lang="en-US" sz="2000" dirty="0">
                <a:effectLst/>
                <a:latin typeface="Calibri" panose="020F0502020204030204" pitchFamily="34" charset="0"/>
                <a:ea typeface="Calibri" panose="020F0502020204030204" pitchFamily="34" charset="0"/>
                <a:cs typeface="Times New Roman" panose="02020603050405020304" pitchFamily="18" charset="0"/>
              </a:rPr>
              <a:t>affordable for low income and long-term residents </a:t>
            </a:r>
          </a:p>
          <a:p>
            <a:pPr lvl="1" indent="-342900">
              <a:lnSpc>
                <a:spcPct val="107000"/>
              </a:lnSpc>
              <a:spcBef>
                <a:spcPts val="0"/>
              </a:spcBef>
              <a:buFont typeface="Wingdings" panose="05000000000000000000" pitchFamily="2" charset="2"/>
              <a:buChar char="§"/>
            </a:pPr>
            <a:r>
              <a:rPr lang="en-US" sz="2000" b="1" kern="100" dirty="0">
                <a:latin typeface="Calibri" panose="020F0502020204030204" pitchFamily="34" charset="0"/>
                <a:cs typeface="Calibri" panose="020F0502020204030204" pitchFamily="34" charset="0"/>
              </a:rPr>
              <a:t>Protections for renters</a:t>
            </a:r>
            <a:r>
              <a:rPr lang="en-US" sz="2000" dirty="0">
                <a:effectLst/>
                <a:latin typeface="Calibri" panose="020F0502020204030204" pitchFamily="34" charset="0"/>
                <a:ea typeface="Calibri" panose="020F0502020204030204" pitchFamily="34" charset="0"/>
                <a:cs typeface="Times New Roman" panose="02020603050405020304" pitchFamily="18" charset="0"/>
              </a:rPr>
              <a:t> such as relocation costs or right to return</a:t>
            </a:r>
          </a:p>
          <a:p>
            <a:pPr lvl="1" indent="-342900">
              <a:lnSpc>
                <a:spcPct val="107000"/>
              </a:lnSpc>
              <a:spcBef>
                <a:spcPts val="0"/>
              </a:spcBef>
              <a:buFont typeface="Wingdings" panose="05000000000000000000" pitchFamily="2" charset="2"/>
              <a:buChar char="§"/>
            </a:pPr>
            <a:r>
              <a:rPr lang="en-US" sz="2000" b="1" dirty="0">
                <a:latin typeface="Calibri" panose="020F0502020204030204" pitchFamily="34" charset="0"/>
                <a:ea typeface="Calibri" panose="020F0502020204030204" pitchFamily="34" charset="0"/>
                <a:cs typeface="Times New Roman" panose="02020603050405020304" pitchFamily="18" charset="0"/>
              </a:rPr>
              <a:t>Triggers to activate additional supports to preserve affordable housing stock </a:t>
            </a:r>
            <a:r>
              <a:rPr lang="en-US" sz="2000" dirty="0">
                <a:latin typeface="Calibri" panose="020F0502020204030204" pitchFamily="34" charset="0"/>
                <a:ea typeface="Calibri" panose="020F0502020204030204" pitchFamily="34" charset="0"/>
                <a:cs typeface="Times New Roman" panose="02020603050405020304" pitchFamily="18" charset="0"/>
              </a:rPr>
              <a:t>(e.g. increased incentives for inclusionary zoning, or subsidies for affordable housing development) as needed in areas experiencing displacement as a result of investments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buFont typeface="+mj-lt"/>
              <a:buAutoNum type="arabicPeriod"/>
            </a:pPr>
            <a:r>
              <a:rPr lang="en-US" sz="2400" b="1" kern="100" dirty="0">
                <a:solidFill>
                  <a:schemeClr val="accent1">
                    <a:lumMod val="75000"/>
                  </a:schemeClr>
                </a:solidFill>
                <a:latin typeface="Calibri" panose="020F0502020204030204" pitchFamily="34" charset="0"/>
                <a:cs typeface="Calibri" panose="020F0502020204030204" pitchFamily="34" charset="0"/>
              </a:rPr>
              <a:t>Infrastructure Investment </a:t>
            </a:r>
          </a:p>
          <a:p>
            <a:pPr lvl="1">
              <a:lnSpc>
                <a:spcPct val="107000"/>
              </a:lnSpc>
              <a:spcBef>
                <a:spcPts val="0"/>
              </a:spcBef>
              <a:buFont typeface="Wingdings" panose="05000000000000000000" pitchFamily="2" charset="2"/>
              <a:buChar char="§"/>
            </a:pPr>
            <a:r>
              <a:rPr lang="en-US" sz="2000" b="1" kern="100" dirty="0">
                <a:latin typeface="Calibri" panose="020F0502020204030204" pitchFamily="34" charset="0"/>
                <a:ea typeface="Calibri" panose="020F0502020204030204" pitchFamily="34" charset="0"/>
                <a:cs typeface="Calibri" panose="020F0502020204030204" pitchFamily="34" charset="0"/>
              </a:rPr>
              <a:t>Weatherization and climate resiliency investments </a:t>
            </a:r>
          </a:p>
          <a:p>
            <a:pPr lvl="1">
              <a:lnSpc>
                <a:spcPct val="107000"/>
              </a:lnSpc>
              <a:spcBef>
                <a:spcPts val="0"/>
              </a:spcBef>
              <a:buFont typeface="Wingdings" panose="05000000000000000000" pitchFamily="2" charset="2"/>
              <a:buChar char="§"/>
            </a:pPr>
            <a:r>
              <a:rPr lang="en-US" sz="2000" b="1" kern="100" dirty="0">
                <a:latin typeface="Calibri" panose="020F0502020204030204" pitchFamily="34" charset="0"/>
                <a:ea typeface="Calibri" panose="020F0502020204030204" pitchFamily="34" charset="0"/>
                <a:cs typeface="Calibri" panose="020F0502020204030204" pitchFamily="34" charset="0"/>
              </a:rPr>
              <a:t>Climate adapted environments</a:t>
            </a:r>
          </a:p>
          <a:p>
            <a:pPr lvl="1">
              <a:lnSpc>
                <a:spcPct val="107000"/>
              </a:lnSpc>
              <a:spcBef>
                <a:spcPts val="0"/>
              </a:spcBef>
              <a:buFont typeface="Wingdings" panose="05000000000000000000" pitchFamily="2" charset="2"/>
              <a:buChar char="§"/>
            </a:pPr>
            <a:r>
              <a:rPr lang="en-US" sz="2000" b="1" kern="100" dirty="0">
                <a:latin typeface="Calibri" panose="020F0502020204030204" pitchFamily="34" charset="0"/>
                <a:ea typeface="Calibri" panose="020F0502020204030204" pitchFamily="34" charset="0"/>
                <a:cs typeface="Calibri" panose="020F0502020204030204" pitchFamily="34" charset="0"/>
              </a:rPr>
              <a:t>Pollution mitigation </a:t>
            </a:r>
            <a:endParaRPr lang="en-US" sz="2400" b="1" kern="100" dirty="0">
              <a:solidFill>
                <a:schemeClr val="accent1">
                  <a:lumMod val="75000"/>
                </a:schemeClr>
              </a:solidFill>
              <a:latin typeface="Calibri" panose="020F0502020204030204" pitchFamily="34" charset="0"/>
              <a:cs typeface="Calibri" panose="020F0502020204030204" pitchFamily="34" charset="0"/>
            </a:endParaRPr>
          </a:p>
          <a:p>
            <a:pPr>
              <a:lnSpc>
                <a:spcPct val="107000"/>
              </a:lnSpc>
              <a:spcBef>
                <a:spcPts val="0"/>
              </a:spcBef>
              <a:buFont typeface="+mj-lt"/>
              <a:buAutoNum type="arabicPeriod"/>
            </a:pPr>
            <a:r>
              <a:rPr lang="en-US" sz="2400" b="1" kern="100" dirty="0">
                <a:solidFill>
                  <a:schemeClr val="accent1">
                    <a:lumMod val="75000"/>
                  </a:schemeClr>
                </a:solidFill>
                <a:latin typeface="Calibri" panose="020F0502020204030204" pitchFamily="34" charset="0"/>
                <a:cs typeface="Calibri" panose="020F0502020204030204" pitchFamily="34" charset="0"/>
              </a:rPr>
              <a:t>More access to resources</a:t>
            </a:r>
          </a:p>
          <a:p>
            <a:pPr marR="0" lvl="1">
              <a:lnSpc>
                <a:spcPct val="107000"/>
              </a:lnSpc>
              <a:spcBef>
                <a:spcPts val="0"/>
              </a:spcBef>
              <a:spcAft>
                <a:spcPts val="0"/>
              </a:spcAft>
              <a:buFont typeface="Wingdings" panose="05000000000000000000" pitchFamily="2" charset="2"/>
              <a:buChar char="§"/>
            </a:pPr>
            <a:r>
              <a:rPr lang="en-US" sz="2000" b="1" kern="100" dirty="0">
                <a:effectLst/>
                <a:latin typeface="Calibri" panose="020F0502020204030204" pitchFamily="34" charset="0"/>
                <a:ea typeface="Calibri" panose="020F0502020204030204" pitchFamily="34" charset="0"/>
                <a:cs typeface="Calibri" panose="020F0502020204030204" pitchFamily="34" charset="0"/>
              </a:rPr>
              <a:t>Navigators</a:t>
            </a:r>
            <a:r>
              <a:rPr lang="en-US" sz="2000" kern="100" dirty="0">
                <a:effectLst/>
                <a:latin typeface="Calibri" panose="020F0502020204030204" pitchFamily="34" charset="0"/>
                <a:ea typeface="Calibri" panose="020F0502020204030204" pitchFamily="34" charset="0"/>
                <a:cs typeface="Calibri" panose="020F0502020204030204" pitchFamily="34" charset="0"/>
              </a:rPr>
              <a:t> </a:t>
            </a:r>
            <a:r>
              <a:rPr lang="en-US" sz="20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to</a:t>
            </a:r>
            <a:r>
              <a:rPr lang="en-US" sz="2000" kern="1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20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link people to what they need when they need it.</a:t>
            </a:r>
            <a:endParaRPr lang="en-US" sz="20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R="0" lvl="1">
              <a:lnSpc>
                <a:spcPct val="107000"/>
              </a:lnSpc>
              <a:spcBef>
                <a:spcPts val="0"/>
              </a:spcBef>
              <a:spcAft>
                <a:spcPts val="0"/>
              </a:spcAft>
              <a:buFont typeface="Wingdings" panose="05000000000000000000" pitchFamily="2" charset="2"/>
              <a:buChar char="§"/>
            </a:pPr>
            <a:r>
              <a:rPr lang="en-US" sz="2000" b="1"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Financial Capability Centers </a:t>
            </a:r>
            <a:r>
              <a:rPr lang="en-US" sz="20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to focus holistically on employment, financial coaching and access to services as a pathway to move ahead. </a:t>
            </a:r>
            <a:endParaRPr lang="en-US" sz="20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R="0" lvl="1">
              <a:lnSpc>
                <a:spcPct val="107000"/>
              </a:lnSpc>
              <a:spcBef>
                <a:spcPts val="0"/>
              </a:spcBef>
              <a:spcAft>
                <a:spcPts val="0"/>
              </a:spcAft>
              <a:buFont typeface="Wingdings" panose="05000000000000000000" pitchFamily="2" charset="2"/>
              <a:buChar char="§"/>
            </a:pPr>
            <a:r>
              <a:rPr lang="en-US" sz="2000" b="1"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Limiting financial predators </a:t>
            </a:r>
            <a:r>
              <a:rPr lang="en-US" sz="20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to reduce income and asset loss.</a:t>
            </a:r>
          </a:p>
          <a:p>
            <a:pPr>
              <a:lnSpc>
                <a:spcPct val="107000"/>
              </a:lnSpc>
              <a:spcBef>
                <a:spcPts val="0"/>
              </a:spcBef>
              <a:buFont typeface="+mj-lt"/>
              <a:buAutoNum type="arabicPeriod"/>
            </a:pPr>
            <a:r>
              <a:rPr lang="en-US" sz="2400" b="1" kern="100" dirty="0">
                <a:solidFill>
                  <a:schemeClr val="accent1">
                    <a:lumMod val="75000"/>
                  </a:schemeClr>
                </a:solidFill>
                <a:latin typeface="Calibri" panose="020F0502020204030204" pitchFamily="34" charset="0"/>
                <a:cs typeface="Calibri" panose="020F0502020204030204" pitchFamily="34" charset="0"/>
              </a:rPr>
              <a:t>Place based investment using a common tool for selection and prioritizing investments </a:t>
            </a:r>
          </a:p>
          <a:p>
            <a:pPr lvl="1">
              <a:lnSpc>
                <a:spcPct val="107000"/>
              </a:lnSpc>
              <a:spcBef>
                <a:spcPts val="0"/>
              </a:spcBef>
              <a:buFont typeface="Wingdings" panose="05000000000000000000" pitchFamily="2" charset="2"/>
              <a:buChar char="§"/>
            </a:pPr>
            <a:r>
              <a:rPr lang="en-US" sz="2000" kern="100" dirty="0">
                <a:solidFill>
                  <a:schemeClr val="tx1"/>
                </a:solidFill>
                <a:latin typeface="Calibri" panose="020F0502020204030204" pitchFamily="34" charset="0"/>
                <a:cs typeface="Calibri" panose="020F0502020204030204" pitchFamily="34" charset="0"/>
              </a:rPr>
              <a:t>Child Opportunity Index </a:t>
            </a:r>
          </a:p>
          <a:p>
            <a:pPr lvl="1">
              <a:lnSpc>
                <a:spcPct val="107000"/>
              </a:lnSpc>
              <a:spcBef>
                <a:spcPts val="0"/>
              </a:spcBef>
              <a:buFont typeface="Wingdings" panose="05000000000000000000" pitchFamily="2" charset="2"/>
              <a:buChar char="§"/>
            </a:pPr>
            <a:r>
              <a:rPr lang="en-US" sz="2000" kern="100" dirty="0">
                <a:solidFill>
                  <a:schemeClr val="tx1"/>
                </a:solidFill>
                <a:latin typeface="Calibri" panose="020F0502020204030204" pitchFamily="34" charset="0"/>
                <a:cs typeface="Calibri" panose="020F0502020204030204" pitchFamily="34" charset="0"/>
              </a:rPr>
              <a:t>Climate and Economic Justice Screening Tool</a:t>
            </a:r>
          </a:p>
          <a:p>
            <a:pPr>
              <a:lnSpc>
                <a:spcPct val="117000"/>
              </a:lnSpc>
              <a:spcBef>
                <a:spcPts val="0"/>
              </a:spcBef>
              <a:buFont typeface="+mj-lt"/>
              <a:buAutoNum type="arabicPeriod"/>
            </a:pPr>
            <a:r>
              <a:rPr lang="en-US" sz="2400" b="1" kern="100" dirty="0">
                <a:solidFill>
                  <a:schemeClr val="accent1">
                    <a:lumMod val="75000"/>
                  </a:schemeClr>
                </a:solidFill>
                <a:latin typeface="Calibri" panose="020F0502020204030204" pitchFamily="34" charset="0"/>
                <a:cs typeface="Calibri" panose="020F0502020204030204" pitchFamily="34" charset="0"/>
              </a:rPr>
              <a:t>Centralizing community voice</a:t>
            </a:r>
          </a:p>
          <a:p>
            <a:pPr lvl="1">
              <a:lnSpc>
                <a:spcPct val="117000"/>
              </a:lnSpc>
              <a:spcBef>
                <a:spcPts val="0"/>
              </a:spcBef>
              <a:buFont typeface="Wingdings" panose="05000000000000000000" pitchFamily="2" charset="2"/>
              <a:buChar char="§"/>
            </a:pPr>
            <a:r>
              <a:rPr lang="en-US" sz="2000" b="1" kern="100" dirty="0">
                <a:latin typeface="Calibri" panose="020F0502020204030204" pitchFamily="34" charset="0"/>
                <a:cs typeface="Calibri" panose="020F0502020204030204" pitchFamily="34" charset="0"/>
              </a:rPr>
              <a:t>Participatory budgeting is one tool</a:t>
            </a:r>
          </a:p>
        </p:txBody>
      </p:sp>
      <p:sp>
        <p:nvSpPr>
          <p:cNvPr id="6" name="Slide Number Placeholder 5">
            <a:extLst>
              <a:ext uri="{FF2B5EF4-FFF2-40B4-BE49-F238E27FC236}">
                <a16:creationId xmlns:a16="http://schemas.microsoft.com/office/drawing/2014/main" id="{60D470D0-6D64-5E42-9515-048F8779CD5E}"/>
              </a:ext>
            </a:extLst>
          </p:cNvPr>
          <p:cNvSpPr>
            <a:spLocks noGrp="1"/>
          </p:cNvSpPr>
          <p:nvPr>
            <p:ph type="sldNum" sz="quarter" idx="12"/>
          </p:nvPr>
        </p:nvSpPr>
        <p:spPr/>
        <p:txBody>
          <a:bodyPr/>
          <a:lstStyle/>
          <a:p>
            <a:fld id="{294A09A9-5501-47C1-A89A-A340965A2BE2}" type="slidenum">
              <a:rPr lang="en-US" smtClean="0"/>
              <a:pPr/>
              <a:t>62</a:t>
            </a:fld>
            <a:endParaRPr lang="en-US" dirty="0"/>
          </a:p>
        </p:txBody>
      </p:sp>
    </p:spTree>
    <p:extLst>
      <p:ext uri="{BB962C8B-B14F-4D97-AF65-F5344CB8AC3E}">
        <p14:creationId xmlns:p14="http://schemas.microsoft.com/office/powerpoint/2010/main" val="3307364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397195C2-27C9-6D38-E4DB-D98B2A3D489D}"/>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4051138" y="10"/>
            <a:ext cx="8140859" cy="6857990"/>
          </a:xfrm>
          <a:prstGeom prst="rect">
            <a:avLst/>
          </a:prstGeom>
        </p:spPr>
      </p:pic>
      <p:sp>
        <p:nvSpPr>
          <p:cNvPr id="5" name="Date Placeholder 4">
            <a:extLst>
              <a:ext uri="{FF2B5EF4-FFF2-40B4-BE49-F238E27FC236}">
                <a16:creationId xmlns:a16="http://schemas.microsoft.com/office/drawing/2014/main" id="{228C6894-A6FC-8496-ECAD-1863D4E296E1}"/>
              </a:ext>
            </a:extLst>
          </p:cNvPr>
          <p:cNvSpPr>
            <a:spLocks noGrp="1"/>
          </p:cNvSpPr>
          <p:nvPr>
            <p:ph type="dt" sz="half" idx="10"/>
          </p:nvPr>
        </p:nvSpPr>
        <p:spPr/>
        <p:txBody>
          <a:bodyPr vert="horz" lIns="91440" tIns="45720" rIns="91440" bIns="45720" rtlCol="0" anchor="ctr">
            <a:normAutofit/>
          </a:bodyPr>
          <a:lstStyle/>
          <a:p>
            <a:pPr>
              <a:spcAft>
                <a:spcPts val="600"/>
              </a:spcAft>
              <a:defRPr/>
            </a:pPr>
            <a:fld id="{B562DF68-3089-814D-8A14-C651FE91885E}" type="datetime1">
              <a:rPr lang="en-US" smtClean="0">
                <a:solidFill>
                  <a:prstClr val="black">
                    <a:tint val="75000"/>
                  </a:prstClr>
                </a:solidFill>
                <a:latin typeface="Calibri" panose="020F0502020204030204"/>
              </a:rPr>
              <a:pPr>
                <a:spcAft>
                  <a:spcPts val="600"/>
                </a:spcAft>
                <a:defRPr/>
              </a:pPr>
              <a:t>8/28/23</a:t>
            </a:fld>
            <a:endParaRPr lang="en-US" dirty="0">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id="{ED069942-58F0-DD8E-1DA8-D518379B86D3}"/>
              </a:ext>
            </a:extLst>
          </p:cNvPr>
          <p:cNvSpPr>
            <a:spLocks noGrp="1"/>
          </p:cNvSpPr>
          <p:nvPr>
            <p:ph type="sldNum" sz="quarter" idx="12"/>
          </p:nvPr>
        </p:nvSpPr>
        <p:spPr/>
        <p:txBody>
          <a:bodyPr vert="horz" lIns="91440" tIns="45720" rIns="91440" bIns="45720" rtlCol="0" anchor="ctr">
            <a:normAutofit/>
          </a:bodyPr>
          <a:lstStyle/>
          <a:p>
            <a:pPr>
              <a:spcAft>
                <a:spcPts val="600"/>
              </a:spcAft>
              <a:defRPr/>
            </a:pPr>
            <a:fld id="{294A09A9-5501-47C1-A89A-A340965A2BE2}" type="slidenum">
              <a:rPr lang="en-US">
                <a:solidFill>
                  <a:srgbClr val="FFFFFF"/>
                </a:solidFill>
                <a:latin typeface="Calibri" panose="020F0502020204030204"/>
              </a:rPr>
              <a:pPr>
                <a:spcAft>
                  <a:spcPts val="600"/>
                </a:spcAft>
                <a:defRPr/>
              </a:pPr>
              <a:t>63</a:t>
            </a:fld>
            <a:endParaRPr lang="en-US">
              <a:solidFill>
                <a:srgbClr val="FFFFFF"/>
              </a:solidFill>
              <a:latin typeface="Calibri" panose="020F0502020204030204"/>
            </a:endParaRPr>
          </a:p>
        </p:txBody>
      </p:sp>
      <p:sp>
        <p:nvSpPr>
          <p:cNvPr id="3" name="TextBox 2">
            <a:extLst>
              <a:ext uri="{FF2B5EF4-FFF2-40B4-BE49-F238E27FC236}">
                <a16:creationId xmlns:a16="http://schemas.microsoft.com/office/drawing/2014/main" id="{6B65BAC5-846D-461E-1319-0A6043C53FA0}"/>
              </a:ext>
            </a:extLst>
          </p:cNvPr>
          <p:cNvSpPr txBox="1"/>
          <p:nvPr/>
        </p:nvSpPr>
        <p:spPr>
          <a:xfrm>
            <a:off x="549660" y="779276"/>
            <a:ext cx="3320280" cy="4770537"/>
          </a:xfrm>
          <a:prstGeom prst="rect">
            <a:avLst/>
          </a:prstGeom>
          <a:solidFill>
            <a:schemeClr val="bg1"/>
          </a:solidFill>
        </p:spPr>
        <p:txBody>
          <a:bodyPr wrap="square">
            <a:spAutoFit/>
          </a:bodyPr>
          <a:lstStyle/>
          <a:p>
            <a:r>
              <a:rPr lang="en-US" sz="2000" dirty="0">
                <a:solidFill>
                  <a:schemeClr val="accent6">
                    <a:lumMod val="75000"/>
                  </a:schemeClr>
                </a:solidFill>
                <a:latin typeface="Tahoma" panose="020B0604030504040204" pitchFamily="34" charset="0"/>
                <a:ea typeface="Calibri" panose="020F0502020204030204" pitchFamily="34" charset="0"/>
              </a:rPr>
              <a:t>Alison Miller</a:t>
            </a:r>
            <a:br>
              <a:rPr lang="en-US" sz="2000" dirty="0">
                <a:solidFill>
                  <a:srgbClr val="000000"/>
                </a:solidFill>
                <a:latin typeface="Tahoma" panose="020B0604030504040204" pitchFamily="34" charset="0"/>
                <a:ea typeface="Calibri" panose="020F0502020204030204" pitchFamily="34" charset="0"/>
              </a:rPr>
            </a:br>
            <a:r>
              <a:rPr lang="en-US" dirty="0">
                <a:solidFill>
                  <a:srgbClr val="000000"/>
                </a:solidFill>
                <a:latin typeface="Tahoma" panose="020B0604030504040204" pitchFamily="34" charset="0"/>
                <a:ea typeface="Calibri" panose="020F0502020204030204" pitchFamily="34" charset="0"/>
              </a:rPr>
              <a:t>Manager, Strategic Planning and Community Engagement (SPACE)</a:t>
            </a:r>
            <a:endParaRPr lang="en-US" dirty="0">
              <a:latin typeface="Calibri" panose="020F0502020204030204" pitchFamily="34" charset="0"/>
              <a:ea typeface="Calibri" panose="020F0502020204030204" pitchFamily="34" charset="0"/>
            </a:endParaRPr>
          </a:p>
          <a:p>
            <a:pPr>
              <a:spcAft>
                <a:spcPts val="1200"/>
              </a:spcAft>
            </a:pPr>
            <a:r>
              <a:rPr lang="en-US" dirty="0">
                <a:solidFill>
                  <a:srgbClr val="000000"/>
                </a:solidFill>
                <a:latin typeface="Tahoma" panose="020B0604030504040204" pitchFamily="34" charset="0"/>
                <a:ea typeface="Calibri" panose="020F0502020204030204" pitchFamily="34" charset="0"/>
              </a:rPr>
              <a:t>City of Tucson’s Housing and Community Development </a:t>
            </a:r>
            <a:endParaRPr lang="en-US" dirty="0">
              <a:solidFill>
                <a:schemeClr val="accent6">
                  <a:lumMod val="75000"/>
                </a:schemeClr>
              </a:solidFill>
              <a:latin typeface="Calibri" panose="020F0502020204030204" pitchFamily="34" charset="0"/>
              <a:ea typeface="Calibri" panose="020F0502020204030204" pitchFamily="34" charset="0"/>
            </a:endParaRPr>
          </a:p>
          <a:p>
            <a:r>
              <a:rPr lang="en-US" sz="2000" u="sng" dirty="0">
                <a:solidFill>
                  <a:schemeClr val="accent6">
                    <a:lumMod val="75000"/>
                  </a:schemeClr>
                </a:solidFill>
                <a:latin typeface="Tahoma" panose="020B0604030504040204" pitchFamily="34" charset="0"/>
                <a:ea typeface="Calibri" panose="020F0502020204030204" pitchFamily="34" charset="0"/>
              </a:rPr>
              <a:t>Alison.miller@tucsonaz.gov</a:t>
            </a:r>
          </a:p>
          <a:p>
            <a:endParaRPr lang="en-US" sz="2000" dirty="0">
              <a:solidFill>
                <a:schemeClr val="accent6">
                  <a:lumMod val="75000"/>
                </a:schemeClr>
              </a:solidFill>
              <a:latin typeface="Calibri" panose="020F0502020204030204" pitchFamily="34" charset="0"/>
              <a:ea typeface="Calibri" panose="020F0502020204030204" pitchFamily="34" charset="0"/>
            </a:endParaRPr>
          </a:p>
          <a:p>
            <a:r>
              <a:rPr lang="fr-FR" sz="2000" dirty="0">
                <a:solidFill>
                  <a:schemeClr val="accent6">
                    <a:lumMod val="75000"/>
                  </a:schemeClr>
                </a:solidFill>
                <a:latin typeface="Tahoma" panose="020B0604030504040204" pitchFamily="34" charset="0"/>
              </a:rPr>
              <a:t>Bonnie Bazata</a:t>
            </a:r>
          </a:p>
          <a:p>
            <a:pPr>
              <a:spcAft>
                <a:spcPts val="1200"/>
              </a:spcAft>
            </a:pPr>
            <a:r>
              <a:rPr lang="fr-FR" dirty="0" err="1">
                <a:solidFill>
                  <a:srgbClr val="000000"/>
                </a:solidFill>
                <a:latin typeface="Tahoma" panose="020B0604030504040204" pitchFamily="34" charset="0"/>
              </a:rPr>
              <a:t>Ending</a:t>
            </a:r>
            <a:r>
              <a:rPr lang="fr-FR" dirty="0">
                <a:solidFill>
                  <a:srgbClr val="000000"/>
                </a:solidFill>
                <a:latin typeface="Tahoma" panose="020B0604030504040204" pitchFamily="34" charset="0"/>
              </a:rPr>
              <a:t> </a:t>
            </a:r>
            <a:r>
              <a:rPr lang="fr-FR" dirty="0" err="1">
                <a:solidFill>
                  <a:srgbClr val="000000"/>
                </a:solidFill>
                <a:latin typeface="Tahoma" panose="020B0604030504040204" pitchFamily="34" charset="0"/>
              </a:rPr>
              <a:t>Poverty</a:t>
            </a:r>
            <a:r>
              <a:rPr lang="fr-FR" dirty="0">
                <a:solidFill>
                  <a:srgbClr val="000000"/>
                </a:solidFill>
                <a:latin typeface="Tahoma" panose="020B0604030504040204" pitchFamily="34" charset="0"/>
              </a:rPr>
              <a:t> </a:t>
            </a:r>
            <a:r>
              <a:rPr lang="fr-FR" dirty="0" err="1">
                <a:solidFill>
                  <a:srgbClr val="000000"/>
                </a:solidFill>
                <a:latin typeface="Tahoma" panose="020B0604030504040204" pitchFamily="34" charset="0"/>
              </a:rPr>
              <a:t>Now</a:t>
            </a:r>
            <a:r>
              <a:rPr lang="fr-FR" dirty="0">
                <a:solidFill>
                  <a:srgbClr val="000000"/>
                </a:solidFill>
                <a:latin typeface="Tahoma" panose="020B0604030504040204" pitchFamily="34" charset="0"/>
              </a:rPr>
              <a:t> Program Manager</a:t>
            </a:r>
          </a:p>
          <a:p>
            <a:r>
              <a:rPr lang="fr-FR" dirty="0"/>
              <a:t>(520) 724-3704 (office)   </a:t>
            </a:r>
          </a:p>
          <a:p>
            <a:r>
              <a:rPr lang="fr-FR" dirty="0"/>
              <a:t>(520) 247-6011 (</a:t>
            </a:r>
            <a:r>
              <a:rPr lang="fr-FR" dirty="0" err="1"/>
              <a:t>cell</a:t>
            </a:r>
            <a:r>
              <a:rPr lang="fr-FR" dirty="0"/>
              <a:t>)</a:t>
            </a:r>
          </a:p>
          <a:p>
            <a:r>
              <a:rPr lang="fr-FR" dirty="0">
                <a:solidFill>
                  <a:schemeClr val="accent6">
                    <a:lumMod val="75000"/>
                  </a:schemeClr>
                </a:solidFill>
                <a:hlinkClick r:id="rId4">
                  <a:extLst>
                    <a:ext uri="{A12FA001-AC4F-418D-AE19-62706E023703}">
                      <ahyp:hlinkClr xmlns:ahyp="http://schemas.microsoft.com/office/drawing/2018/hyperlinkcolor" val="tx"/>
                    </a:ext>
                  </a:extLst>
                </a:hlinkClick>
              </a:rPr>
              <a:t>bonnie.bazata@pima.gov</a:t>
            </a:r>
            <a:endParaRPr lang="fr-FR" dirty="0">
              <a:solidFill>
                <a:schemeClr val="accent6">
                  <a:lumMod val="75000"/>
                </a:schemeClr>
              </a:solidFill>
            </a:endParaRPr>
          </a:p>
          <a:p>
            <a:endParaRPr lang="fr-FR" dirty="0"/>
          </a:p>
        </p:txBody>
      </p:sp>
    </p:spTree>
    <p:extLst>
      <p:ext uri="{BB962C8B-B14F-4D97-AF65-F5344CB8AC3E}">
        <p14:creationId xmlns:p14="http://schemas.microsoft.com/office/powerpoint/2010/main" val="38665226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9B904-FD6D-AE33-941E-8963CE92B2B5}"/>
              </a:ext>
            </a:extLst>
          </p:cNvPr>
          <p:cNvSpPr>
            <a:spLocks noGrp="1"/>
          </p:cNvSpPr>
          <p:nvPr>
            <p:ph type="title"/>
          </p:nvPr>
        </p:nvSpPr>
        <p:spPr>
          <a:solidFill>
            <a:srgbClr val="FCFC9A"/>
          </a:solidFill>
        </p:spPr>
        <p:txBody>
          <a:bodyPr>
            <a:normAutofit/>
          </a:bodyPr>
          <a:lstStyle/>
          <a:p>
            <a:pPr algn="ctr"/>
            <a:r>
              <a:rPr lang="en-US" b="1" dirty="0">
                <a:solidFill>
                  <a:srgbClr val="0070C0"/>
                </a:solidFill>
                <a:effectLst/>
                <a:latin typeface="Amasis MT Pro Black" panose="02040A04050005020304" pitchFamily="18" charset="0"/>
                <a:ea typeface="Calibri" panose="020F0502020204030204" pitchFamily="34" charset="0"/>
                <a:cs typeface="Times New Roman" panose="02020603050405020304" pitchFamily="18" charset="0"/>
              </a:rPr>
              <a:t>EDUCATION</a:t>
            </a:r>
            <a:endParaRPr lang="en-US" sz="8800" dirty="0"/>
          </a:p>
        </p:txBody>
      </p:sp>
      <p:sp>
        <p:nvSpPr>
          <p:cNvPr id="3" name="Text Placeholder 2">
            <a:extLst>
              <a:ext uri="{FF2B5EF4-FFF2-40B4-BE49-F238E27FC236}">
                <a16:creationId xmlns:a16="http://schemas.microsoft.com/office/drawing/2014/main" id="{3781A5EE-59FC-A8A1-2CB6-B7F87918EB15}"/>
              </a:ext>
            </a:extLst>
          </p:cNvPr>
          <p:cNvSpPr>
            <a:spLocks noGrp="1"/>
          </p:cNvSpPr>
          <p:nvPr>
            <p:ph type="body" idx="1"/>
          </p:nvPr>
        </p:nvSpPr>
        <p:spPr>
          <a:xfrm>
            <a:off x="839788" y="1681163"/>
            <a:ext cx="3423987" cy="823912"/>
          </a:xfrm>
        </p:spPr>
        <p:txBody>
          <a:bodyPr>
            <a:normAutofit/>
          </a:bodyPr>
          <a:lstStyle/>
          <a:p>
            <a:r>
              <a:rPr lang="en-US" sz="2400" b="1" dirty="0">
                <a:solidFill>
                  <a:srgbClr val="0070C0"/>
                </a:solidFill>
                <a:effectLst/>
                <a:latin typeface="Amasis MT Pro Black" panose="02040A04050005020304" pitchFamily="18" charset="0"/>
                <a:ea typeface="Calibri" panose="020F0502020204030204" pitchFamily="34" charset="0"/>
                <a:cs typeface="Times New Roman" panose="02020603050405020304" pitchFamily="18" charset="0"/>
              </a:rPr>
              <a:t>Early Childhood Education</a:t>
            </a:r>
            <a:endParaRPr lang="en-US" dirty="0"/>
          </a:p>
        </p:txBody>
      </p:sp>
      <p:sp>
        <p:nvSpPr>
          <p:cNvPr id="4" name="Content Placeholder 3">
            <a:extLst>
              <a:ext uri="{FF2B5EF4-FFF2-40B4-BE49-F238E27FC236}">
                <a16:creationId xmlns:a16="http://schemas.microsoft.com/office/drawing/2014/main" id="{7A854A33-5644-5BED-6E17-3BF72C916C67}"/>
              </a:ext>
            </a:extLst>
          </p:cNvPr>
          <p:cNvSpPr>
            <a:spLocks noGrp="1"/>
          </p:cNvSpPr>
          <p:nvPr>
            <p:ph sz="half" idx="2"/>
          </p:nvPr>
        </p:nvSpPr>
        <p:spPr>
          <a:xfrm>
            <a:off x="839788" y="2505075"/>
            <a:ext cx="3423987" cy="3684588"/>
          </a:xfrm>
        </p:spPr>
        <p:txBody>
          <a:bodyPr>
            <a:normAutofit/>
          </a:bodyPr>
          <a:lstStyle/>
          <a:p>
            <a:pPr marL="0" indent="0">
              <a:buNone/>
            </a:pPr>
            <a:r>
              <a:rPr lang="en-US" sz="2800" b="1" dirty="0">
                <a:solidFill>
                  <a:srgbClr val="0070C0"/>
                </a:solidFill>
                <a:effectLst/>
                <a:latin typeface="Calibri" panose="020F0502020204030204" pitchFamily="34" charset="0"/>
                <a:ea typeface="Calibri" panose="020F0502020204030204" pitchFamily="34" charset="0"/>
              </a:rPr>
              <a:t>Increase access to affordable high quality early childcare and education for children from low-income families, ages birth to five.</a:t>
            </a:r>
            <a:endParaRPr lang="en-US" dirty="0"/>
          </a:p>
        </p:txBody>
      </p:sp>
      <p:sp>
        <p:nvSpPr>
          <p:cNvPr id="5" name="Text Placeholder 4">
            <a:extLst>
              <a:ext uri="{FF2B5EF4-FFF2-40B4-BE49-F238E27FC236}">
                <a16:creationId xmlns:a16="http://schemas.microsoft.com/office/drawing/2014/main" id="{46DA02B3-BCED-263B-901A-AC16039D67E1}"/>
              </a:ext>
            </a:extLst>
          </p:cNvPr>
          <p:cNvSpPr>
            <a:spLocks noGrp="1"/>
          </p:cNvSpPr>
          <p:nvPr>
            <p:ph type="body" sz="quarter" idx="3"/>
          </p:nvPr>
        </p:nvSpPr>
        <p:spPr>
          <a:xfrm>
            <a:off x="4504240" y="1681163"/>
            <a:ext cx="3423987" cy="823912"/>
          </a:xfrm>
        </p:spPr>
        <p:txBody>
          <a:bodyPr>
            <a:normAutofit/>
          </a:bodyPr>
          <a:lstStyle/>
          <a:p>
            <a:r>
              <a:rPr lang="en-US" sz="2400" b="1" dirty="0">
                <a:solidFill>
                  <a:schemeClr val="accent1">
                    <a:lumMod val="75000"/>
                  </a:schemeClr>
                </a:solidFill>
                <a:effectLst/>
                <a:latin typeface="Amasis MT Pro Black" panose="02040A04050005020304" pitchFamily="18" charset="0"/>
                <a:ea typeface="Calibri" panose="020F0502020204030204" pitchFamily="34" charset="0"/>
                <a:cs typeface="Times New Roman" panose="02020603050405020304" pitchFamily="18" charset="0"/>
              </a:rPr>
              <a:t>Pathways to Post Secondary Education</a:t>
            </a:r>
            <a:endParaRPr lang="en-US" dirty="0">
              <a:solidFill>
                <a:schemeClr val="accent1">
                  <a:lumMod val="75000"/>
                </a:schemeClr>
              </a:solidFill>
            </a:endParaRPr>
          </a:p>
        </p:txBody>
      </p:sp>
      <p:sp>
        <p:nvSpPr>
          <p:cNvPr id="6" name="Content Placeholder 5">
            <a:extLst>
              <a:ext uri="{FF2B5EF4-FFF2-40B4-BE49-F238E27FC236}">
                <a16:creationId xmlns:a16="http://schemas.microsoft.com/office/drawing/2014/main" id="{467218BF-6132-B039-5336-77F2EC1A6D6C}"/>
              </a:ext>
            </a:extLst>
          </p:cNvPr>
          <p:cNvSpPr>
            <a:spLocks noGrp="1"/>
          </p:cNvSpPr>
          <p:nvPr>
            <p:ph sz="quarter" idx="4"/>
          </p:nvPr>
        </p:nvSpPr>
        <p:spPr>
          <a:xfrm>
            <a:off x="4504240" y="2505075"/>
            <a:ext cx="3423987" cy="3684588"/>
          </a:xfrm>
        </p:spPr>
        <p:txBody>
          <a:bodyPr>
            <a:normAutofit/>
          </a:bodyPr>
          <a:lstStyle/>
          <a:p>
            <a:pPr marL="0" indent="0">
              <a:buNone/>
            </a:pPr>
            <a:r>
              <a:rPr lang="en-US" sz="2800" b="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Increase college and other post-secondary educational and training opportunities by improving access to children’s college savings accounts for young children from low-income families. </a:t>
            </a:r>
            <a:endParaRPr lang="en-US" dirty="0">
              <a:solidFill>
                <a:schemeClr val="accent1">
                  <a:lumMod val="75000"/>
                </a:schemeClr>
              </a:solidFill>
            </a:endParaRPr>
          </a:p>
        </p:txBody>
      </p:sp>
      <p:sp>
        <p:nvSpPr>
          <p:cNvPr id="7" name="Date Placeholder 6">
            <a:extLst>
              <a:ext uri="{FF2B5EF4-FFF2-40B4-BE49-F238E27FC236}">
                <a16:creationId xmlns:a16="http://schemas.microsoft.com/office/drawing/2014/main" id="{D8F46DD3-3626-B443-0B4B-9078E6273652}"/>
              </a:ext>
            </a:extLst>
          </p:cNvPr>
          <p:cNvSpPr>
            <a:spLocks noGrp="1"/>
          </p:cNvSpPr>
          <p:nvPr>
            <p:ph type="dt" sz="half" idx="10"/>
          </p:nvPr>
        </p:nvSpPr>
        <p:spPr/>
        <p:txBody>
          <a:bodyPr/>
          <a:lstStyle/>
          <a:p>
            <a:fld id="{B562DF68-3089-814D-8A14-C651FE91885E}" type="datetime1">
              <a:rPr lang="en-US" smtClean="0"/>
              <a:pPr/>
              <a:t>8/28/23</a:t>
            </a:fld>
            <a:endParaRPr lang="en-US" dirty="0"/>
          </a:p>
        </p:txBody>
      </p:sp>
      <p:sp>
        <p:nvSpPr>
          <p:cNvPr id="9" name="Slide Number Placeholder 8">
            <a:extLst>
              <a:ext uri="{FF2B5EF4-FFF2-40B4-BE49-F238E27FC236}">
                <a16:creationId xmlns:a16="http://schemas.microsoft.com/office/drawing/2014/main" id="{4D66DDED-9B51-AF3D-9036-BAE6658F2E2B}"/>
              </a:ext>
            </a:extLst>
          </p:cNvPr>
          <p:cNvSpPr>
            <a:spLocks noGrp="1"/>
          </p:cNvSpPr>
          <p:nvPr>
            <p:ph type="sldNum" sz="quarter" idx="12"/>
          </p:nvPr>
        </p:nvSpPr>
        <p:spPr/>
        <p:txBody>
          <a:bodyPr/>
          <a:lstStyle/>
          <a:p>
            <a:fld id="{294A09A9-5501-47C1-A89A-A340965A2BE2}" type="slidenum">
              <a:rPr lang="en-US" smtClean="0"/>
              <a:pPr/>
              <a:t>64</a:t>
            </a:fld>
            <a:endParaRPr lang="en-US" dirty="0"/>
          </a:p>
        </p:txBody>
      </p:sp>
      <p:sp>
        <p:nvSpPr>
          <p:cNvPr id="10" name="Text Placeholder 4">
            <a:extLst>
              <a:ext uri="{FF2B5EF4-FFF2-40B4-BE49-F238E27FC236}">
                <a16:creationId xmlns:a16="http://schemas.microsoft.com/office/drawing/2014/main" id="{B90AB3A1-5BAB-4F25-33DE-76993E3CFB72}"/>
              </a:ext>
            </a:extLst>
          </p:cNvPr>
          <p:cNvSpPr txBox="1">
            <a:spLocks/>
          </p:cNvSpPr>
          <p:nvPr/>
        </p:nvSpPr>
        <p:spPr>
          <a:xfrm>
            <a:off x="8058369" y="1671424"/>
            <a:ext cx="3423987"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400" b="1" dirty="0">
                <a:solidFill>
                  <a:schemeClr val="accent3">
                    <a:lumMod val="75000"/>
                  </a:schemeClr>
                </a:solidFill>
                <a:effectLst/>
                <a:latin typeface="Amasis MT Pro Black" panose="02040A04050005020304" pitchFamily="18" charset="0"/>
                <a:ea typeface="Calibri" panose="020F0502020204030204" pitchFamily="34" charset="0"/>
                <a:cs typeface="Times New Roman" panose="02020603050405020304" pitchFamily="18" charset="0"/>
              </a:rPr>
              <a:t>Youth Programming &amp; Career Development</a:t>
            </a:r>
            <a:endParaRPr lang="en-US" dirty="0">
              <a:solidFill>
                <a:schemeClr val="accent3">
                  <a:lumMod val="75000"/>
                </a:schemeClr>
              </a:solidFill>
            </a:endParaRPr>
          </a:p>
        </p:txBody>
      </p:sp>
      <p:sp>
        <p:nvSpPr>
          <p:cNvPr id="12" name="Content Placeholder 5">
            <a:extLst>
              <a:ext uri="{FF2B5EF4-FFF2-40B4-BE49-F238E27FC236}">
                <a16:creationId xmlns:a16="http://schemas.microsoft.com/office/drawing/2014/main" id="{5DCA546D-D082-1E1A-344E-697459067B8A}"/>
              </a:ext>
            </a:extLst>
          </p:cNvPr>
          <p:cNvSpPr txBox="1">
            <a:spLocks/>
          </p:cNvSpPr>
          <p:nvPr/>
        </p:nvSpPr>
        <p:spPr>
          <a:xfrm>
            <a:off x="8058369" y="2534078"/>
            <a:ext cx="3423987" cy="36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b="1" dirty="0">
                <a:solidFill>
                  <a:schemeClr val="accent3">
                    <a:lumMod val="75000"/>
                  </a:schemeClr>
                </a:solidFill>
                <a:effectLst/>
                <a:latin typeface="Calibri" panose="020F0502020204030204" pitchFamily="34" charset="0"/>
                <a:ea typeface="Calibri" panose="020F0502020204030204" pitchFamily="34" charset="0"/>
                <a:cs typeface="Times New Roman" panose="02020603050405020304" pitchFamily="18" charset="0"/>
              </a:rPr>
              <a:t>Provide youth with positive activities to discover and develop their talents, prepare for academic success, explore career possibilities, and gain meaningful work experience through K-12 in-school, after-school, and summer youth employment opportunities, as well as targeted efforts to engage Opportunity Youth. </a:t>
            </a:r>
            <a:endParaRPr lang="en-US" sz="3200" dirty="0">
              <a:solidFill>
                <a:schemeClr val="accent3">
                  <a:lumMod val="75000"/>
                </a:schemeClr>
              </a:solidFill>
            </a:endParaRPr>
          </a:p>
        </p:txBody>
      </p:sp>
    </p:spTree>
    <p:extLst>
      <p:ext uri="{BB962C8B-B14F-4D97-AF65-F5344CB8AC3E}">
        <p14:creationId xmlns:p14="http://schemas.microsoft.com/office/powerpoint/2010/main" val="7801154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7A6E2-6DB6-24EB-82A6-5E20F383E4C7}"/>
              </a:ext>
            </a:extLst>
          </p:cNvPr>
          <p:cNvSpPr>
            <a:spLocks noGrp="1"/>
          </p:cNvSpPr>
          <p:nvPr>
            <p:ph type="title"/>
          </p:nvPr>
        </p:nvSpPr>
        <p:spPr/>
        <p:txBody>
          <a:bodyPr>
            <a:normAutofit/>
          </a:bodyPr>
          <a:lstStyle/>
          <a:p>
            <a:pPr algn="ctr"/>
            <a:r>
              <a:rPr lang="en-US" sz="2800" b="1" dirty="0">
                <a:solidFill>
                  <a:srgbClr val="C45911"/>
                </a:solidFill>
                <a:effectLst/>
                <a:latin typeface="Amasis MT Pro Black" panose="02040A04050005020304" pitchFamily="18" charset="0"/>
                <a:ea typeface="Calibri" panose="020F0502020204030204" pitchFamily="34" charset="0"/>
                <a:cs typeface="Times New Roman" panose="02020603050405020304" pitchFamily="18" charset="0"/>
              </a:rPr>
              <a:t>CRITICAL FAMILY RESOURCES</a:t>
            </a:r>
            <a:endParaRPr lang="en-US" sz="6000" dirty="0"/>
          </a:p>
        </p:txBody>
      </p:sp>
      <p:sp>
        <p:nvSpPr>
          <p:cNvPr id="12" name="Content Placeholder 11">
            <a:extLst>
              <a:ext uri="{FF2B5EF4-FFF2-40B4-BE49-F238E27FC236}">
                <a16:creationId xmlns:a16="http://schemas.microsoft.com/office/drawing/2014/main" id="{7703AD5F-2E72-D15E-EADC-F6919993E9FB}"/>
              </a:ext>
            </a:extLst>
          </p:cNvPr>
          <p:cNvSpPr>
            <a:spLocks noGrp="1"/>
          </p:cNvSpPr>
          <p:nvPr>
            <p:ph sz="half" idx="2"/>
          </p:nvPr>
        </p:nvSpPr>
        <p:spPr>
          <a:xfrm>
            <a:off x="6172200" y="1481559"/>
            <a:ext cx="5181600" cy="4695404"/>
          </a:xfrm>
        </p:spPr>
        <p:txBody>
          <a:bodyPr>
            <a:normAutofit fontScale="62500" lnSpcReduction="20000"/>
          </a:bodyPr>
          <a:lstStyle/>
          <a:p>
            <a:pPr marL="0" marR="0" indent="0" algn="l" rtl="0" eaLnBrk="1" fontAlgn="t" latinLnBrk="0" hangingPunct="1">
              <a:lnSpc>
                <a:spcPct val="107000"/>
              </a:lnSpc>
              <a:spcBef>
                <a:spcPts val="0"/>
              </a:spcBef>
              <a:spcAft>
                <a:spcPts val="0"/>
              </a:spcAft>
              <a:buClrTx/>
              <a:buSzPts val="1200"/>
              <a:buNone/>
            </a:pPr>
            <a:r>
              <a:rPr lang="en-US" sz="3600" b="1" i="0" u="none" strike="noStrike" kern="100" dirty="0">
                <a:solidFill>
                  <a:srgbClr val="C45911"/>
                </a:solidFill>
                <a:effectLst/>
                <a:latin typeface="Amasis MT Pro Black" panose="02040A04050005020304" pitchFamily="18" charset="0"/>
                <a:ea typeface="Calibri" panose="020F0502020204030204" pitchFamily="34" charset="0"/>
                <a:cs typeface="Times New Roman" panose="02020603050405020304" pitchFamily="18" charset="0"/>
              </a:rPr>
              <a:t>Health</a:t>
            </a:r>
            <a:r>
              <a:rPr lang="en-US" sz="3200" b="1" i="0" u="none" strike="noStrike" kern="100" dirty="0">
                <a:solidFill>
                  <a:srgbClr val="C45911"/>
                </a:solidFill>
                <a:effectLst/>
                <a:latin typeface="Amasis MT Pro Black" panose="02040A04050005020304" pitchFamily="18" charset="0"/>
                <a:ea typeface="Calibri" panose="020F0502020204030204" pitchFamily="34" charset="0"/>
                <a:cs typeface="Times New Roman" panose="02020603050405020304" pitchFamily="18" charset="0"/>
              </a:rPr>
              <a:t> </a:t>
            </a:r>
            <a:r>
              <a:rPr lang="en-US" sz="3600" b="1" i="0" u="none" strike="noStrike" kern="100" dirty="0">
                <a:solidFill>
                  <a:srgbClr val="C45911"/>
                </a:solidFill>
                <a:effectLst/>
                <a:latin typeface="Amasis MT Pro Black" panose="02040A04050005020304" pitchFamily="18" charset="0"/>
                <a:ea typeface="Calibri" panose="020F0502020204030204" pitchFamily="34" charset="0"/>
                <a:cs typeface="Times New Roman" panose="02020603050405020304" pitchFamily="18" charset="0"/>
              </a:rPr>
              <a:t>Coverage &amp; Reducing Medical Debt</a:t>
            </a:r>
            <a:endParaRPr lang="en-US" sz="3600" b="0" i="0" u="none" strike="noStrike" dirty="0">
              <a:effectLst/>
              <a:latin typeface="Arial" panose="020B0604020202020204" pitchFamily="34" charset="0"/>
            </a:endParaRPr>
          </a:p>
          <a:p>
            <a:pPr marL="0" marR="0" algn="l" rtl="0" eaLnBrk="1" fontAlgn="t" latinLnBrk="0" hangingPunct="1">
              <a:lnSpc>
                <a:spcPct val="115000"/>
              </a:lnSpc>
              <a:spcBef>
                <a:spcPts val="0"/>
              </a:spcBef>
              <a:spcAft>
                <a:spcPts val="1200"/>
              </a:spcAft>
            </a:pPr>
            <a:r>
              <a:rPr lang="en-US" sz="2900" b="1" i="0" u="none" strike="noStrike" kern="1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Provide healthcare insurance enrollment assistance to protect against medical debt. </a:t>
            </a:r>
            <a:endParaRPr lang="en-US" sz="5100" b="0" i="0" u="none" strike="noStrike" dirty="0">
              <a:solidFill>
                <a:schemeClr val="accent1">
                  <a:lumMod val="75000"/>
                </a:schemeClr>
              </a:solidFill>
              <a:effectLst/>
              <a:latin typeface="Arial" panose="020B0604020202020204" pitchFamily="34" charset="0"/>
            </a:endParaRPr>
          </a:p>
          <a:p>
            <a:pPr marL="0" marR="0" indent="0" algn="l" rtl="0" eaLnBrk="1" fontAlgn="t" latinLnBrk="0" hangingPunct="1">
              <a:lnSpc>
                <a:spcPct val="107000"/>
              </a:lnSpc>
              <a:spcBef>
                <a:spcPts val="0"/>
              </a:spcBef>
              <a:spcAft>
                <a:spcPts val="0"/>
              </a:spcAft>
              <a:buNone/>
            </a:pPr>
            <a:r>
              <a:rPr lang="en-US" sz="3600" b="1" i="0" u="none" strike="noStrike" kern="100" dirty="0">
                <a:solidFill>
                  <a:srgbClr val="C45911"/>
                </a:solidFill>
                <a:effectLst/>
                <a:latin typeface="Amasis MT Pro Black" panose="02040A04050005020304" pitchFamily="18" charset="0"/>
                <a:ea typeface="Calibri" panose="020F0502020204030204" pitchFamily="34" charset="0"/>
                <a:cs typeface="Times New Roman" panose="02020603050405020304" pitchFamily="18" charset="0"/>
              </a:rPr>
              <a:t>Workforce Development</a:t>
            </a:r>
            <a:endParaRPr lang="en-US" sz="5100" b="0" i="0" u="none" strike="noStrike" dirty="0">
              <a:effectLst/>
              <a:latin typeface="Arial" panose="020B0604020202020204" pitchFamily="34" charset="0"/>
            </a:endParaRPr>
          </a:p>
          <a:p>
            <a:pPr marL="0" marR="0" algn="l" rtl="0" eaLnBrk="1" fontAlgn="t" latinLnBrk="0" hangingPunct="1">
              <a:lnSpc>
                <a:spcPct val="115000"/>
              </a:lnSpc>
              <a:spcBef>
                <a:spcPts val="0"/>
              </a:spcBef>
              <a:spcAft>
                <a:spcPts val="1200"/>
              </a:spcAft>
            </a:pPr>
            <a:r>
              <a:rPr lang="en-US" sz="2900" b="1" i="0" u="none" strike="noStrike" kern="1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Prioritize workforce development for underserved populations with evidence-based case management practices that lead to jobs with self-sufficient wages and benefits</a:t>
            </a:r>
            <a:r>
              <a:rPr lang="en-US" sz="2900" b="1" i="0" u="none" strike="noStrike" kern="100" dirty="0">
                <a:solidFill>
                  <a:srgbClr val="C45911"/>
                </a:solidFill>
                <a:effectLst/>
                <a:latin typeface="Calibri" panose="020F0502020204030204" pitchFamily="34" charset="0"/>
                <a:ea typeface="Calibri" panose="020F0502020204030204" pitchFamily="34" charset="0"/>
                <a:cs typeface="Calibri" panose="020F0502020204030204" pitchFamily="34" charset="0"/>
              </a:rPr>
              <a:t>.</a:t>
            </a:r>
            <a:endParaRPr lang="en-US" sz="5100" b="0" i="0" u="none" strike="noStrike" dirty="0">
              <a:effectLst/>
              <a:latin typeface="Arial" panose="020B0604020202020204" pitchFamily="34" charset="0"/>
            </a:endParaRPr>
          </a:p>
          <a:p>
            <a:pPr marL="0" marR="0" indent="0" algn="l" rtl="0" eaLnBrk="1" fontAlgn="t" latinLnBrk="0" hangingPunct="1">
              <a:lnSpc>
                <a:spcPct val="107000"/>
              </a:lnSpc>
              <a:spcBef>
                <a:spcPts val="0"/>
              </a:spcBef>
              <a:spcAft>
                <a:spcPts val="0"/>
              </a:spcAft>
              <a:buNone/>
            </a:pPr>
            <a:r>
              <a:rPr lang="en-US" sz="3600" b="1" i="0" u="none" strike="noStrike" kern="100" dirty="0">
                <a:solidFill>
                  <a:srgbClr val="C45911"/>
                </a:solidFill>
                <a:effectLst/>
                <a:latin typeface="Amasis MT Pro Black" panose="02040A04050005020304" pitchFamily="18" charset="0"/>
                <a:ea typeface="Calibri" panose="020F0502020204030204" pitchFamily="34" charset="0"/>
                <a:cs typeface="Times New Roman" panose="02020603050405020304" pitchFamily="18" charset="0"/>
              </a:rPr>
              <a:t>Home Visitation &amp; Family Planning Services</a:t>
            </a:r>
            <a:endParaRPr lang="en-US" sz="5100" b="0" i="0" u="none" strike="noStrike" dirty="0">
              <a:effectLst/>
              <a:latin typeface="Arial" panose="020B0604020202020204" pitchFamily="34" charset="0"/>
            </a:endParaRPr>
          </a:p>
          <a:p>
            <a:pPr marL="0" marR="0" algn="l" rtl="0" eaLnBrk="1" fontAlgn="t" latinLnBrk="0" hangingPunct="1">
              <a:lnSpc>
                <a:spcPct val="115000"/>
              </a:lnSpc>
              <a:spcBef>
                <a:spcPts val="0"/>
              </a:spcBef>
              <a:spcAft>
                <a:spcPts val="1200"/>
              </a:spcAft>
            </a:pPr>
            <a:r>
              <a:rPr lang="en-US" sz="2900" b="1" i="0" u="none" strike="noStrike" kern="1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Support evidence-based practices in the areas of home visitation and family planning that improve health and increase the economic stability of low-income families. </a:t>
            </a:r>
            <a:endParaRPr lang="en-US" sz="5100" b="0" i="0" u="none" strike="noStrike" dirty="0">
              <a:solidFill>
                <a:schemeClr val="accent1">
                  <a:lumMod val="75000"/>
                </a:schemeClr>
              </a:solidFill>
              <a:effectLst/>
              <a:latin typeface="Arial" panose="020B0604020202020204" pitchFamily="34" charset="0"/>
            </a:endParaRPr>
          </a:p>
          <a:p>
            <a:endParaRPr lang="en-US" dirty="0"/>
          </a:p>
        </p:txBody>
      </p:sp>
      <p:sp>
        <p:nvSpPr>
          <p:cNvPr id="4" name="Date Placeholder 3">
            <a:extLst>
              <a:ext uri="{FF2B5EF4-FFF2-40B4-BE49-F238E27FC236}">
                <a16:creationId xmlns:a16="http://schemas.microsoft.com/office/drawing/2014/main" id="{68276999-A906-8FA6-0788-863799739498}"/>
              </a:ext>
            </a:extLst>
          </p:cNvPr>
          <p:cNvSpPr>
            <a:spLocks noGrp="1"/>
          </p:cNvSpPr>
          <p:nvPr>
            <p:ph type="dt" sz="half" idx="10"/>
          </p:nvPr>
        </p:nvSpPr>
        <p:spPr/>
        <p:txBody>
          <a:bodyPr/>
          <a:lstStyle/>
          <a:p>
            <a:fld id="{DD9C8446-696E-6942-B6C8-CC9CAD0B34E0}" type="datetime1">
              <a:rPr lang="en-US" smtClean="0"/>
              <a:pPr/>
              <a:t>8/28/23</a:t>
            </a:fld>
            <a:endParaRPr lang="en-US" dirty="0"/>
          </a:p>
        </p:txBody>
      </p:sp>
      <p:sp>
        <p:nvSpPr>
          <p:cNvPr id="5" name="Footer Placeholder 4">
            <a:extLst>
              <a:ext uri="{FF2B5EF4-FFF2-40B4-BE49-F238E27FC236}">
                <a16:creationId xmlns:a16="http://schemas.microsoft.com/office/drawing/2014/main" id="{F134A2FE-26F8-D290-6418-1D5252BBC6A3}"/>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E0320FAF-A716-20AF-AD55-12F381CAD3B8}"/>
              </a:ext>
            </a:extLst>
          </p:cNvPr>
          <p:cNvSpPr>
            <a:spLocks noGrp="1"/>
          </p:cNvSpPr>
          <p:nvPr>
            <p:ph type="sldNum" sz="quarter" idx="12"/>
          </p:nvPr>
        </p:nvSpPr>
        <p:spPr/>
        <p:txBody>
          <a:bodyPr/>
          <a:lstStyle/>
          <a:p>
            <a:fld id="{294A09A9-5501-47C1-A89A-A340965A2BE2}" type="slidenum">
              <a:rPr lang="en-US" smtClean="0"/>
              <a:pPr/>
              <a:t>65</a:t>
            </a:fld>
            <a:endParaRPr lang="en-US" dirty="0"/>
          </a:p>
        </p:txBody>
      </p:sp>
      <p:sp>
        <p:nvSpPr>
          <p:cNvPr id="16" name="Content Placeholder 15">
            <a:extLst>
              <a:ext uri="{FF2B5EF4-FFF2-40B4-BE49-F238E27FC236}">
                <a16:creationId xmlns:a16="http://schemas.microsoft.com/office/drawing/2014/main" id="{AA70BB69-6639-1346-7BCA-6DEC230CF916}"/>
              </a:ext>
            </a:extLst>
          </p:cNvPr>
          <p:cNvSpPr>
            <a:spLocks noGrp="1"/>
          </p:cNvSpPr>
          <p:nvPr>
            <p:ph sz="half" idx="1"/>
          </p:nvPr>
        </p:nvSpPr>
        <p:spPr>
          <a:xfrm>
            <a:off x="838200" y="1481559"/>
            <a:ext cx="5181600" cy="4695404"/>
          </a:xfrm>
        </p:spPr>
        <p:txBody>
          <a:bodyPr>
            <a:normAutofit fontScale="62500" lnSpcReduction="20000"/>
          </a:bodyPr>
          <a:lstStyle/>
          <a:p>
            <a:pPr marL="0" marR="0" indent="0" algn="l" rtl="0" eaLnBrk="1" fontAlgn="ctr" latinLnBrk="0" hangingPunct="1">
              <a:lnSpc>
                <a:spcPct val="107000"/>
              </a:lnSpc>
              <a:spcBef>
                <a:spcPts val="0"/>
              </a:spcBef>
              <a:spcAft>
                <a:spcPts val="0"/>
              </a:spcAft>
              <a:buClrTx/>
              <a:buSzPts val="1200"/>
              <a:buNone/>
            </a:pPr>
            <a:r>
              <a:rPr lang="en-US" sz="3200" b="1" i="0" u="none" strike="noStrike" kern="100" dirty="0">
                <a:solidFill>
                  <a:srgbClr val="C45911"/>
                </a:solidFill>
                <a:effectLst/>
                <a:latin typeface="Amasis MT Pro Black" panose="02040A04050005020304" pitchFamily="18" charset="0"/>
                <a:ea typeface="Calibri" panose="020F0502020204030204" pitchFamily="34" charset="0"/>
                <a:cs typeface="Times New Roman" panose="02020603050405020304" pitchFamily="18" charset="0"/>
              </a:rPr>
              <a:t>Digital Inclusion</a:t>
            </a:r>
            <a:endParaRPr lang="en-US" sz="3200" b="0" i="0" u="none" strike="noStrike" dirty="0">
              <a:effectLst/>
              <a:latin typeface="Arial" panose="020B0604020202020204" pitchFamily="34" charset="0"/>
            </a:endParaRPr>
          </a:p>
          <a:p>
            <a:pPr marL="0" marR="0" algn="l" rtl="0" eaLnBrk="1" fontAlgn="ctr" latinLnBrk="0" hangingPunct="1">
              <a:lnSpc>
                <a:spcPct val="115000"/>
              </a:lnSpc>
              <a:spcBef>
                <a:spcPts val="0"/>
              </a:spcBef>
              <a:spcAft>
                <a:spcPts val="1200"/>
              </a:spcAft>
            </a:pPr>
            <a:r>
              <a:rPr lang="en-US" sz="3200" b="1" i="0" u="none" strike="noStrike" kern="1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Expand broadband services and address barriers so all Pima County residents have access, equipment, and skills for digital inclusion.</a:t>
            </a:r>
            <a:endParaRPr lang="en-US" sz="3200" b="0" i="0" u="none" strike="noStrike" dirty="0">
              <a:solidFill>
                <a:schemeClr val="accent1">
                  <a:lumMod val="75000"/>
                </a:schemeClr>
              </a:solidFill>
              <a:effectLst/>
              <a:latin typeface="Arial" panose="020B0604020202020204" pitchFamily="34" charset="0"/>
            </a:endParaRPr>
          </a:p>
          <a:p>
            <a:pPr marL="0" marR="0" indent="0" algn="l" rtl="0" eaLnBrk="1" fontAlgn="ctr" latinLnBrk="0" hangingPunct="1">
              <a:lnSpc>
                <a:spcPct val="107000"/>
              </a:lnSpc>
              <a:spcBef>
                <a:spcPts val="0"/>
              </a:spcBef>
              <a:spcAft>
                <a:spcPts val="0"/>
              </a:spcAft>
              <a:buNone/>
            </a:pPr>
            <a:r>
              <a:rPr lang="en-US" sz="3200" b="1" i="0" u="none" strike="noStrike" kern="100" dirty="0">
                <a:solidFill>
                  <a:srgbClr val="C45911"/>
                </a:solidFill>
                <a:effectLst/>
                <a:latin typeface="Amasis MT Pro Black" panose="02040A04050005020304" pitchFamily="18" charset="0"/>
                <a:ea typeface="Calibri" panose="020F0502020204030204" pitchFamily="34" charset="0"/>
                <a:cs typeface="Times New Roman" panose="02020603050405020304" pitchFamily="18" charset="0"/>
              </a:rPr>
              <a:t>Housing Mobility</a:t>
            </a:r>
            <a:endParaRPr lang="en-US" sz="3200" b="0" i="0" u="none" strike="noStrike" dirty="0">
              <a:effectLst/>
              <a:latin typeface="Arial" panose="020B0604020202020204" pitchFamily="34" charset="0"/>
            </a:endParaRPr>
          </a:p>
          <a:p>
            <a:pPr marL="0" marR="0" algn="l" rtl="0" eaLnBrk="1" fontAlgn="ctr" latinLnBrk="0" hangingPunct="1">
              <a:lnSpc>
                <a:spcPct val="115000"/>
              </a:lnSpc>
              <a:spcBef>
                <a:spcPts val="0"/>
              </a:spcBef>
              <a:spcAft>
                <a:spcPts val="1200"/>
              </a:spcAft>
            </a:pPr>
            <a:r>
              <a:rPr lang="en-US" sz="3200" b="1" i="0" u="none" strike="noStrike" kern="1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Increase the geographic diversity of affordable housing and improve opportunity.</a:t>
            </a:r>
            <a:endParaRPr lang="en-US" sz="3200" b="0" i="0" u="none" strike="noStrike" dirty="0">
              <a:solidFill>
                <a:schemeClr val="accent1">
                  <a:lumMod val="75000"/>
                </a:schemeClr>
              </a:solidFill>
              <a:effectLst/>
              <a:latin typeface="Arial" panose="020B0604020202020204" pitchFamily="34" charset="0"/>
            </a:endParaRPr>
          </a:p>
          <a:p>
            <a:pPr marL="0" marR="0" indent="0" algn="l" rtl="0" eaLnBrk="1" fontAlgn="ctr" latinLnBrk="0" hangingPunct="1">
              <a:lnSpc>
                <a:spcPct val="107000"/>
              </a:lnSpc>
              <a:spcBef>
                <a:spcPts val="0"/>
              </a:spcBef>
              <a:spcAft>
                <a:spcPts val="0"/>
              </a:spcAft>
              <a:buNone/>
            </a:pPr>
            <a:r>
              <a:rPr lang="en-US" sz="3200" b="1" i="0" u="none" strike="noStrike" kern="100" dirty="0">
                <a:solidFill>
                  <a:srgbClr val="C45911"/>
                </a:solidFill>
                <a:effectLst/>
                <a:latin typeface="Amasis MT Pro Black" panose="02040A04050005020304" pitchFamily="18" charset="0"/>
                <a:ea typeface="Calibri" panose="020F0502020204030204" pitchFamily="34" charset="0"/>
                <a:cs typeface="Times New Roman" panose="02020603050405020304" pitchFamily="18" charset="0"/>
              </a:rPr>
              <a:t>Housing Stability</a:t>
            </a:r>
            <a:endParaRPr lang="en-US" sz="3200" b="0" i="0" u="none" strike="noStrike" dirty="0">
              <a:effectLst/>
              <a:latin typeface="Arial" panose="020B0604020202020204" pitchFamily="34" charset="0"/>
            </a:endParaRPr>
          </a:p>
          <a:p>
            <a:pPr marL="0" marR="0" algn="l" rtl="0" eaLnBrk="1" fontAlgn="ctr" latinLnBrk="0" hangingPunct="1">
              <a:lnSpc>
                <a:spcPct val="115000"/>
              </a:lnSpc>
              <a:spcBef>
                <a:spcPts val="0"/>
              </a:spcBef>
              <a:spcAft>
                <a:spcPts val="1200"/>
              </a:spcAft>
            </a:pPr>
            <a:r>
              <a:rPr lang="en-US" sz="3200" b="1" i="0" u="none" strike="noStrike" kern="1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Improve</a:t>
            </a:r>
            <a:r>
              <a:rPr lang="en-US" sz="3200" b="1" i="0" u="none" strike="noStrike" kern="1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housing stability among low-income renters and homeowners by preventing evictions and foreclosures, and increasing homeownership, especially for those in high poverty areas.</a:t>
            </a:r>
            <a:endParaRPr lang="en-US" sz="3200" b="0" i="0" u="none" strike="noStrike" dirty="0">
              <a:solidFill>
                <a:schemeClr val="accent1">
                  <a:lumMod val="75000"/>
                </a:schemeClr>
              </a:solidFill>
              <a:effectLst/>
              <a:latin typeface="Arial" panose="020B0604020202020204" pitchFamily="34" charset="0"/>
            </a:endParaRPr>
          </a:p>
          <a:p>
            <a:endParaRPr lang="en-US" dirty="0"/>
          </a:p>
        </p:txBody>
      </p:sp>
    </p:spTree>
    <p:extLst>
      <p:ext uri="{BB962C8B-B14F-4D97-AF65-F5344CB8AC3E}">
        <p14:creationId xmlns:p14="http://schemas.microsoft.com/office/powerpoint/2010/main" val="4520637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9CBCF-EE6C-BAB6-201F-E15974049428}"/>
              </a:ext>
            </a:extLst>
          </p:cNvPr>
          <p:cNvSpPr>
            <a:spLocks noGrp="1"/>
          </p:cNvSpPr>
          <p:nvPr>
            <p:ph type="title"/>
          </p:nvPr>
        </p:nvSpPr>
        <p:spPr/>
        <p:txBody>
          <a:bodyPr>
            <a:normAutofit/>
          </a:bodyPr>
          <a:lstStyle/>
          <a:p>
            <a:pPr algn="ctr"/>
            <a:r>
              <a:rPr lang="en-US" sz="3600" b="1" dirty="0">
                <a:solidFill>
                  <a:srgbClr val="385623"/>
                </a:solidFill>
                <a:effectLst/>
                <a:latin typeface="Amasis MT Pro Black" panose="02040A04050005020304" pitchFamily="18" charset="0"/>
                <a:ea typeface="Calibri" panose="020F0502020204030204" pitchFamily="34" charset="0"/>
                <a:cs typeface="Times New Roman" panose="02020603050405020304" pitchFamily="18" charset="0"/>
              </a:rPr>
              <a:t>ASSET BUILDING &amp; INFRASTRUCTURE PRIORITIES</a:t>
            </a:r>
            <a:endParaRPr lang="en-US" sz="7200" dirty="0"/>
          </a:p>
        </p:txBody>
      </p:sp>
      <p:sp>
        <p:nvSpPr>
          <p:cNvPr id="4" name="Content Placeholder 3">
            <a:extLst>
              <a:ext uri="{FF2B5EF4-FFF2-40B4-BE49-F238E27FC236}">
                <a16:creationId xmlns:a16="http://schemas.microsoft.com/office/drawing/2014/main" id="{251100A4-2961-7FA6-7B8A-AE49354E74D3}"/>
              </a:ext>
            </a:extLst>
          </p:cNvPr>
          <p:cNvSpPr>
            <a:spLocks noGrp="1"/>
          </p:cNvSpPr>
          <p:nvPr>
            <p:ph sz="half" idx="2"/>
          </p:nvPr>
        </p:nvSpPr>
        <p:spPr>
          <a:xfrm>
            <a:off x="838200" y="1843750"/>
            <a:ext cx="5181600" cy="4512599"/>
          </a:xfrm>
        </p:spPr>
        <p:txBody>
          <a:bodyPr>
            <a:normAutofit fontScale="85000" lnSpcReduction="20000"/>
          </a:bodyPr>
          <a:lstStyle/>
          <a:p>
            <a:pPr marL="0" marR="0" indent="0" algn="l" rtl="0" eaLnBrk="1" fontAlgn="t" latinLnBrk="0" hangingPunct="1">
              <a:lnSpc>
                <a:spcPct val="107000"/>
              </a:lnSpc>
              <a:spcBef>
                <a:spcPts val="0"/>
              </a:spcBef>
              <a:spcAft>
                <a:spcPts val="0"/>
              </a:spcAft>
              <a:buClrTx/>
              <a:buSzPts val="1200"/>
              <a:buNone/>
            </a:pPr>
            <a:r>
              <a:rPr lang="en-US" b="1" dirty="0">
                <a:solidFill>
                  <a:srgbClr val="385623"/>
                </a:solidFill>
                <a:latin typeface="Amasis MT Pro Black" panose="02040A04050005020304" pitchFamily="18" charset="0"/>
                <a:cs typeface="Times New Roman" panose="02020603050405020304" pitchFamily="18" charset="0"/>
              </a:rPr>
              <a:t>Community Financial Capability</a:t>
            </a:r>
          </a:p>
          <a:p>
            <a:pPr marL="0" marR="0" algn="l" rtl="0" eaLnBrk="1" fontAlgn="t" latinLnBrk="0" hangingPunct="1">
              <a:lnSpc>
                <a:spcPct val="115000"/>
              </a:lnSpc>
              <a:spcBef>
                <a:spcPts val="0"/>
              </a:spcBef>
              <a:spcAft>
                <a:spcPts val="1200"/>
              </a:spcAft>
            </a:pPr>
            <a:r>
              <a:rPr lang="en-US" sz="2800" b="1" i="0" u="none" strike="noStrike" kern="100" dirty="0">
                <a:solidFill>
                  <a:schemeClr val="accent1">
                    <a:lumMod val="75000"/>
                  </a:schemeClr>
                </a:solidFill>
                <a:effectLst/>
                <a:latin typeface="Calibri" panose="020F0502020204030204" pitchFamily="34" charset="0"/>
              </a:rPr>
              <a:t>Improve community financial capability for low-income families and small businesses to increase access to fair credit and to gain and protect wealth building assets.</a:t>
            </a:r>
            <a:endParaRPr lang="en-US" sz="4400" b="0" i="0" u="none" strike="noStrike" dirty="0">
              <a:solidFill>
                <a:schemeClr val="accent1">
                  <a:lumMod val="75000"/>
                </a:schemeClr>
              </a:solidFill>
              <a:effectLst/>
              <a:latin typeface="Arial" panose="020B0604020202020204" pitchFamily="34" charset="0"/>
            </a:endParaRPr>
          </a:p>
          <a:p>
            <a:pPr marL="0" indent="0" fontAlgn="t">
              <a:lnSpc>
                <a:spcPct val="107000"/>
              </a:lnSpc>
              <a:spcBef>
                <a:spcPts val="0"/>
              </a:spcBef>
              <a:buSzPts val="1200"/>
              <a:buNone/>
            </a:pPr>
            <a:r>
              <a:rPr lang="en-US" b="1" dirty="0">
                <a:solidFill>
                  <a:srgbClr val="385623"/>
                </a:solidFill>
                <a:latin typeface="Amasis MT Pro Black" panose="02040A04050005020304" pitchFamily="18" charset="0"/>
                <a:cs typeface="Times New Roman" panose="02020603050405020304" pitchFamily="18" charset="0"/>
              </a:rPr>
              <a:t>Transportation</a:t>
            </a:r>
          </a:p>
          <a:p>
            <a:pPr marL="0" marR="0" algn="l" rtl="0" eaLnBrk="1" fontAlgn="t" latinLnBrk="0" hangingPunct="1">
              <a:lnSpc>
                <a:spcPct val="115000"/>
              </a:lnSpc>
              <a:spcBef>
                <a:spcPts val="0"/>
              </a:spcBef>
              <a:spcAft>
                <a:spcPts val="1200"/>
              </a:spcAft>
            </a:pPr>
            <a:r>
              <a:rPr lang="en-US" b="1" kern="100" dirty="0">
                <a:solidFill>
                  <a:schemeClr val="accent1">
                    <a:lumMod val="75000"/>
                  </a:schemeClr>
                </a:solidFill>
                <a:latin typeface="Calibri" panose="020F0502020204030204" pitchFamily="34" charset="0"/>
              </a:rPr>
              <a:t>Expand safe, reliable and affordable transportation options to connect disadvantaged communities to jobs and resources.</a:t>
            </a:r>
          </a:p>
          <a:p>
            <a:endParaRPr lang="en-US" dirty="0"/>
          </a:p>
        </p:txBody>
      </p:sp>
      <p:sp>
        <p:nvSpPr>
          <p:cNvPr id="5" name="Date Placeholder 4">
            <a:extLst>
              <a:ext uri="{FF2B5EF4-FFF2-40B4-BE49-F238E27FC236}">
                <a16:creationId xmlns:a16="http://schemas.microsoft.com/office/drawing/2014/main" id="{7658722E-A4FE-19C0-07B6-317A13CEC775}"/>
              </a:ext>
            </a:extLst>
          </p:cNvPr>
          <p:cNvSpPr>
            <a:spLocks noGrp="1"/>
          </p:cNvSpPr>
          <p:nvPr>
            <p:ph type="dt" sz="half" idx="10"/>
          </p:nvPr>
        </p:nvSpPr>
        <p:spPr/>
        <p:txBody>
          <a:bodyPr/>
          <a:lstStyle/>
          <a:p>
            <a:fld id="{B562DF68-3089-814D-8A14-C651FE91885E}" type="datetime1">
              <a:rPr lang="en-US" smtClean="0"/>
              <a:pPr/>
              <a:t>8/28/23</a:t>
            </a:fld>
            <a:endParaRPr lang="en-US" dirty="0"/>
          </a:p>
        </p:txBody>
      </p:sp>
      <p:sp>
        <p:nvSpPr>
          <p:cNvPr id="7" name="Slide Number Placeholder 6">
            <a:extLst>
              <a:ext uri="{FF2B5EF4-FFF2-40B4-BE49-F238E27FC236}">
                <a16:creationId xmlns:a16="http://schemas.microsoft.com/office/drawing/2014/main" id="{0F76EACB-DAB5-2CD2-9E66-F0061DE918B4}"/>
              </a:ext>
            </a:extLst>
          </p:cNvPr>
          <p:cNvSpPr>
            <a:spLocks noGrp="1"/>
          </p:cNvSpPr>
          <p:nvPr>
            <p:ph type="sldNum" sz="quarter" idx="12"/>
          </p:nvPr>
        </p:nvSpPr>
        <p:spPr/>
        <p:txBody>
          <a:bodyPr/>
          <a:lstStyle/>
          <a:p>
            <a:fld id="{294A09A9-5501-47C1-A89A-A340965A2BE2}" type="slidenum">
              <a:rPr lang="en-US" smtClean="0"/>
              <a:pPr/>
              <a:t>66</a:t>
            </a:fld>
            <a:endParaRPr lang="en-US" dirty="0"/>
          </a:p>
        </p:txBody>
      </p:sp>
      <p:sp>
        <p:nvSpPr>
          <p:cNvPr id="14" name="Content Placeholder 13">
            <a:extLst>
              <a:ext uri="{FF2B5EF4-FFF2-40B4-BE49-F238E27FC236}">
                <a16:creationId xmlns:a16="http://schemas.microsoft.com/office/drawing/2014/main" id="{349B9D7C-17FC-1B32-6716-8CC8908321F0}"/>
              </a:ext>
            </a:extLst>
          </p:cNvPr>
          <p:cNvSpPr>
            <a:spLocks noGrp="1"/>
          </p:cNvSpPr>
          <p:nvPr>
            <p:ph sz="half" idx="1"/>
          </p:nvPr>
        </p:nvSpPr>
        <p:spPr>
          <a:xfrm>
            <a:off x="6172202" y="1690687"/>
            <a:ext cx="5448780" cy="4802188"/>
          </a:xfrm>
        </p:spPr>
        <p:txBody>
          <a:bodyPr>
            <a:noAutofit/>
          </a:bodyPr>
          <a:lstStyle/>
          <a:p>
            <a:pPr marL="0" marR="0" indent="0" algn="l" rtl="0" eaLnBrk="1" fontAlgn="t" latinLnBrk="0" hangingPunct="1">
              <a:lnSpc>
                <a:spcPct val="105000"/>
              </a:lnSpc>
              <a:spcBef>
                <a:spcPts val="0"/>
              </a:spcBef>
              <a:spcAft>
                <a:spcPts val="0"/>
              </a:spcAft>
              <a:buClrTx/>
              <a:buSzPts val="1200"/>
              <a:buNone/>
            </a:pPr>
            <a:r>
              <a:rPr lang="en-US" sz="2400" b="1" i="0" u="none" strike="noStrike" kern="100" dirty="0">
                <a:solidFill>
                  <a:srgbClr val="385623"/>
                </a:solidFill>
                <a:effectLst/>
                <a:latin typeface="Amasis MT Pro Black" panose="02040A04050005020304" pitchFamily="18" charset="0"/>
                <a:ea typeface="Calibri" panose="020F0502020204030204" pitchFamily="34" charset="0"/>
                <a:cs typeface="Times New Roman" panose="02020603050405020304" pitchFamily="18" charset="0"/>
              </a:rPr>
              <a:t>Neighborhood Reinvestment </a:t>
            </a:r>
            <a:endParaRPr lang="en-US" sz="2400" b="0" i="0" u="none" strike="noStrike" dirty="0">
              <a:effectLst/>
              <a:latin typeface="Arial" panose="020B0604020202020204" pitchFamily="34" charset="0"/>
            </a:endParaRPr>
          </a:p>
          <a:p>
            <a:pPr marL="0" marR="0" algn="l" rtl="0" eaLnBrk="1" fontAlgn="t" latinLnBrk="0" hangingPunct="1">
              <a:lnSpc>
                <a:spcPct val="115000"/>
              </a:lnSpc>
              <a:spcBef>
                <a:spcPts val="0"/>
              </a:spcBef>
              <a:spcAft>
                <a:spcPts val="1200"/>
              </a:spcAft>
            </a:pPr>
            <a:r>
              <a:rPr lang="en-US" sz="2000" b="1" i="0" u="none" strike="noStrike" kern="1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Improve opportunities for children in low-opportunity neighborhoods by connecting families to resources and identifying, prioritizing, and tracking the impact of neighborhood investments using the Child Opportunity Index.</a:t>
            </a:r>
            <a:endParaRPr lang="en-US" sz="2000" b="0" i="0" u="none" strike="noStrike" dirty="0">
              <a:solidFill>
                <a:schemeClr val="accent1">
                  <a:lumMod val="75000"/>
                </a:schemeClr>
              </a:solidFill>
              <a:effectLst/>
              <a:latin typeface="Arial" panose="020B0604020202020204" pitchFamily="34" charset="0"/>
            </a:endParaRPr>
          </a:p>
          <a:p>
            <a:pPr marL="0" marR="0" indent="0" algn="l" rtl="0" eaLnBrk="1" fontAlgn="t" latinLnBrk="0" hangingPunct="1">
              <a:lnSpc>
                <a:spcPct val="107000"/>
              </a:lnSpc>
              <a:spcBef>
                <a:spcPts val="0"/>
              </a:spcBef>
              <a:spcAft>
                <a:spcPts val="0"/>
              </a:spcAft>
              <a:buNone/>
            </a:pPr>
            <a:r>
              <a:rPr lang="en-US" sz="2400" b="1" i="0" u="none" strike="noStrike" kern="100" dirty="0">
                <a:solidFill>
                  <a:srgbClr val="385623"/>
                </a:solidFill>
                <a:effectLst/>
                <a:latin typeface="Amasis MT Pro Black" panose="02040A04050005020304" pitchFamily="18" charset="0"/>
                <a:ea typeface="Calibri" panose="020F0502020204030204" pitchFamily="34" charset="0"/>
                <a:cs typeface="Times New Roman" panose="02020603050405020304" pitchFamily="18" charset="0"/>
              </a:rPr>
              <a:t>Economic Development </a:t>
            </a:r>
            <a:endParaRPr lang="en-US" sz="2400" b="0" i="0" u="none" strike="noStrike" dirty="0">
              <a:effectLst/>
              <a:latin typeface="Arial" panose="020B0604020202020204" pitchFamily="34" charset="0"/>
            </a:endParaRPr>
          </a:p>
          <a:p>
            <a:pPr marL="0" marR="0" algn="l" rtl="0" eaLnBrk="1" fontAlgn="t" latinLnBrk="0" hangingPunct="1">
              <a:lnSpc>
                <a:spcPct val="115000"/>
              </a:lnSpc>
              <a:spcBef>
                <a:spcPts val="0"/>
              </a:spcBef>
              <a:spcAft>
                <a:spcPts val="1200"/>
              </a:spcAft>
            </a:pPr>
            <a:r>
              <a:rPr lang="en-US" sz="2400" b="1" i="0" u="none" strike="noStrike" kern="1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Support the growth of good jobs that provide sustaining wages, benefits, and longevity and that foster the economic growth and environmental sustainability of Pima County.  </a:t>
            </a:r>
            <a:endParaRPr lang="en-US" sz="2400" b="0" i="0" u="none" strike="noStrike" dirty="0">
              <a:solidFill>
                <a:schemeClr val="accent1">
                  <a:lumMod val="75000"/>
                </a:schemeClr>
              </a:solidFill>
              <a:effectLst/>
              <a:latin typeface="Arial" panose="020B0604020202020204" pitchFamily="34" charset="0"/>
            </a:endParaRPr>
          </a:p>
        </p:txBody>
      </p:sp>
    </p:spTree>
    <p:extLst>
      <p:ext uri="{BB962C8B-B14F-4D97-AF65-F5344CB8AC3E}">
        <p14:creationId xmlns:p14="http://schemas.microsoft.com/office/powerpoint/2010/main" val="3895464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8536" y="406477"/>
            <a:ext cx="11830639" cy="6532648"/>
          </a:xfrm>
          <a:prstGeom prst="rect">
            <a:avLst/>
          </a:prstGeom>
        </p:spPr>
      </p:pic>
      <p:sp>
        <p:nvSpPr>
          <p:cNvPr id="3" name="TextBox 2"/>
          <p:cNvSpPr txBox="1"/>
          <p:nvPr/>
        </p:nvSpPr>
        <p:spPr>
          <a:xfrm>
            <a:off x="301657" y="1360584"/>
            <a:ext cx="3421930" cy="954107"/>
          </a:xfrm>
          <a:prstGeom prst="rect">
            <a:avLst/>
          </a:prstGeom>
          <a:noFill/>
        </p:spPr>
        <p:txBody>
          <a:bodyPr wrap="square" rtlCol="0">
            <a:spAutoFit/>
          </a:bodyPr>
          <a:lstStyle/>
          <a:p>
            <a:pPr algn="ctr"/>
            <a:r>
              <a:rPr lang="en-US" sz="2800" b="1" cap="all" spc="150" dirty="0">
                <a:solidFill>
                  <a:srgbClr val="9F477C"/>
                </a:solidFill>
              </a:rPr>
              <a:t>Pima County 15.9% = 62,195</a:t>
            </a:r>
          </a:p>
        </p:txBody>
      </p:sp>
      <p:sp>
        <p:nvSpPr>
          <p:cNvPr id="4" name="Rectangle 3"/>
          <p:cNvSpPr/>
          <p:nvPr/>
        </p:nvSpPr>
        <p:spPr>
          <a:xfrm>
            <a:off x="9390184" y="2106185"/>
            <a:ext cx="2039633" cy="600164"/>
          </a:xfrm>
          <a:prstGeom prst="rect">
            <a:avLst/>
          </a:prstGeom>
          <a:solidFill>
            <a:schemeClr val="bg1"/>
          </a:solidFill>
        </p:spPr>
        <p:txBody>
          <a:bodyPr wrap="square">
            <a:spAutoFit/>
          </a:bodyPr>
          <a:lstStyle/>
          <a:p>
            <a:r>
              <a:rPr lang="en-US" sz="1100" dirty="0">
                <a:solidFill>
                  <a:srgbClr val="111111"/>
                </a:solidFill>
                <a:latin typeface="Roboto"/>
              </a:rPr>
              <a:t>The Tucson MSA has a total population of 1,010,025 as of the 2010 Census. </a:t>
            </a:r>
            <a:endParaRPr lang="en-US" sz="1100" dirty="0"/>
          </a:p>
        </p:txBody>
      </p:sp>
    </p:spTree>
    <p:extLst>
      <p:ext uri="{BB962C8B-B14F-4D97-AF65-F5344CB8AC3E}">
        <p14:creationId xmlns:p14="http://schemas.microsoft.com/office/powerpoint/2010/main" val="2184391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24129" y="585216"/>
            <a:ext cx="4028318" cy="1499616"/>
          </a:xfrm>
        </p:spPr>
        <p:txBody>
          <a:bodyPr vert="horz" lIns="91440" tIns="45720" rIns="91440" bIns="45720" rtlCol="0" anchor="ctr">
            <a:normAutofit/>
          </a:bodyPr>
          <a:lstStyle/>
          <a:p>
            <a:pPr marL="54864">
              <a:defRPr/>
            </a:pPr>
            <a:r>
              <a:rPr lang="en-US" sz="4800" dirty="0">
                <a:solidFill>
                  <a:srgbClr val="1A321C"/>
                </a:solidFill>
                <a:latin typeface="Aharoni" panose="02010803020104030203" pitchFamily="2" charset="-79"/>
                <a:cs typeface="Aharoni" panose="02010803020104030203" pitchFamily="2" charset="-79"/>
              </a:rPr>
              <a:t>Poverty is </a:t>
            </a:r>
            <a:r>
              <a:rPr lang="en-US" sz="4800" b="1" dirty="0">
                <a:solidFill>
                  <a:srgbClr val="1A321C"/>
                </a:solidFill>
                <a:latin typeface="Aharoni" panose="02010803020104030203" pitchFamily="2" charset="-79"/>
                <a:cs typeface="Aharoni" panose="02010803020104030203" pitchFamily="2" charset="-79"/>
              </a:rPr>
              <a:t>expensive</a:t>
            </a:r>
          </a:p>
        </p:txBody>
      </p:sp>
      <p:sp>
        <p:nvSpPr>
          <p:cNvPr id="3" name="Content Placeholder 2"/>
          <p:cNvSpPr>
            <a:spLocks noGrp="1"/>
          </p:cNvSpPr>
          <p:nvPr>
            <p:ph idx="4294967295"/>
          </p:nvPr>
        </p:nvSpPr>
        <p:spPr>
          <a:xfrm>
            <a:off x="409903" y="2286000"/>
            <a:ext cx="4550980" cy="4184704"/>
          </a:xfrm>
          <a:solidFill>
            <a:schemeClr val="accent1">
              <a:lumMod val="75000"/>
            </a:schemeClr>
          </a:solidFill>
        </p:spPr>
        <p:txBody>
          <a:bodyPr vert="horz" lIns="45720" tIns="45720" rIns="45720" bIns="45720" rtlCol="0">
            <a:normAutofit/>
          </a:bodyPr>
          <a:lstStyle/>
          <a:p>
            <a:pPr>
              <a:spcBef>
                <a:spcPts val="0"/>
              </a:spcBef>
              <a:spcAft>
                <a:spcPts val="600"/>
              </a:spcAft>
              <a:buSzPct val="50000"/>
              <a:buFont typeface="Wingdings 2"/>
              <a:buChar char=""/>
              <a:defRPr/>
            </a:pPr>
            <a:r>
              <a:rPr lang="en-US" sz="2200" dirty="0">
                <a:solidFill>
                  <a:schemeClr val="bg1"/>
                </a:solidFill>
              </a:rPr>
              <a:t>It is a drain on community resources </a:t>
            </a:r>
          </a:p>
          <a:p>
            <a:pPr>
              <a:spcBef>
                <a:spcPts val="0"/>
              </a:spcBef>
              <a:spcAft>
                <a:spcPts val="600"/>
              </a:spcAft>
              <a:buSzPct val="50000"/>
              <a:buFont typeface="Wingdings 2"/>
              <a:buChar char=""/>
              <a:defRPr/>
            </a:pPr>
            <a:r>
              <a:rPr lang="en-US" sz="2200" dirty="0">
                <a:solidFill>
                  <a:schemeClr val="bg1"/>
                </a:solidFill>
              </a:rPr>
              <a:t>It is a waste of human potential  </a:t>
            </a:r>
          </a:p>
          <a:p>
            <a:pPr>
              <a:spcBef>
                <a:spcPts val="0"/>
              </a:spcBef>
              <a:spcAft>
                <a:spcPts val="600"/>
              </a:spcAft>
              <a:buSzPct val="50000"/>
              <a:buFont typeface="Wingdings 2"/>
              <a:buChar char=""/>
              <a:defRPr/>
            </a:pPr>
            <a:r>
              <a:rPr lang="en-US" sz="2200" dirty="0">
                <a:solidFill>
                  <a:schemeClr val="bg1"/>
                </a:solidFill>
              </a:rPr>
              <a:t>It impacts the next generation</a:t>
            </a:r>
          </a:p>
          <a:p>
            <a:pPr>
              <a:spcBef>
                <a:spcPts val="0"/>
              </a:spcBef>
              <a:spcAft>
                <a:spcPts val="600"/>
              </a:spcAft>
              <a:buSzPct val="50000"/>
              <a:buFont typeface="Wingdings 2"/>
              <a:buChar char=""/>
              <a:defRPr/>
            </a:pPr>
            <a:r>
              <a:rPr lang="en-US" sz="2200" dirty="0">
                <a:solidFill>
                  <a:schemeClr val="bg1"/>
                </a:solidFill>
              </a:rPr>
              <a:t>It impacts social capital and social cohesion</a:t>
            </a:r>
          </a:p>
          <a:p>
            <a:pPr marL="0" indent="0">
              <a:spcBef>
                <a:spcPts val="0"/>
              </a:spcBef>
              <a:spcAft>
                <a:spcPts val="600"/>
              </a:spcAft>
              <a:buNone/>
              <a:defRPr/>
            </a:pPr>
            <a:endParaRPr lang="en-US" sz="2200" dirty="0">
              <a:solidFill>
                <a:schemeClr val="bg1"/>
              </a:solidFill>
            </a:endParaRPr>
          </a:p>
          <a:p>
            <a:pPr marL="0" indent="0" algn="ctr">
              <a:spcBef>
                <a:spcPts val="0"/>
              </a:spcBef>
              <a:spcAft>
                <a:spcPts val="600"/>
              </a:spcAft>
              <a:buNone/>
              <a:defRPr/>
            </a:pPr>
            <a:r>
              <a:rPr lang="en-US" sz="2400" dirty="0">
                <a:solidFill>
                  <a:schemeClr val="bg1"/>
                </a:solidFill>
                <a:latin typeface="Aharoni" panose="02010803020104030203" pitchFamily="2" charset="-79"/>
                <a:cs typeface="Aharoni" panose="02010803020104030203" pitchFamily="2" charset="-79"/>
              </a:rPr>
              <a:t>We can’t have a </a:t>
            </a:r>
            <a:r>
              <a:rPr lang="en-US" sz="2400" b="1" dirty="0">
                <a:solidFill>
                  <a:schemeClr val="bg1"/>
                </a:solidFill>
                <a:latin typeface="Aharoni" panose="02010803020104030203" pitchFamily="2" charset="-79"/>
                <a:cs typeface="Aharoni" panose="02010803020104030203" pitchFamily="2" charset="-79"/>
              </a:rPr>
              <a:t>wealthier and more resilient community </a:t>
            </a:r>
            <a:r>
              <a:rPr lang="en-US" sz="2400" dirty="0">
                <a:solidFill>
                  <a:schemeClr val="bg1"/>
                </a:solidFill>
                <a:latin typeface="Aharoni" panose="02010803020104030203" pitchFamily="2" charset="-79"/>
                <a:cs typeface="Aharoni" panose="02010803020104030203" pitchFamily="2" charset="-79"/>
              </a:rPr>
              <a:t>unless we address poverty in more effective ways.</a:t>
            </a:r>
          </a:p>
          <a:p>
            <a:pPr marL="0" indent="0">
              <a:spcBef>
                <a:spcPts val="0"/>
              </a:spcBef>
              <a:spcAft>
                <a:spcPts val="600"/>
              </a:spcAft>
              <a:buNone/>
              <a:defRPr/>
            </a:pPr>
            <a:endParaRPr lang="en-US" sz="1800" dirty="0">
              <a:solidFill>
                <a:srgbClr val="FFFFFF"/>
              </a:solidFill>
            </a:endParaRPr>
          </a:p>
        </p:txBody>
      </p:sp>
      <p:pic>
        <p:nvPicPr>
          <p:cNvPr id="6" name="Picture 3" descr="j031674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626827" y="321732"/>
            <a:ext cx="3798244" cy="367484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51" name="Picture 3" descr="j0316742.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626824" y="4157449"/>
            <a:ext cx="3798246" cy="231325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3" descr="j0316742.jpg"/>
          <p:cNvPicPr>
            <a:picLocks noChangeAspect="1"/>
          </p:cNvPicPr>
          <p:nvPr/>
        </p:nvPicPr>
        <p:blipFill rotWithShape="1">
          <a:blip r:embed="rId5" cstate="screen">
            <a:extLst>
              <a:ext uri="{28A0092B-C50C-407E-A947-70E740481C1C}">
                <a14:useLocalDpi xmlns:a14="http://schemas.microsoft.com/office/drawing/2010/main"/>
              </a:ext>
            </a:extLst>
          </a:blip>
          <a:srcRect b="-3"/>
          <a:stretch/>
        </p:blipFill>
        <p:spPr bwMode="auto">
          <a:xfrm>
            <a:off x="9583347" y="2590800"/>
            <a:ext cx="2286921" cy="387990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14A2383D-C66F-405D-EF2E-16105C874C6E}"/>
              </a:ext>
            </a:extLst>
          </p:cNvPr>
          <p:cNvSpPr txBox="1"/>
          <p:nvPr/>
        </p:nvSpPr>
        <p:spPr>
          <a:xfrm>
            <a:off x="9827581" y="585216"/>
            <a:ext cx="1748901" cy="1200329"/>
          </a:xfrm>
          <a:prstGeom prst="rect">
            <a:avLst/>
          </a:prstGeom>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algn="ctr"/>
            <a:r>
              <a:rPr lang="en-US" sz="3600" b="1" dirty="0"/>
              <a:t>$2.2 BILLION</a:t>
            </a:r>
          </a:p>
        </p:txBody>
      </p:sp>
    </p:spTree>
    <p:extLst>
      <p:ext uri="{BB962C8B-B14F-4D97-AF65-F5344CB8AC3E}">
        <p14:creationId xmlns:p14="http://schemas.microsoft.com/office/powerpoint/2010/main" val="584682116"/>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760049" y="265176"/>
            <a:ext cx="10671899" cy="676211"/>
          </a:xfrm>
        </p:spPr>
        <p:txBody>
          <a:bodyPr anchor="t" anchorCtr="0">
            <a:noAutofit/>
          </a:bodyPr>
          <a:lstStyle/>
          <a:p>
            <a:pPr algn="ctr">
              <a:lnSpc>
                <a:spcPts val="5000"/>
              </a:lnSpc>
              <a:defRPr/>
            </a:pPr>
            <a:r>
              <a:rPr lang="en-US" sz="5000" dirty="0">
                <a:latin typeface="+mn-lt"/>
              </a:rPr>
              <a:t>The community cost of poverty </a:t>
            </a:r>
            <a:endParaRPr lang="en-US" sz="5000" dirty="0">
              <a:solidFill>
                <a:srgbClr val="0000FF"/>
              </a:solidFill>
              <a:latin typeface="+mn-lt"/>
            </a:endParaRPr>
          </a:p>
        </p:txBody>
      </p:sp>
      <p:sp>
        <p:nvSpPr>
          <p:cNvPr id="3" name="TextBox 2">
            <a:extLst>
              <a:ext uri="{FF2B5EF4-FFF2-40B4-BE49-F238E27FC236}">
                <a16:creationId xmlns:a16="http://schemas.microsoft.com/office/drawing/2014/main" id="{E784193F-4928-D745-91C3-01C0CE3C7E1B}"/>
              </a:ext>
            </a:extLst>
          </p:cNvPr>
          <p:cNvSpPr txBox="1"/>
          <p:nvPr/>
        </p:nvSpPr>
        <p:spPr>
          <a:xfrm>
            <a:off x="1217592" y="6134163"/>
            <a:ext cx="9438290" cy="378290"/>
          </a:xfrm>
          <a:prstGeom prst="rect">
            <a:avLst/>
          </a:prstGeom>
          <a:noFill/>
        </p:spPr>
        <p:txBody>
          <a:bodyPr wrap="square" rtlCol="0">
            <a:noAutofit/>
          </a:bodyPr>
          <a:lstStyle/>
          <a:p>
            <a:pPr algn="ctr">
              <a:lnSpc>
                <a:spcPts val="2820"/>
              </a:lnSpc>
            </a:pPr>
            <a:r>
              <a:rPr lang="en-US" sz="3600" dirty="0">
                <a:solidFill>
                  <a:srgbClr val="247FD6"/>
                </a:solidFill>
              </a:rPr>
              <a:t>Ending poverty is everybody’s business</a:t>
            </a:r>
          </a:p>
        </p:txBody>
      </p:sp>
      <p:pic>
        <p:nvPicPr>
          <p:cNvPr id="2" name="Picture 1"/>
          <p:cNvPicPr>
            <a:picLocks noChangeAspect="1"/>
          </p:cNvPicPr>
          <p:nvPr/>
        </p:nvPicPr>
        <p:blipFill>
          <a:blip r:embed="rId3"/>
          <a:stretch>
            <a:fillRect/>
          </a:stretch>
        </p:blipFill>
        <p:spPr>
          <a:xfrm>
            <a:off x="760049" y="1414020"/>
            <a:ext cx="5176688" cy="4183782"/>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a:blip r:embed="rId4"/>
          <a:stretch>
            <a:fillRect/>
          </a:stretch>
        </p:blipFill>
        <p:spPr>
          <a:xfrm>
            <a:off x="6594869" y="1393573"/>
            <a:ext cx="4837079" cy="3836524"/>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82758" y="4506237"/>
            <a:ext cx="2242614" cy="1817071"/>
          </a:xfrm>
          <a:prstGeom prst="rect">
            <a:avLst/>
          </a:prstGeom>
        </p:spPr>
      </p:pic>
    </p:spTree>
    <p:extLst>
      <p:ext uri="{BB962C8B-B14F-4D97-AF65-F5344CB8AC3E}">
        <p14:creationId xmlns:p14="http://schemas.microsoft.com/office/powerpoint/2010/main" val="2281007847"/>
      </p:ext>
    </p:extLst>
  </p:cSld>
  <p:clrMapOvr>
    <a:masterClrMapping/>
  </p:clrMapOvr>
</p:sld>
</file>

<file path=ppt/theme/theme1.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bfe741e-9eca-4f01-90f2-939183f19d24" xsi:nil="true"/>
    <lcf76f155ced4ddcb4097134ff3c332f xmlns="7275c497-f9ee-4928-92bc-548289b3742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E57C9C3CE48AB43807A2B2BBC021B68" ma:contentTypeVersion="14" ma:contentTypeDescription="Create a new document." ma:contentTypeScope="" ma:versionID="a65cc7ded679f6dc08f2c4c1f66fdc62">
  <xsd:schema xmlns:xsd="http://www.w3.org/2001/XMLSchema" xmlns:xs="http://www.w3.org/2001/XMLSchema" xmlns:p="http://schemas.microsoft.com/office/2006/metadata/properties" xmlns:ns2="7275c497-f9ee-4928-92bc-548289b37429" xmlns:ns3="0bfe741e-9eca-4f01-90f2-939183f19d24" targetNamespace="http://schemas.microsoft.com/office/2006/metadata/properties" ma:root="true" ma:fieldsID="721c69968232289ce8d3e448171a3044" ns2:_="" ns3:_="">
    <xsd:import namespace="7275c497-f9ee-4928-92bc-548289b37429"/>
    <xsd:import namespace="0bfe741e-9eca-4f01-90f2-939183f19d2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75c497-f9ee-4928-92bc-548289b374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ab8afe34-2bfd-4bac-9813-93dbf9691d0d"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bfe741e-9eca-4f01-90f2-939183f19d24"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f37b32d1-9ec4-4c82-9f5d-60c5422df62a}" ma:internalName="TaxCatchAll" ma:showField="CatchAllData" ma:web="0bfe741e-9eca-4f01-90f2-939183f19d2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D5BAB77-79E1-4739-AA51-10C9079186D6}">
  <ds:schemaRefs>
    <ds:schemaRef ds:uri="http://schemas.microsoft.com/office/2006/metadata/properties"/>
    <ds:schemaRef ds:uri="16c05727-aa75-4e4a-9b5f-8a80a1165891"/>
    <ds:schemaRef ds:uri="http://purl.org/dc/elements/1.1/"/>
    <ds:schemaRef ds:uri="http://purl.org/dc/terms/"/>
    <ds:schemaRef ds:uri="http://schemas.microsoft.com/office/2006/documentManagement/types"/>
    <ds:schemaRef ds:uri="http://schemas.microsoft.com/sharepoint/v3"/>
    <ds:schemaRef ds:uri="71af3243-3dd4-4a8d-8c0d-dd76da1f02a5"/>
    <ds:schemaRef ds:uri="http://www.w3.org/XML/1998/namespace"/>
    <ds:schemaRef ds:uri="230e9df3-be65-4c73-a93b-d1236ebd677e"/>
    <ds:schemaRef ds:uri="http://schemas.microsoft.com/office/infopath/2007/PartnerControls"/>
    <ds:schemaRef ds:uri="http://schemas.openxmlformats.org/package/2006/metadata/core-properties"/>
    <ds:schemaRef ds:uri="http://purl.org/dc/dcmitype/"/>
    <ds:schemaRef ds:uri="0bfe741e-9eca-4f01-90f2-939183f19d24"/>
    <ds:schemaRef ds:uri="7275c497-f9ee-4928-92bc-548289b37429"/>
  </ds:schemaRefs>
</ds:datastoreItem>
</file>

<file path=customXml/itemProps2.xml><?xml version="1.0" encoding="utf-8"?>
<ds:datastoreItem xmlns:ds="http://schemas.openxmlformats.org/officeDocument/2006/customXml" ds:itemID="{0D03F481-DF26-4C16-9EE3-2D00414A05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275c497-f9ee-4928-92bc-548289b37429"/>
    <ds:schemaRef ds:uri="0bfe741e-9eca-4f01-90f2-939183f19d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5334180-0405-413B-834A-44FA9E05ADB7}">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Office Theme 2013 - 2022</Template>
  <TotalTime>3514</TotalTime>
  <Words>4413</Words>
  <Application>Microsoft Macintosh PowerPoint</Application>
  <PresentationFormat>Widescreen</PresentationFormat>
  <Paragraphs>524</Paragraphs>
  <Slides>66</Slides>
  <Notes>41</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66</vt:i4>
      </vt:variant>
    </vt:vector>
  </HeadingPairs>
  <TitlesOfParts>
    <vt:vector size="88" baseType="lpstr">
      <vt:lpstr>Abadi</vt:lpstr>
      <vt:lpstr>Aharoni</vt:lpstr>
      <vt:lpstr>Amasis MT Pro</vt:lpstr>
      <vt:lpstr>Amasis MT Pro Black</vt:lpstr>
      <vt:lpstr>Amasis MT Pro Medium</vt:lpstr>
      <vt:lpstr>Arial</vt:lpstr>
      <vt:lpstr>Arial Black</vt:lpstr>
      <vt:lpstr>Calibri</vt:lpstr>
      <vt:lpstr>Calibri Light</vt:lpstr>
      <vt:lpstr>Courier New</vt:lpstr>
      <vt:lpstr>Georgia</vt:lpstr>
      <vt:lpstr>Proxima Nova 1</vt:lpstr>
      <vt:lpstr>Proxima Nova 2</vt:lpstr>
      <vt:lpstr>Proxima Nova 3</vt:lpstr>
      <vt:lpstr>Roboto</vt:lpstr>
      <vt:lpstr>Segoe UI Black</vt:lpstr>
      <vt:lpstr>Symbol</vt:lpstr>
      <vt:lpstr>Tahoma</vt:lpstr>
      <vt:lpstr>Tenorite</vt:lpstr>
      <vt:lpstr>Wingdings</vt:lpstr>
      <vt:lpstr>Wingdings 2</vt:lpstr>
      <vt:lpstr>Office Theme</vt:lpstr>
      <vt:lpstr>The Prosperity Initiative  </vt:lpstr>
      <vt:lpstr>PowerPoint Presentation</vt:lpstr>
      <vt:lpstr>PowerPoint Presentation</vt:lpstr>
      <vt:lpstr>PowerPoint Presentation</vt:lpstr>
      <vt:lpstr>PowerPoint Presentation</vt:lpstr>
      <vt:lpstr>Low-income children, women, single parents and people of color are disproportionately impacted by poverty  and by the pandemic</vt:lpstr>
      <vt:lpstr>PowerPoint Presentation</vt:lpstr>
      <vt:lpstr>Poverty is expensive</vt:lpstr>
      <vt:lpstr>The community cost of poverty </vt:lpstr>
      <vt:lpstr>PowerPoint Presentation</vt:lpstr>
      <vt:lpstr>ALICE: Asset Limited, Income Constrained, Employed</vt:lpstr>
      <vt:lpstr>Four Approaches</vt:lpstr>
      <vt:lpstr>Parable of the River </vt:lpstr>
      <vt:lpstr>Policy can give us  Cathedral Thinking </vt:lpstr>
      <vt:lpstr>The Prosperity Initiative’s mandate is to develop a set of policies that: </vt:lpstr>
      <vt:lpstr>So what is policy?</vt:lpstr>
      <vt:lpstr>PowerPoint Presentation</vt:lpstr>
      <vt:lpstr>PowerPoint Presentation</vt:lpstr>
      <vt:lpstr>PowerPoint Presentation</vt:lpstr>
      <vt:lpstr>     University of Arizona Researchers</vt:lpstr>
      <vt:lpstr>Consultative Process </vt:lpstr>
      <vt:lpstr>Guiding Principles  </vt:lpstr>
      <vt:lpstr>Timeline:  Two phases</vt:lpstr>
      <vt:lpstr>What has the research shown us?</vt:lpstr>
      <vt:lpstr>Bundling policies can have a greater effect</vt:lpstr>
      <vt:lpstr>4 Policy Areas</vt:lpstr>
      <vt:lpstr>Cross Policy Strategies</vt:lpstr>
      <vt:lpstr>Two Housing Policies </vt:lpstr>
      <vt:lpstr>Housing Mobility </vt:lpstr>
      <vt:lpstr>Why this policy is applicable to Pima County region?</vt:lpstr>
      <vt:lpstr>What the research shows</vt:lpstr>
      <vt:lpstr>Anticipated outcomes </vt:lpstr>
      <vt:lpstr>Intergenerational Impact </vt:lpstr>
      <vt:lpstr>Alignment with 3 key mandates</vt:lpstr>
      <vt:lpstr>Implementation ideas</vt:lpstr>
      <vt:lpstr>Housing Stability  </vt:lpstr>
      <vt:lpstr>PowerPoint Presentation</vt:lpstr>
      <vt:lpstr>PowerPoint Presentation</vt:lpstr>
      <vt:lpstr>PowerPoint Presentation</vt:lpstr>
      <vt:lpstr>PowerPoint Presentation</vt:lpstr>
      <vt:lpstr>Source: HMIS AZ – Solari Crisis and Human Services  https://public.tableau.com/app/profile/hmisaz/viz/MaricopaSystemFlowDashboard/Information</vt:lpstr>
      <vt:lpstr>Preventing foreclosures and evictions </vt:lpstr>
      <vt:lpstr>Preventing foreclosures and evictions </vt:lpstr>
      <vt:lpstr>Reducing the intensity and consequences of housing instability has the potential to substantially reduce harm.   The benefits would then also be highly concentrated in impacted communities such as reduction in displacements via eviction prevention and the protection of assets through foreclosure prevention. </vt:lpstr>
      <vt:lpstr>PowerPoint Presentation</vt:lpstr>
      <vt:lpstr>Programs That Reduce the Negative Impacts of Housing Insecurity </vt:lpstr>
      <vt:lpstr>Rent Assistance Update</vt:lpstr>
      <vt:lpstr>Pima County EELS Emergency Eviction Legal Services </vt:lpstr>
      <vt:lpstr>EELS PROCESS:  A critical part of the homelessness prevention services continuum </vt:lpstr>
      <vt:lpstr>Two-year outcomes: 4,260 clients served </vt:lpstr>
      <vt:lpstr>Emergency Housing program </vt:lpstr>
      <vt:lpstr>Home Ownership can  break the intergenerational cycle of poverty </vt:lpstr>
      <vt:lpstr>Home repairs &amp; weatherization  Low-income households carry a larger burden for energy costs, typically spending 14% vs. 3% of total annual income for other households.</vt:lpstr>
      <vt:lpstr>Implementation Strategies </vt:lpstr>
      <vt:lpstr>Neighborhood Reinvestment Place matters for intergenerational mobility </vt:lpstr>
      <vt:lpstr>Place matters  for intergenerational mobility</vt:lpstr>
      <vt:lpstr>PowerPoint Presentation</vt:lpstr>
      <vt:lpstr>PowerPoint Presentation</vt:lpstr>
      <vt:lpstr>PowerPoint Presentation</vt:lpstr>
      <vt:lpstr>PowerPoint Presentation</vt:lpstr>
      <vt:lpstr>Access to Services </vt:lpstr>
      <vt:lpstr>Where we are now</vt:lpstr>
      <vt:lpstr>PowerPoint Presentation</vt:lpstr>
      <vt:lpstr>EDUCATION</vt:lpstr>
      <vt:lpstr>CRITICAL FAMILY RESOURCES</vt:lpstr>
      <vt:lpstr>ASSET BUILDING &amp; INFRASTRUCTURE PRIORITIES</vt:lpstr>
    </vt:vector>
  </TitlesOfParts>
  <Company>Pima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Bonnie Bazata</dc:creator>
  <cp:lastModifiedBy>Linda Jensen</cp:lastModifiedBy>
  <cp:revision>63</cp:revision>
  <cp:lastPrinted>2023-06-15T18:19:17Z</cp:lastPrinted>
  <dcterms:created xsi:type="dcterms:W3CDTF">2023-06-13T16:30:29Z</dcterms:created>
  <dcterms:modified xsi:type="dcterms:W3CDTF">2023-08-28T18:48:00Z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