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9" r:id="rId7"/>
    <p:sldId id="258" r:id="rId8"/>
    <p:sldId id="260" r:id="rId9"/>
    <p:sldId id="283" r:id="rId10"/>
    <p:sldId id="285" r:id="rId11"/>
    <p:sldId id="284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y, Matthew T" initials="KMT" lastIdx="1" clrIdx="0">
    <p:extLst>
      <p:ext uri="{19B8F6BF-5375-455C-9EA6-DF929625EA0E}">
        <p15:presenceInfo xmlns:p15="http://schemas.microsoft.com/office/powerpoint/2012/main" userId="S::KellyM5@mercycareaz.org::79e11f57-8fa5-41b0-aeb7-e576fae8f6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82942" autoAdjust="0"/>
  </p:normalViewPr>
  <p:slideViewPr>
    <p:cSldViewPr snapToGrid="0">
      <p:cViewPr varScale="1">
        <p:scale>
          <a:sx n="59" d="100"/>
          <a:sy n="59" d="100"/>
        </p:scale>
        <p:origin x="117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Matt to Cover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57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prepared to talk about yourself a bit.  Background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221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423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prepared to talk about yourself a bit.  Background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20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prepared to talk about yourself a bit.  Background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880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Call to Action-  who wants to join us to start working on the next steps of moving this work forward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340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5C9C5B-BBA9-42AB-806E-92FC22E19CBA}"/>
              </a:ext>
            </a:extLst>
          </p:cNvPr>
          <p:cNvSpPr/>
          <p:nvPr userDrawn="1"/>
        </p:nvSpPr>
        <p:spPr>
          <a:xfrm>
            <a:off x="-1" y="0"/>
            <a:ext cx="903746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F30CF48-DD5D-4C81-BA7E-470DCBA61E6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76500" y="622103"/>
            <a:ext cx="9715500" cy="37209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E08E4E-686B-490D-8EA1-DDC9F1BC7C24}"/>
              </a:ext>
            </a:extLst>
          </p:cNvPr>
          <p:cNvCxnSpPr>
            <a:cxnSpLocks/>
          </p:cNvCxnSpPr>
          <p:nvPr userDrawn="1"/>
        </p:nvCxnSpPr>
        <p:spPr>
          <a:xfrm>
            <a:off x="739466" y="0"/>
            <a:ext cx="0" cy="6187736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C78B2B3F-3573-4632-872A-ADB36AF412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59337" y="5779363"/>
            <a:ext cx="2459114" cy="685430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800" spc="1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6FF5EE2F-D68A-4C3C-A342-4C0CE6CE20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99663" y="5791178"/>
            <a:ext cx="2459114" cy="68542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600" cap="all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2DB723-8435-4F35-BF55-AFB7DC8FD4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5205" y="4965134"/>
            <a:ext cx="4333088" cy="1596004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defRPr sz="5000" spc="100" baseline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ng Contoso to the Competition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995D6E1F-61DD-45C8-BD0F-87774F3858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F1E30-78A1-4D04-868B-2FF65A0CD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2EE5A-2D26-4A38-BF97-6266BFC42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5">
            <a:extLst>
              <a:ext uri="{FF2B5EF4-FFF2-40B4-BE49-F238E27FC236}">
                <a16:creationId xmlns:a16="http://schemas.microsoft.com/office/drawing/2014/main" id="{716CE84D-B2FA-4712-9112-9A6349EE051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08686" y="2921932"/>
            <a:ext cx="4114800" cy="12688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Content Placeholder 15">
            <a:extLst>
              <a:ext uri="{FF2B5EF4-FFF2-40B4-BE49-F238E27FC236}">
                <a16:creationId xmlns:a16="http://schemas.microsoft.com/office/drawing/2014/main" id="{5EB29FAF-F8EE-4156-8E07-E14DFBABA09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008686" y="4327267"/>
            <a:ext cx="4114800" cy="12688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5BC42-EC33-40D4-8189-69F1D23AD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686" y="1516597"/>
            <a:ext cx="3980182" cy="126881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32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ADF53-2713-40AC-9CC8-AA83770C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08A84-ADB1-42C6-A7B1-E5C5A728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9C0924B-E154-4A9E-830A-0CED0F96BA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2346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9FC371A-791E-4A18-A05F-62DAAB144F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01761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7370EA53-C218-4777-8992-DFE61FD94A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176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52263598-CA5C-4D32-8005-69A3003C53F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0591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4255F76-4757-4D5C-80D7-A3307CEBC1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0807" y="3093970"/>
            <a:ext cx="61531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6948AE7E-55CC-4F22-9239-099E8E8EF2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59421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D91E6446-232F-4870-8335-C708DDB3E7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8836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6A3A8254-B2DC-4C36-8E81-397E7CB3EC0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38251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048C7215-4A75-4BF9-96EC-BEA9AA1239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27666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C2FA34D0-4280-4201-9E40-5FE0D81D7DC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17081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BD0D6DFA-0AE8-42A3-ADA8-785B98B99E4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06496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7E475D18-842D-4508-9049-99A36DA389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95907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F7A2B249-C1B4-4F5F-9C74-B3763CCFC8D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12346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64240E02-7397-4BFB-923B-4E4A96C7C8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01761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41400094-84D6-4303-BA4B-0E0D1FF018E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91176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AF6E8A4-DDDD-49A1-B1C9-3574B58A8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80591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9AB8D6A-C296-4468-9A7D-7F46B3642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10807" y="4795797"/>
            <a:ext cx="61531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D17C8109-2F1A-4248-BE14-FE5D4AE1E35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59421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5735C006-B8AC-427F-A337-4F607EB5431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48836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B62C7805-F615-4B77-89DD-63F1F946E78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38251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7B0BABA0-0326-410E-AECF-0D41365DD47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7666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9E4FCBEC-4348-4D10-B139-FD526C86B17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17081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DA4FA8D2-F1E5-4A88-855F-84D521DB704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06496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7E27FFDC-7B67-4C2F-8712-C7961E6E9A9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95907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1" name="Text Placeholder 14">
            <a:extLst>
              <a:ext uri="{FF2B5EF4-FFF2-40B4-BE49-F238E27FC236}">
                <a16:creationId xmlns:a16="http://schemas.microsoft.com/office/drawing/2014/main" id="{B098AA04-538E-4D0B-BC5E-3C79B451D15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6804" y="2672211"/>
            <a:ext cx="10210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year</a:t>
            </a:r>
          </a:p>
        </p:txBody>
      </p:sp>
      <p:sp>
        <p:nvSpPr>
          <p:cNvPr id="52" name="Text Placeholder 14">
            <a:extLst>
              <a:ext uri="{FF2B5EF4-FFF2-40B4-BE49-F238E27FC236}">
                <a16:creationId xmlns:a16="http://schemas.microsoft.com/office/drawing/2014/main" id="{80992CBE-A6F0-4FF1-8F4F-84B050480AD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6804" y="4361409"/>
            <a:ext cx="10210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year</a:t>
            </a:r>
          </a:p>
        </p:txBody>
      </p:sp>
      <p:sp>
        <p:nvSpPr>
          <p:cNvPr id="53" name="Text Placeholder 14">
            <a:extLst>
              <a:ext uri="{FF2B5EF4-FFF2-40B4-BE49-F238E27FC236}">
                <a16:creationId xmlns:a16="http://schemas.microsoft.com/office/drawing/2014/main" id="{738B60B3-540F-4900-A4BB-0B521A1F75C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29367" y="206720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4" name="Text Placeholder 14">
            <a:extLst>
              <a:ext uri="{FF2B5EF4-FFF2-40B4-BE49-F238E27FC236}">
                <a16:creationId xmlns:a16="http://schemas.microsoft.com/office/drawing/2014/main" id="{FD7D7797-7938-4D6E-B5A4-21536E2021E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97612" y="206720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5" name="Text Placeholder 14">
            <a:extLst>
              <a:ext uri="{FF2B5EF4-FFF2-40B4-BE49-F238E27FC236}">
                <a16:creationId xmlns:a16="http://schemas.microsoft.com/office/drawing/2014/main" id="{F7B339B7-1A20-4B38-8EAE-3C98E757DA3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44687" y="206720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6" name="Text Placeholder 14">
            <a:extLst>
              <a:ext uri="{FF2B5EF4-FFF2-40B4-BE49-F238E27FC236}">
                <a16:creationId xmlns:a16="http://schemas.microsoft.com/office/drawing/2014/main" id="{3D0B1401-F4EC-4750-A2AA-34CD72504AC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29367" y="386978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25C7DA61-BA93-48EE-BB6E-9E5D96271AC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76442" y="386978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none" spc="10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6B7F232D-8C58-4A29-8A95-52E6B74C053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923517" y="386978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2334811-4848-4246-ACD8-273541203B2A}"/>
              </a:ext>
            </a:extLst>
          </p:cNvPr>
          <p:cNvCxnSpPr>
            <a:cxnSpLocks/>
          </p:cNvCxnSpPr>
          <p:nvPr userDrawn="1"/>
        </p:nvCxnSpPr>
        <p:spPr>
          <a:xfrm>
            <a:off x="0" y="755452"/>
            <a:ext cx="980936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5E76D73-D506-4E6B-A789-AB87E732A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418" y="100579"/>
            <a:ext cx="1943381" cy="1268811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algn="r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700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A3D8856B-7A24-4C55-9910-ED81BFA0A0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9" name="Content Placeholder 15">
            <a:extLst>
              <a:ext uri="{FF2B5EF4-FFF2-40B4-BE49-F238E27FC236}">
                <a16:creationId xmlns:a16="http://schemas.microsoft.com/office/drawing/2014/main" id="{3B3118EB-9968-4E6E-B2B6-A76765DCFA4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101509" y="2431279"/>
            <a:ext cx="4288971" cy="30551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ABAA64D-DEC0-453B-A9D7-7183AF0CE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74F7F62-A2D6-471E-83D8-44BA2699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8F189-31A8-4BA7-80D9-4A40A4E2B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834820" y="-3976"/>
            <a:ext cx="0" cy="215934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4EE86B4-3F11-45CB-96F9-7D1AB761A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506" y="1761891"/>
            <a:ext cx="4288971" cy="532862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2730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s for Busines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60ED5431-1075-4889-87EB-D79FFE5096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804630"/>
            <a:ext cx="12192000" cy="40622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ADF53-2713-40AC-9CC8-AA83770C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08A84-ADB1-42C6-A7B1-E5C5A728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E7CC669C-5E68-40A8-8F59-E044A32F4B3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09845" y="999340"/>
            <a:ext cx="5578870" cy="140877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EEC13B-7926-4108-B0C5-F3A2A5AE6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689250"/>
            <a:ext cx="160637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546480-8B8D-4EF8-8C6A-DFFAC275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559" y="1352736"/>
            <a:ext cx="3037792" cy="65788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7896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to Action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15B931B-7725-4C86-A82C-07F42F447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97500" y="2009775"/>
            <a:ext cx="6794499" cy="2838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16D3891-B2BA-4AE6-AAA7-560547F4B5E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311899" cy="6858000"/>
          </a:xfrm>
          <a:custGeom>
            <a:avLst/>
            <a:gdLst>
              <a:gd name="connsiteX0" fmla="*/ 0 w 6311899"/>
              <a:gd name="connsiteY0" fmla="*/ 0 h 6858000"/>
              <a:gd name="connsiteX1" fmla="*/ 6311899 w 6311899"/>
              <a:gd name="connsiteY1" fmla="*/ 0 h 6858000"/>
              <a:gd name="connsiteX2" fmla="*/ 6311899 w 6311899"/>
              <a:gd name="connsiteY2" fmla="*/ 2009775 h 6858000"/>
              <a:gd name="connsiteX3" fmla="*/ 5397499 w 6311899"/>
              <a:gd name="connsiteY3" fmla="*/ 2009775 h 6858000"/>
              <a:gd name="connsiteX4" fmla="*/ 5397499 w 6311899"/>
              <a:gd name="connsiteY4" fmla="*/ 4848225 h 6858000"/>
              <a:gd name="connsiteX5" fmla="*/ 6311899 w 6311899"/>
              <a:gd name="connsiteY5" fmla="*/ 4848225 h 6858000"/>
              <a:gd name="connsiteX6" fmla="*/ 6311899 w 6311899"/>
              <a:gd name="connsiteY6" fmla="*/ 6858000 h 6858000"/>
              <a:gd name="connsiteX7" fmla="*/ 0 w 63118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1899" h="6858000">
                <a:moveTo>
                  <a:pt x="0" y="0"/>
                </a:moveTo>
                <a:lnTo>
                  <a:pt x="6311899" y="0"/>
                </a:lnTo>
                <a:lnTo>
                  <a:pt x="6311899" y="2009775"/>
                </a:lnTo>
                <a:lnTo>
                  <a:pt x="5397499" y="2009775"/>
                </a:lnTo>
                <a:lnTo>
                  <a:pt x="5397499" y="4848225"/>
                </a:lnTo>
                <a:lnTo>
                  <a:pt x="6311899" y="4848225"/>
                </a:lnTo>
                <a:lnTo>
                  <a:pt x="63118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9831967-45C9-40AF-A955-56E9578BC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167DEC-7546-44F6-AD64-E71C2FF1C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5">
            <a:extLst>
              <a:ext uri="{FF2B5EF4-FFF2-40B4-BE49-F238E27FC236}">
                <a16:creationId xmlns:a16="http://schemas.microsoft.com/office/drawing/2014/main" id="{61241730-14B7-407E-9517-F4510520D03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11900" y="3282850"/>
            <a:ext cx="5350010" cy="10307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55B60F-1D5E-4B0C-8354-2E7AA187F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1898" y="2471206"/>
            <a:ext cx="5350010" cy="86739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2400" spc="100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1455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C6F1ED5-824E-4C14-8D5E-5A0A26C5421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ADF53-2713-40AC-9CC8-AA83770C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08A84-ADB1-42C6-A7B1-E5C5A728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15">
            <a:extLst>
              <a:ext uri="{FF2B5EF4-FFF2-40B4-BE49-F238E27FC236}">
                <a16:creationId xmlns:a16="http://schemas.microsoft.com/office/drawing/2014/main" id="{9F762423-7F4E-4A21-8F09-05418F82F9D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78765" y="3267882"/>
            <a:ext cx="3193926" cy="22032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2AE728-7030-4847-B87B-FDB4B86E0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765" y="2371063"/>
            <a:ext cx="3193926" cy="99945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16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F5ED5F1-A62B-4555-807E-91FAE1443C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D60F5-07EA-4D8F-AAFA-0F48CB785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D4C42-D293-4981-BA06-A4638BEE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E9D98-F221-47DC-AE55-8165BB7A3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4C3D64C-77F6-4601-B573-9A9B6E23BB6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675242" y="2051170"/>
            <a:ext cx="5362575" cy="3532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D17CD-E6D2-4329-B271-1E59AA986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42" y="1418953"/>
            <a:ext cx="5362575" cy="495691"/>
          </a:xfrm>
          <a:prstGeom prst="rect">
            <a:avLst/>
          </a:prstGeom>
        </p:spPr>
        <p:txBody>
          <a:bodyPr anchor="ctr"/>
          <a:lstStyle>
            <a:lvl1pPr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68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Presenter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CD5AE0D9-6B20-4F29-A35B-2A00C25FF8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82906" y="0"/>
            <a:ext cx="4635426" cy="68579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C56C8-D828-4A31-A5B9-CF1AEFA70D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71846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B0264-B3C3-46A0-80DD-67C59DB2A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D3C3B-0FFE-494C-B4AC-477B6A9DA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285A10A-1880-4D4E-A99B-1C19043F2A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0189" y="2396358"/>
            <a:ext cx="3266975" cy="326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6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1" name="Content Placeholder 15">
            <a:extLst>
              <a:ext uri="{FF2B5EF4-FFF2-40B4-BE49-F238E27FC236}">
                <a16:creationId xmlns:a16="http://schemas.microsoft.com/office/drawing/2014/main" id="{624F1FC7-2617-499A-8CB8-B61FC7D9B7B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49508" y="2756830"/>
            <a:ext cx="4834569" cy="23841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169A36-7DEF-42D4-850F-59A3233F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834" y="0"/>
            <a:ext cx="0" cy="27574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ADB6D5-97B3-42ED-B8C7-5AD951CB8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729133" y="2551471"/>
            <a:ext cx="346286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9B7B60A-1B6C-4E40-94D7-AE1BD3712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810973" y="4189152"/>
            <a:ext cx="3121302" cy="469478"/>
          </a:xfrm>
          <a:prstGeom prst="rect">
            <a:avLst/>
          </a:prstGeom>
        </p:spPr>
        <p:txBody>
          <a:bodyPr anchor="ctr"/>
          <a:lstStyle>
            <a:lvl1pPr algn="r"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algn="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85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BFE3E-14BB-4DC6-A806-1E62C1D24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137" y="1360309"/>
            <a:ext cx="2909309" cy="657882"/>
          </a:xfrm>
          <a:prstGeom prst="rect">
            <a:avLst/>
          </a:prstGeom>
        </p:spPr>
        <p:txBody>
          <a:bodyPr anchor="ctr"/>
          <a:lstStyle>
            <a:lvl1pPr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EFD7EF65-6DE9-4029-B3A0-F08E11BC9E5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795752"/>
            <a:ext cx="12192000" cy="40622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123B9F8E-DAD6-45B2-B55B-B070484318C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09845" y="1075509"/>
            <a:ext cx="5293260" cy="140877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F9177-0C51-4496-B5AE-7ED4F8F3A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A035F-C837-4CCA-BB19-CE656F057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2F927-F23D-4ABB-BEC9-11C2CC69D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244728-2BE1-4CB4-A19E-903E75BD8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689250"/>
            <a:ext cx="160637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271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109947-4B08-4C56-B65B-A6FDFEF47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510815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87A38D-E82D-42F1-A188-30F49DD50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9785" y="0"/>
            <a:ext cx="0" cy="2514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1205ABD4-5AFD-4B99-8836-D12AA42FCCE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82510" y="0"/>
            <a:ext cx="7609489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80A53F-EFDF-40A3-B9E3-58EB0D3F3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F547C10E-8A59-4B22-ADF0-994850F759D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017111" y="2906895"/>
            <a:ext cx="4606159" cy="222129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9DE00E7-8296-408A-905C-ECBA407C8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00B3723-B30F-4BDB-A030-4B06ADE7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FA9AB-9D34-43A5-947E-835D7FE2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2" y="2225678"/>
            <a:ext cx="4607268" cy="469476"/>
          </a:xfrm>
          <a:prstGeom prst="rect">
            <a:avLst/>
          </a:prstGeom>
        </p:spPr>
        <p:txBody>
          <a:bodyPr anchor="ctr"/>
          <a:lstStyle>
            <a:lvl1pPr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2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840FD269-E069-45DA-B668-BE984BFA328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B9DE71-7B7A-4473-ABD8-99575CAFB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AA1C9B-284B-4C89-8743-52285AC9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1FE06-5B3A-40E2-82AA-E4516ED2D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ACE5847-B709-473D-A366-54ADA852FF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05107" y="3055535"/>
            <a:ext cx="7981786" cy="2609103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3200" i="1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8B1850-15F7-414E-B8F6-3A5B3D10B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0083" y="5448575"/>
            <a:ext cx="4881563" cy="463550"/>
          </a:xfrm>
          <a:prstGeom prst="rect">
            <a:avLst/>
          </a:prstGeom>
        </p:spPr>
        <p:txBody>
          <a:bodyPr/>
          <a:lstStyle>
            <a:lvl1pPr algn="r">
              <a:defRPr lang="en-US" sz="18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6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pothesis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5FA8B4-F9F3-4FF5-B11F-483A1B95E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7B8F04-28A5-462E-86DE-06C37E405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B2DAE-4645-4AA0-87C9-39874FDBD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15">
            <a:extLst>
              <a:ext uri="{FF2B5EF4-FFF2-40B4-BE49-F238E27FC236}">
                <a16:creationId xmlns:a16="http://schemas.microsoft.com/office/drawing/2014/main" id="{3BB9146A-68F5-433B-8411-A12C7C8F782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47641" y="1193612"/>
            <a:ext cx="3513083" cy="140050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70974D-DE65-42B3-BEB4-235503245B26}"/>
              </a:ext>
            </a:extLst>
          </p:cNvPr>
          <p:cNvSpPr/>
          <p:nvPr userDrawn="1"/>
        </p:nvSpPr>
        <p:spPr>
          <a:xfrm>
            <a:off x="6360072" y="924801"/>
            <a:ext cx="4288221" cy="204322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5BA888A7-F91E-4923-AB10-31BEF8C2FEB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747641" y="4120055"/>
            <a:ext cx="3513083" cy="118583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803CCC-79BF-4752-81AA-D68AB023A6B6}"/>
              </a:ext>
            </a:extLst>
          </p:cNvPr>
          <p:cNvSpPr/>
          <p:nvPr userDrawn="1"/>
        </p:nvSpPr>
        <p:spPr>
          <a:xfrm>
            <a:off x="6360072" y="3584028"/>
            <a:ext cx="4288221" cy="204322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CBC35A-FE4E-467A-A20D-9063B371CA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303095" y="0"/>
            <a:ext cx="0" cy="370473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>
            <a:extLst>
              <a:ext uri="{FF2B5EF4-FFF2-40B4-BE49-F238E27FC236}">
                <a16:creationId xmlns:a16="http://schemas.microsoft.com/office/drawing/2014/main" id="{A4FC0018-1CBF-4BC0-BE79-B983651D8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1005213" y="4932422"/>
            <a:ext cx="2635209" cy="523708"/>
          </a:xfrm>
          <a:prstGeom prst="rect">
            <a:avLst/>
          </a:prstGeom>
        </p:spPr>
        <p:txBody>
          <a:bodyPr anchor="ctr"/>
          <a:lstStyle>
            <a:lvl1pPr algn="r">
              <a:defRPr lang="en-US" sz="2400" spc="100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algn="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centage of Communication Tools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6ACE2-BA16-48C7-A451-845668BC0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B479B-4CEB-47DB-903C-2E2D2445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F2130-E7AA-4706-B388-47F7E032B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311573-5DB1-44CE-818B-9E5F570408F1}"/>
              </a:ext>
            </a:extLst>
          </p:cNvPr>
          <p:cNvSpPr/>
          <p:nvPr userDrawn="1"/>
        </p:nvSpPr>
        <p:spPr>
          <a:xfrm>
            <a:off x="638177" y="631627"/>
            <a:ext cx="10915645" cy="55881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ontent Placeholder 15">
            <a:extLst>
              <a:ext uri="{FF2B5EF4-FFF2-40B4-BE49-F238E27FC236}">
                <a16:creationId xmlns:a16="http://schemas.microsoft.com/office/drawing/2014/main" id="{6E328664-C733-476A-81C6-2A0B15B001A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029158" y="2838122"/>
            <a:ext cx="1786759" cy="4309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Content Placeholder 15">
            <a:extLst>
              <a:ext uri="{FF2B5EF4-FFF2-40B4-BE49-F238E27FC236}">
                <a16:creationId xmlns:a16="http://schemas.microsoft.com/office/drawing/2014/main" id="{4DA6C57C-E2CB-484E-94E6-9AB8DC7DB4C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029158" y="3379435"/>
            <a:ext cx="1786759" cy="4309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Content Placeholder 15">
            <a:extLst>
              <a:ext uri="{FF2B5EF4-FFF2-40B4-BE49-F238E27FC236}">
                <a16:creationId xmlns:a16="http://schemas.microsoft.com/office/drawing/2014/main" id="{97E74E6E-CDEF-424A-B7CE-5B34A0AC34D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029158" y="3928699"/>
            <a:ext cx="1786759" cy="4309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Content Placeholder 15">
            <a:extLst>
              <a:ext uri="{FF2B5EF4-FFF2-40B4-BE49-F238E27FC236}">
                <a16:creationId xmlns:a16="http://schemas.microsoft.com/office/drawing/2014/main" id="{E7A1AA76-7517-4C53-B2A4-EE8B1C6ADDD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029158" y="4476966"/>
            <a:ext cx="1786759" cy="4309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273C9D83-2282-43F4-BB54-7CDA96B455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98588" y="1307183"/>
            <a:ext cx="1783393" cy="17830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400" b="0" spc="100" baseline="0">
                <a:solidFill>
                  <a:schemeClr val="accent1"/>
                </a:solidFill>
                <a:latin typeface="Univers LT Std 45 Light" panose="020B0703030502020204" pitchFamily="34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90C1AC4A-23E9-4676-A30E-E39B4342FF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98588" y="3703828"/>
            <a:ext cx="1783393" cy="17830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400" b="0" spc="100" baseline="0">
                <a:solidFill>
                  <a:schemeClr val="accent1"/>
                </a:solidFill>
                <a:latin typeface="Univers LT Std 45 Light" panose="020B0703030502020204" pitchFamily="34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2C256BCC-FED6-4D75-8C65-5967DD2E01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33309" y="1307183"/>
            <a:ext cx="1783393" cy="17830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400" b="0" spc="100" baseline="0">
                <a:solidFill>
                  <a:schemeClr val="accent1"/>
                </a:solidFill>
                <a:latin typeface="Univers LT Std 45 Light" panose="020B0703030502020204" pitchFamily="34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036A0378-B8F0-463A-A66D-83D798223E3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3309" y="3703828"/>
            <a:ext cx="1783393" cy="17830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400" b="0" spc="100" baseline="0">
                <a:solidFill>
                  <a:schemeClr val="accent1"/>
                </a:solidFill>
                <a:latin typeface="Univers LT Std 45 Light" panose="020B0703030502020204" pitchFamily="34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BDF22D-6760-4BDD-92EF-E940DCC02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697" y="1369287"/>
            <a:ext cx="4079564" cy="126881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80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ing Great Products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BAADBBE-F1E3-480E-BE79-B55DEF941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97500" y="2009775"/>
            <a:ext cx="6794499" cy="2838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C868C7-0B77-47B8-9C16-7F97AA9F0D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311899" cy="6858000"/>
          </a:xfrm>
          <a:custGeom>
            <a:avLst/>
            <a:gdLst>
              <a:gd name="connsiteX0" fmla="*/ 0 w 6311899"/>
              <a:gd name="connsiteY0" fmla="*/ 0 h 6858000"/>
              <a:gd name="connsiteX1" fmla="*/ 6311899 w 6311899"/>
              <a:gd name="connsiteY1" fmla="*/ 0 h 6858000"/>
              <a:gd name="connsiteX2" fmla="*/ 6311899 w 6311899"/>
              <a:gd name="connsiteY2" fmla="*/ 2009775 h 6858000"/>
              <a:gd name="connsiteX3" fmla="*/ 5397499 w 6311899"/>
              <a:gd name="connsiteY3" fmla="*/ 2009775 h 6858000"/>
              <a:gd name="connsiteX4" fmla="*/ 5397499 w 6311899"/>
              <a:gd name="connsiteY4" fmla="*/ 4848225 h 6858000"/>
              <a:gd name="connsiteX5" fmla="*/ 6311899 w 6311899"/>
              <a:gd name="connsiteY5" fmla="*/ 4848225 h 6858000"/>
              <a:gd name="connsiteX6" fmla="*/ 6311899 w 6311899"/>
              <a:gd name="connsiteY6" fmla="*/ 6858000 h 6858000"/>
              <a:gd name="connsiteX7" fmla="*/ 0 w 63118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1899" h="6858000">
                <a:moveTo>
                  <a:pt x="0" y="0"/>
                </a:moveTo>
                <a:lnTo>
                  <a:pt x="6311899" y="0"/>
                </a:lnTo>
                <a:lnTo>
                  <a:pt x="6311899" y="2009775"/>
                </a:lnTo>
                <a:lnTo>
                  <a:pt x="5397499" y="2009775"/>
                </a:lnTo>
                <a:lnTo>
                  <a:pt x="5397499" y="4848225"/>
                </a:lnTo>
                <a:lnTo>
                  <a:pt x="6311899" y="4848225"/>
                </a:lnTo>
                <a:lnTo>
                  <a:pt x="63118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198D5-23F4-441A-AD0A-C6CD015E9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E5DAC80-95FC-4BA1-98B2-5631FB3B019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37298" y="3200401"/>
            <a:ext cx="5257799" cy="1701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64448FE-96B4-43C5-8721-4FBF69ED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8104834-0355-4576-A9E5-FF5B92B3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D2D377-D829-49CC-9253-683054B9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298" y="2063075"/>
            <a:ext cx="5257799" cy="1268810"/>
          </a:xfrm>
          <a:prstGeom prst="rect">
            <a:avLst/>
          </a:prstGeom>
        </p:spPr>
        <p:txBody>
          <a:bodyPr anchor="ctr"/>
          <a:lstStyle>
            <a:lvl1pPr>
              <a:defRPr lang="en-US" sz="2400" spc="100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2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2C8C7-5C6C-400B-AEC0-4D8178161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105D6-7B52-4B7D-9473-BCD571A93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EAA0A-7090-4FA3-AD1C-CD4570404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4DCE26-8B90-4B2C-883A-D5FFC365BF8A}"/>
              </a:ext>
            </a:extLst>
          </p:cNvPr>
          <p:cNvSpPr txBox="1"/>
          <p:nvPr userDrawn="1"/>
        </p:nvSpPr>
        <p:spPr>
          <a:xfrm>
            <a:off x="5637320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elissa.boudreau@jbazmc.maricopa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kellym5@mercycareaz.org" TargetMode="External"/><Relationship Id="rId4" Type="http://schemas.openxmlformats.org/officeDocument/2006/relationships/hyperlink" Target="mailto:cheri@swfhc.or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F9B274D2-774F-4C24-A448-1EFB461A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205" y="4965134"/>
            <a:ext cx="5675418" cy="1270763"/>
          </a:xfrm>
        </p:spPr>
        <p:txBody>
          <a:bodyPr/>
          <a:lstStyle/>
          <a:p>
            <a:r>
              <a:rPr lang="en-US" dirty="0"/>
              <a:t>The Other Side of the Wall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022D7CD-E026-4E29-BE4B-3FA7B1EB6A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4040" y="4811844"/>
            <a:ext cx="2950714" cy="1558976"/>
          </a:xfrm>
        </p:spPr>
        <p:txBody>
          <a:bodyPr/>
          <a:lstStyle/>
          <a:p>
            <a:pPr algn="l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Arizona Housing Coalition</a:t>
            </a:r>
          </a:p>
          <a:p>
            <a:pPr algn="l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March 1, 2023 </a:t>
            </a:r>
          </a:p>
          <a:p>
            <a:pPr algn="l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10:15 am</a:t>
            </a:r>
          </a:p>
        </p:txBody>
      </p:sp>
      <p:pic>
        <p:nvPicPr>
          <p:cNvPr id="13" name="Picture Placeholder 12" descr="A picture containing fence, building, gate, standing&#10;&#10;Description automatically generated">
            <a:extLst>
              <a:ext uri="{FF2B5EF4-FFF2-40B4-BE49-F238E27FC236}">
                <a16:creationId xmlns:a16="http://schemas.microsoft.com/office/drawing/2014/main" id="{9692823C-827B-4691-BB4C-24DEE108F205}"/>
              </a:ext>
            </a:extLst>
          </p:cNvPr>
          <p:cNvPicPr preferRelativeResize="0">
            <a:picLocks noGrp="1"/>
          </p:cNvPicPr>
          <p:nvPr>
            <p:ph type="pic" sz="quarter" idx="10"/>
          </p:nvPr>
        </p:nvPicPr>
        <p:blipFill>
          <a:blip r:embed="rId2"/>
          <a:srcRect t="37233" b="37233"/>
          <a:stretch>
            <a:fillRect/>
          </a:stretch>
        </p:blipFill>
        <p:spPr>
          <a:xfrm>
            <a:off x="3116179" y="552098"/>
            <a:ext cx="8918575" cy="3502544"/>
          </a:xfrm>
        </p:spPr>
      </p:pic>
    </p:spTree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7B7E5B3-F6B1-4A5C-A942-9728FEC57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177" y="631627"/>
            <a:ext cx="10915645" cy="55881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1C0FA35-FBFE-4B23-B0D5-ECBC4C905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389360" y="0"/>
            <a:ext cx="0" cy="171338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9B2324E-969D-4802-8BB3-E6EC3E221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42" y="1418953"/>
            <a:ext cx="5362575" cy="495691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/>
              <a:t>Agenda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29909120-B013-4872-BAFC-11D63AAABDD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675243" y="2051170"/>
            <a:ext cx="3005041" cy="3844304"/>
          </a:xfrm>
        </p:spPr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dirty="0"/>
              <a:t>Meet the Facilitators</a:t>
            </a:r>
          </a:p>
          <a:p>
            <a:r>
              <a:rPr lang="en-US" dirty="0"/>
              <a:t>Areas of Opportunity</a:t>
            </a:r>
          </a:p>
          <a:p>
            <a:r>
              <a:rPr lang="en-US" dirty="0"/>
              <a:t>Breakout Questions​</a:t>
            </a:r>
          </a:p>
          <a:p>
            <a:r>
              <a:rPr lang="en-US" dirty="0"/>
              <a:t>Call to action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6665B6-F02E-4FF8-AEBC-BEFA35EAF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Placeholder 7" descr="A picture containing building, outdoor, house&#10;&#10;Description automatically generated">
            <a:extLst>
              <a:ext uri="{FF2B5EF4-FFF2-40B4-BE49-F238E27FC236}">
                <a16:creationId xmlns:a16="http://schemas.microsoft.com/office/drawing/2014/main" id="{3DF92061-EB3D-41D8-A09E-9B408A234A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4612" b="1097"/>
          <a:stretch/>
        </p:blipFill>
        <p:spPr>
          <a:xfrm>
            <a:off x="4798178" y="1455249"/>
            <a:ext cx="6553408" cy="3256284"/>
          </a:xfrm>
        </p:spPr>
      </p:pic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12B1988-DF3B-414E-BEB4-BDE3F33E6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1" y="1360309"/>
            <a:ext cx="3065246" cy="657882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/>
              <a:t>Background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27F41A1-E0EA-41B4-89AC-89D0C6C9DF1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27500" y="711200"/>
            <a:ext cx="7327900" cy="1773079"/>
          </a:xfrm>
        </p:spPr>
        <p:txBody>
          <a:bodyPr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AZ Housing Coalition facilitated a training on criminal justice and housing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Mercy Care started hosting quarterly meeting in June of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Looking ways to not only share resources, but also seek solutions to meet the needs of this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​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185E29-C32E-49F4-9417-C2C1934B2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268C4-FA36-44D9-B49A-C2B51810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6266357-58CA-479D-8E3B-7CBCA9707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177" y="631627"/>
            <a:ext cx="10915645" cy="55881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Placeholder 7" descr="A picture containing person, person, transport&#10;&#10;Description automatically generated">
            <a:extLst>
              <a:ext uri="{FF2B5EF4-FFF2-40B4-BE49-F238E27FC236}">
                <a16:creationId xmlns:a16="http://schemas.microsoft.com/office/drawing/2014/main" id="{823DAF1A-7C9B-4AFC-B413-B4DEB5E097B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32" r="1250" b="9033"/>
          <a:stretch/>
        </p:blipFill>
        <p:spPr>
          <a:xfrm>
            <a:off x="647700" y="2349500"/>
            <a:ext cx="10909300" cy="3886199"/>
          </a:xfrm>
        </p:spPr>
      </p:pic>
    </p:spTree>
    <p:extLst>
      <p:ext uri="{BB962C8B-B14F-4D97-AF65-F5344CB8AC3E}">
        <p14:creationId xmlns:p14="http://schemas.microsoft.com/office/powerpoint/2010/main" val="1861975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A070758-9539-49E3-9A13-06037269F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810973" y="4189152"/>
            <a:ext cx="3121302" cy="469478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noProof="0" dirty="0"/>
              <a:t>Meet the presenters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CB3BA1F-61EC-43EA-B954-8D7BA548F2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73200" y="901700"/>
            <a:ext cx="5371737" cy="5211718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ea typeface="Times New Roman" panose="02020603050405020304" pitchFamily="18" charset="0"/>
              </a:rPr>
              <a:t>Melissa Boudreau</a:t>
            </a:r>
          </a:p>
          <a:p>
            <a:r>
              <a:rPr lang="en-US" sz="1800" dirty="0">
                <a:effectLst/>
                <a:ea typeface="Times New Roman" panose="02020603050405020304" pitchFamily="18" charset="0"/>
              </a:rPr>
              <a:t>Supervisor-Prison Reentry Pre-release </a:t>
            </a:r>
            <a:endParaRPr lang="en-US" sz="1800" dirty="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ea typeface="Times New Roman" panose="02020603050405020304" pitchFamily="18" charset="0"/>
              </a:rPr>
              <a:t>Maricopa County Adult Probation</a:t>
            </a:r>
            <a:endParaRPr lang="en-US" sz="1800" dirty="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a typeface="Calibri" panose="020F0502020204030204" pitchFamily="34" charset="0"/>
                <a:hlinkClick r:id="rId3"/>
              </a:rPr>
              <a:t>melissa.boudreau@jbazmc.maricopa.gov</a:t>
            </a:r>
            <a:endParaRPr lang="en-US" sz="1800" dirty="0"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ea typeface="Calibri" panose="020F0502020204030204" pitchFamily="34" charset="0"/>
            </a:endParaRPr>
          </a:p>
          <a:p>
            <a:endParaRPr lang="en-US" sz="1800" dirty="0">
              <a:effectLst/>
              <a:ea typeface="Calibri" panose="020F0502020204030204" pitchFamily="34" charset="0"/>
            </a:endParaRPr>
          </a:p>
          <a:p>
            <a:r>
              <a:rPr lang="en-US" sz="1800" dirty="0">
                <a:ea typeface="Calibri" panose="020F0502020204030204" pitchFamily="34" charset="0"/>
              </a:rPr>
              <a:t>Cheri Horbacz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ea typeface="Calibri" panose="020F0502020204030204" pitchFamily="34" charset="0"/>
              </a:rPr>
              <a:t>Director of Education &amp; Outreach</a:t>
            </a:r>
            <a:br>
              <a:rPr lang="en-US" sz="1800" dirty="0">
                <a:effectLst/>
                <a:ea typeface="Calibri" panose="020F0502020204030204" pitchFamily="34" charset="0"/>
              </a:rPr>
            </a:br>
            <a:r>
              <a:rPr lang="en-US" sz="1800" dirty="0">
                <a:effectLst/>
                <a:ea typeface="Calibri" panose="020F0502020204030204" pitchFamily="34" charset="0"/>
              </a:rPr>
              <a:t>Certified Statewide ADRE Instructor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Southwest Fair Housing Council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ea typeface="Calibri" panose="020F0502020204030204" pitchFamily="34" charset="0"/>
                <a:cs typeface="Helvetica" panose="020B0604020202020204" pitchFamily="34" charset="0"/>
                <a:hlinkClick r:id="rId4"/>
              </a:rPr>
              <a:t>cheri@swfhc.org</a:t>
            </a:r>
            <a:endParaRPr lang="en-US" sz="1800" dirty="0">
              <a:effectLst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Matthew Kelly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Lead Housing Liaison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a typeface="Calibri" panose="020F0502020204030204" pitchFamily="34" charset="0"/>
                <a:cs typeface="Helvetica" panose="020B0604020202020204" pitchFamily="34" charset="0"/>
              </a:rPr>
              <a:t>Mercy Care </a:t>
            </a:r>
            <a:endParaRPr lang="en-US" sz="1800" dirty="0">
              <a:effectLst/>
              <a:ea typeface="Calibri" panose="020F0502020204030204" pitchFamily="34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kellym5@mercycareaz.org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6AF1E4-56E5-40D1-BBF3-E94672138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747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BAAA2C2-08B7-4B6F-A6F0-B88809E9A1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68" r="20419"/>
          <a:stretch/>
        </p:blipFill>
        <p:spPr>
          <a:xfrm>
            <a:off x="4582500" y="0"/>
            <a:ext cx="7609500" cy="6858000"/>
          </a:xfrm>
          <a:prstGeom prst="rect">
            <a:avLst/>
          </a:prstGeom>
          <a:noFill/>
        </p:spPr>
      </p:pic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44C4064-B69B-4ECE-8110-639CB21C906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17111" y="2906895"/>
            <a:ext cx="3264603" cy="3102019"/>
          </a:xfrm>
        </p:spPr>
        <p:txBody>
          <a:bodyPr>
            <a:normAutofit/>
          </a:bodyPr>
          <a:lstStyle/>
          <a:p>
            <a:r>
              <a:rPr lang="en-US" dirty="0"/>
              <a:t>Re-entry housing and services</a:t>
            </a:r>
          </a:p>
          <a:p>
            <a:r>
              <a:rPr lang="en-US" dirty="0"/>
              <a:t>Fair Housing for persons with a criminal history</a:t>
            </a:r>
          </a:p>
          <a:p>
            <a:r>
              <a:rPr lang="en-US" dirty="0"/>
              <a:t>The needs of marginalized justice involved populations</a:t>
            </a:r>
          </a:p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74012-3B10-4CDC-9117-E08BA2B1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9498E64-6451-4E0A-BE2B-4D44D7FC4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2" y="2225678"/>
            <a:ext cx="4607268" cy="469476"/>
          </a:xfr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dirty="0"/>
              <a:t>Areas Of Opportunity	</a:t>
            </a:r>
          </a:p>
        </p:txBody>
      </p:sp>
    </p:spTree>
    <p:extLst>
      <p:ext uri="{BB962C8B-B14F-4D97-AF65-F5344CB8AC3E}">
        <p14:creationId xmlns:p14="http://schemas.microsoft.com/office/powerpoint/2010/main" val="3037267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A070758-9539-49E3-9A13-06037269F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810973" y="4189152"/>
            <a:ext cx="3121302" cy="469478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Breakout Questions </a:t>
            </a:r>
            <a:endParaRPr lang="en-US" noProof="0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CB3BA1F-61EC-43EA-B954-8D7BA548F2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73200" y="901700"/>
            <a:ext cx="6495143" cy="5211718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ea typeface="Times New Roman" panose="02020603050405020304" pitchFamily="18" charset="0"/>
              </a:rPr>
              <a:t>What is missing from the existing ecosystem?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ea typeface="Calibri" panose="020F0502020204030204" pitchFamily="34" charset="0"/>
              </a:rPr>
              <a:t>If you needed these services, what would you want us to know?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a typeface="Calibri" panose="020F0502020204030204" pitchFamily="34" charset="0"/>
              </a:rPr>
              <a:t>Are there systemic barriers that need removing to improve services/programs?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ea typeface="Calibri" panose="020F0502020204030204" pitchFamily="34" charset="0"/>
              </a:rPr>
              <a:t>What are the outcomes we are seeking?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a typeface="Calibri" panose="020F0502020204030204" pitchFamily="34" charset="0"/>
              </a:rPr>
              <a:t>How do we include persons with lived experience in the development?</a:t>
            </a:r>
            <a:endParaRPr lang="en-US" sz="1800" dirty="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a typeface="Calibri" panose="020F0502020204030204" pitchFamily="34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6AF1E4-56E5-40D1-BBF3-E94672138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23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A070758-9539-49E3-9A13-06037269F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810973" y="4189152"/>
            <a:ext cx="3121302" cy="469478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Breakout Questions </a:t>
            </a:r>
            <a:endParaRPr lang="en-US" noProof="0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CB3BA1F-61EC-43EA-B954-8D7BA548F2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73200" y="901700"/>
            <a:ext cx="6495143" cy="5211718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What barriers do people face when getting out there to apply for housing?</a:t>
            </a:r>
            <a:endParaRPr lang="en-US" sz="1800" dirty="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Why are housing providers resistant to renting to those with criminal system involvement? </a:t>
            </a:r>
            <a:endParaRPr lang="en-US" sz="1800" dirty="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    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What mitigation efforts could be 'shown' to Housing providers to help with their fears?</a:t>
            </a:r>
            <a:endParaRPr lang="en-US" sz="1800" dirty="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    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What Federal Fair Housing Laws are out there to help our Returning Citizens?</a:t>
            </a:r>
            <a:endParaRPr lang="en-US" sz="1800" dirty="0">
              <a:effectLst/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      </a:t>
            </a:r>
          </a:p>
          <a:p>
            <a:endParaRPr lang="en-US" sz="18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How can we reach more returning citizens to get them the assistance they need?</a:t>
            </a:r>
            <a:endParaRPr lang="en-US" sz="1800" dirty="0">
              <a:effectLst/>
              <a:ea typeface="Calibri" panose="020F0502020204030204" pitchFamily="34" charset="0"/>
            </a:endParaRPr>
          </a:p>
          <a:p>
            <a:endParaRPr lang="en-US" sz="18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endParaRPr lang="en-US" sz="1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Are there additional or compounding barriers for our returning citizens once housed and have to look for housing again?</a:t>
            </a:r>
            <a:endParaRPr lang="en-US" sz="1800" dirty="0">
              <a:ea typeface="Calibri" panose="020F0502020204030204" pitchFamily="34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6AF1E4-56E5-40D1-BBF3-E94672138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511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9DC4C8FD-0A67-4EC9-B8CA-FEEB3D6DB7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989" r="1" b="18430"/>
          <a:stretch/>
        </p:blipFill>
        <p:spPr>
          <a:xfrm>
            <a:off x="2476500" y="622103"/>
            <a:ext cx="9715500" cy="3720928"/>
          </a:xfrm>
          <a:prstGeom prst="rect">
            <a:avLst/>
          </a:prstGeom>
          <a:noFill/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9498E64-6451-4E0A-BE2B-4D44D7FC4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205" y="4965134"/>
            <a:ext cx="5376566" cy="1305037"/>
          </a:xfr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What’s Next?</a:t>
            </a:r>
            <a:r>
              <a:rPr lang="en-US" noProof="0" dirty="0"/>
              <a:t>	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53B74012-3B10-4CDC-9117-E08BA2B1794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510344" y="6356350"/>
            <a:ext cx="84345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51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BCB163A-DD49-4E4B-9289-C8ABBE6C2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5029" y="2063074"/>
            <a:ext cx="5470069" cy="2697611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US" sz="7200" noProof="0" dirty="0"/>
              <a:t>JOIN US</a:t>
            </a:r>
          </a:p>
        </p:txBody>
      </p:sp>
      <p:pic>
        <p:nvPicPr>
          <p:cNvPr id="173" name="Picture Placeholder 172" descr="A group of people raising their hands">
            <a:extLst>
              <a:ext uri="{FF2B5EF4-FFF2-40B4-BE49-F238E27FC236}">
                <a16:creationId xmlns:a16="http://schemas.microsoft.com/office/drawing/2014/main" id="{971515B1-92BF-428B-805A-F5D5532285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311899" cy="6858000"/>
          </a:xfrm>
        </p:spPr>
      </p:pic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5FB43F08-6A5D-4853-9EB0-FBB34B4D9C3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7298" y="3200401"/>
            <a:ext cx="5257799" cy="1701800"/>
          </a:xfrm>
        </p:spPr>
        <p:txBody>
          <a:bodyPr/>
          <a:lstStyle/>
          <a:p>
            <a:r>
              <a:rPr lang="en-US" dirty="0"/>
              <a:t>​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619EF3-D2C1-45EC-8BA2-EEA19200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301FCE-B074-45EF-A6F9-9CD2F11C3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9C981-FFE0-4DE7-BCE3-2AFFA0D61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131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8696B"/>
      </a:accent1>
      <a:accent2>
        <a:srgbClr val="95B8BF"/>
      </a:accent2>
      <a:accent3>
        <a:srgbClr val="BFD4D9"/>
      </a:accent3>
      <a:accent4>
        <a:srgbClr val="5B4839"/>
      </a:accent4>
      <a:accent5>
        <a:srgbClr val="C3A398"/>
      </a:accent5>
      <a:accent6>
        <a:srgbClr val="CA553E"/>
      </a:accent6>
      <a:hlink>
        <a:srgbClr val="0563C1"/>
      </a:hlink>
      <a:folHlink>
        <a:srgbClr val="954F72"/>
      </a:folHlink>
    </a:clrScheme>
    <a:fontScheme name="Custom 30">
      <a:majorFont>
        <a:latin typeface="Tisa Offc Serif Pro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9B3369-3F0F-499C-9EE7-8EC46B6E8A79}">
  <ds:schemaRefs>
    <ds:schemaRef ds:uri="http://schemas.microsoft.com/sharepoint/v3"/>
    <ds:schemaRef ds:uri="http://purl.org/dc/terms/"/>
    <ds:schemaRef ds:uri="http://schemas.microsoft.com/office/2006/documentManagement/types"/>
    <ds:schemaRef ds:uri="http://purl.org/dc/dcmitype/"/>
    <ds:schemaRef ds:uri="230e9df3-be65-4c73-a93b-d1236ebd677e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3575</TotalTime>
  <Words>397</Words>
  <Application>Microsoft Office PowerPoint</Application>
  <PresentationFormat>Widescreen</PresentationFormat>
  <Paragraphs>96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Helvetica</vt:lpstr>
      <vt:lpstr>Times New Roman</vt:lpstr>
      <vt:lpstr>Tisa Offc Serif Pro</vt:lpstr>
      <vt:lpstr>Univers Light</vt:lpstr>
      <vt:lpstr>Univers LT Std 45 Light</vt:lpstr>
      <vt:lpstr>Office Theme</vt:lpstr>
      <vt:lpstr>The Other Side of the Wall</vt:lpstr>
      <vt:lpstr>Agenda</vt:lpstr>
      <vt:lpstr>Background</vt:lpstr>
      <vt:lpstr>Meet the presenters</vt:lpstr>
      <vt:lpstr>Areas Of Opportunity </vt:lpstr>
      <vt:lpstr>Breakout Questions </vt:lpstr>
      <vt:lpstr>Breakout Questions </vt:lpstr>
      <vt:lpstr>What’s Next? </vt:lpstr>
      <vt:lpstr>JOIN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Other Side of the Wall</dc:title>
  <dc:creator>Kelly, Matthew T</dc:creator>
  <cp:lastModifiedBy>Arizona Housing</cp:lastModifiedBy>
  <cp:revision>16</cp:revision>
  <dcterms:created xsi:type="dcterms:W3CDTF">2023-02-26T23:58:37Z</dcterms:created>
  <dcterms:modified xsi:type="dcterms:W3CDTF">2023-03-01T16:54:10Z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MSIP_Label_67599526-06ca-49cc-9fa9-5307800a949a_Enabled">
    <vt:lpwstr>true</vt:lpwstr>
  </property>
  <property fmtid="{D5CDD505-2E9C-101B-9397-08002B2CF9AE}" pid="5" name="MSIP_Label_67599526-06ca-49cc-9fa9-5307800a949a_SetDate">
    <vt:lpwstr>2023-02-26T23:58:38Z</vt:lpwstr>
  </property>
  <property fmtid="{D5CDD505-2E9C-101B-9397-08002B2CF9AE}" pid="6" name="MSIP_Label_67599526-06ca-49cc-9fa9-5307800a949a_Method">
    <vt:lpwstr>Standard</vt:lpwstr>
  </property>
  <property fmtid="{D5CDD505-2E9C-101B-9397-08002B2CF9AE}" pid="7" name="MSIP_Label_67599526-06ca-49cc-9fa9-5307800a949a_Name">
    <vt:lpwstr>67599526-06ca-49cc-9fa9-5307800a949a</vt:lpwstr>
  </property>
  <property fmtid="{D5CDD505-2E9C-101B-9397-08002B2CF9AE}" pid="8" name="MSIP_Label_67599526-06ca-49cc-9fa9-5307800a949a_SiteId">
    <vt:lpwstr>fabb61b8-3afe-4e75-b934-a47f782b8cd7</vt:lpwstr>
  </property>
  <property fmtid="{D5CDD505-2E9C-101B-9397-08002B2CF9AE}" pid="9" name="MSIP_Label_67599526-06ca-49cc-9fa9-5307800a949a_ActionId">
    <vt:lpwstr>d250e0fb-30b3-415d-a161-fb3764cb6146</vt:lpwstr>
  </property>
  <property fmtid="{D5CDD505-2E9C-101B-9397-08002B2CF9AE}" pid="10" name="MSIP_Label_67599526-06ca-49cc-9fa9-5307800a949a_ContentBits">
    <vt:lpwstr>0</vt:lpwstr>
  </property>
</Properties>
</file>