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11"/>
  </p:handoutMasterIdLst>
  <p:sldIdLst>
    <p:sldId id="256" r:id="rId2"/>
    <p:sldId id="259" r:id="rId3"/>
    <p:sldId id="258" r:id="rId4"/>
    <p:sldId id="260" r:id="rId5"/>
    <p:sldId id="261" r:id="rId6"/>
    <p:sldId id="262" r:id="rId7"/>
    <p:sldId id="268" r:id="rId8"/>
    <p:sldId id="269" r:id="rId9"/>
    <p:sldId id="266" r:id="rId10"/>
  </p:sldIdLst>
  <p:sldSz cx="7772400" cy="100584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autoAdjust="0"/>
    <p:restoredTop sz="94654" autoAdjust="0"/>
  </p:normalViewPr>
  <p:slideViewPr>
    <p:cSldViewPr>
      <p:cViewPr>
        <p:scale>
          <a:sx n="75" d="100"/>
          <a:sy n="75" d="100"/>
        </p:scale>
        <p:origin x="-2052" y="624"/>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41" b="1" i="0" u="none" strike="noStrike" baseline="0">
                <a:solidFill>
                  <a:srgbClr val="000000"/>
                </a:solidFill>
                <a:latin typeface="Calibri"/>
                <a:ea typeface="Calibri"/>
                <a:cs typeface="Calibri"/>
              </a:defRPr>
            </a:pPr>
            <a:r>
              <a:rPr lang="en-US"/>
              <a:t>Gender</a:t>
            </a:r>
          </a:p>
        </c:rich>
      </c:tx>
      <c:layout>
        <c:manualLayout>
          <c:xMode val="edge"/>
          <c:yMode val="edge"/>
          <c:x val="0.42086330935251898"/>
          <c:y val="2.1978021978022001E-2"/>
        </c:manualLayout>
      </c:layout>
      <c:overlay val="0"/>
      <c:spPr>
        <a:noFill/>
        <a:ln w="26436">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26978417266187099"/>
          <c:y val="0.56043956043956"/>
          <c:w val="0.42805755395683498"/>
          <c:h val="0.25824175824175799"/>
        </c:manualLayout>
      </c:layout>
      <c:pie3DChart>
        <c:varyColors val="1"/>
        <c:ser>
          <c:idx val="0"/>
          <c:order val="0"/>
          <c:tx>
            <c:strRef>
              <c:f>Sheet1!$A$2</c:f>
              <c:strCache>
                <c:ptCount val="1"/>
                <c:pt idx="0">
                  <c:v>Veterans Served</c:v>
                </c:pt>
              </c:strCache>
            </c:strRef>
          </c:tx>
          <c:spPr>
            <a:solidFill>
              <a:srgbClr val="333333"/>
            </a:solidFill>
            <a:ln w="13218">
              <a:solidFill>
                <a:srgbClr val="000000"/>
              </a:solidFill>
              <a:prstDash val="solid"/>
            </a:ln>
          </c:spPr>
          <c:dPt>
            <c:idx val="0"/>
            <c:bubble3D val="0"/>
            <c:spPr>
              <a:solidFill>
                <a:srgbClr val="3366FF"/>
              </a:solidFill>
              <a:ln w="13218">
                <a:solidFill>
                  <a:srgbClr val="000000"/>
                </a:solidFill>
                <a:prstDash val="solid"/>
              </a:ln>
            </c:spPr>
          </c:dPt>
          <c:dPt>
            <c:idx val="1"/>
            <c:bubble3D val="0"/>
            <c:spPr>
              <a:solidFill>
                <a:srgbClr val="FF0000"/>
              </a:solidFill>
              <a:ln w="13218">
                <a:solidFill>
                  <a:srgbClr val="000000"/>
                </a:solidFill>
                <a:prstDash val="solid"/>
              </a:ln>
            </c:spPr>
          </c:dPt>
          <c:dLbls>
            <c:numFmt formatCode="0%" sourceLinked="0"/>
            <c:spPr>
              <a:noFill/>
              <a:ln w="26436">
                <a:noFill/>
              </a:ln>
            </c:spPr>
            <c:txPr>
              <a:bodyPr/>
              <a:lstStyle/>
              <a:p>
                <a:pPr>
                  <a:defRPr sz="833"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Sheet1!$B$1:$C$1</c:f>
              <c:strCache>
                <c:ptCount val="2"/>
                <c:pt idx="0">
                  <c:v>Male</c:v>
                </c:pt>
                <c:pt idx="1">
                  <c:v>Female</c:v>
                </c:pt>
              </c:strCache>
            </c:strRef>
          </c:cat>
          <c:val>
            <c:numRef>
              <c:f>Sheet1!$B$2:$C$2</c:f>
              <c:numCache>
                <c:formatCode>General</c:formatCode>
                <c:ptCount val="2"/>
                <c:pt idx="0">
                  <c:v>1693</c:v>
                </c:pt>
                <c:pt idx="1">
                  <c:v>176</c:v>
                </c:pt>
              </c:numCache>
            </c:numRef>
          </c:val>
        </c:ser>
        <c:dLbls>
          <c:showLegendKey val="0"/>
          <c:showVal val="0"/>
          <c:showCatName val="0"/>
          <c:showSerName val="0"/>
          <c:showPercent val="0"/>
          <c:showBubbleSize val="0"/>
          <c:showLeaderLines val="1"/>
        </c:dLbls>
      </c:pie3DChart>
      <c:spPr>
        <a:noFill/>
        <a:ln w="26436">
          <a:noFill/>
        </a:ln>
      </c:spPr>
    </c:plotArea>
    <c:legend>
      <c:legendPos val="r"/>
      <c:layout>
        <c:manualLayout>
          <c:xMode val="edge"/>
          <c:yMode val="edge"/>
          <c:x val="0.78776978417266097"/>
          <c:y val="0.50549450549450603"/>
          <c:w val="0.187050359712231"/>
          <c:h val="0.214285714285714"/>
        </c:manualLayout>
      </c:layout>
      <c:overlay val="0"/>
      <c:spPr>
        <a:noFill/>
        <a:ln w="26436">
          <a:noFill/>
        </a:ln>
      </c:spPr>
      <c:txPr>
        <a:bodyPr/>
        <a:lstStyle/>
        <a:p>
          <a:pPr>
            <a:defRPr sz="765" b="1" i="0" u="none" strike="noStrike" baseline="0">
              <a:solidFill>
                <a:srgbClr val="000000"/>
              </a:solidFill>
              <a:latin typeface="Calibri"/>
              <a:ea typeface="Calibri"/>
              <a:cs typeface="Calibri"/>
            </a:defRPr>
          </a:pPr>
          <a:endParaRPr lang="en-US"/>
        </a:p>
      </c:txPr>
    </c:legend>
    <c:plotVisOnly val="1"/>
    <c:dispBlanksAs val="zero"/>
    <c:showDLblsOverMax val="0"/>
  </c:chart>
  <c:spPr>
    <a:noFill/>
    <a:ln w="38100" cap="flat" cmpd="sng" algn="ctr">
      <a:solidFill>
        <a:schemeClr val="tx1"/>
      </a:solidFill>
      <a:prstDash val="solid"/>
      <a:miter lim="800000"/>
      <a:headEnd type="none" w="med" len="med"/>
      <a:tailEnd type="none" w="med" len="med"/>
    </a:ln>
  </c:spPr>
  <c:txPr>
    <a:bodyPr/>
    <a:lstStyle/>
    <a:p>
      <a:pPr>
        <a:defRPr sz="833" b="1"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41" b="1" i="0" u="none" strike="noStrike" baseline="0">
                <a:solidFill>
                  <a:srgbClr val="000000"/>
                </a:solidFill>
                <a:latin typeface="Calibri"/>
                <a:ea typeface="Calibri"/>
                <a:cs typeface="Calibri"/>
              </a:defRPr>
            </a:pPr>
            <a:r>
              <a:rPr lang="en-US"/>
              <a:t>Homelessness</a:t>
            </a:r>
          </a:p>
        </c:rich>
      </c:tx>
      <c:layout>
        <c:manualLayout>
          <c:xMode val="edge"/>
          <c:yMode val="edge"/>
          <c:x val="0.35611510791367001"/>
          <c:y val="2.1978021978022001E-2"/>
        </c:manualLayout>
      </c:layout>
      <c:overlay val="0"/>
      <c:spPr>
        <a:noFill/>
        <a:ln w="26436">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22133260918060099"/>
          <c:y val="0.52591861641580095"/>
          <c:w val="0.42446043165467701"/>
          <c:h val="0.25824175824175799"/>
        </c:manualLayout>
      </c:layout>
      <c:pie3DChart>
        <c:varyColors val="1"/>
        <c:ser>
          <c:idx val="0"/>
          <c:order val="0"/>
          <c:tx>
            <c:strRef>
              <c:f>Sheet1!$A$2</c:f>
              <c:strCache>
                <c:ptCount val="1"/>
                <c:pt idx="0">
                  <c:v>Veterans Served</c:v>
                </c:pt>
              </c:strCache>
            </c:strRef>
          </c:tx>
          <c:spPr>
            <a:solidFill>
              <a:srgbClr val="3366FF"/>
            </a:solidFill>
            <a:ln w="13218">
              <a:solidFill>
                <a:srgbClr val="000000"/>
              </a:solidFill>
              <a:prstDash val="solid"/>
            </a:ln>
          </c:spPr>
          <c:explosion val="25"/>
          <c:dPt>
            <c:idx val="1"/>
            <c:bubble3D val="0"/>
            <c:spPr>
              <a:solidFill>
                <a:srgbClr val="FF0000"/>
              </a:solidFill>
              <a:ln w="13218">
                <a:solidFill>
                  <a:srgbClr val="000000"/>
                </a:solidFill>
                <a:prstDash val="solid"/>
              </a:ln>
            </c:spPr>
          </c:dPt>
          <c:dLbls>
            <c:numFmt formatCode="0%" sourceLinked="0"/>
            <c:spPr>
              <a:noFill/>
              <a:ln w="26436">
                <a:noFill/>
              </a:ln>
            </c:spPr>
            <c:txPr>
              <a:bodyPr/>
              <a:lstStyle/>
              <a:p>
                <a:pPr>
                  <a:defRPr sz="572"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Sheet1!$B$1:$D$1</c:f>
              <c:strCache>
                <c:ptCount val="3"/>
                <c:pt idx="0">
                  <c:v>Homeless Male Veterans</c:v>
                </c:pt>
                <c:pt idx="1">
                  <c:v>Homeless Female Veterans</c:v>
                </c:pt>
                <c:pt idx="2">
                  <c:v>At-Risk Veterans</c:v>
                </c:pt>
              </c:strCache>
            </c:strRef>
          </c:cat>
          <c:val>
            <c:numRef>
              <c:f>Sheet1!$B$2:$D$2</c:f>
              <c:numCache>
                <c:formatCode>General</c:formatCode>
                <c:ptCount val="3"/>
                <c:pt idx="0">
                  <c:v>370</c:v>
                </c:pt>
                <c:pt idx="1">
                  <c:v>19</c:v>
                </c:pt>
                <c:pt idx="2">
                  <c:v>1370</c:v>
                </c:pt>
              </c:numCache>
            </c:numRef>
          </c:val>
        </c:ser>
        <c:dLbls>
          <c:showLegendKey val="0"/>
          <c:showVal val="0"/>
          <c:showCatName val="0"/>
          <c:showSerName val="0"/>
          <c:showPercent val="1"/>
          <c:showBubbleSize val="0"/>
          <c:showLeaderLines val="1"/>
        </c:dLbls>
      </c:pie3DChart>
      <c:spPr>
        <a:noFill/>
        <a:ln w="26436">
          <a:noFill/>
        </a:ln>
      </c:spPr>
    </c:plotArea>
    <c:legend>
      <c:legendPos val="r"/>
      <c:layout>
        <c:manualLayout>
          <c:xMode val="edge"/>
          <c:yMode val="edge"/>
          <c:x val="0.65827338129496304"/>
          <c:y val="0.41208791208791301"/>
          <c:w val="0.33812949640287798"/>
          <c:h val="0.36813186813186799"/>
        </c:manualLayout>
      </c:layout>
      <c:overlay val="0"/>
      <c:spPr>
        <a:noFill/>
        <a:ln w="26436">
          <a:noFill/>
        </a:ln>
      </c:spPr>
      <c:txPr>
        <a:bodyPr/>
        <a:lstStyle/>
        <a:p>
          <a:pPr>
            <a:defRPr sz="765" b="1" i="0" u="none" strike="noStrike" baseline="0">
              <a:solidFill>
                <a:srgbClr val="000000"/>
              </a:solidFill>
              <a:latin typeface="Calibri"/>
              <a:ea typeface="Calibri"/>
              <a:cs typeface="Calibri"/>
            </a:defRPr>
          </a:pPr>
          <a:endParaRPr lang="en-US"/>
        </a:p>
      </c:txPr>
    </c:legend>
    <c:plotVisOnly val="1"/>
    <c:dispBlanksAs val="zero"/>
    <c:showDLblsOverMax val="0"/>
  </c:chart>
  <c:spPr>
    <a:noFill/>
    <a:ln w="38100" cap="flat" cmpd="sng" algn="ctr">
      <a:solidFill>
        <a:schemeClr val="tx1"/>
      </a:solidFill>
      <a:prstDash val="solid"/>
      <a:miter lim="800000"/>
      <a:headEnd type="none" w="med" len="med"/>
      <a:tailEnd type="none" w="med" len="med"/>
    </a:ln>
  </c:spPr>
  <c:txPr>
    <a:bodyPr/>
    <a:lstStyle/>
    <a:p>
      <a:pPr>
        <a:defRPr sz="833" b="1"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41" b="1" i="0" u="none" strike="noStrike" baseline="0">
                <a:solidFill>
                  <a:srgbClr val="000000"/>
                </a:solidFill>
                <a:latin typeface="Calibri"/>
                <a:ea typeface="Calibri"/>
                <a:cs typeface="Calibri"/>
              </a:defRPr>
            </a:pPr>
            <a:r>
              <a:rPr lang="en-US"/>
              <a:t>Streets and Shelter</a:t>
            </a:r>
          </a:p>
        </c:rich>
      </c:tx>
      <c:layout>
        <c:manualLayout>
          <c:xMode val="edge"/>
          <c:yMode val="edge"/>
          <c:x val="0.30215827338129603"/>
          <c:y val="2.1978021978022001E-2"/>
        </c:manualLayout>
      </c:layout>
      <c:overlay val="0"/>
      <c:spPr>
        <a:noFill/>
        <a:ln w="26436">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32014388489208701"/>
          <c:y val="0.33516483516483597"/>
          <c:w val="0.35611510791367001"/>
          <c:h val="0.21978021978022"/>
        </c:manualLayout>
      </c:layout>
      <c:pie3DChart>
        <c:varyColors val="1"/>
        <c:ser>
          <c:idx val="0"/>
          <c:order val="0"/>
          <c:tx>
            <c:strRef>
              <c:f>Sheet1!$A$2</c:f>
              <c:strCache>
                <c:ptCount val="1"/>
                <c:pt idx="0">
                  <c:v>Homeless Vets Served</c:v>
                </c:pt>
              </c:strCache>
            </c:strRef>
          </c:tx>
          <c:spPr>
            <a:solidFill>
              <a:srgbClr val="3366FF"/>
            </a:solidFill>
            <a:ln w="13218">
              <a:solidFill>
                <a:srgbClr val="000000"/>
              </a:solidFill>
              <a:prstDash val="solid"/>
            </a:ln>
          </c:spPr>
          <c:explosion val="25"/>
          <c:dPt>
            <c:idx val="0"/>
            <c:bubble3D val="0"/>
            <c:spPr>
              <a:solidFill>
                <a:srgbClr val="FF0000"/>
              </a:solidFill>
              <a:ln w="13218">
                <a:solidFill>
                  <a:srgbClr val="000000"/>
                </a:solidFill>
                <a:prstDash val="solid"/>
              </a:ln>
            </c:spPr>
          </c:dPt>
          <c:dLbls>
            <c:numFmt formatCode="0%" sourceLinked="0"/>
            <c:spPr>
              <a:noFill/>
              <a:ln w="26436">
                <a:noFill/>
              </a:ln>
            </c:spPr>
            <c:txPr>
              <a:bodyPr/>
              <a:lstStyle/>
              <a:p>
                <a:pPr>
                  <a:defRPr sz="833"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Sheet1!$B$1:$C$1</c:f>
              <c:strCache>
                <c:ptCount val="2"/>
                <c:pt idx="0">
                  <c:v>Street/Emergency</c:v>
                </c:pt>
                <c:pt idx="1">
                  <c:v>Transitional/Shelter Housing</c:v>
                </c:pt>
              </c:strCache>
            </c:strRef>
          </c:cat>
          <c:val>
            <c:numRef>
              <c:f>Sheet1!$B$2:$C$2</c:f>
              <c:numCache>
                <c:formatCode>General</c:formatCode>
                <c:ptCount val="2"/>
                <c:pt idx="0">
                  <c:v>152</c:v>
                </c:pt>
                <c:pt idx="1">
                  <c:v>109</c:v>
                </c:pt>
              </c:numCache>
            </c:numRef>
          </c:val>
        </c:ser>
        <c:dLbls>
          <c:showLegendKey val="0"/>
          <c:showVal val="0"/>
          <c:showCatName val="0"/>
          <c:showSerName val="0"/>
          <c:showPercent val="1"/>
          <c:showBubbleSize val="0"/>
          <c:showLeaderLines val="1"/>
        </c:dLbls>
      </c:pie3DChart>
      <c:spPr>
        <a:noFill/>
        <a:ln w="26436">
          <a:noFill/>
        </a:ln>
      </c:spPr>
    </c:plotArea>
    <c:legend>
      <c:legendPos val="b"/>
      <c:layout>
        <c:manualLayout>
          <c:xMode val="edge"/>
          <c:yMode val="edge"/>
          <c:x val="0.23381294964028801"/>
          <c:y val="0.60989010989011005"/>
          <c:w val="0.57913669064748297"/>
          <c:h val="0.25274725274725302"/>
        </c:manualLayout>
      </c:layout>
      <c:overlay val="0"/>
      <c:spPr>
        <a:noFill/>
        <a:ln w="26436">
          <a:noFill/>
        </a:ln>
      </c:spPr>
      <c:txPr>
        <a:bodyPr/>
        <a:lstStyle/>
        <a:p>
          <a:pPr>
            <a:defRPr sz="765" b="1" i="0" u="none" strike="noStrike" baseline="0">
              <a:solidFill>
                <a:srgbClr val="000000"/>
              </a:solidFill>
              <a:latin typeface="Calibri"/>
              <a:ea typeface="Calibri"/>
              <a:cs typeface="Calibri"/>
            </a:defRPr>
          </a:pPr>
          <a:endParaRPr lang="en-US"/>
        </a:p>
      </c:txPr>
    </c:legend>
    <c:plotVisOnly val="1"/>
    <c:dispBlanksAs val="zero"/>
    <c:showDLblsOverMax val="0"/>
  </c:chart>
  <c:spPr>
    <a:noFill/>
    <a:ln w="38100" cap="flat" cmpd="sng" algn="ctr">
      <a:solidFill>
        <a:schemeClr val="tx1"/>
      </a:solidFill>
      <a:prstDash val="solid"/>
      <a:miter lim="800000"/>
      <a:headEnd type="none" w="med" len="med"/>
      <a:tailEnd type="none" w="med" len="med"/>
    </a:ln>
  </c:spPr>
  <c:txPr>
    <a:bodyPr/>
    <a:lstStyle/>
    <a:p>
      <a:pPr>
        <a:defRPr sz="833" b="1"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41" b="1" i="0" u="none" strike="noStrike" baseline="0">
                <a:solidFill>
                  <a:srgbClr val="000000"/>
                </a:solidFill>
                <a:latin typeface="Calibri"/>
                <a:ea typeface="Calibri"/>
                <a:cs typeface="Calibri"/>
              </a:defRPr>
            </a:pPr>
            <a:r>
              <a:rPr lang="en-US"/>
              <a:t>Race</a:t>
            </a:r>
          </a:p>
        </c:rich>
      </c:tx>
      <c:layout>
        <c:manualLayout>
          <c:xMode val="edge"/>
          <c:yMode val="edge"/>
          <c:x val="0.44964028776978399"/>
          <c:y val="2.1978021978022001E-2"/>
        </c:manualLayout>
      </c:layout>
      <c:overlay val="0"/>
      <c:spPr>
        <a:noFill/>
        <a:ln w="26436">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26978417266187099"/>
          <c:y val="0.37362637362637402"/>
          <c:w val="0.388489208633094"/>
          <c:h val="0.230769230769231"/>
        </c:manualLayout>
      </c:layout>
      <c:pie3DChart>
        <c:varyColors val="1"/>
        <c:ser>
          <c:idx val="0"/>
          <c:order val="0"/>
          <c:tx>
            <c:strRef>
              <c:f>Sheet1!$A$2</c:f>
              <c:strCache>
                <c:ptCount val="1"/>
                <c:pt idx="0">
                  <c:v>Veterans Served</c:v>
                </c:pt>
              </c:strCache>
            </c:strRef>
          </c:tx>
          <c:spPr>
            <a:solidFill>
              <a:srgbClr val="3366FF"/>
            </a:solidFill>
            <a:ln w="13218">
              <a:solidFill>
                <a:srgbClr val="000000"/>
              </a:solidFill>
              <a:prstDash val="solid"/>
            </a:ln>
          </c:spPr>
          <c:explosion val="25"/>
          <c:dPt>
            <c:idx val="1"/>
            <c:bubble3D val="0"/>
            <c:spPr>
              <a:solidFill>
                <a:srgbClr val="FF0000"/>
              </a:solidFill>
              <a:ln w="13218">
                <a:solidFill>
                  <a:srgbClr val="000000"/>
                </a:solidFill>
                <a:prstDash val="solid"/>
              </a:ln>
            </c:spPr>
          </c:dPt>
          <c:dPt>
            <c:idx val="2"/>
            <c:bubble3D val="0"/>
            <c:spPr>
              <a:solidFill>
                <a:srgbClr val="FFFFFF"/>
              </a:solidFill>
              <a:ln w="13218">
                <a:solidFill>
                  <a:srgbClr val="000000"/>
                </a:solidFill>
                <a:prstDash val="solid"/>
              </a:ln>
            </c:spPr>
          </c:dPt>
          <c:dPt>
            <c:idx val="3"/>
            <c:bubble3D val="0"/>
            <c:spPr>
              <a:solidFill>
                <a:srgbClr val="FF9900"/>
              </a:solidFill>
              <a:ln w="13218">
                <a:solidFill>
                  <a:srgbClr val="000000"/>
                </a:solidFill>
                <a:prstDash val="solid"/>
              </a:ln>
            </c:spPr>
          </c:dPt>
          <c:dPt>
            <c:idx val="4"/>
            <c:bubble3D val="0"/>
            <c:spPr>
              <a:solidFill>
                <a:srgbClr val="00CCFF"/>
              </a:solidFill>
              <a:ln w="13218">
                <a:solidFill>
                  <a:srgbClr val="000000"/>
                </a:solidFill>
                <a:prstDash val="solid"/>
              </a:ln>
            </c:spPr>
          </c:dPt>
          <c:dPt>
            <c:idx val="5"/>
            <c:bubble3D val="0"/>
            <c:spPr>
              <a:solidFill>
                <a:srgbClr val="FFCC99"/>
              </a:solidFill>
              <a:ln w="13218">
                <a:solidFill>
                  <a:srgbClr val="000000"/>
                </a:solidFill>
                <a:prstDash val="solid"/>
              </a:ln>
            </c:spPr>
          </c:dPt>
          <c:dLbls>
            <c:numFmt formatCode="0%" sourceLinked="0"/>
            <c:spPr>
              <a:noFill/>
              <a:ln w="26436">
                <a:noFill/>
              </a:ln>
            </c:spPr>
            <c:txPr>
              <a:bodyPr/>
              <a:lstStyle/>
              <a:p>
                <a:pPr>
                  <a:defRPr sz="572"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Sheet1!$B$1:$H$1</c:f>
              <c:strCache>
                <c:ptCount val="7"/>
                <c:pt idx="0">
                  <c:v>White</c:v>
                </c:pt>
                <c:pt idx="1">
                  <c:v>Black</c:v>
                </c:pt>
                <c:pt idx="2">
                  <c:v>Hispanic</c:v>
                </c:pt>
                <c:pt idx="3">
                  <c:v>Native American</c:v>
                </c:pt>
                <c:pt idx="4">
                  <c:v>Asian</c:v>
                </c:pt>
                <c:pt idx="5">
                  <c:v>Other</c:v>
                </c:pt>
                <c:pt idx="6">
                  <c:v>Multi-Racial</c:v>
                </c:pt>
              </c:strCache>
            </c:strRef>
          </c:cat>
          <c:val>
            <c:numRef>
              <c:f>Sheet1!$B$2:$H$2</c:f>
              <c:numCache>
                <c:formatCode>General</c:formatCode>
                <c:ptCount val="7"/>
                <c:pt idx="0">
                  <c:v>871</c:v>
                </c:pt>
                <c:pt idx="1">
                  <c:v>465</c:v>
                </c:pt>
                <c:pt idx="2">
                  <c:v>170</c:v>
                </c:pt>
                <c:pt idx="3">
                  <c:v>88</c:v>
                </c:pt>
                <c:pt idx="4">
                  <c:v>7</c:v>
                </c:pt>
                <c:pt idx="5">
                  <c:v>96</c:v>
                </c:pt>
                <c:pt idx="6">
                  <c:v>62</c:v>
                </c:pt>
              </c:numCache>
            </c:numRef>
          </c:val>
        </c:ser>
        <c:dLbls>
          <c:showLegendKey val="0"/>
          <c:showVal val="0"/>
          <c:showCatName val="0"/>
          <c:showSerName val="0"/>
          <c:showPercent val="1"/>
          <c:showBubbleSize val="0"/>
          <c:showLeaderLines val="1"/>
        </c:dLbls>
      </c:pie3DChart>
      <c:spPr>
        <a:noFill/>
        <a:ln w="26436">
          <a:noFill/>
        </a:ln>
      </c:spPr>
    </c:plotArea>
    <c:legend>
      <c:legendPos val="b"/>
      <c:layout>
        <c:manualLayout>
          <c:xMode val="edge"/>
          <c:yMode val="edge"/>
          <c:x val="6.8345470386139098E-2"/>
          <c:y val="0.60378574247160999"/>
          <c:w val="0.91007194244604395"/>
          <c:h val="0.29276290047857301"/>
        </c:manualLayout>
      </c:layout>
      <c:overlay val="0"/>
      <c:spPr>
        <a:noFill/>
        <a:ln w="26436">
          <a:noFill/>
        </a:ln>
      </c:spPr>
      <c:txPr>
        <a:bodyPr/>
        <a:lstStyle/>
        <a:p>
          <a:pPr>
            <a:defRPr sz="765" b="1" i="0" u="none" strike="noStrike" baseline="0">
              <a:solidFill>
                <a:srgbClr val="000000"/>
              </a:solidFill>
              <a:latin typeface="Calibri"/>
              <a:ea typeface="Calibri"/>
              <a:cs typeface="Calibri"/>
            </a:defRPr>
          </a:pPr>
          <a:endParaRPr lang="en-US"/>
        </a:p>
      </c:txPr>
    </c:legend>
    <c:plotVisOnly val="1"/>
    <c:dispBlanksAs val="zero"/>
    <c:showDLblsOverMax val="0"/>
  </c:chart>
  <c:spPr>
    <a:noFill/>
    <a:ln w="38100" cap="flat" cmpd="sng" algn="ctr">
      <a:solidFill>
        <a:schemeClr val="tx1"/>
      </a:solidFill>
      <a:prstDash val="solid"/>
      <a:miter lim="800000"/>
      <a:headEnd type="none" w="med" len="med"/>
      <a:tailEnd type="none" w="med" len="med"/>
    </a:ln>
  </c:spPr>
  <c:txPr>
    <a:bodyPr/>
    <a:lstStyle/>
    <a:p>
      <a:pPr>
        <a:defRPr sz="833" b="1"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41" b="1" i="0" u="none" strike="noStrike" baseline="0">
                <a:solidFill>
                  <a:srgbClr val="000000"/>
                </a:solidFill>
                <a:latin typeface="Calibri"/>
                <a:ea typeface="Calibri"/>
                <a:cs typeface="Calibri"/>
              </a:defRPr>
            </a:pPr>
            <a:r>
              <a:rPr lang="en-US"/>
              <a:t>Income</a:t>
            </a:r>
          </a:p>
        </c:rich>
      </c:tx>
      <c:layout>
        <c:manualLayout>
          <c:xMode val="edge"/>
          <c:yMode val="edge"/>
          <c:x val="0.42086330935251898"/>
          <c:y val="2.1978021978022001E-2"/>
        </c:manualLayout>
      </c:layout>
      <c:overlay val="0"/>
      <c:spPr>
        <a:noFill/>
        <a:ln w="26436">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24820143884892101"/>
          <c:y val="0.28571428571428598"/>
          <c:w val="0.42086330935251898"/>
          <c:h val="0.25274725274725302"/>
        </c:manualLayout>
      </c:layout>
      <c:pie3DChart>
        <c:varyColors val="1"/>
        <c:ser>
          <c:idx val="0"/>
          <c:order val="0"/>
          <c:tx>
            <c:strRef>
              <c:f>Sheet1!$A$2</c:f>
              <c:strCache>
                <c:ptCount val="1"/>
                <c:pt idx="0">
                  <c:v>Veterans Served</c:v>
                </c:pt>
              </c:strCache>
            </c:strRef>
          </c:tx>
          <c:spPr>
            <a:solidFill>
              <a:srgbClr val="3366FF"/>
            </a:solidFill>
            <a:ln w="13218">
              <a:solidFill>
                <a:srgbClr val="000000"/>
              </a:solidFill>
              <a:prstDash val="solid"/>
            </a:ln>
          </c:spPr>
          <c:explosion val="25"/>
          <c:dPt>
            <c:idx val="1"/>
            <c:bubble3D val="0"/>
            <c:spPr>
              <a:solidFill>
                <a:srgbClr val="FFCC99"/>
              </a:solidFill>
              <a:ln w="13218">
                <a:solidFill>
                  <a:srgbClr val="000000"/>
                </a:solidFill>
                <a:prstDash val="solid"/>
              </a:ln>
            </c:spPr>
          </c:dPt>
          <c:dPt>
            <c:idx val="2"/>
            <c:bubble3D val="0"/>
            <c:spPr>
              <a:solidFill>
                <a:srgbClr val="00CCFF"/>
              </a:solidFill>
              <a:ln w="13218">
                <a:solidFill>
                  <a:srgbClr val="000000"/>
                </a:solidFill>
                <a:prstDash val="solid"/>
              </a:ln>
            </c:spPr>
          </c:dPt>
          <c:dPt>
            <c:idx val="3"/>
            <c:bubble3D val="0"/>
            <c:spPr>
              <a:solidFill>
                <a:srgbClr val="FFCC00"/>
              </a:solidFill>
              <a:ln w="13218">
                <a:solidFill>
                  <a:srgbClr val="000000"/>
                </a:solidFill>
                <a:prstDash val="solid"/>
              </a:ln>
            </c:spPr>
          </c:dPt>
          <c:dPt>
            <c:idx val="4"/>
            <c:bubble3D val="0"/>
            <c:spPr>
              <a:solidFill>
                <a:srgbClr val="FFFFFF"/>
              </a:solidFill>
              <a:ln w="13218">
                <a:solidFill>
                  <a:srgbClr val="000000"/>
                </a:solidFill>
                <a:prstDash val="solid"/>
              </a:ln>
            </c:spPr>
          </c:dPt>
          <c:dPt>
            <c:idx val="5"/>
            <c:bubble3D val="0"/>
            <c:spPr>
              <a:solidFill>
                <a:srgbClr val="FF0000"/>
              </a:solidFill>
              <a:ln w="13218">
                <a:solidFill>
                  <a:srgbClr val="000000"/>
                </a:solidFill>
                <a:prstDash val="solid"/>
              </a:ln>
            </c:spPr>
          </c:dPt>
          <c:dLbls>
            <c:numFmt formatCode="0%" sourceLinked="0"/>
            <c:spPr>
              <a:noFill/>
              <a:ln w="26436">
                <a:noFill/>
              </a:ln>
            </c:spPr>
            <c:txPr>
              <a:bodyPr/>
              <a:lstStyle/>
              <a:p>
                <a:pPr>
                  <a:defRPr sz="598"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Sheet1!$B$1:$F$1</c:f>
              <c:strCache>
                <c:ptCount val="5"/>
                <c:pt idx="0">
                  <c:v>No Income</c:v>
                </c:pt>
                <c:pt idx="1">
                  <c:v>Employed</c:v>
                </c:pt>
                <c:pt idx="2">
                  <c:v>Food Stamps</c:v>
                </c:pt>
                <c:pt idx="3">
                  <c:v>VA Income</c:v>
                </c:pt>
                <c:pt idx="4">
                  <c:v>SSI/SSDI</c:v>
                </c:pt>
              </c:strCache>
            </c:strRef>
          </c:cat>
          <c:val>
            <c:numRef>
              <c:f>Sheet1!$B$2:$F$2</c:f>
              <c:numCache>
                <c:formatCode>General</c:formatCode>
                <c:ptCount val="5"/>
                <c:pt idx="0">
                  <c:v>266</c:v>
                </c:pt>
                <c:pt idx="1">
                  <c:v>275</c:v>
                </c:pt>
                <c:pt idx="2">
                  <c:v>251</c:v>
                </c:pt>
                <c:pt idx="3">
                  <c:v>532</c:v>
                </c:pt>
                <c:pt idx="4">
                  <c:v>441</c:v>
                </c:pt>
              </c:numCache>
            </c:numRef>
          </c:val>
        </c:ser>
        <c:dLbls>
          <c:showLegendKey val="0"/>
          <c:showVal val="0"/>
          <c:showCatName val="0"/>
          <c:showSerName val="0"/>
          <c:showPercent val="1"/>
          <c:showBubbleSize val="0"/>
          <c:showLeaderLines val="1"/>
        </c:dLbls>
      </c:pie3DChart>
      <c:spPr>
        <a:noFill/>
        <a:ln w="26436">
          <a:noFill/>
        </a:ln>
      </c:spPr>
    </c:plotArea>
    <c:legend>
      <c:legendPos val="b"/>
      <c:layout>
        <c:manualLayout>
          <c:xMode val="edge"/>
          <c:yMode val="edge"/>
          <c:x val="7.1942446043165506E-2"/>
          <c:y val="0.67582417582417798"/>
          <c:w val="0.90647482014388603"/>
          <c:h val="0.27472527472527503"/>
        </c:manualLayout>
      </c:layout>
      <c:overlay val="0"/>
      <c:spPr>
        <a:noFill/>
        <a:ln w="26436">
          <a:noFill/>
        </a:ln>
      </c:spPr>
      <c:txPr>
        <a:bodyPr/>
        <a:lstStyle/>
        <a:p>
          <a:pPr>
            <a:defRPr sz="765" b="1" i="0" u="none" strike="noStrike" baseline="0">
              <a:solidFill>
                <a:srgbClr val="000000"/>
              </a:solidFill>
              <a:latin typeface="Calibri"/>
              <a:ea typeface="Calibri"/>
              <a:cs typeface="Calibri"/>
            </a:defRPr>
          </a:pPr>
          <a:endParaRPr lang="en-US"/>
        </a:p>
      </c:txPr>
    </c:legend>
    <c:plotVisOnly val="1"/>
    <c:dispBlanksAs val="zero"/>
    <c:showDLblsOverMax val="0"/>
  </c:chart>
  <c:spPr>
    <a:noFill/>
    <a:ln w="38100" cap="flat" cmpd="sng" algn="ctr">
      <a:solidFill>
        <a:schemeClr val="tx1"/>
      </a:solidFill>
      <a:prstDash val="solid"/>
      <a:miter lim="800000"/>
      <a:headEnd type="none" w="med" len="med"/>
      <a:tailEnd type="none" w="med" len="med"/>
    </a:ln>
  </c:spPr>
  <c:txPr>
    <a:bodyPr/>
    <a:lstStyle/>
    <a:p>
      <a:pPr>
        <a:defRPr sz="833" b="1"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xPr>
        <a:bodyPr/>
        <a:lstStyle/>
        <a:p>
          <a:pPr>
            <a:defRPr sz="1000"/>
          </a:pPr>
          <a:endParaRPr lang="en-US"/>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Age</c:v>
                </c:pt>
              </c:strCache>
            </c:strRef>
          </c:tx>
          <c:spPr>
            <a:solidFill>
              <a:srgbClr val="3366FF"/>
            </a:solidFill>
            <a:ln>
              <a:solidFill>
                <a:schemeClr val="tx1"/>
              </a:solidFill>
            </a:ln>
          </c:spPr>
          <c:explosion val="25"/>
          <c:dPt>
            <c:idx val="0"/>
            <c:bubble3D val="0"/>
            <c:spPr>
              <a:solidFill>
                <a:srgbClr val="CCFFCC"/>
              </a:solidFill>
              <a:ln>
                <a:solidFill>
                  <a:schemeClr val="tx1"/>
                </a:solidFill>
              </a:ln>
            </c:spPr>
          </c:dPt>
          <c:dPt>
            <c:idx val="1"/>
            <c:bubble3D val="0"/>
            <c:spPr>
              <a:solidFill>
                <a:srgbClr val="FFFF00"/>
              </a:solidFill>
              <a:ln>
                <a:solidFill>
                  <a:schemeClr val="tx1"/>
                </a:solidFill>
              </a:ln>
            </c:spPr>
          </c:dPt>
          <c:dPt>
            <c:idx val="2"/>
            <c:bubble3D val="0"/>
            <c:spPr>
              <a:solidFill>
                <a:schemeClr val="bg1"/>
              </a:solidFill>
              <a:ln>
                <a:solidFill>
                  <a:schemeClr val="tx1"/>
                </a:solidFill>
              </a:ln>
            </c:spPr>
          </c:dPt>
          <c:dPt>
            <c:idx val="3"/>
            <c:bubble3D val="0"/>
            <c:spPr>
              <a:solidFill>
                <a:srgbClr val="FF0000"/>
              </a:solidFill>
              <a:ln>
                <a:solidFill>
                  <a:schemeClr val="tx1"/>
                </a:solidFill>
              </a:ln>
            </c:spPr>
          </c:dPt>
          <c:dPt>
            <c:idx val="5"/>
            <c:bubble3D val="0"/>
            <c:spPr>
              <a:solidFill>
                <a:srgbClr val="FF6600"/>
              </a:solidFill>
              <a:ln>
                <a:solidFill>
                  <a:schemeClr val="tx1"/>
                </a:solidFill>
              </a:ln>
            </c:spPr>
          </c:dPt>
          <c:dLbls>
            <c:dLbl>
              <c:idx val="3"/>
              <c:layout>
                <c:manualLayout>
                  <c:x val="-4.4936351706036701E-2"/>
                  <c:y val="4.6890872795830103E-2"/>
                </c:manualLayout>
              </c:layout>
              <c:showLegendKey val="0"/>
              <c:showVal val="0"/>
              <c:showCatName val="0"/>
              <c:showSerName val="0"/>
              <c:showPercent val="1"/>
              <c:showBubbleSize val="0"/>
            </c:dLbl>
            <c:txPr>
              <a:bodyPr/>
              <a:lstStyle/>
              <a:p>
                <a:pPr>
                  <a:defRPr sz="1000"/>
                </a:pPr>
                <a:endParaRPr lang="en-US"/>
              </a:p>
            </c:txPr>
            <c:showLegendKey val="0"/>
            <c:showVal val="0"/>
            <c:showCatName val="0"/>
            <c:showSerName val="0"/>
            <c:showPercent val="1"/>
            <c:showBubbleSize val="0"/>
            <c:showLeaderLines val="1"/>
          </c:dLbls>
          <c:cat>
            <c:strRef>
              <c:f>Sheet1!$A$2:$A$7</c:f>
              <c:strCache>
                <c:ptCount val="6"/>
                <c:pt idx="0">
                  <c:v>18-24</c:v>
                </c:pt>
                <c:pt idx="1">
                  <c:v>25-34</c:v>
                </c:pt>
                <c:pt idx="2">
                  <c:v>35-44</c:v>
                </c:pt>
                <c:pt idx="3">
                  <c:v>45-54</c:v>
                </c:pt>
                <c:pt idx="4">
                  <c:v>55-64</c:v>
                </c:pt>
                <c:pt idx="5">
                  <c:v>65+</c:v>
                </c:pt>
              </c:strCache>
            </c:strRef>
          </c:cat>
          <c:val>
            <c:numRef>
              <c:f>Sheet1!$B$2:$B$7</c:f>
              <c:numCache>
                <c:formatCode>General</c:formatCode>
                <c:ptCount val="6"/>
                <c:pt idx="0">
                  <c:v>24</c:v>
                </c:pt>
                <c:pt idx="1">
                  <c:v>138</c:v>
                </c:pt>
                <c:pt idx="2">
                  <c:v>189</c:v>
                </c:pt>
                <c:pt idx="3">
                  <c:v>524</c:v>
                </c:pt>
                <c:pt idx="4">
                  <c:v>667</c:v>
                </c:pt>
                <c:pt idx="5">
                  <c:v>180</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8313123359579995"/>
          <c:y val="0.167793612066097"/>
          <c:w val="0.18353543307086601"/>
          <c:h val="0.79765165797937199"/>
        </c:manualLayout>
      </c:layout>
      <c:overlay val="0"/>
      <c:txPr>
        <a:bodyPr/>
        <a:lstStyle/>
        <a:p>
          <a:pPr>
            <a:defRPr sz="1000"/>
          </a:pPr>
          <a:endParaRPr lang="en-US"/>
        </a:p>
      </c:txPr>
    </c:legend>
    <c:plotVisOnly val="1"/>
    <c:dispBlanksAs val="gap"/>
    <c:showDLblsOverMax val="0"/>
  </c:chart>
  <c:spPr>
    <a:ln w="38100">
      <a:solidFill>
        <a:schemeClr val="tx1"/>
      </a:solidFill>
    </a:ln>
  </c:spPr>
  <c:txPr>
    <a:bodyPr/>
    <a:lstStyle/>
    <a:p>
      <a:pPr>
        <a:defRPr sz="1800">
          <a:solidFill>
            <a:srgbClr val="000000"/>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E403C48-0521-1D43-9046-A2FDFA4CEB37}" type="datetimeFigureOut">
              <a:rPr lang="en-US" smtClean="0"/>
              <a:t>4/20/2015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D3A3EDA-6288-4F47-B190-DA42A4A32A18}" type="slidenum">
              <a:rPr lang="en-US" smtClean="0"/>
              <a:t>‹#›</a:t>
            </a:fld>
            <a:endParaRPr lang="en-US"/>
          </a:p>
        </p:txBody>
      </p:sp>
    </p:spTree>
    <p:extLst>
      <p:ext uri="{BB962C8B-B14F-4D97-AF65-F5344CB8AC3E}">
        <p14:creationId xmlns:p14="http://schemas.microsoft.com/office/powerpoint/2010/main" val="4990755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894081"/>
            <a:ext cx="6606540" cy="625856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165860" y="7264400"/>
            <a:ext cx="5440680" cy="178816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E83EB86D-718D-4D3B-BE1F-27F5FCEA6FE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CC497-FD12-41F0-940A-CDF50726CF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B149A-4F78-42D1-8039-9D3EFC1E72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7F0CF-13D7-4BE4-8FE9-97454FA143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2011681"/>
            <a:ext cx="6606540" cy="3674110"/>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613966" y="5967520"/>
            <a:ext cx="6606540" cy="1660101"/>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F8FD-8CBF-4941-AABE-DE5C27280D12}" type="slidenum">
              <a:rPr lang="en-US" smtClean="0"/>
              <a:pPr/>
              <a:t>‹#›</a:t>
            </a:fld>
            <a:endParaRPr lang="en-US"/>
          </a:p>
        </p:txBody>
      </p:sp>
      <p:sp>
        <p:nvSpPr>
          <p:cNvPr id="7" name="Oval 6"/>
          <p:cNvSpPr/>
          <p:nvPr/>
        </p:nvSpPr>
        <p:spPr>
          <a:xfrm>
            <a:off x="3821430" y="5755640"/>
            <a:ext cx="72056" cy="12433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991451" y="5755640"/>
            <a:ext cx="72056" cy="12433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52219" y="5755640"/>
            <a:ext cx="72056" cy="12433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3950970" y="2346961"/>
            <a:ext cx="3432810" cy="6638079"/>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3A3C3-DA6D-47BD-9A0A-6D3AF17C6B99}" type="slidenum">
              <a:rPr lang="en-US" smtClean="0"/>
              <a:pPr/>
              <a:t>‹#›</a:t>
            </a:fld>
            <a:endParaRPr lang="en-US"/>
          </a:p>
        </p:txBody>
      </p:sp>
      <p:sp>
        <p:nvSpPr>
          <p:cNvPr id="9" name="Content Placeholder 8"/>
          <p:cNvSpPr>
            <a:spLocks noGrp="1"/>
          </p:cNvSpPr>
          <p:nvPr>
            <p:ph sz="quarter" idx="13"/>
          </p:nvPr>
        </p:nvSpPr>
        <p:spPr>
          <a:xfrm>
            <a:off x="310896" y="2346960"/>
            <a:ext cx="3435401" cy="6638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346960"/>
            <a:ext cx="3434160" cy="89408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950970" y="2346960"/>
            <a:ext cx="3435509" cy="89408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34E24-8A50-4CF3-A19B-8207BB6C28F4}" type="slidenum">
              <a:rPr lang="en-US" smtClean="0"/>
              <a:pPr/>
              <a:t>‹#›</a:t>
            </a:fld>
            <a:endParaRPr lang="en-US"/>
          </a:p>
        </p:txBody>
      </p:sp>
      <p:sp>
        <p:nvSpPr>
          <p:cNvPr id="11" name="Content Placeholder 10"/>
          <p:cNvSpPr>
            <a:spLocks noGrp="1"/>
          </p:cNvSpPr>
          <p:nvPr>
            <p:ph sz="quarter" idx="13"/>
          </p:nvPr>
        </p:nvSpPr>
        <p:spPr>
          <a:xfrm>
            <a:off x="388620" y="3245510"/>
            <a:ext cx="3435401" cy="57399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3971696" y="3245511"/>
            <a:ext cx="3435401" cy="57393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D3312B-F30E-4F92-BC30-53F9677028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549301-434F-4F72-B5F0-B7D0AAB52A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1024" y="391160"/>
            <a:ext cx="2557066" cy="30734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1267" y="400474"/>
            <a:ext cx="4246484"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21024" y="3576321"/>
            <a:ext cx="2557066" cy="5408719"/>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4D3EE-6E14-4532-A202-022857F67D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27640" y="335280"/>
            <a:ext cx="4855050" cy="131318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281907" y="1676400"/>
            <a:ext cx="5146515" cy="6660198"/>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27640" y="8521700"/>
            <a:ext cx="4855050" cy="7823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F519A-24F1-4D88-BBB1-3E648ABFC7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0"/>
            <a:ext cx="6995160" cy="234696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408845" y="9322647"/>
            <a:ext cx="1773079" cy="535517"/>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a:p>
        </p:txBody>
      </p:sp>
      <p:sp>
        <p:nvSpPr>
          <p:cNvPr id="5" name="Footer Placeholder 4"/>
          <p:cNvSpPr>
            <a:spLocks noGrp="1"/>
          </p:cNvSpPr>
          <p:nvPr>
            <p:ph type="ftr" sz="quarter" idx="3"/>
          </p:nvPr>
        </p:nvSpPr>
        <p:spPr>
          <a:xfrm>
            <a:off x="560291" y="9322647"/>
            <a:ext cx="2420779" cy="535517"/>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7261787" y="9322647"/>
            <a:ext cx="477679" cy="535517"/>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851A9BB-6D0B-4EFB-93DA-FFB59A725727}" type="slidenum">
              <a:rPr lang="en-US" smtClean="0"/>
              <a:pPr/>
              <a:t>‹#›</a:t>
            </a:fld>
            <a:endParaRPr lang="en-US"/>
          </a:p>
        </p:txBody>
      </p:sp>
      <p:sp>
        <p:nvSpPr>
          <p:cNvPr id="7" name="Oval 6"/>
          <p:cNvSpPr/>
          <p:nvPr/>
        </p:nvSpPr>
        <p:spPr>
          <a:xfrm>
            <a:off x="7189096" y="9532430"/>
            <a:ext cx="72056" cy="12433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483751" y="9532430"/>
            <a:ext cx="72056" cy="12433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wm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wmf"/><Relationship Id="rId10" Type="http://schemas.openxmlformats.org/officeDocument/2006/relationships/image" Target="../media/image10.jpeg"/><Relationship Id="rId4" Type="http://schemas.openxmlformats.org/officeDocument/2006/relationships/image" Target="../media/image4.wmf"/><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hyperlink" Target="http://www.arizonastanddown.or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2058" name="Rectangle 10"/>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2061" name="Rectangle 1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2063" name="Rectangle 1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2065" name="Rectangle 1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2067" name="Rectangle 19"/>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2069" name="Rectangle 21"/>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2071" name="Picture 2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p:spPr>
      </p:pic>
      <p:sp>
        <p:nvSpPr>
          <p:cNvPr id="2072" name="Line 24"/>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2073" name="Line 25"/>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2074" name="Line 26"/>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2081" name="Line 33"/>
          <p:cNvSpPr>
            <a:spLocks noChangeShapeType="1"/>
          </p:cNvSpPr>
          <p:nvPr/>
        </p:nvSpPr>
        <p:spPr bwMode="auto">
          <a:xfrm>
            <a:off x="228600" y="8686800"/>
            <a:ext cx="7315200" cy="0"/>
          </a:xfrm>
          <a:prstGeom prst="line">
            <a:avLst/>
          </a:prstGeom>
          <a:noFill/>
          <a:ln w="38100">
            <a:solidFill>
              <a:schemeClr val="tx1"/>
            </a:solidFill>
            <a:round/>
            <a:headEnd/>
            <a:tailEnd/>
          </a:ln>
          <a:effectLst/>
        </p:spPr>
        <p:txBody>
          <a:bodyPr/>
          <a:lstStyle/>
          <a:p>
            <a:endParaRPr lang="en-US"/>
          </a:p>
        </p:txBody>
      </p:sp>
      <p:sp>
        <p:nvSpPr>
          <p:cNvPr id="2083" name="Text Box 35"/>
          <p:cNvSpPr txBox="1">
            <a:spLocks noChangeArrowheads="1"/>
          </p:cNvSpPr>
          <p:nvPr/>
        </p:nvSpPr>
        <p:spPr bwMode="auto">
          <a:xfrm>
            <a:off x="304800" y="8305800"/>
            <a:ext cx="3581400" cy="366713"/>
          </a:xfrm>
          <a:prstGeom prst="rect">
            <a:avLst/>
          </a:prstGeom>
          <a:noFill/>
          <a:ln w="9525">
            <a:noFill/>
            <a:miter lim="800000"/>
            <a:headEnd/>
            <a:tailEnd/>
          </a:ln>
          <a:effectLst/>
        </p:spPr>
        <p:txBody>
          <a:bodyPr>
            <a:spAutoFit/>
          </a:bodyPr>
          <a:lstStyle/>
          <a:p>
            <a:pPr>
              <a:spcBef>
                <a:spcPct val="50000"/>
              </a:spcBef>
            </a:pPr>
            <a:r>
              <a:rPr lang="en-US" b="1"/>
              <a:t>Founding Partner Agencies</a:t>
            </a:r>
          </a:p>
        </p:txBody>
      </p:sp>
      <p:sp>
        <p:nvSpPr>
          <p:cNvPr id="2084" name="Text Box 36"/>
          <p:cNvSpPr txBox="1">
            <a:spLocks noChangeArrowheads="1"/>
          </p:cNvSpPr>
          <p:nvPr/>
        </p:nvSpPr>
        <p:spPr bwMode="auto">
          <a:xfrm>
            <a:off x="304800" y="1447800"/>
            <a:ext cx="7239000" cy="366713"/>
          </a:xfrm>
          <a:prstGeom prst="rect">
            <a:avLst/>
          </a:prstGeom>
          <a:noFill/>
          <a:ln w="9525">
            <a:noFill/>
            <a:miter lim="800000"/>
            <a:headEnd/>
            <a:tailEnd/>
          </a:ln>
          <a:effectLst/>
        </p:spPr>
        <p:txBody>
          <a:bodyPr>
            <a:spAutoFit/>
          </a:bodyPr>
          <a:lstStyle/>
          <a:p>
            <a:pPr>
              <a:spcBef>
                <a:spcPct val="50000"/>
              </a:spcBef>
            </a:pPr>
            <a:r>
              <a:rPr lang="en-US" b="1" dirty="0" smtClean="0"/>
              <a:t>2015 Maricopa County </a:t>
            </a:r>
            <a:r>
              <a:rPr lang="en-US" b="1" dirty="0"/>
              <a:t>StandDown </a:t>
            </a:r>
            <a:r>
              <a:rPr lang="en-US" b="1" dirty="0" smtClean="0"/>
              <a:t>Annual </a:t>
            </a:r>
            <a:r>
              <a:rPr lang="en-US" b="1" dirty="0"/>
              <a:t>Report</a:t>
            </a:r>
          </a:p>
        </p:txBody>
      </p:sp>
      <p:pic>
        <p:nvPicPr>
          <p:cNvPr id="2085" name="Picture 37"/>
          <p:cNvPicPr>
            <a:picLocks noChangeAspect="1" noChangeArrowheads="1"/>
          </p:cNvPicPr>
          <p:nvPr/>
        </p:nvPicPr>
        <p:blipFill>
          <a:blip r:embed="rId3" cstate="print"/>
          <a:srcRect/>
          <a:stretch>
            <a:fillRect/>
          </a:stretch>
        </p:blipFill>
        <p:spPr bwMode="auto">
          <a:xfrm>
            <a:off x="1981200" y="8839200"/>
            <a:ext cx="914400" cy="914400"/>
          </a:xfrm>
          <a:prstGeom prst="rect">
            <a:avLst/>
          </a:prstGeom>
          <a:noFill/>
          <a:ln w="9525">
            <a:noFill/>
            <a:miter lim="800000"/>
            <a:headEnd/>
            <a:tailEnd/>
          </a:ln>
          <a:effectLst/>
        </p:spPr>
      </p:pic>
      <p:pic>
        <p:nvPicPr>
          <p:cNvPr id="2086" name="Picture 38"/>
          <p:cNvPicPr>
            <a:picLocks noChangeAspect="1" noChangeArrowheads="1"/>
          </p:cNvPicPr>
          <p:nvPr/>
        </p:nvPicPr>
        <p:blipFill>
          <a:blip r:embed="rId4" cstate="print"/>
          <a:srcRect/>
          <a:stretch>
            <a:fillRect/>
          </a:stretch>
        </p:blipFill>
        <p:spPr bwMode="auto">
          <a:xfrm>
            <a:off x="304800" y="8839200"/>
            <a:ext cx="914400" cy="914400"/>
          </a:xfrm>
          <a:prstGeom prst="rect">
            <a:avLst/>
          </a:prstGeom>
          <a:noFill/>
          <a:ln w="9525">
            <a:noFill/>
            <a:miter lim="800000"/>
            <a:headEnd/>
            <a:tailEnd/>
          </a:ln>
          <a:effectLst/>
        </p:spPr>
      </p:pic>
      <p:pic>
        <p:nvPicPr>
          <p:cNvPr id="2087" name="Picture 39"/>
          <p:cNvPicPr>
            <a:picLocks noChangeAspect="1" noChangeArrowheads="1"/>
          </p:cNvPicPr>
          <p:nvPr/>
        </p:nvPicPr>
        <p:blipFill>
          <a:blip r:embed="rId5" cstate="print"/>
          <a:srcRect/>
          <a:stretch>
            <a:fillRect/>
          </a:stretch>
        </p:blipFill>
        <p:spPr bwMode="auto">
          <a:xfrm>
            <a:off x="1295400" y="8839200"/>
            <a:ext cx="492125" cy="914400"/>
          </a:xfrm>
          <a:prstGeom prst="rect">
            <a:avLst/>
          </a:prstGeom>
          <a:noFill/>
          <a:ln w="9525">
            <a:noFill/>
            <a:miter lim="800000"/>
            <a:headEnd/>
            <a:tailEnd/>
          </a:ln>
          <a:effectLst/>
        </p:spPr>
      </p:pic>
      <p:pic>
        <p:nvPicPr>
          <p:cNvPr id="2090" name="Picture 42" descr="Phoenix Logo"/>
          <p:cNvPicPr>
            <a:picLocks noChangeAspect="1" noChangeArrowheads="1"/>
          </p:cNvPicPr>
          <p:nvPr/>
        </p:nvPicPr>
        <p:blipFill>
          <a:blip r:embed="rId6" cstate="print"/>
          <a:srcRect/>
          <a:stretch>
            <a:fillRect/>
          </a:stretch>
        </p:blipFill>
        <p:spPr bwMode="auto">
          <a:xfrm>
            <a:off x="3097213" y="8915400"/>
            <a:ext cx="788987" cy="838200"/>
          </a:xfrm>
          <a:prstGeom prst="rect">
            <a:avLst/>
          </a:prstGeom>
          <a:noFill/>
        </p:spPr>
      </p:pic>
      <p:pic>
        <p:nvPicPr>
          <p:cNvPr id="2093" name="Picture 45"/>
          <p:cNvPicPr>
            <a:picLocks noChangeAspect="1" noChangeArrowheads="1"/>
          </p:cNvPicPr>
          <p:nvPr/>
        </p:nvPicPr>
        <p:blipFill>
          <a:blip r:embed="rId7" cstate="print"/>
          <a:srcRect/>
          <a:stretch>
            <a:fillRect/>
          </a:stretch>
        </p:blipFill>
        <p:spPr bwMode="auto">
          <a:xfrm>
            <a:off x="4038600" y="9296400"/>
            <a:ext cx="1219200" cy="533400"/>
          </a:xfrm>
          <a:prstGeom prst="rect">
            <a:avLst/>
          </a:prstGeom>
          <a:noFill/>
          <a:ln w="9525">
            <a:noFill/>
            <a:miter lim="800000"/>
            <a:headEnd/>
            <a:tailEnd/>
          </a:ln>
          <a:effectLst/>
        </p:spPr>
      </p:pic>
      <p:pic>
        <p:nvPicPr>
          <p:cNvPr id="2094" name="Picture 46"/>
          <p:cNvPicPr>
            <a:picLocks noChangeAspect="1" noChangeArrowheads="1"/>
          </p:cNvPicPr>
          <p:nvPr/>
        </p:nvPicPr>
        <p:blipFill>
          <a:blip r:embed="rId8" cstate="print"/>
          <a:srcRect/>
          <a:stretch>
            <a:fillRect/>
          </a:stretch>
        </p:blipFill>
        <p:spPr bwMode="auto">
          <a:xfrm>
            <a:off x="4114800" y="8763000"/>
            <a:ext cx="1141413" cy="457200"/>
          </a:xfrm>
          <a:prstGeom prst="rect">
            <a:avLst/>
          </a:prstGeom>
          <a:noFill/>
          <a:ln w="9525">
            <a:noFill/>
            <a:miter lim="800000"/>
            <a:headEnd/>
            <a:tailEnd/>
          </a:ln>
          <a:effectLst/>
        </p:spPr>
      </p:pic>
      <p:pic>
        <p:nvPicPr>
          <p:cNvPr id="2095" name="Picture 47" descr="ssalogo"/>
          <p:cNvPicPr>
            <a:picLocks noChangeAspect="1" noChangeArrowheads="1"/>
          </p:cNvPicPr>
          <p:nvPr/>
        </p:nvPicPr>
        <p:blipFill>
          <a:blip r:embed="rId9" cstate="print"/>
          <a:srcRect/>
          <a:stretch>
            <a:fillRect/>
          </a:stretch>
        </p:blipFill>
        <p:spPr bwMode="auto">
          <a:xfrm>
            <a:off x="5410200" y="8839200"/>
            <a:ext cx="889000" cy="889000"/>
          </a:xfrm>
          <a:prstGeom prst="rect">
            <a:avLst/>
          </a:prstGeom>
          <a:noFill/>
        </p:spPr>
      </p:pic>
      <p:pic>
        <p:nvPicPr>
          <p:cNvPr id="2098" name="Picture 50" descr="US-VETS-logo"/>
          <p:cNvPicPr>
            <a:picLocks noChangeAspect="1" noChangeArrowheads="1"/>
          </p:cNvPicPr>
          <p:nvPr/>
        </p:nvPicPr>
        <p:blipFill>
          <a:blip r:embed="rId10" cstate="print"/>
          <a:srcRect/>
          <a:stretch>
            <a:fillRect/>
          </a:stretch>
        </p:blipFill>
        <p:spPr bwMode="auto">
          <a:xfrm>
            <a:off x="6400800" y="9067800"/>
            <a:ext cx="1066800" cy="4572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5123"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5124"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5125"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5126"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5127"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5128"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5129"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p:spPr>
      </p:pic>
      <p:sp>
        <p:nvSpPr>
          <p:cNvPr id="5130"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5131"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5132"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5135" name="Text Box 15"/>
          <p:cNvSpPr txBox="1">
            <a:spLocks noChangeArrowheads="1"/>
          </p:cNvSpPr>
          <p:nvPr/>
        </p:nvSpPr>
        <p:spPr bwMode="auto">
          <a:xfrm>
            <a:off x="304800" y="1447800"/>
            <a:ext cx="7086600" cy="8156079"/>
          </a:xfrm>
          <a:prstGeom prst="rect">
            <a:avLst/>
          </a:prstGeom>
          <a:noFill/>
          <a:ln w="9525">
            <a:noFill/>
            <a:miter lim="800000"/>
            <a:headEnd/>
            <a:tailEnd/>
          </a:ln>
          <a:effectLst/>
        </p:spPr>
        <p:txBody>
          <a:bodyPr>
            <a:spAutoFit/>
          </a:bodyPr>
          <a:lstStyle/>
          <a:p>
            <a:pPr algn="ctr">
              <a:spcBef>
                <a:spcPct val="50000"/>
              </a:spcBef>
            </a:pPr>
            <a:r>
              <a:rPr lang="en-US" b="1" dirty="0" smtClean="0">
                <a:latin typeface="Calibri" pitchFamily="34" charset="0"/>
              </a:rPr>
              <a:t>Maricopa County </a:t>
            </a:r>
            <a:r>
              <a:rPr lang="en-US" b="1" dirty="0">
                <a:latin typeface="Calibri" pitchFamily="34" charset="0"/>
              </a:rPr>
              <a:t>StandDown</a:t>
            </a:r>
          </a:p>
          <a:p>
            <a:pPr>
              <a:spcBef>
                <a:spcPct val="50000"/>
              </a:spcBef>
            </a:pPr>
            <a:r>
              <a:rPr lang="en-US" sz="1600" b="1" dirty="0">
                <a:latin typeface="Calibri" pitchFamily="34" charset="0"/>
              </a:rPr>
              <a:t>The </a:t>
            </a:r>
            <a:r>
              <a:rPr lang="en-US" sz="1600" b="1" dirty="0" smtClean="0">
                <a:latin typeface="Calibri" pitchFamily="34" charset="0"/>
              </a:rPr>
              <a:t>Maricopa County </a:t>
            </a:r>
            <a:r>
              <a:rPr lang="en-US" sz="1600" b="1" dirty="0">
                <a:latin typeface="Calibri" pitchFamily="34" charset="0"/>
              </a:rPr>
              <a:t>StandDown is Arizona’s largest outreach event targeting veterans experiencing or at-risk of homelessness.  Through a partnership with the Arizona State Fairgrounds, the </a:t>
            </a:r>
            <a:r>
              <a:rPr lang="en-US" sz="1600" b="1" dirty="0" smtClean="0">
                <a:latin typeface="Calibri" pitchFamily="34" charset="0"/>
              </a:rPr>
              <a:t>Maricopa County </a:t>
            </a:r>
            <a:r>
              <a:rPr lang="en-US" sz="1600" b="1" dirty="0">
                <a:latin typeface="Calibri" pitchFamily="34" charset="0"/>
              </a:rPr>
              <a:t>StandDown is held each year in </a:t>
            </a:r>
            <a:r>
              <a:rPr lang="en-US" sz="1600" b="1" dirty="0" smtClean="0">
                <a:latin typeface="Calibri" pitchFamily="34" charset="0"/>
              </a:rPr>
              <a:t>the spring at </a:t>
            </a:r>
            <a:r>
              <a:rPr lang="en-US" sz="1600" b="1" dirty="0">
                <a:latin typeface="Calibri" pitchFamily="34" charset="0"/>
              </a:rPr>
              <a:t>the Veterans’ Memorial Coliseum and spans 3 days and 2 nights.  Over the course of these days, homeless and at-risk veterans are offered shelter beds and other basic needs items such as meals, clothing, shoes, hygiene products, shower and restroom facilities among other care items needed to recuperate from the conditions of life on the streets.  </a:t>
            </a:r>
          </a:p>
          <a:p>
            <a:pPr>
              <a:spcBef>
                <a:spcPct val="50000"/>
              </a:spcBef>
            </a:pPr>
            <a:r>
              <a:rPr lang="en-US" sz="1600" b="1" dirty="0" smtClean="0">
                <a:latin typeface="Calibri" pitchFamily="34" charset="0"/>
              </a:rPr>
              <a:t>When their b</a:t>
            </a:r>
            <a:r>
              <a:rPr lang="en-US" sz="1600" b="1" dirty="0" smtClean="0">
                <a:latin typeface="Calibri" pitchFamily="34" charset="0"/>
              </a:rPr>
              <a:t>asic </a:t>
            </a:r>
            <a:r>
              <a:rPr lang="en-US" sz="1600" b="1" dirty="0">
                <a:latin typeface="Calibri" pitchFamily="34" charset="0"/>
              </a:rPr>
              <a:t>needs addressed, homeless veterans are better able to access the services available to assist them in ending the experience of homelessness.  Thus, over </a:t>
            </a:r>
            <a:r>
              <a:rPr lang="en-US" sz="1600" b="1" dirty="0" smtClean="0">
                <a:latin typeface="Calibri" pitchFamily="34" charset="0"/>
              </a:rPr>
              <a:t>100 service </a:t>
            </a:r>
            <a:r>
              <a:rPr lang="en-US" sz="1600" b="1" dirty="0">
                <a:latin typeface="Calibri" pitchFamily="34" charset="0"/>
              </a:rPr>
              <a:t>providers come together to deliver on-site support during </a:t>
            </a:r>
            <a:r>
              <a:rPr lang="en-US" sz="1600" b="1" dirty="0" smtClean="0">
                <a:latin typeface="Calibri" pitchFamily="34" charset="0"/>
              </a:rPr>
              <a:t>the </a:t>
            </a:r>
            <a:r>
              <a:rPr lang="en-US" sz="1600" b="1" dirty="0">
                <a:latin typeface="Calibri" pitchFamily="34" charset="0"/>
              </a:rPr>
              <a:t>event; all committed to “cutting the red tape” to deliver their services quickly, efficiently and in a veteran-centered framework.  Major service providers include the Phoenix VA Health Care System, Arizona Department of Transportation’s Motor Vehicle Division, City of Phoenix Municipal and other Court systems, Social Security Administration and the Department of Economic Security.</a:t>
            </a:r>
          </a:p>
          <a:p>
            <a:pPr>
              <a:spcBef>
                <a:spcPct val="50000"/>
              </a:spcBef>
            </a:pPr>
            <a:r>
              <a:rPr lang="en-US" sz="1600" b="1" dirty="0">
                <a:latin typeface="Calibri" pitchFamily="34" charset="0"/>
              </a:rPr>
              <a:t>The end of homelessness among veterans begins with housing and thus </a:t>
            </a:r>
            <a:r>
              <a:rPr lang="en-US" sz="1600" b="1" dirty="0" smtClean="0">
                <a:latin typeface="Calibri" pitchFamily="34" charset="0"/>
              </a:rPr>
              <a:t>over 20 housing </a:t>
            </a:r>
            <a:r>
              <a:rPr lang="en-US" sz="1600" b="1" dirty="0">
                <a:latin typeface="Calibri" pitchFamily="34" charset="0"/>
              </a:rPr>
              <a:t>provider agencies convene on-site and with beds/units available to bring as many veterans off the streets as </a:t>
            </a:r>
            <a:r>
              <a:rPr lang="en-US" sz="1600" b="1" dirty="0" smtClean="0">
                <a:latin typeface="Calibri" pitchFamily="34" charset="0"/>
              </a:rPr>
              <a:t>possible. Arizona </a:t>
            </a:r>
            <a:r>
              <a:rPr lang="en-US" sz="1600" b="1" dirty="0">
                <a:latin typeface="Calibri" pitchFamily="34" charset="0"/>
              </a:rPr>
              <a:t>StandDown also intervenes, where possible, to prevent homelessness among at-risk veterans and uses </a:t>
            </a:r>
            <a:r>
              <a:rPr lang="en-US" sz="1600" b="1" dirty="0" smtClean="0">
                <a:latin typeface="Calibri" pitchFamily="34" charset="0"/>
              </a:rPr>
              <a:t>excess </a:t>
            </a:r>
            <a:r>
              <a:rPr lang="en-US" sz="1600" b="1" dirty="0">
                <a:latin typeface="Calibri" pitchFamily="34" charset="0"/>
              </a:rPr>
              <a:t>funds to end homelessness among veterans throughout the year with its partner agencies.</a:t>
            </a:r>
          </a:p>
          <a:p>
            <a:pPr>
              <a:spcBef>
                <a:spcPct val="50000"/>
              </a:spcBef>
            </a:pPr>
            <a:r>
              <a:rPr lang="en-US" sz="1600" b="1" dirty="0">
                <a:latin typeface="Calibri" pitchFamily="34" charset="0"/>
              </a:rPr>
              <a:t>The </a:t>
            </a:r>
            <a:r>
              <a:rPr lang="en-US" sz="1600" b="1" dirty="0" smtClean="0">
                <a:latin typeface="Calibri" pitchFamily="34" charset="0"/>
              </a:rPr>
              <a:t>Maricopa County </a:t>
            </a:r>
            <a:r>
              <a:rPr lang="en-US" sz="1600" b="1" dirty="0">
                <a:latin typeface="Calibri" pitchFamily="34" charset="0"/>
              </a:rPr>
              <a:t>StandDown would not be possible without its generous donors, partner agencies and hundreds of dedicated volunteers.  We hope you enjoy this report and find it useful in your efforts to end homelessness among veterans throughout the year.  We look forward to seeing you at next year’s </a:t>
            </a:r>
            <a:r>
              <a:rPr lang="en-US" sz="1600" b="1" dirty="0" smtClean="0">
                <a:latin typeface="Calibri" pitchFamily="34" charset="0"/>
              </a:rPr>
              <a:t>Maricopa County </a:t>
            </a:r>
            <a:r>
              <a:rPr lang="en-US" sz="1600" b="1" dirty="0">
                <a:latin typeface="Calibri" pitchFamily="34" charset="0"/>
              </a:rPr>
              <a:t>StandDown.</a:t>
            </a:r>
          </a:p>
          <a:p>
            <a:pPr>
              <a:spcBef>
                <a:spcPct val="50000"/>
              </a:spcBef>
            </a:pPr>
            <a:endParaRPr lang="en-US" sz="1400" b="1" dirty="0">
              <a:latin typeface="Calibri" pitchFamily="34" charset="0"/>
            </a:endParaRPr>
          </a:p>
          <a:p>
            <a:pPr>
              <a:spcBef>
                <a:spcPct val="50000"/>
              </a:spcBef>
            </a:pPr>
            <a:r>
              <a:rPr lang="en-US" sz="1400" b="1" dirty="0">
                <a:latin typeface="Calibri" pitchFamily="34" charset="0"/>
              </a:rPr>
              <a:t>For More Information: </a:t>
            </a:r>
            <a:r>
              <a:rPr lang="en-US" sz="1400" b="1" dirty="0">
                <a:latin typeface="Calibri" pitchFamily="34" charset="0"/>
                <a:hlinkClick r:id="rId3"/>
              </a:rPr>
              <a:t>www.arizonastanddown.org</a:t>
            </a:r>
            <a:r>
              <a:rPr lang="en-US" sz="1400" b="1" dirty="0">
                <a:latin typeface="Calibri" pitchFamily="34" charset="0"/>
              </a:rPr>
              <a:t> </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4099"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4100"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4101"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4102"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4103"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4104"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4105"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p:spPr>
      </p:pic>
      <p:sp>
        <p:nvSpPr>
          <p:cNvPr id="4106"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4107"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4108"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4118" name="Text Box 22"/>
          <p:cNvSpPr txBox="1">
            <a:spLocks noChangeArrowheads="1"/>
          </p:cNvSpPr>
          <p:nvPr/>
        </p:nvSpPr>
        <p:spPr bwMode="auto">
          <a:xfrm>
            <a:off x="2057400" y="1371600"/>
            <a:ext cx="3657600" cy="641350"/>
          </a:xfrm>
          <a:prstGeom prst="rect">
            <a:avLst/>
          </a:prstGeom>
          <a:noFill/>
          <a:ln w="9525">
            <a:noFill/>
            <a:miter lim="800000"/>
            <a:headEnd/>
            <a:tailEnd/>
          </a:ln>
          <a:effectLst/>
        </p:spPr>
        <p:txBody>
          <a:bodyPr>
            <a:spAutoFit/>
          </a:bodyPr>
          <a:lstStyle/>
          <a:p>
            <a:pPr algn="ctr">
              <a:spcBef>
                <a:spcPct val="50000"/>
              </a:spcBef>
            </a:pPr>
            <a:r>
              <a:rPr lang="en-US" b="1" dirty="0" smtClean="0">
                <a:latin typeface="Calibri" pitchFamily="34" charset="0"/>
              </a:rPr>
              <a:t>2015 Maricopa County </a:t>
            </a:r>
            <a:r>
              <a:rPr lang="en-US" b="1" dirty="0">
                <a:latin typeface="Calibri" pitchFamily="34" charset="0"/>
              </a:rPr>
              <a:t>StandDown </a:t>
            </a:r>
            <a:r>
              <a:rPr lang="en-US" b="1" dirty="0" smtClean="0">
                <a:latin typeface="Calibri" pitchFamily="34" charset="0"/>
              </a:rPr>
              <a:t>Demographics</a:t>
            </a:r>
            <a:r>
              <a:rPr lang="en-US" b="1" dirty="0">
                <a:latin typeface="Calibri" pitchFamily="34" charset="0"/>
              </a:rPr>
              <a:t>: </a:t>
            </a:r>
            <a:r>
              <a:rPr lang="en-US" b="1" dirty="0" smtClean="0">
                <a:latin typeface="Calibri" pitchFamily="34" charset="0"/>
              </a:rPr>
              <a:t>1,693 </a:t>
            </a:r>
            <a:r>
              <a:rPr lang="en-US" b="1" dirty="0" smtClean="0">
                <a:latin typeface="Calibri" pitchFamily="34" charset="0"/>
              </a:rPr>
              <a:t>Veterans</a:t>
            </a:r>
            <a:endParaRPr lang="en-US" b="1" dirty="0">
              <a:latin typeface="Calibri" pitchFamily="34" charset="0"/>
            </a:endParaRPr>
          </a:p>
        </p:txBody>
      </p:sp>
      <p:grpSp>
        <p:nvGrpSpPr>
          <p:cNvPr id="4141" name="Group 45"/>
          <p:cNvGrpSpPr>
            <a:grpSpLocks/>
          </p:cNvGrpSpPr>
          <p:nvPr/>
        </p:nvGrpSpPr>
        <p:grpSpPr bwMode="auto">
          <a:xfrm>
            <a:off x="355600" y="1977310"/>
            <a:ext cx="6959600" cy="7794625"/>
            <a:chOff x="240" y="1280"/>
            <a:chExt cx="4384" cy="4910"/>
          </a:xfrm>
        </p:grpSpPr>
        <p:graphicFrame>
          <p:nvGraphicFramePr>
            <p:cNvPr id="33" name="Object 24"/>
            <p:cNvGraphicFramePr>
              <a:graphicFrameLocks noChangeAspect="1"/>
            </p:cNvGraphicFramePr>
            <p:nvPr>
              <p:extLst>
                <p:ext uri="{D42A27DB-BD31-4B8C-83A1-F6EECF244321}">
                  <p14:modId xmlns:p14="http://schemas.microsoft.com/office/powerpoint/2010/main" val="3962600135"/>
                </p:ext>
              </p:extLst>
            </p:nvPr>
          </p:nvGraphicFramePr>
          <p:xfrm>
            <a:off x="272" y="1280"/>
            <a:ext cx="2144" cy="13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Object 25"/>
            <p:cNvGraphicFramePr>
              <a:graphicFrameLocks noChangeAspect="1"/>
            </p:cNvGraphicFramePr>
            <p:nvPr>
              <p:extLst>
                <p:ext uri="{D42A27DB-BD31-4B8C-83A1-F6EECF244321}">
                  <p14:modId xmlns:p14="http://schemas.microsoft.com/office/powerpoint/2010/main" val="1374963354"/>
                </p:ext>
              </p:extLst>
            </p:nvPr>
          </p:nvGraphicFramePr>
          <p:xfrm>
            <a:off x="2560" y="1280"/>
            <a:ext cx="2064" cy="134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Object 26"/>
            <p:cNvGraphicFramePr>
              <a:graphicFrameLocks noChangeAspect="1"/>
            </p:cNvGraphicFramePr>
            <p:nvPr>
              <p:extLst>
                <p:ext uri="{D42A27DB-BD31-4B8C-83A1-F6EECF244321}">
                  <p14:modId xmlns:p14="http://schemas.microsoft.com/office/powerpoint/2010/main" val="1282501913"/>
                </p:ext>
              </p:extLst>
            </p:nvPr>
          </p:nvGraphicFramePr>
          <p:xfrm>
            <a:off x="240" y="2667"/>
            <a:ext cx="2176" cy="175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Object 29"/>
            <p:cNvGraphicFramePr>
              <a:graphicFrameLocks noChangeAspect="1"/>
            </p:cNvGraphicFramePr>
            <p:nvPr>
              <p:extLst>
                <p:ext uri="{D42A27DB-BD31-4B8C-83A1-F6EECF244321}">
                  <p14:modId xmlns:p14="http://schemas.microsoft.com/office/powerpoint/2010/main" val="1974592011"/>
                </p:ext>
              </p:extLst>
            </p:nvPr>
          </p:nvGraphicFramePr>
          <p:xfrm>
            <a:off x="2560" y="2712"/>
            <a:ext cx="2044" cy="173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0" name="Object 31"/>
            <p:cNvGraphicFramePr>
              <a:graphicFrameLocks noChangeAspect="1"/>
            </p:cNvGraphicFramePr>
            <p:nvPr>
              <p:extLst>
                <p:ext uri="{D42A27DB-BD31-4B8C-83A1-F6EECF244321}">
                  <p14:modId xmlns:p14="http://schemas.microsoft.com/office/powerpoint/2010/main" val="3513605953"/>
                </p:ext>
              </p:extLst>
            </p:nvPr>
          </p:nvGraphicFramePr>
          <p:xfrm>
            <a:off x="2560" y="4546"/>
            <a:ext cx="2057" cy="1644"/>
          </p:xfrm>
          <a:graphic>
            <a:graphicData uri="http://schemas.openxmlformats.org/drawingml/2006/chart">
              <c:chart xmlns:c="http://schemas.openxmlformats.org/drawingml/2006/chart" xmlns:r="http://schemas.openxmlformats.org/officeDocument/2006/relationships" r:id="rId7"/>
            </a:graphicData>
          </a:graphic>
        </p:graphicFrame>
      </p:grpSp>
      <p:sp>
        <p:nvSpPr>
          <p:cNvPr id="4133" name="Text Box 37"/>
          <p:cNvSpPr txBox="1">
            <a:spLocks noChangeArrowheads="1"/>
          </p:cNvSpPr>
          <p:nvPr/>
        </p:nvSpPr>
        <p:spPr bwMode="auto">
          <a:xfrm>
            <a:off x="381000" y="3505200"/>
            <a:ext cx="838200" cy="244475"/>
          </a:xfrm>
          <a:prstGeom prst="rect">
            <a:avLst/>
          </a:prstGeom>
          <a:noFill/>
          <a:ln w="9525">
            <a:noFill/>
            <a:miter lim="800000"/>
            <a:headEnd/>
            <a:tailEnd/>
          </a:ln>
          <a:effectLst/>
        </p:spPr>
        <p:txBody>
          <a:bodyPr>
            <a:spAutoFit/>
          </a:bodyPr>
          <a:lstStyle/>
          <a:p>
            <a:pPr>
              <a:spcBef>
                <a:spcPct val="50000"/>
              </a:spcBef>
            </a:pPr>
            <a:r>
              <a:rPr lang="en-US" sz="1000" dirty="0" smtClean="0">
                <a:latin typeface="Calibri" pitchFamily="34" charset="0"/>
              </a:rPr>
              <a:t>N=1693</a:t>
            </a:r>
            <a:endParaRPr lang="en-US" sz="1000" dirty="0">
              <a:latin typeface="Calibri" pitchFamily="34" charset="0"/>
            </a:endParaRPr>
          </a:p>
        </p:txBody>
      </p:sp>
      <p:sp>
        <p:nvSpPr>
          <p:cNvPr id="4134" name="Text Box 38"/>
          <p:cNvSpPr txBox="1">
            <a:spLocks noChangeArrowheads="1"/>
          </p:cNvSpPr>
          <p:nvPr/>
        </p:nvSpPr>
        <p:spPr bwMode="auto">
          <a:xfrm>
            <a:off x="4267200" y="3505200"/>
            <a:ext cx="838200" cy="246221"/>
          </a:xfrm>
          <a:prstGeom prst="rect">
            <a:avLst/>
          </a:prstGeom>
          <a:noFill/>
          <a:ln w="9525">
            <a:noFill/>
            <a:miter lim="800000"/>
            <a:headEnd/>
            <a:tailEnd/>
          </a:ln>
          <a:effectLst/>
        </p:spPr>
        <p:txBody>
          <a:bodyPr>
            <a:spAutoFit/>
          </a:bodyPr>
          <a:lstStyle/>
          <a:p>
            <a:pPr>
              <a:spcBef>
                <a:spcPct val="50000"/>
              </a:spcBef>
            </a:pPr>
            <a:r>
              <a:rPr lang="en-US" sz="1000" dirty="0" smtClean="0">
                <a:latin typeface="Calibri" pitchFamily="34" charset="0"/>
              </a:rPr>
              <a:t>N=1,759</a:t>
            </a:r>
          </a:p>
        </p:txBody>
      </p:sp>
      <p:sp>
        <p:nvSpPr>
          <p:cNvPr id="4135" name="Text Box 39"/>
          <p:cNvSpPr txBox="1">
            <a:spLocks noChangeArrowheads="1"/>
          </p:cNvSpPr>
          <p:nvPr/>
        </p:nvSpPr>
        <p:spPr bwMode="auto">
          <a:xfrm>
            <a:off x="381000" y="5486400"/>
            <a:ext cx="838200" cy="246221"/>
          </a:xfrm>
          <a:prstGeom prst="rect">
            <a:avLst/>
          </a:prstGeom>
          <a:noFill/>
          <a:ln w="9525">
            <a:noFill/>
            <a:miter lim="800000"/>
            <a:headEnd/>
            <a:tailEnd/>
          </a:ln>
          <a:effectLst/>
        </p:spPr>
        <p:txBody>
          <a:bodyPr>
            <a:spAutoFit/>
          </a:bodyPr>
          <a:lstStyle/>
          <a:p>
            <a:pPr>
              <a:spcBef>
                <a:spcPct val="50000"/>
              </a:spcBef>
            </a:pPr>
            <a:r>
              <a:rPr lang="en-US" sz="1000" dirty="0" smtClean="0">
                <a:latin typeface="Calibri" pitchFamily="34" charset="0"/>
              </a:rPr>
              <a:t>N=389</a:t>
            </a:r>
          </a:p>
        </p:txBody>
      </p:sp>
      <p:sp>
        <p:nvSpPr>
          <p:cNvPr id="4137" name="Text Box 41"/>
          <p:cNvSpPr txBox="1">
            <a:spLocks noChangeArrowheads="1"/>
          </p:cNvSpPr>
          <p:nvPr/>
        </p:nvSpPr>
        <p:spPr bwMode="auto">
          <a:xfrm>
            <a:off x="381000" y="7543800"/>
            <a:ext cx="838200" cy="244475"/>
          </a:xfrm>
          <a:prstGeom prst="rect">
            <a:avLst/>
          </a:prstGeom>
          <a:noFill/>
          <a:ln w="9525">
            <a:noFill/>
            <a:miter lim="800000"/>
            <a:headEnd/>
            <a:tailEnd/>
          </a:ln>
          <a:effectLst/>
        </p:spPr>
        <p:txBody>
          <a:bodyPr>
            <a:spAutoFit/>
          </a:bodyPr>
          <a:lstStyle/>
          <a:p>
            <a:pPr>
              <a:spcBef>
                <a:spcPct val="50000"/>
              </a:spcBef>
            </a:pPr>
            <a:r>
              <a:rPr lang="en-US" sz="1000" dirty="0" smtClean="0">
                <a:latin typeface="Calibri" pitchFamily="34" charset="0"/>
              </a:rPr>
              <a:t>N=1,759</a:t>
            </a:r>
            <a:endParaRPr lang="en-US" sz="1000" dirty="0">
              <a:latin typeface="Calibri" pitchFamily="34" charset="0"/>
            </a:endParaRPr>
          </a:p>
        </p:txBody>
      </p:sp>
      <p:sp>
        <p:nvSpPr>
          <p:cNvPr id="4138" name="Text Box 42"/>
          <p:cNvSpPr txBox="1">
            <a:spLocks noChangeArrowheads="1"/>
          </p:cNvSpPr>
          <p:nvPr/>
        </p:nvSpPr>
        <p:spPr bwMode="auto">
          <a:xfrm>
            <a:off x="4419600" y="4906962"/>
            <a:ext cx="838200" cy="244475"/>
          </a:xfrm>
          <a:prstGeom prst="rect">
            <a:avLst/>
          </a:prstGeom>
          <a:noFill/>
          <a:ln w="9525">
            <a:noFill/>
            <a:miter lim="800000"/>
            <a:headEnd/>
            <a:tailEnd/>
          </a:ln>
          <a:effectLst/>
        </p:spPr>
        <p:txBody>
          <a:bodyPr>
            <a:spAutoFit/>
          </a:bodyPr>
          <a:lstStyle/>
          <a:p>
            <a:pPr>
              <a:spcBef>
                <a:spcPct val="50000"/>
              </a:spcBef>
            </a:pPr>
            <a:r>
              <a:rPr lang="en-US" sz="1000" dirty="0" smtClean="0">
                <a:latin typeface="Calibri" pitchFamily="34" charset="0"/>
              </a:rPr>
              <a:t>N=1,759</a:t>
            </a:r>
            <a:endParaRPr lang="en-US" sz="1000" dirty="0">
              <a:latin typeface="Calibri" pitchFamily="34" charset="0"/>
            </a:endParaRPr>
          </a:p>
        </p:txBody>
      </p:sp>
      <p:sp>
        <p:nvSpPr>
          <p:cNvPr id="4140" name="Text Box 44"/>
          <p:cNvSpPr txBox="1">
            <a:spLocks noChangeArrowheads="1"/>
          </p:cNvSpPr>
          <p:nvPr/>
        </p:nvSpPr>
        <p:spPr bwMode="auto">
          <a:xfrm>
            <a:off x="4267200" y="9525000"/>
            <a:ext cx="838200" cy="246221"/>
          </a:xfrm>
          <a:prstGeom prst="rect">
            <a:avLst/>
          </a:prstGeom>
          <a:noFill/>
          <a:ln w="9525">
            <a:noFill/>
            <a:miter lim="800000"/>
            <a:headEnd/>
            <a:tailEnd/>
          </a:ln>
          <a:effectLst/>
        </p:spPr>
        <p:txBody>
          <a:bodyPr>
            <a:spAutoFit/>
          </a:bodyPr>
          <a:lstStyle/>
          <a:p>
            <a:pPr>
              <a:spcBef>
                <a:spcPct val="50000"/>
              </a:spcBef>
            </a:pPr>
            <a:r>
              <a:rPr lang="en-US" sz="1000" dirty="0" smtClean="0">
                <a:latin typeface="Calibri" pitchFamily="34" charset="0"/>
              </a:rPr>
              <a:t>N=1,759</a:t>
            </a:r>
          </a:p>
        </p:txBody>
      </p:sp>
      <p:graphicFrame>
        <p:nvGraphicFramePr>
          <p:cNvPr id="2" name="Chart 1"/>
          <p:cNvGraphicFramePr/>
          <p:nvPr>
            <p:extLst>
              <p:ext uri="{D42A27DB-BD31-4B8C-83A1-F6EECF244321}">
                <p14:modId xmlns:p14="http://schemas.microsoft.com/office/powerpoint/2010/main" val="4106601684"/>
              </p:ext>
            </p:extLst>
          </p:nvPr>
        </p:nvGraphicFramePr>
        <p:xfrm>
          <a:off x="368300" y="7116921"/>
          <a:ext cx="3441700" cy="26670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10243"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0244"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0245"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0246"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0247"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0248"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10249"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p:spPr>
      </p:pic>
      <p:sp>
        <p:nvSpPr>
          <p:cNvPr id="10250"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10251"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10252"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10253" name="Text Box 13"/>
          <p:cNvSpPr txBox="1">
            <a:spLocks noChangeArrowheads="1"/>
          </p:cNvSpPr>
          <p:nvPr/>
        </p:nvSpPr>
        <p:spPr bwMode="auto">
          <a:xfrm>
            <a:off x="2057400" y="1447800"/>
            <a:ext cx="3657600" cy="646331"/>
          </a:xfrm>
          <a:prstGeom prst="rect">
            <a:avLst/>
          </a:prstGeom>
          <a:noFill/>
          <a:ln w="9525">
            <a:noFill/>
            <a:miter lim="800000"/>
            <a:headEnd/>
            <a:tailEnd/>
          </a:ln>
          <a:effectLst/>
        </p:spPr>
        <p:txBody>
          <a:bodyPr>
            <a:spAutoFit/>
          </a:bodyPr>
          <a:lstStyle/>
          <a:p>
            <a:pPr algn="ctr">
              <a:spcBef>
                <a:spcPct val="50000"/>
              </a:spcBef>
            </a:pPr>
            <a:r>
              <a:rPr lang="en-US" b="1" dirty="0">
                <a:latin typeface="Calibri" pitchFamily="34" charset="0"/>
              </a:rPr>
              <a:t>2015 Maricopa County StandDown Results</a:t>
            </a:r>
            <a:endParaRPr lang="en-US" b="1" dirty="0">
              <a:latin typeface="Calibri" pitchFamily="34" charset="0"/>
            </a:endParaRPr>
          </a:p>
        </p:txBody>
      </p:sp>
      <p:sp>
        <p:nvSpPr>
          <p:cNvPr id="10254" name="Rectangle 14"/>
          <p:cNvSpPr>
            <a:spLocks noChangeArrowheads="1"/>
          </p:cNvSpPr>
          <p:nvPr/>
        </p:nvSpPr>
        <p:spPr bwMode="auto">
          <a:xfrm>
            <a:off x="304800" y="2286000"/>
            <a:ext cx="7162800" cy="1785104"/>
          </a:xfrm>
          <a:prstGeom prst="rect">
            <a:avLst/>
          </a:prstGeom>
          <a:noFill/>
          <a:ln w="9525">
            <a:noFill/>
            <a:miter lim="800000"/>
            <a:headEnd/>
            <a:tailEnd/>
          </a:ln>
          <a:effectLst/>
        </p:spPr>
        <p:txBody>
          <a:bodyPr>
            <a:spAutoFit/>
          </a:bodyPr>
          <a:lstStyle/>
          <a:p>
            <a:r>
              <a:rPr lang="en-US" b="1" dirty="0">
                <a:latin typeface="Calibri" pitchFamily="34" charset="0"/>
              </a:rPr>
              <a:t>Housing </a:t>
            </a:r>
            <a:r>
              <a:rPr lang="en-US" b="1" dirty="0" smtClean="0">
                <a:latin typeface="Calibri" pitchFamily="34" charset="0"/>
              </a:rPr>
              <a:t>Status:</a:t>
            </a:r>
            <a:r>
              <a:rPr lang="en-US" b="1" dirty="0">
                <a:latin typeface="Calibri" pitchFamily="34" charset="0"/>
              </a:rPr>
              <a:t>	</a:t>
            </a:r>
            <a:endParaRPr lang="en-US" b="1" dirty="0" smtClean="0">
              <a:latin typeface="Calibri" pitchFamily="34" charset="0"/>
            </a:endParaRPr>
          </a:p>
          <a:p>
            <a:r>
              <a:rPr lang="en-US" sz="1400" dirty="0" smtClean="0">
                <a:latin typeface="Calibri" pitchFamily="34" charset="0"/>
              </a:rPr>
              <a:t>Chronically Homeless Housed: 	</a:t>
            </a:r>
            <a:r>
              <a:rPr lang="en-US" sz="1400" b="1" dirty="0" smtClean="0">
                <a:latin typeface="Calibri" pitchFamily="34" charset="0"/>
              </a:rPr>
              <a:t>37 Chronically Homeless Vets housed since StandDown</a:t>
            </a:r>
          </a:p>
          <a:p>
            <a:r>
              <a:rPr lang="en-US" sz="1400" dirty="0" smtClean="0">
                <a:latin typeface="Calibri" pitchFamily="34" charset="0"/>
              </a:rPr>
              <a:t>Transitional Housing Referrals:</a:t>
            </a:r>
            <a:r>
              <a:rPr lang="en-US" sz="1400" smtClean="0">
                <a:latin typeface="Calibri" pitchFamily="34" charset="0"/>
              </a:rPr>
              <a:t>	</a:t>
            </a:r>
            <a:endParaRPr lang="en-US" sz="1400" b="1" dirty="0" smtClean="0">
              <a:solidFill>
                <a:srgbClr val="FF0000"/>
              </a:solidFill>
              <a:latin typeface="Calibri" pitchFamily="34" charset="0"/>
            </a:endParaRPr>
          </a:p>
          <a:p>
            <a:r>
              <a:rPr lang="en-US" sz="1400" dirty="0" smtClean="0">
                <a:solidFill>
                  <a:srgbClr val="000000"/>
                </a:solidFill>
                <a:latin typeface="Calibri" pitchFamily="34" charset="0"/>
              </a:rPr>
              <a:t>SSVF/Rapid Rehousing Referrals:	</a:t>
            </a:r>
            <a:r>
              <a:rPr lang="en-US" sz="1400" dirty="0" smtClean="0">
                <a:solidFill>
                  <a:srgbClr val="FF0000"/>
                </a:solidFill>
                <a:latin typeface="Calibri" pitchFamily="34" charset="0"/>
              </a:rPr>
              <a:t> </a:t>
            </a:r>
            <a:r>
              <a:rPr lang="en-US" sz="1400" dirty="0" smtClean="0">
                <a:latin typeface="Calibri" pitchFamily="34" charset="0"/>
              </a:rPr>
              <a:t>				</a:t>
            </a:r>
          </a:p>
          <a:p>
            <a:r>
              <a:rPr lang="en-US" sz="1400" dirty="0" smtClean="0">
                <a:latin typeface="Calibri" pitchFamily="34" charset="0"/>
              </a:rPr>
              <a:t>         </a:t>
            </a:r>
            <a:endParaRPr lang="en-US" sz="1400" dirty="0">
              <a:latin typeface="Calibri" pitchFamily="34" charset="0"/>
            </a:endParaRPr>
          </a:p>
          <a:p>
            <a:r>
              <a:rPr lang="en-US" sz="1200" dirty="0" smtClean="0">
                <a:latin typeface="Calibri" pitchFamily="34" charset="0"/>
              </a:rPr>
              <a:t>Housing </a:t>
            </a:r>
            <a:r>
              <a:rPr lang="en-US" sz="1200" dirty="0">
                <a:latin typeface="Calibri" pitchFamily="34" charset="0"/>
              </a:rPr>
              <a:t>Providers: U.S. VETS, </a:t>
            </a:r>
            <a:r>
              <a:rPr lang="en-US" sz="1200" dirty="0" smtClean="0">
                <a:latin typeface="Calibri" pitchFamily="34" charset="0"/>
              </a:rPr>
              <a:t>U.S. Vets Grand  Veterans Village, </a:t>
            </a:r>
            <a:r>
              <a:rPr lang="en-US" sz="1200" dirty="0">
                <a:latin typeface="Calibri" pitchFamily="34" charset="0"/>
              </a:rPr>
              <a:t>Westward HO, </a:t>
            </a:r>
            <a:r>
              <a:rPr lang="en-US" sz="1200" dirty="0" smtClean="0">
                <a:latin typeface="Calibri" pitchFamily="34" charset="0"/>
              </a:rPr>
              <a:t>CASS Vets, MANA House, Phoenix Rescue Mission, Homeward Bound, East Valley Men's Center, Just A Center, AHI, AZ Housing Experts, Apartment Finders, St. Vincent de Paul and </a:t>
            </a:r>
            <a:r>
              <a:rPr lang="en-US" sz="1200" dirty="0" err="1">
                <a:latin typeface="Calibri" pitchFamily="34" charset="0"/>
              </a:rPr>
              <a:t>Cloudbreak</a:t>
            </a:r>
            <a:r>
              <a:rPr lang="en-US" sz="1200" dirty="0">
                <a:latin typeface="Calibri" pitchFamily="34" charset="0"/>
              </a:rPr>
              <a:t> – Phoenix among others. </a:t>
            </a:r>
          </a:p>
        </p:txBody>
      </p:sp>
      <p:sp>
        <p:nvSpPr>
          <p:cNvPr id="10258" name="Rectangle 18"/>
          <p:cNvSpPr>
            <a:spLocks noChangeArrowheads="1"/>
          </p:cNvSpPr>
          <p:nvPr/>
        </p:nvSpPr>
        <p:spPr bwMode="auto">
          <a:xfrm>
            <a:off x="304800" y="4343400"/>
            <a:ext cx="7162800" cy="5386088"/>
          </a:xfrm>
          <a:prstGeom prst="rect">
            <a:avLst/>
          </a:prstGeom>
          <a:noFill/>
          <a:ln w="9525">
            <a:noFill/>
            <a:miter lim="800000"/>
            <a:headEnd/>
            <a:tailEnd/>
          </a:ln>
          <a:effectLst/>
        </p:spPr>
        <p:txBody>
          <a:bodyPr wrap="square">
            <a:spAutoFit/>
          </a:bodyPr>
          <a:lstStyle/>
          <a:p>
            <a:r>
              <a:rPr lang="en-US" b="1" dirty="0">
                <a:latin typeface="Calibri" pitchFamily="34" charset="0"/>
              </a:rPr>
              <a:t>Court &amp; Legal System</a:t>
            </a:r>
            <a:r>
              <a:rPr lang="en-US" b="1" dirty="0" smtClean="0">
                <a:latin typeface="Calibri" pitchFamily="34" charset="0"/>
              </a:rPr>
              <a:t>:</a:t>
            </a:r>
          </a:p>
          <a:p>
            <a:r>
              <a:rPr lang="en-US" b="1" dirty="0">
                <a:latin typeface="Calibri" pitchFamily="34" charset="0"/>
              </a:rPr>
              <a:t>	</a:t>
            </a:r>
          </a:p>
          <a:p>
            <a:r>
              <a:rPr lang="en-US" sz="1400" b="1" dirty="0">
                <a:latin typeface="Calibri" pitchFamily="34" charset="0"/>
              </a:rPr>
              <a:t> </a:t>
            </a:r>
            <a:r>
              <a:rPr lang="en-US" sz="1400" b="1" dirty="0" smtClean="0">
                <a:latin typeface="Calibri" pitchFamily="34" charset="0"/>
              </a:rPr>
              <a:t>City of Phoenix</a:t>
            </a:r>
          </a:p>
          <a:p>
            <a:r>
              <a:rPr lang="en-US" sz="1200" dirty="0" smtClean="0">
                <a:latin typeface="Calibri" pitchFamily="34" charset="0"/>
              </a:rPr>
              <a:t>  937 Veterans registered for legal services    	</a:t>
            </a:r>
          </a:p>
          <a:p>
            <a:r>
              <a:rPr lang="en-US" sz="1200" dirty="0" smtClean="0">
                <a:latin typeface="Calibri" pitchFamily="34" charset="0"/>
              </a:rPr>
              <a:t>  424 Veterans performed community services</a:t>
            </a:r>
          </a:p>
          <a:p>
            <a:r>
              <a:rPr lang="en-US" sz="1200" dirty="0">
                <a:latin typeface="Calibri" pitchFamily="34" charset="0"/>
              </a:rPr>
              <a:t>	</a:t>
            </a:r>
            <a:r>
              <a:rPr lang="en-US" sz="1200" dirty="0" smtClean="0">
                <a:latin typeface="Calibri" pitchFamily="34" charset="0"/>
              </a:rPr>
              <a:t>$274,095 in fines were converted to 880 community service hours </a:t>
            </a:r>
          </a:p>
          <a:p>
            <a:r>
              <a:rPr lang="en-US" sz="1200" dirty="0" smtClean="0">
                <a:latin typeface="Calibri" pitchFamily="34" charset="0"/>
              </a:rPr>
              <a:t>  50 DUI screening occurred for the first time at the Maricopa County StandDown 2014</a:t>
            </a:r>
          </a:p>
          <a:p>
            <a:endParaRPr lang="en-US" sz="1200" dirty="0">
              <a:latin typeface="Calibri" pitchFamily="34" charset="0"/>
            </a:endParaRPr>
          </a:p>
          <a:p>
            <a:r>
              <a:rPr lang="en-US" sz="1200" dirty="0" smtClean="0">
                <a:latin typeface="Calibri" pitchFamily="34" charset="0"/>
              </a:rPr>
              <a:t>State Bar of Arizona and Civil Volunteer Lawyers</a:t>
            </a:r>
          </a:p>
          <a:p>
            <a:r>
              <a:rPr lang="en-US" sz="1200" dirty="0" smtClean="0">
                <a:latin typeface="Calibri" pitchFamily="34" charset="0"/>
              </a:rPr>
              <a:t>Legal Assistance:      Friday-         23 Vets provided with legal advice/consultations</a:t>
            </a:r>
          </a:p>
          <a:p>
            <a:r>
              <a:rPr lang="en-US" sz="1200" dirty="0">
                <a:latin typeface="Calibri" pitchFamily="34" charset="0"/>
              </a:rPr>
              <a:t>	 </a:t>
            </a:r>
            <a:r>
              <a:rPr lang="en-US" sz="1200" dirty="0" smtClean="0">
                <a:latin typeface="Calibri" pitchFamily="34" charset="0"/>
              </a:rPr>
              <a:t>         Saturday-    154 Vets provided with </a:t>
            </a:r>
            <a:r>
              <a:rPr lang="en-US" sz="1200" dirty="0">
                <a:latin typeface="Calibri" pitchFamily="34" charset="0"/>
              </a:rPr>
              <a:t>legal advice/</a:t>
            </a:r>
            <a:r>
              <a:rPr lang="en-US" sz="1200" dirty="0" smtClean="0">
                <a:latin typeface="Calibri" pitchFamily="34" charset="0"/>
              </a:rPr>
              <a:t>consultations</a:t>
            </a:r>
          </a:p>
          <a:p>
            <a:r>
              <a:rPr lang="en-US" sz="1200" dirty="0">
                <a:latin typeface="Calibri" pitchFamily="34" charset="0"/>
              </a:rPr>
              <a:t>	</a:t>
            </a:r>
            <a:r>
              <a:rPr lang="en-US" sz="1200" dirty="0" smtClean="0">
                <a:latin typeface="Calibri" pitchFamily="34" charset="0"/>
              </a:rPr>
              <a:t>          Total-    	     177 Vets provided with legal advice/consultations</a:t>
            </a:r>
          </a:p>
          <a:p>
            <a:endParaRPr lang="en-US" dirty="0">
              <a:latin typeface="Calibri" pitchFamily="34" charset="0"/>
            </a:endParaRPr>
          </a:p>
          <a:p>
            <a:r>
              <a:rPr lang="en-US" sz="1200" dirty="0">
                <a:latin typeface="Calibri" pitchFamily="34" charset="0"/>
              </a:rPr>
              <a:t>Participating Courts: City of Phoenix Municipal, City of Glendale Municipal, </a:t>
            </a:r>
            <a:r>
              <a:rPr lang="en-US" sz="1200" dirty="0" smtClean="0">
                <a:latin typeface="Calibri" pitchFamily="34" charset="0"/>
              </a:rPr>
              <a:t>City of Mesa Municipal, City of Tempe Municipal, City of Scottsdale Municipal, Maricopa </a:t>
            </a:r>
            <a:r>
              <a:rPr lang="en-US" sz="1200" dirty="0">
                <a:latin typeface="Calibri" pitchFamily="34" charset="0"/>
              </a:rPr>
              <a:t>County Justice, </a:t>
            </a:r>
            <a:r>
              <a:rPr lang="en-US" sz="1200" dirty="0" smtClean="0">
                <a:latin typeface="Calibri" pitchFamily="34" charset="0"/>
              </a:rPr>
              <a:t>Maricopa County Superior Court, Maricopa County Homeless Court</a:t>
            </a:r>
          </a:p>
          <a:p>
            <a:endParaRPr lang="en-US" sz="1200" dirty="0" smtClean="0">
              <a:latin typeface="Calibri" pitchFamily="34" charset="0"/>
            </a:endParaRPr>
          </a:p>
          <a:p>
            <a:r>
              <a:rPr lang="en-US" sz="1200" dirty="0" smtClean="0">
                <a:latin typeface="Calibri" pitchFamily="34" charset="0"/>
              </a:rPr>
              <a:t>Attorney Volunteers including: Private Attorneys, County Public Defenders, Phoenix Prosecutors, County Attorneys, Phoenix Public Defenders, Civil Attorneys.</a:t>
            </a:r>
          </a:p>
          <a:p>
            <a:endParaRPr lang="en-US" sz="1200" dirty="0">
              <a:latin typeface="Calibri" pitchFamily="34" charset="0"/>
            </a:endParaRPr>
          </a:p>
          <a:p>
            <a:r>
              <a:rPr lang="en-US" sz="1200" dirty="0" smtClean="0">
                <a:latin typeface="Calibri" pitchFamily="34" charset="0"/>
              </a:rPr>
              <a:t>18 Judges</a:t>
            </a:r>
          </a:p>
          <a:p>
            <a:r>
              <a:rPr lang="en-US" sz="1200" dirty="0" smtClean="0">
                <a:latin typeface="Calibri" pitchFamily="34" charset="0"/>
              </a:rPr>
              <a:t>200 Public Defenders/Public Prosecutors</a:t>
            </a:r>
          </a:p>
          <a:p>
            <a:r>
              <a:rPr lang="en-US" sz="1200" dirty="0" smtClean="0">
                <a:latin typeface="Calibri" pitchFamily="34" charset="0"/>
              </a:rPr>
              <a:t>37 State Bar Association members performed Civil Law Consultation</a:t>
            </a:r>
            <a:endParaRPr lang="en-US" sz="1200" dirty="0">
              <a:latin typeface="Calibri" pitchFamily="34" charset="0"/>
            </a:endParaRPr>
          </a:p>
          <a:p>
            <a:endParaRPr lang="en-US" sz="1200" dirty="0">
              <a:latin typeface="Calibri" pitchFamily="34" charset="0"/>
            </a:endParaRPr>
          </a:p>
          <a:p>
            <a:r>
              <a:rPr lang="en-US" sz="1200" dirty="0">
                <a:latin typeface="Calibri" pitchFamily="34" charset="0"/>
              </a:rPr>
              <a:t>Arizona </a:t>
            </a:r>
            <a:r>
              <a:rPr lang="en-US" sz="1200" dirty="0" err="1" smtClean="0">
                <a:latin typeface="Calibri" pitchFamily="34" charset="0"/>
              </a:rPr>
              <a:t>StandDown</a:t>
            </a:r>
            <a:r>
              <a:rPr lang="en-US" sz="1200" dirty="0" smtClean="0">
                <a:latin typeface="Calibri" pitchFamily="34" charset="0"/>
              </a:rPr>
              <a:t> </a:t>
            </a:r>
            <a:r>
              <a:rPr lang="en-US" sz="1200" dirty="0">
                <a:latin typeface="Calibri" pitchFamily="34" charset="0"/>
              </a:rPr>
              <a:t>is considered a “safe zone” for veterans and all legal systems coalesce to provide a “hand-up” by exchanging past discretions for on-site community </a:t>
            </a:r>
            <a:r>
              <a:rPr lang="en-US" sz="1200" dirty="0" smtClean="0">
                <a:latin typeface="Calibri" pitchFamily="34" charset="0"/>
              </a:rPr>
              <a:t>service, </a:t>
            </a:r>
            <a:r>
              <a:rPr lang="en-US" sz="1200" dirty="0">
                <a:latin typeface="Calibri" pitchFamily="34" charset="0"/>
              </a:rPr>
              <a:t>often releasing driver’s licenses and other critical privileges to help end homelessness for veterans trying to get out.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11267"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1268"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1269"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1270"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1271"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1272"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11273"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p:spPr>
      </p:pic>
      <p:sp>
        <p:nvSpPr>
          <p:cNvPr id="11274"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11275"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11276"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11278" name="Text Box 14"/>
          <p:cNvSpPr txBox="1">
            <a:spLocks noChangeArrowheads="1"/>
          </p:cNvSpPr>
          <p:nvPr/>
        </p:nvSpPr>
        <p:spPr bwMode="auto">
          <a:xfrm>
            <a:off x="304800" y="5486400"/>
            <a:ext cx="7162800" cy="3816429"/>
          </a:xfrm>
          <a:prstGeom prst="rect">
            <a:avLst/>
          </a:prstGeom>
          <a:noFill/>
          <a:ln w="9525">
            <a:noFill/>
            <a:miter lim="800000"/>
            <a:headEnd/>
            <a:tailEnd/>
          </a:ln>
          <a:effectLst/>
        </p:spPr>
        <p:txBody>
          <a:bodyPr wrap="square">
            <a:spAutoFit/>
          </a:bodyPr>
          <a:lstStyle/>
          <a:p>
            <a:r>
              <a:rPr lang="en-US" b="1" dirty="0">
                <a:latin typeface="Calibri" pitchFamily="34" charset="0"/>
              </a:rPr>
              <a:t>Social Security Administration:	</a:t>
            </a:r>
          </a:p>
          <a:p>
            <a:r>
              <a:rPr lang="en-US" sz="1400" dirty="0">
                <a:latin typeface="Calibri" pitchFamily="34" charset="0"/>
              </a:rPr>
              <a:t>				</a:t>
            </a:r>
          </a:p>
          <a:p>
            <a:r>
              <a:rPr lang="en-US" sz="1400" dirty="0">
                <a:latin typeface="Calibri" pitchFamily="34" charset="0"/>
              </a:rPr>
              <a:t>     Total Services:			 		</a:t>
            </a:r>
            <a:r>
              <a:rPr lang="en-US" sz="1400" dirty="0" smtClean="0">
                <a:latin typeface="Calibri" pitchFamily="34" charset="0"/>
              </a:rPr>
              <a:t>360</a:t>
            </a:r>
            <a:endParaRPr lang="en-US" sz="1400" dirty="0">
              <a:latin typeface="Calibri" pitchFamily="34" charset="0"/>
            </a:endParaRPr>
          </a:p>
          <a:p>
            <a:r>
              <a:rPr lang="en-US" sz="1400" dirty="0">
                <a:latin typeface="Calibri" pitchFamily="34" charset="0"/>
              </a:rPr>
              <a:t>          Social Security Cards</a:t>
            </a:r>
            <a:r>
              <a:rPr lang="en-US" sz="1400" dirty="0" smtClean="0">
                <a:latin typeface="Calibri" pitchFamily="34" charset="0"/>
              </a:rPr>
              <a:t>:</a:t>
            </a:r>
            <a:r>
              <a:rPr lang="en-US" sz="1400" dirty="0">
                <a:latin typeface="Calibri" pitchFamily="34" charset="0"/>
              </a:rPr>
              <a:t>				</a:t>
            </a:r>
            <a:r>
              <a:rPr lang="en-US" sz="1400" dirty="0" smtClean="0">
                <a:latin typeface="Calibri" pitchFamily="34" charset="0"/>
              </a:rPr>
              <a:t>160</a:t>
            </a:r>
            <a:endParaRPr lang="en-US" sz="1400" dirty="0">
              <a:latin typeface="Calibri" pitchFamily="34" charset="0"/>
            </a:endParaRPr>
          </a:p>
          <a:p>
            <a:r>
              <a:rPr lang="en-US" sz="1400" dirty="0">
                <a:latin typeface="Calibri" pitchFamily="34" charset="0"/>
              </a:rPr>
              <a:t>          Disability Claims:					 </a:t>
            </a:r>
            <a:r>
              <a:rPr lang="en-US" sz="1400" dirty="0" smtClean="0">
                <a:latin typeface="Calibri" pitchFamily="34" charset="0"/>
              </a:rPr>
              <a:t>  83</a:t>
            </a:r>
          </a:p>
          <a:p>
            <a:r>
              <a:rPr lang="en-US" sz="1400" dirty="0" smtClean="0">
                <a:latin typeface="Calibri" pitchFamily="34" charset="0"/>
              </a:rPr>
              <a:t>          Retirement/Survivor Applications:			   13</a:t>
            </a:r>
          </a:p>
          <a:p>
            <a:r>
              <a:rPr lang="en-US" sz="1400" dirty="0" smtClean="0">
                <a:latin typeface="Calibri" pitchFamily="34" charset="0"/>
              </a:rPr>
              <a:t>     </a:t>
            </a:r>
          </a:p>
          <a:p>
            <a:endParaRPr lang="en-US" sz="1400" dirty="0" smtClean="0">
              <a:latin typeface="Calibri" pitchFamily="34" charset="0"/>
            </a:endParaRPr>
          </a:p>
          <a:p>
            <a:endParaRPr lang="en-US" sz="1400" dirty="0" smtClean="0">
              <a:latin typeface="Calibri" pitchFamily="34" charset="0"/>
            </a:endParaRPr>
          </a:p>
          <a:p>
            <a:r>
              <a:rPr lang="en-US" sz="1400" dirty="0" smtClean="0">
                <a:latin typeface="Calibri" pitchFamily="34" charset="0"/>
              </a:rPr>
              <a:t>Our biggest success  was our ability to overcome the obstacle of limited system access.  With the help of over 20 hardworking volunteers, we were able to assist veterans with their Social Security needs including taking applications on paper.  The following week, the volunteers processed ALL the applications taken at the Stand Down in addition to their assigned duties. </a:t>
            </a:r>
            <a:endParaRPr lang="en-US" sz="1400" dirty="0">
              <a:latin typeface="Calibri" pitchFamily="34" charset="0"/>
            </a:endParaRPr>
          </a:p>
          <a:p>
            <a:endParaRPr lang="en-US" sz="1400" dirty="0" smtClean="0">
              <a:latin typeface="Calibri" pitchFamily="34" charset="0"/>
            </a:endParaRPr>
          </a:p>
          <a:p>
            <a:r>
              <a:rPr lang="en-US" sz="1400" dirty="0" smtClean="0">
                <a:latin typeface="Calibri" pitchFamily="34" charset="0"/>
              </a:rPr>
              <a:t>      </a:t>
            </a:r>
            <a:endParaRPr lang="en-US" sz="1400" dirty="0">
              <a:latin typeface="Calibri" pitchFamily="34" charset="0"/>
            </a:endParaRPr>
          </a:p>
          <a:p>
            <a:endParaRPr lang="en-US" sz="1400" dirty="0">
              <a:latin typeface="Calibri" pitchFamily="34" charset="0"/>
            </a:endParaRPr>
          </a:p>
          <a:p>
            <a:endParaRPr lang="en-US" sz="1400" dirty="0">
              <a:latin typeface="Calibri" pitchFamily="34" charset="0"/>
            </a:endParaRPr>
          </a:p>
        </p:txBody>
      </p:sp>
      <p:sp>
        <p:nvSpPr>
          <p:cNvPr id="11279" name="Text Box 15"/>
          <p:cNvSpPr txBox="1">
            <a:spLocks noChangeArrowheads="1"/>
          </p:cNvSpPr>
          <p:nvPr/>
        </p:nvSpPr>
        <p:spPr bwMode="auto">
          <a:xfrm>
            <a:off x="304800" y="1295400"/>
            <a:ext cx="7162800" cy="4278094"/>
          </a:xfrm>
          <a:prstGeom prst="rect">
            <a:avLst/>
          </a:prstGeom>
          <a:noFill/>
          <a:ln w="9525">
            <a:noFill/>
            <a:miter lim="800000"/>
            <a:headEnd/>
            <a:tailEnd/>
          </a:ln>
          <a:effectLst/>
        </p:spPr>
        <p:txBody>
          <a:bodyPr>
            <a:spAutoFit/>
          </a:bodyPr>
          <a:lstStyle/>
          <a:p>
            <a:r>
              <a:rPr lang="en-US" b="1" dirty="0">
                <a:latin typeface="Calibri" pitchFamily="34" charset="0"/>
              </a:rPr>
              <a:t>ADOT Motor Vehicle Division:	</a:t>
            </a:r>
          </a:p>
          <a:p>
            <a:r>
              <a:rPr lang="en-US" dirty="0">
                <a:latin typeface="Calibri" pitchFamily="34" charset="0"/>
              </a:rPr>
              <a:t>    </a:t>
            </a:r>
            <a:r>
              <a:rPr lang="en-US" sz="1400" dirty="0">
                <a:latin typeface="Calibri" pitchFamily="34" charset="0"/>
              </a:rPr>
              <a:t>Self-Identified as Top Priority: 				</a:t>
            </a:r>
          </a:p>
          <a:p>
            <a:r>
              <a:rPr lang="en-US" sz="1400" dirty="0">
                <a:latin typeface="Calibri" pitchFamily="34" charset="0"/>
              </a:rPr>
              <a:t>     Total </a:t>
            </a:r>
            <a:r>
              <a:rPr lang="en-US" sz="1400" dirty="0" smtClean="0">
                <a:latin typeface="Calibri" pitchFamily="34" charset="0"/>
              </a:rPr>
              <a:t>Served :			987</a:t>
            </a:r>
            <a:r>
              <a:rPr lang="en-US" sz="1400" dirty="0">
                <a:latin typeface="Calibri" pitchFamily="34" charset="0"/>
              </a:rPr>
              <a:t>		 		</a:t>
            </a:r>
          </a:p>
          <a:p>
            <a:r>
              <a:rPr lang="en-US" sz="1400" dirty="0">
                <a:latin typeface="Calibri" pitchFamily="34" charset="0"/>
              </a:rPr>
              <a:t>          Credentials Issued:	</a:t>
            </a:r>
            <a:r>
              <a:rPr lang="en-US" sz="1400" dirty="0" smtClean="0">
                <a:latin typeface="Calibri" pitchFamily="34" charset="0"/>
              </a:rPr>
              <a:t>		516</a:t>
            </a:r>
            <a:r>
              <a:rPr lang="en-US" sz="1400" dirty="0">
                <a:latin typeface="Calibri" pitchFamily="34" charset="0"/>
              </a:rPr>
              <a:t>				</a:t>
            </a:r>
          </a:p>
          <a:p>
            <a:r>
              <a:rPr lang="en-US" sz="1400" dirty="0">
                <a:latin typeface="Calibri" pitchFamily="34" charset="0"/>
              </a:rPr>
              <a:t>          Motor Vehicle Reports:		</a:t>
            </a:r>
            <a:r>
              <a:rPr lang="en-US" sz="1400" dirty="0" smtClean="0">
                <a:latin typeface="Calibri" pitchFamily="34" charset="0"/>
              </a:rPr>
              <a:t>416</a:t>
            </a:r>
            <a:r>
              <a:rPr lang="en-US" sz="1400" dirty="0">
                <a:latin typeface="Calibri" pitchFamily="34" charset="0"/>
              </a:rPr>
              <a:t>		</a:t>
            </a:r>
          </a:p>
          <a:p>
            <a:r>
              <a:rPr lang="en-US" sz="1400" dirty="0">
                <a:latin typeface="Calibri" pitchFamily="34" charset="0"/>
              </a:rPr>
              <a:t>          Abandoned Vehicle Fee Resolution:	</a:t>
            </a:r>
            <a:r>
              <a:rPr lang="en-US" sz="1400" dirty="0" smtClean="0">
                <a:latin typeface="Calibri" pitchFamily="34" charset="0"/>
              </a:rPr>
              <a:t>   27</a:t>
            </a:r>
          </a:p>
          <a:p>
            <a:r>
              <a:rPr lang="en-US" sz="1400" dirty="0" smtClean="0">
                <a:latin typeface="Calibri" pitchFamily="34" charset="0"/>
              </a:rPr>
              <a:t>          Written Exam:			   23</a:t>
            </a:r>
          </a:p>
          <a:p>
            <a:r>
              <a:rPr lang="en-US" sz="1400" dirty="0" smtClean="0">
                <a:latin typeface="Calibri" pitchFamily="34" charset="0"/>
              </a:rPr>
              <a:t>           Road Test:			   26	</a:t>
            </a:r>
            <a:r>
              <a:rPr lang="en-US" sz="1400" dirty="0">
                <a:latin typeface="Calibri" pitchFamily="34" charset="0"/>
              </a:rPr>
              <a:t>		</a:t>
            </a:r>
          </a:p>
          <a:p>
            <a:r>
              <a:rPr lang="en-US" sz="1400" dirty="0">
                <a:latin typeface="Calibri" pitchFamily="34" charset="0"/>
              </a:rPr>
              <a:t>					</a:t>
            </a:r>
          </a:p>
          <a:p>
            <a:r>
              <a:rPr lang="en-US" sz="1400" dirty="0">
                <a:latin typeface="Calibri" pitchFamily="34" charset="0"/>
              </a:rPr>
              <a:t>          </a:t>
            </a:r>
          </a:p>
          <a:p>
            <a:r>
              <a:rPr lang="en-US" sz="1200" dirty="0">
                <a:latin typeface="Calibri" pitchFamily="34" charset="0"/>
              </a:rPr>
              <a:t>The Motor Vehicle Division experienced a </a:t>
            </a:r>
            <a:r>
              <a:rPr lang="en-US" sz="1200" dirty="0" smtClean="0">
                <a:latin typeface="Calibri" pitchFamily="34" charset="0"/>
              </a:rPr>
              <a:t>19% increase </a:t>
            </a:r>
            <a:r>
              <a:rPr lang="en-US" sz="1200" dirty="0">
                <a:latin typeface="Calibri" pitchFamily="34" charset="0"/>
              </a:rPr>
              <a:t>in </a:t>
            </a:r>
            <a:r>
              <a:rPr lang="en-US" sz="1200" dirty="0" smtClean="0">
                <a:latin typeface="Calibri" pitchFamily="34" charset="0"/>
              </a:rPr>
              <a:t>total services rendered from the previous year as a result of co-locating all services on-site; creating an entire, temporary Motor Vehicle Division Office within Arizona </a:t>
            </a:r>
            <a:r>
              <a:rPr lang="en-US" sz="1200" dirty="0" err="1" smtClean="0">
                <a:latin typeface="Calibri" pitchFamily="34" charset="0"/>
              </a:rPr>
              <a:t>StandDown</a:t>
            </a:r>
            <a:r>
              <a:rPr lang="en-US" sz="1200" dirty="0" smtClean="0">
                <a:latin typeface="Calibri" pitchFamily="34" charset="0"/>
              </a:rPr>
              <a:t> complete with photo-booth and all.  In past years MVD would obtain all necessary information from veterans on Friday and Saturday on-site at a MVD office.  Arizona </a:t>
            </a:r>
            <a:r>
              <a:rPr lang="en-US" sz="1200" dirty="0" err="1" smtClean="0">
                <a:latin typeface="Calibri" pitchFamily="34" charset="0"/>
              </a:rPr>
              <a:t>StandDown</a:t>
            </a:r>
            <a:r>
              <a:rPr lang="en-US" sz="1200" dirty="0" smtClean="0">
                <a:latin typeface="Calibri" pitchFamily="34" charset="0"/>
              </a:rPr>
              <a:t> would provide transportation on Saturday for all veterans requiring services at an MVD office opened just for veterans.  MVD continued to work with veterans the following weeks at a local MVD office for those veterans needing additional assistance.  The past three years MVD decided to bring the office to Arizona </a:t>
            </a:r>
            <a:r>
              <a:rPr lang="en-US" sz="1200" dirty="0" err="1" smtClean="0">
                <a:latin typeface="Calibri" pitchFamily="34" charset="0"/>
              </a:rPr>
              <a:t>StandDown</a:t>
            </a:r>
            <a:r>
              <a:rPr lang="en-US" sz="1200" dirty="0" smtClean="0">
                <a:latin typeface="Calibri" pitchFamily="34" charset="0"/>
              </a:rPr>
              <a:t> enabling them to serve veterans in real time on both Friday and Saturday.  </a:t>
            </a:r>
            <a:endParaRPr lang="en-US" sz="14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12291"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2"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3"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4"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5"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6"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12297"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p:spPr>
      </p:pic>
      <p:sp>
        <p:nvSpPr>
          <p:cNvPr id="12298"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12299"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12300"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12301" name="Text Box 13"/>
          <p:cNvSpPr txBox="1">
            <a:spLocks noChangeArrowheads="1"/>
          </p:cNvSpPr>
          <p:nvPr/>
        </p:nvSpPr>
        <p:spPr bwMode="auto">
          <a:xfrm>
            <a:off x="304800" y="1371600"/>
            <a:ext cx="7162800" cy="2092881"/>
          </a:xfrm>
          <a:prstGeom prst="rect">
            <a:avLst/>
          </a:prstGeom>
          <a:noFill/>
          <a:ln w="9525">
            <a:noFill/>
            <a:miter lim="800000"/>
            <a:headEnd/>
            <a:tailEnd/>
          </a:ln>
          <a:effectLst/>
        </p:spPr>
        <p:txBody>
          <a:bodyPr wrap="square">
            <a:spAutoFit/>
          </a:bodyPr>
          <a:lstStyle/>
          <a:p>
            <a:r>
              <a:rPr lang="en-US" b="1" dirty="0">
                <a:latin typeface="Calibri" pitchFamily="34" charset="0"/>
              </a:rPr>
              <a:t>VA Health Care:	</a:t>
            </a:r>
            <a:endParaRPr lang="en-US" b="1" dirty="0" smtClean="0">
              <a:latin typeface="Calibri" pitchFamily="34" charset="0"/>
            </a:endParaRPr>
          </a:p>
          <a:p>
            <a:r>
              <a:rPr lang="en-US" sz="1400" dirty="0">
                <a:latin typeface="Calibri" pitchFamily="34" charset="0"/>
              </a:rPr>
              <a:t> </a:t>
            </a:r>
            <a:r>
              <a:rPr lang="en-US" sz="1400" dirty="0" smtClean="0">
                <a:latin typeface="Calibri" pitchFamily="34" charset="0"/>
              </a:rPr>
              <a:t>         Health Services Rendered		 		</a:t>
            </a:r>
          </a:p>
          <a:p>
            <a:r>
              <a:rPr lang="en-US" sz="1400" dirty="0" smtClean="0">
                <a:latin typeface="Calibri" pitchFamily="34" charset="0"/>
              </a:rPr>
              <a:t>          </a:t>
            </a:r>
            <a:r>
              <a:rPr lang="en-US" sz="1400" dirty="0">
                <a:latin typeface="Calibri" pitchFamily="34" charset="0"/>
              </a:rPr>
              <a:t>Medical:				</a:t>
            </a:r>
            <a:r>
              <a:rPr lang="en-US" sz="1400" dirty="0" smtClean="0">
                <a:latin typeface="Calibri" pitchFamily="34" charset="0"/>
              </a:rPr>
              <a:t>	Total:55</a:t>
            </a:r>
            <a:r>
              <a:rPr lang="en-US" sz="1400" dirty="0">
                <a:latin typeface="Calibri" pitchFamily="34" charset="0"/>
              </a:rPr>
              <a:t>	</a:t>
            </a:r>
          </a:p>
          <a:p>
            <a:r>
              <a:rPr lang="en-US" sz="1400" dirty="0">
                <a:latin typeface="Calibri" pitchFamily="34" charset="0"/>
              </a:rPr>
              <a:t>          </a:t>
            </a:r>
            <a:r>
              <a:rPr lang="en-US" sz="1400" dirty="0" smtClean="0">
                <a:latin typeface="Calibri" pitchFamily="34" charset="0"/>
              </a:rPr>
              <a:t>Dental:  Friday only					Total: 61</a:t>
            </a:r>
            <a:r>
              <a:rPr lang="en-US" sz="1400" dirty="0">
                <a:latin typeface="Calibri" pitchFamily="34" charset="0"/>
              </a:rPr>
              <a:t>		</a:t>
            </a:r>
          </a:p>
          <a:p>
            <a:r>
              <a:rPr lang="en-US" sz="1400" dirty="0">
                <a:latin typeface="Calibri" pitchFamily="34" charset="0"/>
              </a:rPr>
              <a:t>          Psychiatric:	</a:t>
            </a:r>
            <a:r>
              <a:rPr lang="en-US" sz="1400" dirty="0" smtClean="0">
                <a:latin typeface="Calibri" pitchFamily="34" charset="0"/>
              </a:rPr>
              <a:t>				Total: 10</a:t>
            </a:r>
          </a:p>
          <a:p>
            <a:r>
              <a:rPr lang="en-US" sz="1400" dirty="0" smtClean="0">
                <a:latin typeface="Calibri" pitchFamily="34" charset="0"/>
              </a:rPr>
              <a:t>          Benefits, search:					 Total:175</a:t>
            </a:r>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2" name="Text Box 14"/>
          <p:cNvSpPr txBox="1">
            <a:spLocks noChangeArrowheads="1"/>
          </p:cNvSpPr>
          <p:nvPr/>
        </p:nvSpPr>
        <p:spPr bwMode="auto">
          <a:xfrm>
            <a:off x="304800" y="2895601"/>
            <a:ext cx="7162800" cy="2554545"/>
          </a:xfrm>
          <a:prstGeom prst="rect">
            <a:avLst/>
          </a:prstGeom>
          <a:noFill/>
          <a:ln w="9525">
            <a:noFill/>
            <a:miter lim="800000"/>
            <a:headEnd/>
            <a:tailEnd/>
          </a:ln>
          <a:effectLst/>
        </p:spPr>
        <p:txBody>
          <a:bodyPr wrap="square">
            <a:spAutoFit/>
          </a:bodyPr>
          <a:lstStyle/>
          <a:p>
            <a:r>
              <a:rPr lang="en-US" b="1" dirty="0">
                <a:latin typeface="Calibri" pitchFamily="34" charset="0"/>
              </a:rPr>
              <a:t>Mental Health </a:t>
            </a:r>
            <a:r>
              <a:rPr lang="en-US" b="1" dirty="0" smtClean="0">
                <a:latin typeface="Calibri" pitchFamily="34" charset="0"/>
              </a:rPr>
              <a:t>Care: Point Man Sun Valley, NAMI, Family Service Agency:</a:t>
            </a:r>
            <a:r>
              <a:rPr lang="en-US" b="1" dirty="0">
                <a:latin typeface="Calibri" pitchFamily="34" charset="0"/>
              </a:rPr>
              <a:t>	</a:t>
            </a:r>
          </a:p>
          <a:p>
            <a:r>
              <a:rPr lang="en-US" sz="1400" dirty="0" smtClean="0">
                <a:latin typeface="Calibri" pitchFamily="34" charset="0"/>
              </a:rPr>
              <a:t>Mental </a:t>
            </a:r>
            <a:r>
              <a:rPr lang="en-US" sz="1400" dirty="0">
                <a:latin typeface="Calibri" pitchFamily="34" charset="0"/>
              </a:rPr>
              <a:t>Health Screenings</a:t>
            </a:r>
            <a:r>
              <a:rPr lang="en-US" sz="1400" dirty="0" smtClean="0">
                <a:latin typeface="Calibri" pitchFamily="34" charset="0"/>
              </a:rPr>
              <a:t>:</a:t>
            </a:r>
          </a:p>
          <a:p>
            <a:r>
              <a:rPr lang="en-US" sz="1400" dirty="0" smtClean="0">
                <a:latin typeface="Calibri" pitchFamily="34" charset="0"/>
              </a:rPr>
              <a:t>Spiritual Guidance and Counseling:				Total: 125 P.M.S.V.</a:t>
            </a:r>
          </a:p>
          <a:p>
            <a:r>
              <a:rPr lang="en-US" sz="1400" dirty="0" smtClean="0">
                <a:latin typeface="Calibri" pitchFamily="34" charset="0"/>
              </a:rPr>
              <a:t>Education, Advocacy &amp; Support:			           	200 NAMI</a:t>
            </a:r>
          </a:p>
          <a:p>
            <a:r>
              <a:rPr lang="en-US" sz="1400" dirty="0" smtClean="0">
                <a:latin typeface="Calibri" pitchFamily="34" charset="0"/>
              </a:rPr>
              <a:t>Behavioral Health Services:			             	 10 F.S.A.</a:t>
            </a:r>
          </a:p>
          <a:p>
            <a:r>
              <a:rPr lang="en-US" sz="1400" dirty="0" smtClean="0">
                <a:latin typeface="Calibri" pitchFamily="34" charset="0"/>
              </a:rPr>
              <a:t>Southwest Behavioral Health:			              	 47</a:t>
            </a:r>
          </a:p>
          <a:p>
            <a:endParaRPr lang="en-US" sz="1400" dirty="0" smtClean="0">
              <a:latin typeface="Calibri" pitchFamily="34" charset="0"/>
            </a:endParaRPr>
          </a:p>
          <a:p>
            <a:r>
              <a:rPr lang="en-US" sz="1400" dirty="0">
                <a:latin typeface="Calibri" pitchFamily="34" charset="0"/>
              </a:rPr>
              <a:t>	</a:t>
            </a:r>
            <a:r>
              <a:rPr lang="en-US" sz="1400" dirty="0" smtClean="0">
                <a:latin typeface="Calibri" pitchFamily="34" charset="0"/>
              </a:rPr>
              <a:t>			 </a:t>
            </a:r>
            <a:r>
              <a:rPr lang="en-US" sz="1400" dirty="0">
                <a:latin typeface="Calibri" pitchFamily="34" charset="0"/>
              </a:rPr>
              <a:t>	 		</a:t>
            </a:r>
          </a:p>
          <a:p>
            <a:r>
              <a:rPr lang="en-US" sz="1400" dirty="0">
                <a:latin typeface="Calibri" pitchFamily="34" charset="0"/>
              </a:rPr>
              <a:t>         				</a:t>
            </a:r>
            <a:endParaRPr lang="en-US" sz="1400" dirty="0" smtClean="0">
              <a:latin typeface="Calibri" pitchFamily="34" charset="0"/>
            </a:endParaRPr>
          </a:p>
          <a:p>
            <a:endParaRPr lang="en-US" sz="1200" dirty="0">
              <a:latin typeface="Calibri" pitchFamily="34" charset="0"/>
            </a:endParaRPr>
          </a:p>
        </p:txBody>
      </p:sp>
      <p:sp>
        <p:nvSpPr>
          <p:cNvPr id="12303" name="Text Box 15"/>
          <p:cNvSpPr txBox="1">
            <a:spLocks noChangeArrowheads="1"/>
          </p:cNvSpPr>
          <p:nvPr/>
        </p:nvSpPr>
        <p:spPr bwMode="auto">
          <a:xfrm>
            <a:off x="304800" y="3810000"/>
            <a:ext cx="7162800" cy="738664"/>
          </a:xfrm>
          <a:prstGeom prst="rect">
            <a:avLst/>
          </a:prstGeom>
          <a:noFill/>
          <a:ln w="9525">
            <a:noFill/>
            <a:miter lim="800000"/>
            <a:headEnd/>
            <a:tailEnd/>
          </a:ln>
          <a:effectLst/>
        </p:spPr>
        <p:txBody>
          <a:bodyPr wrap="square">
            <a:spAutoFit/>
          </a:bodyPr>
          <a:lstStyle/>
          <a:p>
            <a:r>
              <a:rPr lang="en-US" sz="1400" dirty="0" smtClean="0">
                <a:latin typeface="Calibri" pitchFamily="34" charset="0"/>
              </a:rPr>
              <a:t>	 	</a:t>
            </a:r>
            <a:r>
              <a:rPr lang="en-US" sz="1400" dirty="0">
                <a:latin typeface="Calibri" pitchFamily="34" charset="0"/>
              </a:rPr>
              <a:t>			</a:t>
            </a:r>
            <a:endParaRPr lang="en-US" sz="1400" dirty="0" smtClean="0">
              <a:latin typeface="Calibri" pitchFamily="34" charset="0"/>
            </a:endParaRPr>
          </a:p>
          <a:p>
            <a:r>
              <a:rPr lang="en-US" sz="1400" dirty="0" smtClean="0">
                <a:latin typeface="Calibri" pitchFamily="34" charset="0"/>
              </a:rPr>
              <a:t>            </a:t>
            </a:r>
            <a:endParaRPr lang="en-US" sz="1400" dirty="0">
              <a:latin typeface="Calibri" pitchFamily="34" charset="0"/>
            </a:endParaRPr>
          </a:p>
          <a:p>
            <a:r>
              <a:rPr lang="en-US" sz="1400" dirty="0">
                <a:latin typeface="Calibri" pitchFamily="34" charset="0"/>
              </a:rPr>
              <a:t>          </a:t>
            </a:r>
            <a:endParaRPr lang="en-US" sz="1200" dirty="0">
              <a:latin typeface="Calibri" pitchFamily="34" charset="0"/>
            </a:endParaRPr>
          </a:p>
        </p:txBody>
      </p:sp>
      <p:sp>
        <p:nvSpPr>
          <p:cNvPr id="12304" name="Text Box 16"/>
          <p:cNvSpPr txBox="1">
            <a:spLocks noChangeArrowheads="1"/>
          </p:cNvSpPr>
          <p:nvPr/>
        </p:nvSpPr>
        <p:spPr bwMode="auto">
          <a:xfrm>
            <a:off x="304800" y="4648200"/>
            <a:ext cx="7162800" cy="1508105"/>
          </a:xfrm>
          <a:prstGeom prst="rect">
            <a:avLst/>
          </a:prstGeom>
          <a:noFill/>
          <a:ln w="9525">
            <a:noFill/>
            <a:miter lim="800000"/>
            <a:headEnd/>
            <a:tailEnd/>
          </a:ln>
          <a:effectLst/>
        </p:spPr>
        <p:txBody>
          <a:bodyPr wrap="square">
            <a:spAutoFit/>
          </a:bodyPr>
          <a:lstStyle/>
          <a:p>
            <a:r>
              <a:rPr lang="en-US" b="1" dirty="0">
                <a:latin typeface="Calibri" pitchFamily="34" charset="0"/>
              </a:rPr>
              <a:t>Meals (Phoenix VA Health Care System):	</a:t>
            </a:r>
          </a:p>
          <a:p>
            <a:r>
              <a:rPr lang="en-US" dirty="0">
                <a:latin typeface="Calibri" pitchFamily="34" charset="0"/>
              </a:rPr>
              <a:t>    </a:t>
            </a:r>
            <a:r>
              <a:rPr lang="en-US" sz="1400" dirty="0">
                <a:latin typeface="Calibri" pitchFamily="34" charset="0"/>
              </a:rPr>
              <a:t>Meals Served: 	</a:t>
            </a:r>
            <a:r>
              <a:rPr lang="en-US" sz="1400" dirty="0" smtClean="0">
                <a:latin typeface="Calibri" pitchFamily="34" charset="0"/>
              </a:rPr>
              <a:t>				Total: 3,100 </a:t>
            </a:r>
            <a:r>
              <a:rPr lang="en-US" sz="1400" dirty="0">
                <a:latin typeface="Calibri" pitchFamily="34" charset="0"/>
              </a:rPr>
              <a:t>				</a:t>
            </a:r>
          </a:p>
          <a:p>
            <a:r>
              <a:rPr lang="en-US" sz="1400"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5" name="Text Box 17"/>
          <p:cNvSpPr txBox="1">
            <a:spLocks noChangeArrowheads="1"/>
          </p:cNvSpPr>
          <p:nvPr/>
        </p:nvSpPr>
        <p:spPr bwMode="auto">
          <a:xfrm>
            <a:off x="304800" y="5638800"/>
            <a:ext cx="7162800" cy="1077218"/>
          </a:xfrm>
          <a:prstGeom prst="rect">
            <a:avLst/>
          </a:prstGeom>
          <a:noFill/>
          <a:ln w="9525">
            <a:noFill/>
            <a:miter lim="800000"/>
            <a:headEnd/>
            <a:tailEnd/>
          </a:ln>
          <a:effectLst/>
        </p:spPr>
        <p:txBody>
          <a:bodyPr wrap="square">
            <a:spAutoFit/>
          </a:bodyPr>
          <a:lstStyle/>
          <a:p>
            <a:r>
              <a:rPr lang="en-US" b="1" dirty="0">
                <a:latin typeface="Calibri" pitchFamily="34" charset="0"/>
              </a:rPr>
              <a:t>Haircuts:	</a:t>
            </a:r>
          </a:p>
          <a:p>
            <a:r>
              <a:rPr lang="en-US" dirty="0">
                <a:latin typeface="Calibri" pitchFamily="34" charset="0"/>
              </a:rPr>
              <a:t>    </a:t>
            </a:r>
            <a:r>
              <a:rPr lang="en-US" sz="1400" dirty="0">
                <a:latin typeface="Calibri" pitchFamily="34" charset="0"/>
              </a:rPr>
              <a:t>Haircuts by Volunteer Stylists</a:t>
            </a:r>
            <a:r>
              <a:rPr lang="en-US" sz="1400" dirty="0" smtClean="0">
                <a:latin typeface="Calibri" pitchFamily="34" charset="0"/>
              </a:rPr>
              <a:t>:				Total: 450</a:t>
            </a:r>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6" name="Text Box 18"/>
          <p:cNvSpPr txBox="1">
            <a:spLocks noChangeArrowheads="1"/>
          </p:cNvSpPr>
          <p:nvPr/>
        </p:nvSpPr>
        <p:spPr bwMode="auto">
          <a:xfrm>
            <a:off x="304800" y="6324600"/>
            <a:ext cx="7162800" cy="2739211"/>
          </a:xfrm>
          <a:prstGeom prst="rect">
            <a:avLst/>
          </a:prstGeom>
          <a:noFill/>
          <a:ln w="9525">
            <a:noFill/>
            <a:miter lim="800000"/>
            <a:headEnd/>
            <a:tailEnd/>
          </a:ln>
          <a:effectLst/>
        </p:spPr>
        <p:txBody>
          <a:bodyPr wrap="square">
            <a:spAutoFit/>
          </a:bodyPr>
          <a:lstStyle/>
          <a:p>
            <a:r>
              <a:rPr lang="en-US" b="1" dirty="0">
                <a:latin typeface="Calibri" pitchFamily="34" charset="0"/>
              </a:rPr>
              <a:t>Veterinary Services:	</a:t>
            </a:r>
          </a:p>
          <a:p>
            <a:r>
              <a:rPr lang="en-US" dirty="0">
                <a:latin typeface="Calibri" pitchFamily="34" charset="0"/>
              </a:rPr>
              <a:t>    </a:t>
            </a:r>
            <a:r>
              <a:rPr lang="en-US" sz="1400" dirty="0">
                <a:latin typeface="Calibri" pitchFamily="34" charset="0"/>
              </a:rPr>
              <a:t>Veteran Pet Owners Served: </a:t>
            </a:r>
            <a:r>
              <a:rPr lang="en-US" sz="1400" dirty="0" smtClean="0">
                <a:latin typeface="Calibri" pitchFamily="34" charset="0"/>
              </a:rPr>
              <a:t>				Total:334</a:t>
            </a:r>
            <a:r>
              <a:rPr lang="en-US" sz="1400" dirty="0">
                <a:latin typeface="Calibri" pitchFamily="34" charset="0"/>
              </a:rPr>
              <a:t>	</a:t>
            </a:r>
            <a:r>
              <a:rPr lang="en-US" sz="1400" dirty="0" smtClean="0">
                <a:latin typeface="Calibri" pitchFamily="34" charset="0"/>
              </a:rPr>
              <a:t>     					643 pets received service</a:t>
            </a:r>
            <a:endParaRPr lang="en-US" sz="1400" dirty="0">
              <a:latin typeface="Calibri" pitchFamily="34" charset="0"/>
            </a:endParaRPr>
          </a:p>
          <a:p>
            <a:r>
              <a:rPr lang="en-US" sz="1400" dirty="0" smtClean="0">
                <a:latin typeface="Calibri" pitchFamily="34" charset="0"/>
              </a:rPr>
              <a:t>       Dogs Examined:				152	 		</a:t>
            </a:r>
          </a:p>
          <a:p>
            <a:r>
              <a:rPr lang="en-US" sz="1400" dirty="0" smtClean="0">
                <a:latin typeface="Calibri" pitchFamily="34" charset="0"/>
              </a:rPr>
              <a:t>       Cats Examined:					15</a:t>
            </a:r>
          </a:p>
          <a:p>
            <a:r>
              <a:rPr lang="en-US" sz="1400" dirty="0" smtClean="0">
                <a:latin typeface="Calibri" pitchFamily="34" charset="0"/>
              </a:rPr>
              <a:t>       Guinea Pig					1</a:t>
            </a:r>
          </a:p>
          <a:p>
            <a:r>
              <a:rPr lang="en-US" sz="1400" dirty="0" smtClean="0">
                <a:latin typeface="Calibri" pitchFamily="34" charset="0"/>
              </a:rPr>
              <a:t>       Tortoise						1</a:t>
            </a:r>
          </a:p>
          <a:p>
            <a:r>
              <a:rPr lang="en-US" sz="1400" dirty="0" smtClean="0">
                <a:latin typeface="Calibri" pitchFamily="34" charset="0"/>
              </a:rPr>
              <a:t>       Food:					27 veterans received pet food</a:t>
            </a:r>
          </a:p>
          <a:p>
            <a:r>
              <a:rPr lang="en-US" sz="1400" dirty="0" smtClean="0">
                <a:latin typeface="Calibri" pitchFamily="34" charset="0"/>
              </a:rPr>
              <a:t>					</a:t>
            </a:r>
          </a:p>
          <a:p>
            <a:r>
              <a:rPr lang="en-US" sz="1200" dirty="0" smtClean="0">
                <a:latin typeface="Calibri" pitchFamily="34" charset="0"/>
              </a:rPr>
              <a:t>					</a:t>
            </a:r>
            <a:endParaRPr lang="en-US" sz="1100" dirty="0" smtClean="0">
              <a:latin typeface="Calibri" pitchFamily="34" charset="0"/>
            </a:endParaRPr>
          </a:p>
          <a:p>
            <a:endParaRPr lang="en-US" sz="1200" dirty="0">
              <a:latin typeface="Calibri" pitchFamily="34" charset="0"/>
            </a:endParaRPr>
          </a:p>
        </p:txBody>
      </p:sp>
      <p:sp>
        <p:nvSpPr>
          <p:cNvPr id="12307" name="Text Box 19"/>
          <p:cNvSpPr txBox="1">
            <a:spLocks noChangeArrowheads="1"/>
          </p:cNvSpPr>
          <p:nvPr/>
        </p:nvSpPr>
        <p:spPr bwMode="auto">
          <a:xfrm>
            <a:off x="304800" y="7696200"/>
            <a:ext cx="7162800" cy="800219"/>
          </a:xfrm>
          <a:prstGeom prst="rect">
            <a:avLst/>
          </a:prstGeom>
          <a:noFill/>
          <a:ln w="9525">
            <a:noFill/>
            <a:miter lim="800000"/>
            <a:headEnd/>
            <a:tailEnd/>
          </a:ln>
          <a:effectLst/>
        </p:spPr>
        <p:txBody>
          <a:bodyPr>
            <a:spAutoFit/>
          </a:bodyPr>
          <a:lstStyle/>
          <a:p>
            <a:r>
              <a:rPr lang="en-US" b="1"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12291"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2"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3"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4"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5"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6"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12297"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71450"/>
            <a:ext cx="3317875" cy="1047750"/>
          </a:xfrm>
          <a:prstGeom prst="rect">
            <a:avLst/>
          </a:prstGeom>
          <a:noFill/>
        </p:spPr>
      </p:pic>
      <p:sp>
        <p:nvSpPr>
          <p:cNvPr id="12298"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12299"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12300"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12301" name="Text Box 13"/>
          <p:cNvSpPr txBox="1">
            <a:spLocks noChangeArrowheads="1"/>
          </p:cNvSpPr>
          <p:nvPr/>
        </p:nvSpPr>
        <p:spPr bwMode="auto">
          <a:xfrm>
            <a:off x="304800" y="1371601"/>
            <a:ext cx="7162800" cy="1661993"/>
          </a:xfrm>
          <a:prstGeom prst="rect">
            <a:avLst/>
          </a:prstGeom>
          <a:noFill/>
          <a:ln w="9525">
            <a:noFill/>
            <a:miter lim="800000"/>
            <a:headEnd/>
            <a:tailEnd/>
          </a:ln>
          <a:effectLst/>
        </p:spPr>
        <p:txBody>
          <a:bodyPr wrap="square">
            <a:spAutoFit/>
          </a:bodyPr>
          <a:lstStyle/>
          <a:p>
            <a:r>
              <a:rPr lang="en-US" b="1" dirty="0" smtClean="0">
                <a:latin typeface="Calibri" pitchFamily="34" charset="0"/>
              </a:rPr>
              <a:t>Veterans that slept over:</a:t>
            </a:r>
            <a:r>
              <a:rPr lang="en-US" b="1" dirty="0">
                <a:latin typeface="Calibri" pitchFamily="34" charset="0"/>
              </a:rPr>
              <a:t>	</a:t>
            </a:r>
            <a:endParaRPr lang="en-US" b="1" dirty="0" smtClean="0">
              <a:latin typeface="Calibri" pitchFamily="34" charset="0"/>
            </a:endParaRPr>
          </a:p>
          <a:p>
            <a:r>
              <a:rPr lang="en-US" sz="1400" dirty="0">
                <a:latin typeface="Calibri" pitchFamily="34" charset="0"/>
              </a:rPr>
              <a:t> </a:t>
            </a:r>
            <a:r>
              <a:rPr lang="en-US" sz="1400" dirty="0" smtClean="0">
                <a:latin typeface="Calibri" pitchFamily="34" charset="0"/>
              </a:rPr>
              <a:t> Friday night: 			109 men, 19 women and 3 children		 		</a:t>
            </a:r>
          </a:p>
          <a:p>
            <a:r>
              <a:rPr lang="en-US" sz="1400" dirty="0" smtClean="0">
                <a:latin typeface="Calibri" pitchFamily="34" charset="0"/>
              </a:rPr>
              <a:t>  Saturday night:			  89 men, 12 women and 3 children</a:t>
            </a:r>
            <a:r>
              <a:rPr lang="en-US" sz="1400"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2" name="Text Box 14"/>
          <p:cNvSpPr txBox="1">
            <a:spLocks noChangeArrowheads="1"/>
          </p:cNvSpPr>
          <p:nvPr/>
        </p:nvSpPr>
        <p:spPr bwMode="auto">
          <a:xfrm>
            <a:off x="304800" y="2438400"/>
            <a:ext cx="7162800" cy="1415772"/>
          </a:xfrm>
          <a:prstGeom prst="rect">
            <a:avLst/>
          </a:prstGeom>
          <a:noFill/>
          <a:ln w="9525">
            <a:noFill/>
            <a:miter lim="800000"/>
            <a:headEnd/>
            <a:tailEnd/>
          </a:ln>
          <a:effectLst/>
        </p:spPr>
        <p:txBody>
          <a:bodyPr wrap="square">
            <a:spAutoFit/>
          </a:bodyPr>
          <a:lstStyle/>
          <a:p>
            <a:r>
              <a:rPr lang="en-US" b="1" dirty="0" smtClean="0">
                <a:latin typeface="Calibri" pitchFamily="34" charset="0"/>
              </a:rPr>
              <a:t>Women Veteran &amp; Family Services:</a:t>
            </a:r>
          </a:p>
          <a:p>
            <a:r>
              <a:rPr lang="en-US" sz="1400" dirty="0" smtClean="0">
                <a:latin typeface="Calibri" pitchFamily="34" charset="0"/>
              </a:rPr>
              <a:t>Served 156 female veterans, 73 female family members		Total: 229</a:t>
            </a:r>
          </a:p>
          <a:p>
            <a:r>
              <a:rPr lang="en-US" sz="1400" dirty="0" smtClean="0">
                <a:latin typeface="Calibri" pitchFamily="34" charset="0"/>
              </a:rPr>
              <a:t>Children: 58</a:t>
            </a:r>
            <a:endParaRPr lang="en-US" dirty="0">
              <a:latin typeface="Calibri" pitchFamily="34" charset="0"/>
            </a:endParaRPr>
          </a:p>
          <a:p>
            <a:r>
              <a:rPr lang="en-US" sz="1400" dirty="0">
                <a:latin typeface="Calibri" pitchFamily="34" charset="0"/>
              </a:rPr>
              <a:t>	 		</a:t>
            </a:r>
          </a:p>
          <a:p>
            <a:r>
              <a:rPr lang="en-US" sz="1400" dirty="0">
                <a:latin typeface="Calibri" pitchFamily="34" charset="0"/>
              </a:rPr>
              <a:t>         				</a:t>
            </a:r>
            <a:endParaRPr lang="en-US" sz="1400" dirty="0" smtClean="0">
              <a:latin typeface="Calibri" pitchFamily="34" charset="0"/>
            </a:endParaRPr>
          </a:p>
          <a:p>
            <a:endParaRPr lang="en-US" sz="1200" dirty="0">
              <a:latin typeface="Calibri" pitchFamily="34" charset="0"/>
            </a:endParaRPr>
          </a:p>
        </p:txBody>
      </p:sp>
      <p:sp>
        <p:nvSpPr>
          <p:cNvPr id="12303" name="Text Box 15"/>
          <p:cNvSpPr txBox="1">
            <a:spLocks noChangeArrowheads="1"/>
          </p:cNvSpPr>
          <p:nvPr/>
        </p:nvSpPr>
        <p:spPr bwMode="auto">
          <a:xfrm>
            <a:off x="304800" y="3810001"/>
            <a:ext cx="7162800" cy="1015663"/>
          </a:xfrm>
          <a:prstGeom prst="rect">
            <a:avLst/>
          </a:prstGeom>
          <a:noFill/>
          <a:ln w="9525">
            <a:noFill/>
            <a:miter lim="800000"/>
            <a:headEnd/>
            <a:tailEnd/>
          </a:ln>
          <a:effectLst/>
        </p:spPr>
        <p:txBody>
          <a:bodyPr wrap="square">
            <a:spAutoFit/>
          </a:bodyPr>
          <a:lstStyle/>
          <a:p>
            <a:r>
              <a:rPr lang="en-US" b="1" dirty="0" smtClean="0">
                <a:latin typeface="Calibri" pitchFamily="34" charset="0"/>
              </a:rPr>
              <a:t>	</a:t>
            </a:r>
          </a:p>
          <a:p>
            <a:r>
              <a:rPr lang="en-US" sz="1400" dirty="0" smtClean="0">
                <a:latin typeface="Calibri" pitchFamily="34" charset="0"/>
              </a:rPr>
              <a:t>			 	</a:t>
            </a:r>
            <a:r>
              <a:rPr lang="en-US" sz="1400" dirty="0">
                <a:latin typeface="Calibri" pitchFamily="34" charset="0"/>
              </a:rPr>
              <a:t>			</a:t>
            </a:r>
            <a:endParaRPr lang="en-US" sz="1400" dirty="0" smtClean="0">
              <a:latin typeface="Calibri" pitchFamily="34" charset="0"/>
            </a:endParaRPr>
          </a:p>
          <a:p>
            <a:r>
              <a:rPr lang="en-US" sz="1400" dirty="0" smtClean="0">
                <a:latin typeface="Calibri" pitchFamily="34" charset="0"/>
              </a:rPr>
              <a:t>            </a:t>
            </a:r>
            <a:endParaRPr lang="en-US" sz="1400" dirty="0">
              <a:latin typeface="Calibri" pitchFamily="34" charset="0"/>
            </a:endParaRPr>
          </a:p>
          <a:p>
            <a:r>
              <a:rPr lang="en-US" sz="1400" dirty="0">
                <a:latin typeface="Calibri" pitchFamily="34" charset="0"/>
              </a:rPr>
              <a:t>          </a:t>
            </a:r>
            <a:endParaRPr lang="en-US" sz="1200" dirty="0">
              <a:latin typeface="Calibri" pitchFamily="34" charset="0"/>
            </a:endParaRPr>
          </a:p>
        </p:txBody>
      </p:sp>
      <p:sp>
        <p:nvSpPr>
          <p:cNvPr id="12304" name="Text Box 16"/>
          <p:cNvSpPr txBox="1">
            <a:spLocks noChangeArrowheads="1"/>
          </p:cNvSpPr>
          <p:nvPr/>
        </p:nvSpPr>
        <p:spPr bwMode="auto">
          <a:xfrm>
            <a:off x="304800" y="4114800"/>
            <a:ext cx="7162800" cy="1723549"/>
          </a:xfrm>
          <a:prstGeom prst="rect">
            <a:avLst/>
          </a:prstGeom>
          <a:noFill/>
          <a:ln w="9525">
            <a:noFill/>
            <a:miter lim="800000"/>
            <a:headEnd/>
            <a:tailEnd/>
          </a:ln>
          <a:effectLst/>
        </p:spPr>
        <p:txBody>
          <a:bodyPr wrap="square">
            <a:spAutoFit/>
          </a:bodyPr>
          <a:lstStyle/>
          <a:p>
            <a:r>
              <a:rPr lang="en-US" b="1" dirty="0" smtClean="0">
                <a:latin typeface="Calibri" pitchFamily="34" charset="0"/>
              </a:rPr>
              <a:t>Education Services:</a:t>
            </a:r>
            <a:r>
              <a:rPr lang="en-US" b="1" dirty="0">
                <a:latin typeface="Calibri" pitchFamily="34" charset="0"/>
              </a:rPr>
              <a:t>	</a:t>
            </a:r>
            <a:endParaRPr lang="en-US" b="1" dirty="0" smtClean="0">
              <a:latin typeface="Calibri" pitchFamily="34" charset="0"/>
            </a:endParaRPr>
          </a:p>
          <a:p>
            <a:r>
              <a:rPr lang="en-US" sz="1400" dirty="0" smtClean="0">
                <a:latin typeface="Calibri" pitchFamily="34" charset="0"/>
              </a:rPr>
              <a:t>Veterans Upward Bound:					Total :70</a:t>
            </a:r>
          </a:p>
          <a:p>
            <a:r>
              <a:rPr lang="en-US" sz="1400" dirty="0" smtClean="0">
                <a:latin typeface="Calibri" pitchFamily="34" charset="0"/>
              </a:rPr>
              <a:t>Maricopa County Workforce Division:				 Total: 157</a:t>
            </a:r>
            <a:endParaRPr lang="en-US" sz="1400" dirty="0">
              <a:latin typeface="Calibri" pitchFamily="34" charset="0"/>
            </a:endParaRPr>
          </a:p>
          <a:p>
            <a:r>
              <a:rPr lang="en-US" dirty="0">
                <a:latin typeface="Calibri" pitchFamily="34" charset="0"/>
              </a:rPr>
              <a:t>    </a:t>
            </a:r>
            <a:endParaRPr lang="en-US" sz="1400" dirty="0">
              <a:latin typeface="Calibri" pitchFamily="34" charset="0"/>
            </a:endParaRPr>
          </a:p>
          <a:p>
            <a:r>
              <a:rPr lang="en-US" sz="1400"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5" name="Text Box 17"/>
          <p:cNvSpPr txBox="1">
            <a:spLocks noChangeArrowheads="1"/>
          </p:cNvSpPr>
          <p:nvPr/>
        </p:nvSpPr>
        <p:spPr bwMode="auto">
          <a:xfrm>
            <a:off x="304800" y="4800600"/>
            <a:ext cx="7162800" cy="1077218"/>
          </a:xfrm>
          <a:prstGeom prst="rect">
            <a:avLst/>
          </a:prstGeom>
          <a:noFill/>
          <a:ln w="9525">
            <a:noFill/>
            <a:miter lim="800000"/>
            <a:headEnd/>
            <a:tailEnd/>
          </a:ln>
          <a:effectLst/>
        </p:spPr>
        <p:txBody>
          <a:bodyPr wrap="square">
            <a:spAutoFit/>
          </a:bodyPr>
          <a:lstStyle/>
          <a:p>
            <a:r>
              <a:rPr lang="en-US" b="1" dirty="0" smtClean="0">
                <a:latin typeface="Calibri" pitchFamily="34" charset="0"/>
              </a:rPr>
              <a:t>Hospice of the Valley:</a:t>
            </a:r>
          </a:p>
          <a:p>
            <a:r>
              <a:rPr lang="en-US" sz="1400" dirty="0" smtClean="0">
                <a:latin typeface="Calibri" pitchFamily="34" charset="0"/>
              </a:rPr>
              <a:t>Advanced Directives Completed:				Total:25</a:t>
            </a:r>
            <a:r>
              <a:rPr lang="en-US" b="1"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6" name="Text Box 18"/>
          <p:cNvSpPr txBox="1">
            <a:spLocks noChangeArrowheads="1"/>
          </p:cNvSpPr>
          <p:nvPr/>
        </p:nvSpPr>
        <p:spPr bwMode="auto">
          <a:xfrm>
            <a:off x="304800" y="5334000"/>
            <a:ext cx="7162800" cy="1107996"/>
          </a:xfrm>
          <a:prstGeom prst="rect">
            <a:avLst/>
          </a:prstGeom>
          <a:noFill/>
          <a:ln w="9525">
            <a:noFill/>
            <a:miter lim="800000"/>
            <a:headEnd/>
            <a:tailEnd/>
          </a:ln>
          <a:effectLst/>
        </p:spPr>
        <p:txBody>
          <a:bodyPr wrap="square">
            <a:spAutoFit/>
          </a:bodyPr>
          <a:lstStyle/>
          <a:p>
            <a:r>
              <a:rPr lang="en-US" b="1" dirty="0" smtClean="0">
                <a:latin typeface="Calibri" pitchFamily="34" charset="0"/>
              </a:rPr>
              <a:t>Congressman Ed Pastor’s Office:</a:t>
            </a:r>
          </a:p>
          <a:p>
            <a:r>
              <a:rPr lang="en-US" sz="1400" dirty="0" smtClean="0">
                <a:latin typeface="Calibri" pitchFamily="34" charset="0"/>
              </a:rPr>
              <a:t>Veterans in need of assistance with federal agencies		Total:27</a:t>
            </a:r>
            <a:r>
              <a:rPr lang="en-US" b="1" dirty="0">
                <a:latin typeface="Calibri" pitchFamily="34" charset="0"/>
              </a:rPr>
              <a:t>	</a:t>
            </a:r>
          </a:p>
          <a:p>
            <a:r>
              <a:rPr lang="en-US" dirty="0">
                <a:latin typeface="Calibri" pitchFamily="34" charset="0"/>
              </a:rPr>
              <a:t>    </a:t>
            </a:r>
            <a:endParaRPr lang="en-US" sz="1100" dirty="0" smtClean="0">
              <a:latin typeface="Calibri" pitchFamily="34" charset="0"/>
            </a:endParaRPr>
          </a:p>
          <a:p>
            <a:endParaRPr lang="en-US" sz="1200" dirty="0">
              <a:latin typeface="Calibri" pitchFamily="34" charset="0"/>
            </a:endParaRPr>
          </a:p>
        </p:txBody>
      </p:sp>
      <p:sp>
        <p:nvSpPr>
          <p:cNvPr id="12307" name="Text Box 19"/>
          <p:cNvSpPr txBox="1">
            <a:spLocks noChangeArrowheads="1"/>
          </p:cNvSpPr>
          <p:nvPr/>
        </p:nvSpPr>
        <p:spPr bwMode="auto">
          <a:xfrm>
            <a:off x="304800" y="6096000"/>
            <a:ext cx="7162800" cy="1077218"/>
          </a:xfrm>
          <a:prstGeom prst="rect">
            <a:avLst/>
          </a:prstGeom>
          <a:noFill/>
          <a:ln w="9525">
            <a:noFill/>
            <a:miter lim="800000"/>
            <a:headEnd/>
            <a:tailEnd/>
          </a:ln>
          <a:effectLst/>
        </p:spPr>
        <p:txBody>
          <a:bodyPr wrap="square">
            <a:spAutoFit/>
          </a:bodyPr>
          <a:lstStyle/>
          <a:p>
            <a:r>
              <a:rPr lang="en-US" b="1" dirty="0" smtClean="0">
                <a:latin typeface="Calibri" pitchFamily="34" charset="0"/>
              </a:rPr>
              <a:t>Salvation Army Project Hope:</a:t>
            </a:r>
          </a:p>
          <a:p>
            <a:r>
              <a:rPr lang="en-US" sz="1400" dirty="0" smtClean="0">
                <a:latin typeface="Calibri" pitchFamily="34" charset="0"/>
              </a:rPr>
              <a:t>Community Resource Referrals:				Total:148</a:t>
            </a:r>
            <a:r>
              <a:rPr lang="en-US" b="1"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9" name="Text Box 21"/>
          <p:cNvSpPr txBox="1">
            <a:spLocks noChangeArrowheads="1"/>
          </p:cNvSpPr>
          <p:nvPr/>
        </p:nvSpPr>
        <p:spPr bwMode="auto">
          <a:xfrm>
            <a:off x="304800" y="6705600"/>
            <a:ext cx="7162800" cy="1077218"/>
          </a:xfrm>
          <a:prstGeom prst="rect">
            <a:avLst/>
          </a:prstGeom>
          <a:noFill/>
          <a:ln w="9525">
            <a:noFill/>
            <a:miter lim="800000"/>
            <a:headEnd/>
            <a:tailEnd/>
          </a:ln>
          <a:effectLst/>
        </p:spPr>
        <p:txBody>
          <a:bodyPr wrap="square">
            <a:spAutoFit/>
          </a:bodyPr>
          <a:lstStyle/>
          <a:p>
            <a:r>
              <a:rPr lang="en-US" b="1" dirty="0" smtClean="0">
                <a:latin typeface="Calibri" pitchFamily="34" charset="0"/>
              </a:rPr>
              <a:t>Maricopa County Workforce Division:</a:t>
            </a:r>
            <a:r>
              <a:rPr lang="en-US" b="1" dirty="0">
                <a:latin typeface="Calibri" pitchFamily="34" charset="0"/>
              </a:rPr>
              <a:t>	</a:t>
            </a:r>
            <a:r>
              <a:rPr lang="en-US" b="1" dirty="0" smtClean="0">
                <a:latin typeface="Calibri" pitchFamily="34" charset="0"/>
              </a:rPr>
              <a:t>		</a:t>
            </a:r>
            <a:r>
              <a:rPr lang="en-US" sz="1400" dirty="0" smtClean="0">
                <a:latin typeface="Calibri" pitchFamily="34" charset="0"/>
              </a:rPr>
              <a:t>Total:157</a:t>
            </a:r>
          </a:p>
          <a:p>
            <a:r>
              <a:rPr lang="en-US" sz="1400" dirty="0" smtClean="0">
                <a:latin typeface="Calibri" pitchFamily="34" charset="0"/>
              </a:rPr>
              <a:t>Employment and Training</a:t>
            </a:r>
          </a:p>
          <a:p>
            <a:r>
              <a:rPr lang="en-US" sz="1400" dirty="0" smtClean="0">
                <a:latin typeface="Calibri" pitchFamily="34" charset="0"/>
              </a:rPr>
              <a:t>Resume critique, interviewing</a:t>
            </a:r>
            <a:endParaRPr lang="en-US" sz="1400" dirty="0">
              <a:latin typeface="Calibri" pitchFamily="34" charset="0"/>
            </a:endParaRPr>
          </a:p>
          <a:p>
            <a:r>
              <a:rPr lang="en-US" dirty="0">
                <a:latin typeface="Calibri" pitchFamily="34" charset="0"/>
              </a:rPr>
              <a:t>    </a:t>
            </a:r>
            <a:endParaRPr lang="en-US" sz="1200" dirty="0">
              <a:latin typeface="Calibri" pitchFamily="34" charset="0"/>
            </a:endParaRPr>
          </a:p>
        </p:txBody>
      </p:sp>
      <p:sp>
        <p:nvSpPr>
          <p:cNvPr id="22" name="Rectangle 21"/>
          <p:cNvSpPr/>
          <p:nvPr/>
        </p:nvSpPr>
        <p:spPr>
          <a:xfrm>
            <a:off x="304800" y="3429000"/>
            <a:ext cx="7086600" cy="861774"/>
          </a:xfrm>
          <a:prstGeom prst="rect">
            <a:avLst/>
          </a:prstGeom>
        </p:spPr>
        <p:txBody>
          <a:bodyPr wrap="square">
            <a:spAutoFit/>
          </a:bodyPr>
          <a:lstStyle/>
          <a:p>
            <a:r>
              <a:rPr lang="en-US" b="1" dirty="0" smtClean="0">
                <a:latin typeface="Calibri" pitchFamily="34" charset="0"/>
              </a:rPr>
              <a:t>Acupuncture:	</a:t>
            </a:r>
          </a:p>
          <a:p>
            <a:r>
              <a:rPr lang="en-US" sz="1400" dirty="0" smtClean="0">
                <a:latin typeface="Calibri" pitchFamily="34" charset="0"/>
              </a:rPr>
              <a:t>Volunteer provided Acupuncture Services Rendered:		Total:177		</a:t>
            </a:r>
            <a:r>
              <a:rPr lang="en-US" dirty="0" smtClean="0">
                <a:latin typeface="Calibri" pitchFamily="34" charset="0"/>
              </a:rPr>
              <a:t>		</a:t>
            </a:r>
            <a:endParaRPr lang="en-US" dirty="0"/>
          </a:p>
        </p:txBody>
      </p:sp>
      <p:sp>
        <p:nvSpPr>
          <p:cNvPr id="24" name="TextBox 23"/>
          <p:cNvSpPr txBox="1"/>
          <p:nvPr/>
        </p:nvSpPr>
        <p:spPr>
          <a:xfrm>
            <a:off x="381000" y="7620000"/>
            <a:ext cx="6934200" cy="2031325"/>
          </a:xfrm>
          <a:prstGeom prst="rect">
            <a:avLst/>
          </a:prstGeom>
          <a:noFill/>
        </p:spPr>
        <p:txBody>
          <a:bodyPr wrap="square" rtlCol="0">
            <a:spAutoFit/>
          </a:bodyPr>
          <a:lstStyle/>
          <a:p>
            <a:r>
              <a:rPr lang="en-US" b="1" dirty="0" smtClean="0">
                <a:latin typeface="Calibri" pitchFamily="34" charset="0"/>
              </a:rPr>
              <a:t>New Clothing:	</a:t>
            </a:r>
          </a:p>
          <a:p>
            <a:r>
              <a:rPr lang="en-US" dirty="0" smtClean="0">
                <a:latin typeface="Calibri" pitchFamily="34" charset="0"/>
              </a:rPr>
              <a:t>56 pallets of materials from the Department of Defense</a:t>
            </a:r>
          </a:p>
          <a:p>
            <a:r>
              <a:rPr lang="en-US" dirty="0" smtClean="0">
                <a:latin typeface="Calibri" pitchFamily="34" charset="0"/>
              </a:rPr>
              <a:t>Clothing for Men			Clothing for Females</a:t>
            </a:r>
            <a:endParaRPr lang="en-US" dirty="0">
              <a:latin typeface="Calibri" pitchFamily="34" charset="0"/>
            </a:endParaRPr>
          </a:p>
          <a:p>
            <a:r>
              <a:rPr lang="en-US" dirty="0" smtClean="0">
                <a:latin typeface="Calibri" pitchFamily="34" charset="0"/>
              </a:rPr>
              <a:t>1,300 boots			700 jeans</a:t>
            </a:r>
          </a:p>
          <a:p>
            <a:r>
              <a:rPr lang="en-US" dirty="0" smtClean="0">
                <a:latin typeface="Calibri" pitchFamily="34" charset="0"/>
              </a:rPr>
              <a:t>7,000 socks			200 backpacks</a:t>
            </a:r>
          </a:p>
          <a:p>
            <a:r>
              <a:rPr lang="en-US" dirty="0" smtClean="0">
                <a:latin typeface="Calibri" pitchFamily="34" charset="0"/>
              </a:rPr>
              <a:t>3,500 jeans			100 boots</a:t>
            </a:r>
          </a:p>
          <a:p>
            <a:r>
              <a:rPr lang="en-US" dirty="0" smtClean="0">
                <a:latin typeface="Calibri" pitchFamily="34" charset="0"/>
              </a:rPr>
              <a:t>1,600 backpacks			15 bags of </a:t>
            </a:r>
            <a:r>
              <a:rPr lang="en-US" dirty="0" err="1" smtClean="0">
                <a:latin typeface="Calibri" pitchFamily="34" charset="0"/>
              </a:rPr>
              <a:t>misc</a:t>
            </a:r>
            <a:r>
              <a:rPr lang="en-US" dirty="0" smtClean="0">
                <a:latin typeface="Calibri" pitchFamily="34" charset="0"/>
              </a:rPr>
              <a:t> clothing</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687763"/>
            <a:ext cx="7772400" cy="0"/>
          </a:xfrm>
          <a:prstGeom prst="rect">
            <a:avLst/>
          </a:prstGeom>
          <a:noFill/>
          <a:ln w="9525">
            <a:noFill/>
            <a:miter lim="800000"/>
            <a:headEnd/>
            <a:tailEnd/>
          </a:ln>
          <a:effectLst/>
        </p:spPr>
        <p:txBody>
          <a:bodyPr wrap="none" anchor="ctr">
            <a:spAutoFit/>
          </a:bodyPr>
          <a:lstStyle/>
          <a:p>
            <a:endParaRPr lang="en-US"/>
          </a:p>
        </p:txBody>
      </p:sp>
      <p:sp>
        <p:nvSpPr>
          <p:cNvPr id="12291"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2"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3"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4"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5"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sp>
        <p:nvSpPr>
          <p:cNvPr id="12296"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p>
        </p:txBody>
      </p:sp>
      <p:pic>
        <p:nvPicPr>
          <p:cNvPr id="12297"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p:spPr>
      </p:pic>
      <p:sp>
        <p:nvSpPr>
          <p:cNvPr id="12298"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12299"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12300"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12301" name="Text Box 13"/>
          <p:cNvSpPr txBox="1">
            <a:spLocks noChangeArrowheads="1"/>
          </p:cNvSpPr>
          <p:nvPr/>
        </p:nvSpPr>
        <p:spPr bwMode="auto">
          <a:xfrm>
            <a:off x="304800" y="1371601"/>
            <a:ext cx="7162800" cy="276999"/>
          </a:xfrm>
          <a:prstGeom prst="rect">
            <a:avLst/>
          </a:prstGeom>
          <a:noFill/>
          <a:ln w="9525">
            <a:noFill/>
            <a:miter lim="800000"/>
            <a:headEnd/>
            <a:tailEnd/>
          </a:ln>
          <a:effectLst/>
        </p:spPr>
        <p:txBody>
          <a:bodyPr wrap="square">
            <a:spAutoFit/>
          </a:bodyPr>
          <a:lstStyle/>
          <a:p>
            <a:endParaRPr lang="en-US" sz="1200" dirty="0">
              <a:latin typeface="Calibri" pitchFamily="34" charset="0"/>
            </a:endParaRPr>
          </a:p>
        </p:txBody>
      </p:sp>
      <p:sp>
        <p:nvSpPr>
          <p:cNvPr id="12302" name="Text Box 14"/>
          <p:cNvSpPr txBox="1">
            <a:spLocks noChangeArrowheads="1"/>
          </p:cNvSpPr>
          <p:nvPr/>
        </p:nvSpPr>
        <p:spPr bwMode="auto">
          <a:xfrm>
            <a:off x="304800" y="1371601"/>
            <a:ext cx="7162800" cy="1815882"/>
          </a:xfrm>
          <a:prstGeom prst="rect">
            <a:avLst/>
          </a:prstGeom>
          <a:noFill/>
          <a:ln w="9525">
            <a:noFill/>
            <a:miter lim="800000"/>
            <a:headEnd/>
            <a:tailEnd/>
          </a:ln>
          <a:effectLst/>
        </p:spPr>
        <p:txBody>
          <a:bodyPr wrap="square">
            <a:spAutoFit/>
          </a:bodyPr>
          <a:lstStyle/>
          <a:p>
            <a:r>
              <a:rPr lang="en-US" b="1" dirty="0" smtClean="0">
                <a:latin typeface="Calibri" pitchFamily="34" charset="0"/>
              </a:rPr>
              <a:t>Visual Health:	</a:t>
            </a:r>
          </a:p>
          <a:p>
            <a:r>
              <a:rPr lang="en-US" dirty="0" smtClean="0">
                <a:latin typeface="Calibri" pitchFamily="34" charset="0"/>
              </a:rPr>
              <a:t>    Eyeglasses (Readers) Issued by Volunteer Sue Collier:            546	</a:t>
            </a:r>
          </a:p>
          <a:p>
            <a:r>
              <a:rPr lang="en-US" dirty="0" smtClean="0">
                <a:latin typeface="Calibri" pitchFamily="34" charset="0"/>
              </a:rPr>
              <a:t>    Eyeglasses Ordered :	</a:t>
            </a:r>
            <a:r>
              <a:rPr lang="en-US" b="1" dirty="0" smtClean="0">
                <a:solidFill>
                  <a:srgbClr val="FF0000"/>
                </a:solidFill>
                <a:latin typeface="Calibri" pitchFamily="34" charset="0"/>
              </a:rPr>
              <a:t>		</a:t>
            </a:r>
            <a:r>
              <a:rPr lang="en-US" smtClean="0">
                <a:solidFill>
                  <a:srgbClr val="FF0000"/>
                </a:solidFill>
                <a:latin typeface="Calibri" pitchFamily="34" charset="0"/>
              </a:rPr>
              <a:t>        </a:t>
            </a:r>
            <a:r>
              <a:rPr lang="en-US" smtClean="0">
                <a:latin typeface="Calibri" pitchFamily="34" charset="0"/>
              </a:rPr>
              <a:t>68 </a:t>
            </a:r>
            <a:r>
              <a:rPr lang="en-US" dirty="0" smtClean="0">
                <a:latin typeface="Calibri" pitchFamily="34" charset="0"/>
              </a:rPr>
              <a:t>Consults		</a:t>
            </a:r>
            <a:endParaRPr lang="en-US" dirty="0">
              <a:latin typeface="Calibri" pitchFamily="34" charset="0"/>
            </a:endParaRPr>
          </a:p>
          <a:p>
            <a:r>
              <a:rPr lang="en-US" sz="1400" dirty="0">
                <a:latin typeface="Calibri" pitchFamily="34" charset="0"/>
              </a:rPr>
              <a:t>	 		</a:t>
            </a:r>
          </a:p>
          <a:p>
            <a:r>
              <a:rPr lang="en-US" sz="1400" dirty="0">
                <a:latin typeface="Calibri" pitchFamily="34" charset="0"/>
              </a:rPr>
              <a:t>         				</a:t>
            </a:r>
            <a:endParaRPr lang="en-US" sz="1400" dirty="0" smtClean="0">
              <a:latin typeface="Calibri" pitchFamily="34" charset="0"/>
            </a:endParaRPr>
          </a:p>
          <a:p>
            <a:endParaRPr lang="en-US" sz="1200" dirty="0">
              <a:latin typeface="Calibri" pitchFamily="34" charset="0"/>
            </a:endParaRPr>
          </a:p>
        </p:txBody>
      </p:sp>
      <p:sp>
        <p:nvSpPr>
          <p:cNvPr id="12303" name="Text Box 15"/>
          <p:cNvSpPr txBox="1">
            <a:spLocks noChangeArrowheads="1"/>
          </p:cNvSpPr>
          <p:nvPr/>
        </p:nvSpPr>
        <p:spPr bwMode="auto">
          <a:xfrm>
            <a:off x="304800" y="2362201"/>
            <a:ext cx="7162800" cy="2585323"/>
          </a:xfrm>
          <a:prstGeom prst="rect">
            <a:avLst/>
          </a:prstGeom>
          <a:noFill/>
          <a:ln w="9525">
            <a:noFill/>
            <a:miter lim="800000"/>
            <a:headEnd/>
            <a:tailEnd/>
          </a:ln>
          <a:effectLst/>
        </p:spPr>
        <p:txBody>
          <a:bodyPr wrap="square">
            <a:spAutoFit/>
          </a:bodyPr>
          <a:lstStyle/>
          <a:p>
            <a:r>
              <a:rPr lang="en-US" b="1" dirty="0" smtClean="0">
                <a:latin typeface="Calibri" pitchFamily="34" charset="0"/>
              </a:rPr>
              <a:t>Housing Services: Veterans for Veterans, CASS, MOMA’s House, St. Vincent de Paul, Apartment Finders</a:t>
            </a:r>
          </a:p>
          <a:p>
            <a:r>
              <a:rPr lang="en-US" sz="1400" dirty="0" smtClean="0">
                <a:latin typeface="Calibri" pitchFamily="34" charset="0"/>
              </a:rPr>
              <a:t>Apartment Finders:				Total: 40</a:t>
            </a:r>
          </a:p>
          <a:p>
            <a:r>
              <a:rPr lang="en-US" sz="1400" dirty="0" smtClean="0">
                <a:latin typeface="Calibri" pitchFamily="34" charset="0"/>
              </a:rPr>
              <a:t>St. Vincent de Paul (</a:t>
            </a:r>
            <a:r>
              <a:rPr lang="en-US" sz="1400" dirty="0" err="1" smtClean="0">
                <a:latin typeface="Calibri" pitchFamily="34" charset="0"/>
              </a:rPr>
              <a:t>Ozanam</a:t>
            </a:r>
            <a:r>
              <a:rPr lang="en-US" sz="1400" dirty="0" smtClean="0">
                <a:latin typeface="Calibri" pitchFamily="34" charset="0"/>
              </a:rPr>
              <a:t> Manor)			Total: Not reported</a:t>
            </a:r>
          </a:p>
          <a:p>
            <a:r>
              <a:rPr lang="en-US" sz="1400" dirty="0" smtClean="0">
                <a:latin typeface="Calibri" pitchFamily="34" charset="0"/>
              </a:rPr>
              <a:t>MOMA’s House				Total: 20</a:t>
            </a:r>
          </a:p>
          <a:p>
            <a:r>
              <a:rPr lang="en-US" sz="1400" dirty="0" smtClean="0">
                <a:latin typeface="Calibri" pitchFamily="34" charset="0"/>
              </a:rPr>
              <a:t>CASS:					Total: Not reported</a:t>
            </a:r>
          </a:p>
          <a:p>
            <a:r>
              <a:rPr lang="en-US" sz="1400" dirty="0" smtClean="0">
                <a:latin typeface="Calibri" pitchFamily="34" charset="0"/>
              </a:rPr>
              <a:t>Veterans for Veterans:				Total: 15</a:t>
            </a:r>
          </a:p>
          <a:p>
            <a:r>
              <a:rPr lang="en-US" sz="1400" dirty="0" smtClean="0">
                <a:latin typeface="Calibri" pitchFamily="34" charset="0"/>
              </a:rPr>
              <a:t>(Supplied household items)	</a:t>
            </a:r>
          </a:p>
          <a:p>
            <a:r>
              <a:rPr lang="en-US" sz="1400" dirty="0" smtClean="0">
                <a:latin typeface="Calibri" pitchFamily="34" charset="0"/>
              </a:rPr>
              <a:t>	 	</a:t>
            </a:r>
            <a:r>
              <a:rPr lang="en-US" sz="1400" dirty="0">
                <a:latin typeface="Calibri" pitchFamily="34" charset="0"/>
              </a:rPr>
              <a:t>			</a:t>
            </a:r>
            <a:endParaRPr lang="en-US" sz="1400" dirty="0" smtClean="0">
              <a:latin typeface="Calibri" pitchFamily="34" charset="0"/>
            </a:endParaRPr>
          </a:p>
          <a:p>
            <a:r>
              <a:rPr lang="en-US" sz="1400" dirty="0" smtClean="0">
                <a:latin typeface="Calibri" pitchFamily="34" charset="0"/>
              </a:rPr>
              <a:t>            </a:t>
            </a:r>
            <a:endParaRPr lang="en-US" sz="1400" dirty="0">
              <a:latin typeface="Calibri" pitchFamily="34" charset="0"/>
            </a:endParaRPr>
          </a:p>
          <a:p>
            <a:r>
              <a:rPr lang="en-US" sz="1400" dirty="0">
                <a:latin typeface="Calibri" pitchFamily="34" charset="0"/>
              </a:rPr>
              <a:t>          </a:t>
            </a:r>
            <a:endParaRPr lang="en-US" sz="1200" dirty="0">
              <a:latin typeface="Calibri" pitchFamily="34" charset="0"/>
            </a:endParaRPr>
          </a:p>
        </p:txBody>
      </p:sp>
      <p:sp>
        <p:nvSpPr>
          <p:cNvPr id="12304" name="Text Box 16"/>
          <p:cNvSpPr txBox="1">
            <a:spLocks noChangeArrowheads="1"/>
          </p:cNvSpPr>
          <p:nvPr/>
        </p:nvSpPr>
        <p:spPr bwMode="auto">
          <a:xfrm>
            <a:off x="304800" y="4876800"/>
            <a:ext cx="7162800" cy="1015663"/>
          </a:xfrm>
          <a:prstGeom prst="rect">
            <a:avLst/>
          </a:prstGeom>
          <a:noFill/>
          <a:ln w="9525">
            <a:noFill/>
            <a:miter lim="800000"/>
            <a:headEnd/>
            <a:tailEnd/>
          </a:ln>
          <a:effectLst/>
        </p:spPr>
        <p:txBody>
          <a:bodyPr wrap="square">
            <a:spAutoFit/>
          </a:bodyPr>
          <a:lstStyle/>
          <a:p>
            <a:r>
              <a:rPr lang="en-US" b="1" dirty="0">
                <a:latin typeface="Calibri" pitchFamily="34" charset="0"/>
              </a:rPr>
              <a:t>	</a:t>
            </a:r>
          </a:p>
          <a:p>
            <a:r>
              <a:rPr lang="en-US" sz="1400"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5" name="Text Box 17"/>
          <p:cNvSpPr txBox="1">
            <a:spLocks noChangeArrowheads="1"/>
          </p:cNvSpPr>
          <p:nvPr/>
        </p:nvSpPr>
        <p:spPr bwMode="auto">
          <a:xfrm>
            <a:off x="304800" y="4267200"/>
            <a:ext cx="7162800" cy="6186309"/>
          </a:xfrm>
          <a:prstGeom prst="rect">
            <a:avLst/>
          </a:prstGeom>
          <a:noFill/>
          <a:ln w="9525">
            <a:noFill/>
            <a:miter lim="800000"/>
            <a:headEnd/>
            <a:tailEnd/>
          </a:ln>
          <a:effectLst/>
        </p:spPr>
        <p:txBody>
          <a:bodyPr wrap="square">
            <a:spAutoFit/>
          </a:bodyPr>
          <a:lstStyle/>
          <a:p>
            <a:r>
              <a:rPr lang="en-US" b="1" dirty="0" smtClean="0">
                <a:latin typeface="Calibri" pitchFamily="34" charset="0"/>
              </a:rPr>
              <a:t>Department of Economic Security (DES):</a:t>
            </a:r>
          </a:p>
          <a:p>
            <a:r>
              <a:rPr lang="en-US" sz="1400" b="1" dirty="0" smtClean="0">
                <a:latin typeface="Calibri" pitchFamily="34" charset="0"/>
              </a:rPr>
              <a:t>Community Services:  </a:t>
            </a:r>
            <a:r>
              <a:rPr lang="en-US" sz="1400" dirty="0" smtClean="0">
                <a:latin typeface="Calibri" pitchFamily="34" charset="0"/>
              </a:rPr>
              <a:t>Made contact and referred approximately 40 veterans to CAP agencies for LIHEAP Utility Assistance and/or rental assistance.  (Most veterans were unaware of crisis assistance provided by Community Action Programs).  Successful first effort and will participate again. </a:t>
            </a:r>
          </a:p>
          <a:p>
            <a:r>
              <a:rPr lang="en-US" sz="1400" b="1" dirty="0" smtClean="0">
                <a:latin typeface="Calibri" pitchFamily="34" charset="0"/>
              </a:rPr>
              <a:t>Telephone Assistance: </a:t>
            </a:r>
            <a:r>
              <a:rPr lang="en-US" sz="1400" dirty="0" smtClean="0">
                <a:latin typeface="Calibri" pitchFamily="34" charset="0"/>
              </a:rPr>
              <a:t>(Land lines): The Telephone Discount unit spoke with over 50 veterans regarding the program.  We processed 9 Telephone Assistance Program applications, passed out 20 Telephone Discount Program (TDP) brochures and 5 </a:t>
            </a:r>
            <a:r>
              <a:rPr lang="en-US" sz="1400" dirty="0" err="1" smtClean="0">
                <a:latin typeface="Calibri" pitchFamily="34" charset="0"/>
              </a:rPr>
              <a:t>CenturyLink</a:t>
            </a:r>
            <a:r>
              <a:rPr lang="en-US" sz="1400" dirty="0" smtClean="0">
                <a:latin typeface="Calibri" pitchFamily="34" charset="0"/>
              </a:rPr>
              <a:t> Internet Basic brochures which reference the Lifeline/Telephone Assistance Program  (TAP).  Very pleased with first year results.</a:t>
            </a:r>
          </a:p>
          <a:p>
            <a:r>
              <a:rPr lang="en-US" sz="1400" b="1" dirty="0" smtClean="0">
                <a:latin typeface="Calibri" pitchFamily="34" charset="0"/>
              </a:rPr>
              <a:t>Child Support: </a:t>
            </a:r>
          </a:p>
          <a:p>
            <a:r>
              <a:rPr lang="en-US" sz="1400" dirty="0" smtClean="0">
                <a:latin typeface="Calibri" pitchFamily="34" charset="0"/>
              </a:rPr>
              <a:t> 59 Veterans came to our table with questions and were assisted with information regarding their case.</a:t>
            </a:r>
          </a:p>
          <a:p>
            <a:r>
              <a:rPr lang="en-US" sz="1400" dirty="0" smtClean="0">
                <a:latin typeface="Calibri" pitchFamily="34" charset="0"/>
              </a:rPr>
              <a:t>43 Requests for follow-ups were taken back to the DCSS offices for further follow-up work</a:t>
            </a:r>
          </a:p>
          <a:p>
            <a:r>
              <a:rPr lang="en-US" sz="1400" dirty="0" smtClean="0">
                <a:latin typeface="Calibri" pitchFamily="34" charset="0"/>
              </a:rPr>
              <a:t>12 Veterans inquired about Child Support order modifications and were given Modification Packets</a:t>
            </a:r>
          </a:p>
          <a:p>
            <a:r>
              <a:rPr lang="en-US" sz="1400" dirty="0" smtClean="0">
                <a:latin typeface="Calibri" pitchFamily="34" charset="0"/>
              </a:rPr>
              <a:t>3 Applications for Services were given</a:t>
            </a:r>
          </a:p>
          <a:p>
            <a:r>
              <a:rPr lang="en-US" sz="1400" b="1" dirty="0" smtClean="0">
                <a:latin typeface="Calibri" pitchFamily="34" charset="0"/>
              </a:rPr>
              <a:t>Benefits:</a:t>
            </a:r>
          </a:p>
          <a:p>
            <a:r>
              <a:rPr lang="en-US" sz="1400" dirty="0" smtClean="0">
                <a:latin typeface="Calibri" pitchFamily="34" charset="0"/>
              </a:rPr>
              <a:t>253 Applications received</a:t>
            </a:r>
          </a:p>
          <a:p>
            <a:r>
              <a:rPr lang="en-US" sz="1400" dirty="0" smtClean="0">
                <a:latin typeface="Calibri" pitchFamily="34" charset="0"/>
              </a:rPr>
              <a:t>Food Stamps (FS)					253</a:t>
            </a:r>
          </a:p>
          <a:p>
            <a:r>
              <a:rPr lang="en-US" sz="1400" dirty="0" smtClean="0">
                <a:latin typeface="Calibri" pitchFamily="34" charset="0"/>
              </a:rPr>
              <a:t>Medical Assistance (MA)					26</a:t>
            </a:r>
          </a:p>
          <a:p>
            <a:r>
              <a:rPr lang="en-US" sz="1400" dirty="0" smtClean="0">
                <a:latin typeface="Calibri" pitchFamily="34" charset="0"/>
              </a:rPr>
              <a:t>Temporary Assistance for Needy Families (TANF)			4</a:t>
            </a:r>
          </a:p>
          <a:p>
            <a:r>
              <a:rPr lang="en-US" sz="1400" dirty="0" smtClean="0">
                <a:latin typeface="Calibri" pitchFamily="34" charset="0"/>
              </a:rPr>
              <a:t>EBT cards issued					88</a:t>
            </a:r>
          </a:p>
          <a:p>
            <a:r>
              <a:rPr lang="en-US" sz="1400" dirty="0" smtClean="0">
                <a:latin typeface="Calibri" pitchFamily="34" charset="0"/>
              </a:rPr>
              <a:t>Customers who reported changes, had questions, or needed print outs	56</a:t>
            </a:r>
          </a:p>
          <a:p>
            <a:endParaRPr lang="en-US" sz="1400" dirty="0" smtClean="0">
              <a:latin typeface="Calibri" pitchFamily="34" charset="0"/>
            </a:endParaRPr>
          </a:p>
          <a:p>
            <a:r>
              <a:rPr lang="en-US" sz="1400" dirty="0" smtClean="0">
                <a:latin typeface="Calibri" pitchFamily="34" charset="0"/>
              </a:rPr>
              <a:t> </a:t>
            </a:r>
            <a:r>
              <a:rPr lang="en-US" sz="1400"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6" name="Text Box 18"/>
          <p:cNvSpPr txBox="1">
            <a:spLocks noChangeArrowheads="1"/>
          </p:cNvSpPr>
          <p:nvPr/>
        </p:nvSpPr>
        <p:spPr bwMode="auto">
          <a:xfrm>
            <a:off x="304800" y="6324601"/>
            <a:ext cx="7162800" cy="723275"/>
          </a:xfrm>
          <a:prstGeom prst="rect">
            <a:avLst/>
          </a:prstGeom>
          <a:noFill/>
          <a:ln w="9525">
            <a:noFill/>
            <a:miter lim="800000"/>
            <a:headEnd/>
            <a:tailEnd/>
          </a:ln>
          <a:effectLst/>
        </p:spPr>
        <p:txBody>
          <a:bodyPr wrap="square">
            <a:spAutoFit/>
          </a:bodyPr>
          <a:lstStyle/>
          <a:p>
            <a:endParaRPr lang="en-US" b="1" dirty="0">
              <a:latin typeface="Calibri" pitchFamily="34" charset="0"/>
            </a:endParaRPr>
          </a:p>
          <a:p>
            <a:endParaRPr lang="en-US" sz="1100" dirty="0" smtClean="0">
              <a:latin typeface="Calibri" pitchFamily="34" charset="0"/>
            </a:endParaRPr>
          </a:p>
          <a:p>
            <a:endParaRPr lang="en-US" sz="1200" dirty="0">
              <a:latin typeface="Calibri" pitchFamily="34" charset="0"/>
            </a:endParaRPr>
          </a:p>
        </p:txBody>
      </p:sp>
      <p:sp>
        <p:nvSpPr>
          <p:cNvPr id="12307" name="Text Box 19"/>
          <p:cNvSpPr txBox="1">
            <a:spLocks noChangeArrowheads="1"/>
          </p:cNvSpPr>
          <p:nvPr/>
        </p:nvSpPr>
        <p:spPr bwMode="auto">
          <a:xfrm>
            <a:off x="304800" y="7696200"/>
            <a:ext cx="7162800" cy="800219"/>
          </a:xfrm>
          <a:prstGeom prst="rect">
            <a:avLst/>
          </a:prstGeom>
          <a:noFill/>
          <a:ln w="9525">
            <a:noFill/>
            <a:miter lim="800000"/>
            <a:headEnd/>
            <a:tailEnd/>
          </a:ln>
          <a:effectLst/>
        </p:spPr>
        <p:txBody>
          <a:bodyPr>
            <a:spAutoFit/>
          </a:bodyPr>
          <a:lstStyle/>
          <a:p>
            <a:r>
              <a:rPr lang="en-US" b="1" dirty="0">
                <a:latin typeface="Calibri" pitchFamily="34" charset="0"/>
              </a:rPr>
              <a:t>	</a:t>
            </a:r>
          </a:p>
          <a:p>
            <a:r>
              <a:rPr lang="en-US" sz="1400" dirty="0">
                <a:latin typeface="Calibri" pitchFamily="34" charset="0"/>
              </a:rPr>
              <a:t>	</a:t>
            </a:r>
          </a:p>
          <a:p>
            <a:r>
              <a:rPr lang="en-US" sz="1400" dirty="0">
                <a:latin typeface="Calibri" pitchFamily="34" charset="0"/>
              </a:rPr>
              <a:t>          </a:t>
            </a:r>
            <a:endParaRPr lang="en-US" sz="1200" dirty="0">
              <a:latin typeface="Calibri" pitchFamily="34" charset="0"/>
            </a:endParaRPr>
          </a:p>
        </p:txBody>
      </p:sp>
      <p:sp>
        <p:nvSpPr>
          <p:cNvPr id="12309" name="Text Box 21"/>
          <p:cNvSpPr txBox="1">
            <a:spLocks noChangeArrowheads="1"/>
          </p:cNvSpPr>
          <p:nvPr/>
        </p:nvSpPr>
        <p:spPr bwMode="auto">
          <a:xfrm>
            <a:off x="304800" y="8305800"/>
            <a:ext cx="7162800" cy="369332"/>
          </a:xfrm>
          <a:prstGeom prst="rect">
            <a:avLst/>
          </a:prstGeom>
          <a:noFill/>
          <a:ln w="9525">
            <a:noFill/>
            <a:miter lim="800000"/>
            <a:headEnd/>
            <a:tailEnd/>
          </a:ln>
          <a:effectLst/>
        </p:spPr>
        <p:txBody>
          <a:bodyPr>
            <a:spAutoFit/>
          </a:bodyPr>
          <a:lstStyle/>
          <a:p>
            <a:r>
              <a:rPr lang="en-US" b="1" dirty="0">
                <a:latin typeface="Calibri" pitchFamily="34" charset="0"/>
              </a:rPr>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ltLang="en-US"/>
          </a:p>
        </p:txBody>
      </p:sp>
      <p:sp>
        <p:nvSpPr>
          <p:cNvPr id="2051" name="Rectangle 4"/>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ltLang="en-US"/>
          </a:p>
        </p:txBody>
      </p:sp>
      <p:sp>
        <p:nvSpPr>
          <p:cNvPr id="2052" name="Rectangle 5"/>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ltLang="en-US"/>
          </a:p>
        </p:txBody>
      </p:sp>
      <p:sp>
        <p:nvSpPr>
          <p:cNvPr id="2053" name="Rectangle 6"/>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ltLang="en-US"/>
          </a:p>
        </p:txBody>
      </p:sp>
      <p:sp>
        <p:nvSpPr>
          <p:cNvPr id="2054" name="Rectangle 7"/>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ltLang="en-US"/>
          </a:p>
        </p:txBody>
      </p:sp>
      <p:sp>
        <p:nvSpPr>
          <p:cNvPr id="2055" name="Rectangle 8"/>
          <p:cNvSpPr>
            <a:spLocks noChangeArrowheads="1"/>
          </p:cNvSpPr>
          <p:nvPr/>
        </p:nvSpPr>
        <p:spPr bwMode="auto">
          <a:xfrm>
            <a:off x="0" y="4114800"/>
            <a:ext cx="7772400" cy="0"/>
          </a:xfrm>
          <a:prstGeom prst="rect">
            <a:avLst/>
          </a:prstGeom>
          <a:noFill/>
          <a:ln w="9525">
            <a:noFill/>
            <a:miter lim="800000"/>
            <a:headEnd/>
            <a:tailEnd/>
          </a:ln>
          <a:effectLst/>
        </p:spPr>
        <p:txBody>
          <a:bodyPr wrap="none" anchor="ctr">
            <a:spAutoFit/>
          </a:bodyPr>
          <a:lstStyle/>
          <a:p>
            <a:endParaRPr lang="en-US" altLang="en-US"/>
          </a:p>
        </p:txBody>
      </p:sp>
      <p:pic>
        <p:nvPicPr>
          <p:cNvPr id="2056" name="Picture 9"/>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27262" y="152400"/>
            <a:ext cx="3317875" cy="1047750"/>
          </a:xfrm>
          <a:prstGeom prst="rect">
            <a:avLst/>
          </a:prstGeom>
          <a:noFill/>
          <a:ln w="9525">
            <a:noFill/>
            <a:miter lim="800000"/>
            <a:headEnd/>
            <a:tailEnd/>
          </a:ln>
        </p:spPr>
      </p:pic>
      <p:sp>
        <p:nvSpPr>
          <p:cNvPr id="2057" name="Line 10"/>
          <p:cNvSpPr>
            <a:spLocks noChangeShapeType="1"/>
          </p:cNvSpPr>
          <p:nvPr/>
        </p:nvSpPr>
        <p:spPr bwMode="auto">
          <a:xfrm>
            <a:off x="228600" y="152400"/>
            <a:ext cx="0" cy="9753600"/>
          </a:xfrm>
          <a:prstGeom prst="line">
            <a:avLst/>
          </a:prstGeom>
          <a:noFill/>
          <a:ln w="38100">
            <a:solidFill>
              <a:schemeClr val="tx1"/>
            </a:solidFill>
            <a:round/>
            <a:headEnd/>
            <a:tailEnd/>
          </a:ln>
          <a:effectLst/>
        </p:spPr>
        <p:txBody>
          <a:bodyPr/>
          <a:lstStyle/>
          <a:p>
            <a:endParaRPr lang="en-US"/>
          </a:p>
        </p:txBody>
      </p:sp>
      <p:sp>
        <p:nvSpPr>
          <p:cNvPr id="2058" name="Line 11"/>
          <p:cNvSpPr>
            <a:spLocks noChangeShapeType="1"/>
          </p:cNvSpPr>
          <p:nvPr/>
        </p:nvSpPr>
        <p:spPr bwMode="auto">
          <a:xfrm>
            <a:off x="228600" y="9906000"/>
            <a:ext cx="7315200" cy="0"/>
          </a:xfrm>
          <a:prstGeom prst="line">
            <a:avLst/>
          </a:prstGeom>
          <a:noFill/>
          <a:ln w="38100">
            <a:solidFill>
              <a:schemeClr val="tx1"/>
            </a:solidFill>
            <a:round/>
            <a:headEnd/>
            <a:tailEnd/>
          </a:ln>
          <a:effectLst/>
        </p:spPr>
        <p:txBody>
          <a:bodyPr/>
          <a:lstStyle/>
          <a:p>
            <a:endParaRPr lang="en-US"/>
          </a:p>
        </p:txBody>
      </p:sp>
      <p:sp>
        <p:nvSpPr>
          <p:cNvPr id="2059" name="Line 12"/>
          <p:cNvSpPr>
            <a:spLocks noChangeShapeType="1"/>
          </p:cNvSpPr>
          <p:nvPr/>
        </p:nvSpPr>
        <p:spPr bwMode="auto">
          <a:xfrm flipV="1">
            <a:off x="7543800" y="152400"/>
            <a:ext cx="0" cy="9753600"/>
          </a:xfrm>
          <a:prstGeom prst="line">
            <a:avLst/>
          </a:prstGeom>
          <a:noFill/>
          <a:ln w="38100">
            <a:solidFill>
              <a:schemeClr val="tx1"/>
            </a:solidFill>
            <a:round/>
            <a:headEnd/>
            <a:tailEnd/>
          </a:ln>
          <a:effectLst/>
        </p:spPr>
        <p:txBody>
          <a:bodyPr/>
          <a:lstStyle/>
          <a:p>
            <a:endParaRPr lang="en-US"/>
          </a:p>
        </p:txBody>
      </p:sp>
      <p:sp>
        <p:nvSpPr>
          <p:cNvPr id="2060" name="Text Box 16"/>
          <p:cNvSpPr txBox="1">
            <a:spLocks noChangeArrowheads="1"/>
          </p:cNvSpPr>
          <p:nvPr/>
        </p:nvSpPr>
        <p:spPr bwMode="auto">
          <a:xfrm>
            <a:off x="2057400" y="1524000"/>
            <a:ext cx="3657600" cy="641350"/>
          </a:xfrm>
          <a:prstGeom prst="rect">
            <a:avLst/>
          </a:prstGeom>
          <a:noFill/>
          <a:ln w="9525">
            <a:noFill/>
            <a:miter lim="800000"/>
            <a:headEnd/>
            <a:tailEnd/>
          </a:ln>
          <a:effectLst/>
        </p:spPr>
        <p:txBody>
          <a:bodyPr>
            <a:spAutoFit/>
          </a:bodyPr>
          <a:lstStyle/>
          <a:p>
            <a:pPr algn="ctr">
              <a:spcBef>
                <a:spcPct val="50000"/>
              </a:spcBef>
            </a:pPr>
            <a:r>
              <a:rPr lang="en-US" altLang="en-US" b="1">
                <a:latin typeface="Calibri" pitchFamily="34" charset="0"/>
              </a:rPr>
              <a:t>Thank You to Our Organizational Donors:</a:t>
            </a:r>
          </a:p>
        </p:txBody>
      </p:sp>
      <p:sp>
        <p:nvSpPr>
          <p:cNvPr id="2061" name="Text Box 17"/>
          <p:cNvSpPr txBox="1">
            <a:spLocks noChangeArrowheads="1"/>
          </p:cNvSpPr>
          <p:nvPr/>
        </p:nvSpPr>
        <p:spPr bwMode="auto">
          <a:xfrm>
            <a:off x="2038350" y="4845050"/>
            <a:ext cx="3657600" cy="366713"/>
          </a:xfrm>
          <a:prstGeom prst="rect">
            <a:avLst/>
          </a:prstGeom>
          <a:noFill/>
          <a:ln w="9525">
            <a:noFill/>
            <a:miter lim="800000"/>
            <a:headEnd/>
            <a:tailEnd/>
          </a:ln>
          <a:effectLst/>
        </p:spPr>
        <p:txBody>
          <a:bodyPr>
            <a:spAutoFit/>
          </a:bodyPr>
          <a:lstStyle/>
          <a:p>
            <a:pPr algn="ctr">
              <a:spcBef>
                <a:spcPct val="50000"/>
              </a:spcBef>
            </a:pPr>
            <a:r>
              <a:rPr lang="en-US" altLang="en-US" b="1">
                <a:latin typeface="Calibri" pitchFamily="34" charset="0"/>
              </a:rPr>
              <a:t>Thank You to Our Individual Donors:</a:t>
            </a:r>
          </a:p>
        </p:txBody>
      </p:sp>
      <p:sp>
        <p:nvSpPr>
          <p:cNvPr id="2062" name="Text Box 18"/>
          <p:cNvSpPr txBox="1">
            <a:spLocks noChangeArrowheads="1"/>
          </p:cNvSpPr>
          <p:nvPr/>
        </p:nvSpPr>
        <p:spPr bwMode="auto">
          <a:xfrm>
            <a:off x="1143000" y="9525000"/>
            <a:ext cx="5486400" cy="366713"/>
          </a:xfrm>
          <a:prstGeom prst="rect">
            <a:avLst/>
          </a:prstGeom>
          <a:noFill/>
          <a:ln w="9525">
            <a:noFill/>
            <a:miter lim="800000"/>
            <a:headEnd/>
            <a:tailEnd/>
          </a:ln>
          <a:effectLst/>
        </p:spPr>
        <p:txBody>
          <a:bodyPr>
            <a:spAutoFit/>
          </a:bodyPr>
          <a:lstStyle/>
          <a:p>
            <a:pPr algn="ctr">
              <a:spcBef>
                <a:spcPct val="50000"/>
              </a:spcBef>
            </a:pPr>
            <a:r>
              <a:rPr lang="en-US" altLang="en-US" b="1"/>
              <a:t>Thank You to Our Hundreds of Volunteers!</a:t>
            </a:r>
          </a:p>
        </p:txBody>
      </p:sp>
      <p:sp>
        <p:nvSpPr>
          <p:cNvPr id="2063" name="TextBox 3"/>
          <p:cNvSpPr txBox="1">
            <a:spLocks noChangeArrowheads="1"/>
          </p:cNvSpPr>
          <p:nvPr/>
        </p:nvSpPr>
        <p:spPr bwMode="auto">
          <a:xfrm>
            <a:off x="457200" y="2165350"/>
            <a:ext cx="6858000" cy="2678113"/>
          </a:xfrm>
          <a:prstGeom prst="rect">
            <a:avLst/>
          </a:prstGeom>
          <a:noFill/>
          <a:ln w="9525">
            <a:noFill/>
            <a:miter lim="800000"/>
            <a:headEnd/>
            <a:tailEnd/>
          </a:ln>
        </p:spPr>
        <p:txBody>
          <a:bodyPr>
            <a:spAutoFit/>
          </a:bodyPr>
          <a:lstStyle/>
          <a:p>
            <a:r>
              <a:rPr lang="en-US" altLang="en-US" sz="1200" b="1" dirty="0">
                <a:latin typeface="Calibri" pitchFamily="34" charset="0"/>
                <a:ea typeface="Calibri" pitchFamily="34" charset="0"/>
                <a:cs typeface="Calibri" pitchFamily="34" charset="0"/>
              </a:rPr>
              <a:t>American Legion Auxiliary, American Legion Dept. of Arizona, American Legion Post No 101, American Legion Riders Post 35, American Legion Surprise Post 96, American Legion Surprise Post 96, Arizona Department of Veteran Services, Association of the United States Army, AZ Territorial Chapter 7202, Boots For Our Troops Foundation, Bull Terrier Club of Central Arizona, Church of the Epiphany, Crescent Run Veterans Club, Disabled American Veterans Sun City Star Chapter 24, Golden Vista Christian Women, Ira Hayes Detachment 002 Marine Corps League, Jewish War Veterans Scottsdale Post 210, Jewish War Veterans Post 128 Red Mountain Post, Knights of Columbus #2736, Knights of Columbus 4th Degree, Korean War Veterans Arden A Rowley Chapter, Liberty Buick, Military Order of the Purple Heart Chapter 691, Military Order of the Purple Heart, Old </a:t>
            </a:r>
            <a:r>
              <a:rPr lang="en-US" altLang="en-US" sz="1200" b="1" dirty="0" err="1">
                <a:latin typeface="Calibri" pitchFamily="34" charset="0"/>
                <a:ea typeface="Calibri" pitchFamily="34" charset="0"/>
                <a:cs typeface="Calibri" pitchFamily="34" charset="0"/>
              </a:rPr>
              <a:t>Broadmoor</a:t>
            </a:r>
            <a:r>
              <a:rPr lang="en-US" altLang="en-US" sz="1200" b="1" dirty="0">
                <a:latin typeface="Calibri" pitchFamily="34" charset="0"/>
                <a:ea typeface="Calibri" pitchFamily="34" charset="0"/>
                <a:cs typeface="Calibri" pitchFamily="34" charset="0"/>
              </a:rPr>
              <a:t> Investments, Paradise Valley Chapter Daughters of the American Revolution, Phoenix Veterans Affairs Health Care System, Safeway Foundation, San Tan Crown Rotary, </a:t>
            </a:r>
            <a:r>
              <a:rPr lang="en-US" altLang="en-US" sz="1200" b="1" dirty="0" err="1">
                <a:latin typeface="Calibri" pitchFamily="34" charset="0"/>
                <a:ea typeface="Calibri" pitchFamily="34" charset="0"/>
                <a:cs typeface="Calibri" pitchFamily="34" charset="0"/>
              </a:rPr>
              <a:t>Solera</a:t>
            </a:r>
            <a:r>
              <a:rPr lang="en-US" altLang="en-US" sz="1200" b="1" dirty="0">
                <a:latin typeface="Calibri" pitchFamily="34" charset="0"/>
                <a:ea typeface="Calibri" pitchFamily="34" charset="0"/>
                <a:cs typeface="Calibri" pitchFamily="34" charset="0"/>
              </a:rPr>
              <a:t> Men's Club, Stand Up and Stand Proud, Sun Lakes Breakfast Lions Foundation, Sun Lakes Jewish Congregation Sisterhood, Sun Lakes United Methodist Church, VMLC Charities, Vietnam Veterans of America Chapter 1011, West Valley Korean War Veterans, Western States Prospecting Association Inc, Women of the Moose Chapter 1642</a:t>
            </a:r>
          </a:p>
        </p:txBody>
      </p:sp>
      <p:sp>
        <p:nvSpPr>
          <p:cNvPr id="2064" name="TextBox 4"/>
          <p:cNvSpPr txBox="1">
            <a:spLocks noChangeArrowheads="1"/>
          </p:cNvSpPr>
          <p:nvPr/>
        </p:nvSpPr>
        <p:spPr bwMode="auto">
          <a:xfrm>
            <a:off x="438150" y="5237163"/>
            <a:ext cx="6858000" cy="4154487"/>
          </a:xfrm>
          <a:prstGeom prst="rect">
            <a:avLst/>
          </a:prstGeom>
          <a:noFill/>
          <a:ln w="9525">
            <a:noFill/>
            <a:miter lim="800000"/>
            <a:headEnd/>
            <a:tailEnd/>
          </a:ln>
        </p:spPr>
        <p:txBody>
          <a:bodyPr>
            <a:spAutoFit/>
          </a:bodyPr>
          <a:lstStyle/>
          <a:p>
            <a:r>
              <a:rPr lang="en-US" altLang="en-US" sz="1200" b="1">
                <a:latin typeface="Calibri" pitchFamily="34" charset="0"/>
                <a:ea typeface="Calibri" pitchFamily="34" charset="0"/>
                <a:cs typeface="Calibri" pitchFamily="34" charset="0"/>
              </a:rPr>
              <a:t>Adrienne Haupt, Alice Martini, Benjamin Thompson, Bob Aiken, Candice Gutierrez, Carol Ann Harbushka, Cheryl Rentscheler, Chris Bradley, Constance Lee  Fenwick, Craig A Lyon, D.A. Droesch, Daniel Dragonetti, Daryll Bourret, David Merta, Dawn McGaff, Deborah Palmer, Delbert Honn, Diana Smith, Diane Beatty, Dietra Tillotson, Donald Hochberg, Donald Jankowski, Donald Lubin, Doris French, Dorothy Bobek-Vacin, Earl Shellum, Earle Kaufman, Edna Hathorn, Elizabeth Simpson, Elizabeth Smith-Gammel, Ellen Dale, Elmer Miller, Ernest Jerome, Frances Hodson, G Bland, Gene Miller, George Stafford, Gilbert Arriola, Gloria Barone, Gloria Titus, Gordon Hackett, Grace Cuyler, Harry P. Wolfe, Hedy Martin, Helen Sckrabulis, Jack Pelzel, James and Cecelia Iantorno, James Baker, James Flanagan Jr, James Gerace, Jeanette Martin, Jerry Wojtas, Jim Durham, Jim Evans, Joan Spinosa, Joann Guttu, Joanne Knutson, John Dixon, John Rusbasan, JR., Jon Beydler, Jon Wendt, Jonita Bigelow, Joseph Bennett, Joseph Beyer, Joseph Gustafson, Judith Brooks, Judith Pelham, Judith Swanson, Julia Reimold, Karen Williams, Kathleen Brimacombe, Kathleen Loveson, Kathy Maroney, Kelly Kallman, Kim Guyer, Lee Price, Leonard Paulson, Lester Reinig, Linda Adkins, Linda Nesteruck, Linnea Whisler, Lola Strum, Loretta Munsell-Overson, Lori Mikkelson, Lorraine Dagon, Lynda Germond, M. Frances Curtis, M.S. Lafrance, Marie Peragine, Marie Szymanski, Marion Haupt, Marva Willis-Perry, Mary Ann Bjorgo, Mary DiCerbo, Mary Duffy, Mary Lou Nevin, Matt Orlando, Melvin Brody, Mervyn Lakin, Michael Gallagher, Nelson S Ladd, Norma Langer, Patricia Flemming, Patricia McGowan, Patricia Villalpando, Paul Christopherson, Paul Toft, Paula Bosselman, Richard Brass, Richard Davis, Rob Erlick, Robert Aiken, Robert Archibald, Robert Branton, Robert Hetzer, Robert Rouleau, Robert Wright, Rodo Sofranac, Roger Jacobson Jr, Ronald Jones, Sharon Mills, Shirley Juan, Sid Stelpstra, Steven Balthazor, Steven Modrzejewski, Tammy Dane, Tammy Kaatz, Teresa Ballantyne, Terry Hermann, Thelma L. Roelants, Theresa Bachman, Thomas Kostelnik, Thomas Waters, Vernon Hall, Vivian Wood, Will Jacobs, William Ford, William J. Walker</a:t>
            </a: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7225</TotalTime>
  <Words>1378</Words>
  <Application>Microsoft Office PowerPoint</Application>
  <PresentationFormat>Custom</PresentationFormat>
  <Paragraphs>207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bbridwell</dc:creator>
  <cp:lastModifiedBy>AZCEH Laptop 1</cp:lastModifiedBy>
  <cp:revision>169</cp:revision>
  <cp:lastPrinted>2014-05-20T20:33:14Z</cp:lastPrinted>
  <dcterms:created xsi:type="dcterms:W3CDTF">2011-07-14T17:29:04Z</dcterms:created>
  <dcterms:modified xsi:type="dcterms:W3CDTF">2015-04-21T18:44:47Z</dcterms:modified>
</cp:coreProperties>
</file>