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9" r:id="rId2"/>
    <p:sldId id="300" r:id="rId3"/>
    <p:sldId id="273" r:id="rId4"/>
    <p:sldId id="278" r:id="rId5"/>
    <p:sldId id="301" r:id="rId6"/>
    <p:sldId id="304" r:id="rId7"/>
    <p:sldId id="296" r:id="rId8"/>
    <p:sldId id="302" r:id="rId9"/>
    <p:sldId id="267" r:id="rId10"/>
    <p:sldId id="280" r:id="rId11"/>
    <p:sldId id="266" r:id="rId12"/>
    <p:sldId id="305" r:id="rId13"/>
    <p:sldId id="297" r:id="rId1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0" autoAdjust="0"/>
    <p:restoredTop sz="94660"/>
  </p:normalViewPr>
  <p:slideViewPr>
    <p:cSldViewPr snapToGrid="0">
      <p:cViewPr varScale="1">
        <p:scale>
          <a:sx n="117" d="100"/>
          <a:sy n="117" d="100"/>
        </p:scale>
        <p:origin x="2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1B5DE-33E7-4F7F-9E4F-9104726AF76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3E07651A-F85F-4EBA-923B-AFE9C27D15E5}">
      <dgm:prSet/>
      <dgm:spPr/>
      <dgm:t>
        <a:bodyPr/>
        <a:lstStyle/>
        <a:p>
          <a:r>
            <a:rPr lang="en-US" dirty="0"/>
            <a:t>45,600 communities nationwide</a:t>
          </a:r>
        </a:p>
      </dgm:t>
    </dgm:pt>
    <dgm:pt modelId="{6C19F028-B4E6-4784-80BC-11410432CBD2}" type="parTrans" cxnId="{63D86216-1727-467B-83B1-ED30E82A5DFE}">
      <dgm:prSet/>
      <dgm:spPr/>
      <dgm:t>
        <a:bodyPr/>
        <a:lstStyle/>
        <a:p>
          <a:endParaRPr lang="en-US"/>
        </a:p>
      </dgm:t>
    </dgm:pt>
    <dgm:pt modelId="{8F607CAC-4779-4959-B85E-3810C36E4AA9}" type="sibTrans" cxnId="{63D86216-1727-467B-83B1-ED30E82A5DFE}">
      <dgm:prSet/>
      <dgm:spPr/>
      <dgm:t>
        <a:bodyPr/>
        <a:lstStyle/>
        <a:p>
          <a:endParaRPr lang="en-US"/>
        </a:p>
      </dgm:t>
    </dgm:pt>
    <dgm:pt modelId="{75C43D56-A296-41E1-9D7C-3FD88F26BD61}">
      <dgm:prSet/>
      <dgm:spPr/>
      <dgm:t>
        <a:bodyPr/>
        <a:lstStyle/>
        <a:p>
          <a:r>
            <a:rPr lang="en-US" dirty="0"/>
            <a:t>3M homeowners and renters</a:t>
          </a:r>
        </a:p>
      </dgm:t>
    </dgm:pt>
    <dgm:pt modelId="{9C130BBF-5F93-4349-95E6-D51E1FFDB9BC}" type="parTrans" cxnId="{07A2B4B0-F0D3-47DD-A78E-82C6DF36C990}">
      <dgm:prSet/>
      <dgm:spPr/>
      <dgm:t>
        <a:bodyPr/>
        <a:lstStyle/>
        <a:p>
          <a:endParaRPr lang="en-US"/>
        </a:p>
      </dgm:t>
    </dgm:pt>
    <dgm:pt modelId="{375534D2-192A-43A1-BD25-D098804AA688}" type="sibTrans" cxnId="{07A2B4B0-F0D3-47DD-A78E-82C6DF36C990}">
      <dgm:prSet/>
      <dgm:spPr/>
      <dgm:t>
        <a:bodyPr/>
        <a:lstStyle/>
        <a:p>
          <a:endParaRPr lang="en-US"/>
        </a:p>
      </dgm:t>
    </dgm:pt>
    <dgm:pt modelId="{2B24B148-F43B-428B-8CCE-CF501B476D25}">
      <dgm:prSet/>
      <dgm:spPr/>
      <dgm:t>
        <a:bodyPr/>
        <a:lstStyle/>
        <a:p>
          <a:r>
            <a:rPr lang="en-US" dirty="0"/>
            <a:t>Median incomes half of national median</a:t>
          </a:r>
        </a:p>
      </dgm:t>
    </dgm:pt>
    <dgm:pt modelId="{14FBD06E-2887-404C-8741-C90DB4E7DF92}" type="parTrans" cxnId="{44567CF9-D20F-4886-956B-C66FF7996100}">
      <dgm:prSet/>
      <dgm:spPr/>
      <dgm:t>
        <a:bodyPr/>
        <a:lstStyle/>
        <a:p>
          <a:endParaRPr lang="en-US"/>
        </a:p>
      </dgm:t>
    </dgm:pt>
    <dgm:pt modelId="{790B635F-3170-4C9A-90F7-294E2AAC3D38}" type="sibTrans" cxnId="{44567CF9-D20F-4886-956B-C66FF7996100}">
      <dgm:prSet/>
      <dgm:spPr/>
      <dgm:t>
        <a:bodyPr/>
        <a:lstStyle/>
        <a:p>
          <a:endParaRPr lang="en-US"/>
        </a:p>
      </dgm:t>
    </dgm:pt>
    <dgm:pt modelId="{EA93C274-F18D-4D2C-A9A9-648BE24FF5B1}">
      <dgm:prSet/>
      <dgm:spPr/>
      <dgm:t>
        <a:bodyPr/>
        <a:lstStyle/>
        <a:p>
          <a:r>
            <a:rPr lang="en-US" dirty="0"/>
            <a:t>Detached, modest size factory-built homes in dense neighborhoods</a:t>
          </a:r>
        </a:p>
      </dgm:t>
    </dgm:pt>
    <dgm:pt modelId="{A5E12022-11A2-45B0-9F97-7E179AB72B32}" type="parTrans" cxnId="{9BFDA08E-EC4B-4E8D-9712-470EEADD83E5}">
      <dgm:prSet/>
      <dgm:spPr/>
      <dgm:t>
        <a:bodyPr/>
        <a:lstStyle/>
        <a:p>
          <a:endParaRPr lang="en-US"/>
        </a:p>
      </dgm:t>
    </dgm:pt>
    <dgm:pt modelId="{8BF218D6-173E-469B-B034-0343DD8099DC}" type="sibTrans" cxnId="{9BFDA08E-EC4B-4E8D-9712-470EEADD83E5}">
      <dgm:prSet/>
      <dgm:spPr/>
      <dgm:t>
        <a:bodyPr/>
        <a:lstStyle/>
        <a:p>
          <a:endParaRPr lang="en-US"/>
        </a:p>
      </dgm:t>
    </dgm:pt>
    <dgm:pt modelId="{8B0C1D66-C7AD-4679-84E6-4167B35F2BFC}" type="pres">
      <dgm:prSet presAssocID="{7251B5DE-33E7-4F7F-9E4F-9104726AF760}" presName="matrix" presStyleCnt="0">
        <dgm:presLayoutVars>
          <dgm:chMax val="1"/>
          <dgm:dir/>
          <dgm:resizeHandles val="exact"/>
        </dgm:presLayoutVars>
      </dgm:prSet>
      <dgm:spPr/>
    </dgm:pt>
    <dgm:pt modelId="{1523F26B-9B9E-490E-9216-FADA7F976894}" type="pres">
      <dgm:prSet presAssocID="{7251B5DE-33E7-4F7F-9E4F-9104726AF760}" presName="axisShape" presStyleLbl="bgShp" presStyleIdx="0" presStyleCnt="1"/>
      <dgm:spPr/>
    </dgm:pt>
    <dgm:pt modelId="{26687468-4FF2-4A3C-B34D-CF27D3EF8037}" type="pres">
      <dgm:prSet presAssocID="{7251B5DE-33E7-4F7F-9E4F-9104726AF760}" presName="rect1" presStyleLbl="node1" presStyleIdx="0" presStyleCnt="4">
        <dgm:presLayoutVars>
          <dgm:chMax val="0"/>
          <dgm:chPref val="0"/>
          <dgm:bulletEnabled val="1"/>
        </dgm:presLayoutVars>
      </dgm:prSet>
      <dgm:spPr/>
    </dgm:pt>
    <dgm:pt modelId="{70D6D9BF-D5B9-4234-B28F-763D8618C7A7}" type="pres">
      <dgm:prSet presAssocID="{7251B5DE-33E7-4F7F-9E4F-9104726AF760}" presName="rect2" presStyleLbl="node1" presStyleIdx="1" presStyleCnt="4">
        <dgm:presLayoutVars>
          <dgm:chMax val="0"/>
          <dgm:chPref val="0"/>
          <dgm:bulletEnabled val="1"/>
        </dgm:presLayoutVars>
      </dgm:prSet>
      <dgm:spPr/>
    </dgm:pt>
    <dgm:pt modelId="{7704C77E-E8F0-4B9E-B6C5-FD79DECB8FB4}" type="pres">
      <dgm:prSet presAssocID="{7251B5DE-33E7-4F7F-9E4F-9104726AF760}" presName="rect3" presStyleLbl="node1" presStyleIdx="2" presStyleCnt="4">
        <dgm:presLayoutVars>
          <dgm:chMax val="0"/>
          <dgm:chPref val="0"/>
          <dgm:bulletEnabled val="1"/>
        </dgm:presLayoutVars>
      </dgm:prSet>
      <dgm:spPr/>
    </dgm:pt>
    <dgm:pt modelId="{788852A6-CEE3-4FCC-BBFA-87FCC1B6FE06}" type="pres">
      <dgm:prSet presAssocID="{7251B5DE-33E7-4F7F-9E4F-9104726AF760}" presName="rect4" presStyleLbl="node1" presStyleIdx="3" presStyleCnt="4">
        <dgm:presLayoutVars>
          <dgm:chMax val="0"/>
          <dgm:chPref val="0"/>
          <dgm:bulletEnabled val="1"/>
        </dgm:presLayoutVars>
      </dgm:prSet>
      <dgm:spPr/>
    </dgm:pt>
  </dgm:ptLst>
  <dgm:cxnLst>
    <dgm:cxn modelId="{63D86216-1727-467B-83B1-ED30E82A5DFE}" srcId="{7251B5DE-33E7-4F7F-9E4F-9104726AF760}" destId="{3E07651A-F85F-4EBA-923B-AFE9C27D15E5}" srcOrd="0" destOrd="0" parTransId="{6C19F028-B4E6-4784-80BC-11410432CBD2}" sibTransId="{8F607CAC-4779-4959-B85E-3810C36E4AA9}"/>
    <dgm:cxn modelId="{E532013E-C638-4E0B-8907-ACE9D43EECC8}" type="presOf" srcId="{3E07651A-F85F-4EBA-923B-AFE9C27D15E5}" destId="{26687468-4FF2-4A3C-B34D-CF27D3EF8037}" srcOrd="0" destOrd="0" presId="urn:microsoft.com/office/officeart/2005/8/layout/matrix2"/>
    <dgm:cxn modelId="{253F715C-C380-4562-BC08-97D2764DDACE}" type="presOf" srcId="{EA93C274-F18D-4D2C-A9A9-648BE24FF5B1}" destId="{788852A6-CEE3-4FCC-BBFA-87FCC1B6FE06}" srcOrd="0" destOrd="0" presId="urn:microsoft.com/office/officeart/2005/8/layout/matrix2"/>
    <dgm:cxn modelId="{9BFDA08E-EC4B-4E8D-9712-470EEADD83E5}" srcId="{7251B5DE-33E7-4F7F-9E4F-9104726AF760}" destId="{EA93C274-F18D-4D2C-A9A9-648BE24FF5B1}" srcOrd="3" destOrd="0" parTransId="{A5E12022-11A2-45B0-9F97-7E179AB72B32}" sibTransId="{8BF218D6-173E-469B-B034-0343DD8099DC}"/>
    <dgm:cxn modelId="{C7877998-1BFF-4848-B5B5-ED016D243122}" type="presOf" srcId="{75C43D56-A296-41E1-9D7C-3FD88F26BD61}" destId="{70D6D9BF-D5B9-4234-B28F-763D8618C7A7}" srcOrd="0" destOrd="0" presId="urn:microsoft.com/office/officeart/2005/8/layout/matrix2"/>
    <dgm:cxn modelId="{07A2B4B0-F0D3-47DD-A78E-82C6DF36C990}" srcId="{7251B5DE-33E7-4F7F-9E4F-9104726AF760}" destId="{75C43D56-A296-41E1-9D7C-3FD88F26BD61}" srcOrd="1" destOrd="0" parTransId="{9C130BBF-5F93-4349-95E6-D51E1FFDB9BC}" sibTransId="{375534D2-192A-43A1-BD25-D098804AA688}"/>
    <dgm:cxn modelId="{05A76EBF-AF31-477C-BBB0-F7CC007A61C1}" type="presOf" srcId="{7251B5DE-33E7-4F7F-9E4F-9104726AF760}" destId="{8B0C1D66-C7AD-4679-84E6-4167B35F2BFC}" srcOrd="0" destOrd="0" presId="urn:microsoft.com/office/officeart/2005/8/layout/matrix2"/>
    <dgm:cxn modelId="{FCC3C5CA-97CC-4253-B632-84EAD1A5792A}" type="presOf" srcId="{2B24B148-F43B-428B-8CCE-CF501B476D25}" destId="{7704C77E-E8F0-4B9E-B6C5-FD79DECB8FB4}" srcOrd="0" destOrd="0" presId="urn:microsoft.com/office/officeart/2005/8/layout/matrix2"/>
    <dgm:cxn modelId="{44567CF9-D20F-4886-956B-C66FF7996100}" srcId="{7251B5DE-33E7-4F7F-9E4F-9104726AF760}" destId="{2B24B148-F43B-428B-8CCE-CF501B476D25}" srcOrd="2" destOrd="0" parTransId="{14FBD06E-2887-404C-8741-C90DB4E7DF92}" sibTransId="{790B635F-3170-4C9A-90F7-294E2AAC3D38}"/>
    <dgm:cxn modelId="{5F7FD639-DE2A-4E17-8E29-90BAFD22BBF0}" type="presParOf" srcId="{8B0C1D66-C7AD-4679-84E6-4167B35F2BFC}" destId="{1523F26B-9B9E-490E-9216-FADA7F976894}" srcOrd="0" destOrd="0" presId="urn:microsoft.com/office/officeart/2005/8/layout/matrix2"/>
    <dgm:cxn modelId="{F4604968-EE93-4144-8966-B622355FB3C3}" type="presParOf" srcId="{8B0C1D66-C7AD-4679-84E6-4167B35F2BFC}" destId="{26687468-4FF2-4A3C-B34D-CF27D3EF8037}" srcOrd="1" destOrd="0" presId="urn:microsoft.com/office/officeart/2005/8/layout/matrix2"/>
    <dgm:cxn modelId="{E07784DC-68C1-4B38-87FE-75FB60DD62D8}" type="presParOf" srcId="{8B0C1D66-C7AD-4679-84E6-4167B35F2BFC}" destId="{70D6D9BF-D5B9-4234-B28F-763D8618C7A7}" srcOrd="2" destOrd="0" presId="urn:microsoft.com/office/officeart/2005/8/layout/matrix2"/>
    <dgm:cxn modelId="{16F83BAA-94CB-416B-9377-E0F5E9EFF4FB}" type="presParOf" srcId="{8B0C1D66-C7AD-4679-84E6-4167B35F2BFC}" destId="{7704C77E-E8F0-4B9E-B6C5-FD79DECB8FB4}" srcOrd="3" destOrd="0" presId="urn:microsoft.com/office/officeart/2005/8/layout/matrix2"/>
    <dgm:cxn modelId="{C42EF2A4-3955-4BE1-8B65-BD21E40A74EB}" type="presParOf" srcId="{8B0C1D66-C7AD-4679-84E6-4167B35F2BFC}" destId="{788852A6-CEE3-4FCC-BBFA-87FCC1B6FE06}"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17038-DEE9-4A07-9BD2-2A0A8978301C}"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79F6F158-33BE-4493-ABD6-A3233E0CFF75}" type="pres">
      <dgm:prSet presAssocID="{A9817038-DEE9-4A07-9BD2-2A0A8978301C}" presName="linear" presStyleCnt="0">
        <dgm:presLayoutVars>
          <dgm:dir/>
          <dgm:animLvl val="lvl"/>
          <dgm:resizeHandles val="exact"/>
        </dgm:presLayoutVars>
      </dgm:prSet>
      <dgm:spPr/>
    </dgm:pt>
  </dgm:ptLst>
  <dgm:cxnLst>
    <dgm:cxn modelId="{3ACCCC54-B0FF-4C82-ACF1-1C01E9245830}" type="presOf" srcId="{A9817038-DEE9-4A07-9BD2-2A0A8978301C}" destId="{79F6F158-33BE-4493-ABD6-A3233E0CFF75}" srcOrd="0" destOrd="0" presId="urn:microsoft.com/office/officeart/2005/8/layout/list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3F26B-9B9E-490E-9216-FADA7F976894}">
      <dsp:nvSpPr>
        <dsp:cNvPr id="0" name=""/>
        <dsp:cNvSpPr/>
      </dsp:nvSpPr>
      <dsp:spPr>
        <a:xfrm>
          <a:off x="345974" y="0"/>
          <a:ext cx="5896743" cy="589674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87468-4FF2-4A3C-B34D-CF27D3EF8037}">
      <dsp:nvSpPr>
        <dsp:cNvPr id="0" name=""/>
        <dsp:cNvSpPr/>
      </dsp:nvSpPr>
      <dsp:spPr>
        <a:xfrm>
          <a:off x="729262" y="383288"/>
          <a:ext cx="2358697" cy="2358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45,600 communities nationwide</a:t>
          </a:r>
        </a:p>
      </dsp:txBody>
      <dsp:txXfrm>
        <a:off x="844404" y="498430"/>
        <a:ext cx="2128413" cy="2128413"/>
      </dsp:txXfrm>
    </dsp:sp>
    <dsp:sp modelId="{70D6D9BF-D5B9-4234-B28F-763D8618C7A7}">
      <dsp:nvSpPr>
        <dsp:cNvPr id="0" name=""/>
        <dsp:cNvSpPr/>
      </dsp:nvSpPr>
      <dsp:spPr>
        <a:xfrm>
          <a:off x="3500731" y="383288"/>
          <a:ext cx="2358697" cy="2358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3M homeowners and renters</a:t>
          </a:r>
        </a:p>
      </dsp:txBody>
      <dsp:txXfrm>
        <a:off x="3615873" y="498430"/>
        <a:ext cx="2128413" cy="2128413"/>
      </dsp:txXfrm>
    </dsp:sp>
    <dsp:sp modelId="{7704C77E-E8F0-4B9E-B6C5-FD79DECB8FB4}">
      <dsp:nvSpPr>
        <dsp:cNvPr id="0" name=""/>
        <dsp:cNvSpPr/>
      </dsp:nvSpPr>
      <dsp:spPr>
        <a:xfrm>
          <a:off x="729262" y="3154757"/>
          <a:ext cx="2358697" cy="2358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Median incomes half of national median</a:t>
          </a:r>
        </a:p>
      </dsp:txBody>
      <dsp:txXfrm>
        <a:off x="844404" y="3269899"/>
        <a:ext cx="2128413" cy="2128413"/>
      </dsp:txXfrm>
    </dsp:sp>
    <dsp:sp modelId="{788852A6-CEE3-4FCC-BBFA-87FCC1B6FE06}">
      <dsp:nvSpPr>
        <dsp:cNvPr id="0" name=""/>
        <dsp:cNvSpPr/>
      </dsp:nvSpPr>
      <dsp:spPr>
        <a:xfrm>
          <a:off x="3500731" y="3154757"/>
          <a:ext cx="2358697" cy="2358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Detached, modest size factory-built homes in dense neighborhoods</a:t>
          </a:r>
        </a:p>
      </dsp:txBody>
      <dsp:txXfrm>
        <a:off x="3615873" y="3269899"/>
        <a:ext cx="2128413" cy="2128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CEAF18-91C4-4349-A511-42A68EA9D0E8}" type="datetimeFigureOut">
              <a:rPr lang="en-US" smtClean="0"/>
              <a:t>8/28/23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1C983FA-19BE-49FA-AE62-D0BE672C0F4D}" type="slidenum">
              <a:rPr lang="en-US" smtClean="0"/>
              <a:t>‹#›</a:t>
            </a:fld>
            <a:endParaRPr lang="en-US"/>
          </a:p>
        </p:txBody>
      </p:sp>
    </p:spTree>
    <p:extLst>
      <p:ext uri="{BB962C8B-B14F-4D97-AF65-F5344CB8AC3E}">
        <p14:creationId xmlns:p14="http://schemas.microsoft.com/office/powerpoint/2010/main" val="285604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FA34B-5696-49FA-98B9-A635C89CF319}" type="slidenum">
              <a:rPr lang="en-US" smtClean="0"/>
              <a:t>3</a:t>
            </a:fld>
            <a:endParaRPr lang="en-US"/>
          </a:p>
        </p:txBody>
      </p:sp>
    </p:spTree>
    <p:extLst>
      <p:ext uri="{BB962C8B-B14F-4D97-AF65-F5344CB8AC3E}">
        <p14:creationId xmlns:p14="http://schemas.microsoft.com/office/powerpoint/2010/main" val="231280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a:defRPr/>
            </a:pPr>
            <a:fld id="{1CEFA34B-5696-49FA-98B9-A635C89CF319}" type="slidenum">
              <a:rPr lang="en-US">
                <a:solidFill>
                  <a:prstClr val="black"/>
                </a:solidFill>
                <a:latin typeface="Calibri" panose="020F0502020204030204"/>
              </a:rPr>
              <a:pPr defTabSz="462458">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52954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1CEFA34B-5696-49FA-98B9-A635C89CF3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54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EFA34B-5696-49FA-98B9-A635C89CF3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34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a:defRPr/>
            </a:pPr>
            <a:fld id="{1CEFA34B-5696-49FA-98B9-A635C89CF319}" type="slidenum">
              <a:rPr lang="en-US">
                <a:solidFill>
                  <a:prstClr val="black"/>
                </a:solidFill>
                <a:latin typeface="Calibri" panose="020F0502020204030204"/>
              </a:rPr>
              <a:pPr defTabSz="462458">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6522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1482-69A3-4AC4-ACEA-C60C40A473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977D9-BD16-4EDE-BC7B-008C00406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43C79F-5340-40EC-8B99-8C13520092A9}"/>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5" name="Footer Placeholder 4">
            <a:extLst>
              <a:ext uri="{FF2B5EF4-FFF2-40B4-BE49-F238E27FC236}">
                <a16:creationId xmlns:a16="http://schemas.microsoft.com/office/drawing/2014/main" id="{B2F32158-4982-427E-A1BA-2D52958A8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B25C9-6B86-4B9B-977A-DE678ECE9855}"/>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194239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C68A-39BC-4FE6-9ACB-F0D81F5AC8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3B307-4AFB-4EE4-81C4-F9DA112609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EC233-99DA-485E-8238-83C4C4188F02}"/>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5" name="Footer Placeholder 4">
            <a:extLst>
              <a:ext uri="{FF2B5EF4-FFF2-40B4-BE49-F238E27FC236}">
                <a16:creationId xmlns:a16="http://schemas.microsoft.com/office/drawing/2014/main" id="{D233C6AF-4CBE-439C-BF28-87D3A829E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61940-4DE7-46BF-9D20-69C66AC835DA}"/>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56786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D52D86-B54D-4B21-B24B-1F9AED0463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41E8F-9062-4BF4-84E5-EAE69E9380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9B04F-6952-4198-838C-C0F8A8E41D76}"/>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5" name="Footer Placeholder 4">
            <a:extLst>
              <a:ext uri="{FF2B5EF4-FFF2-40B4-BE49-F238E27FC236}">
                <a16:creationId xmlns:a16="http://schemas.microsoft.com/office/drawing/2014/main" id="{64137024-6214-4631-B157-2CC31F85B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86C6B-EBB0-49D5-8235-9E0CDB3C2937}"/>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72582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B3B-FD96-475B-97D2-4B582CA70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30291-67A1-4E65-BC74-630805866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4F223-C322-48E2-B562-61B487975D7C}"/>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5" name="Footer Placeholder 4">
            <a:extLst>
              <a:ext uri="{FF2B5EF4-FFF2-40B4-BE49-F238E27FC236}">
                <a16:creationId xmlns:a16="http://schemas.microsoft.com/office/drawing/2014/main" id="{D46B5FD1-EBED-449C-B3C9-0BC5C7FBE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0BCA1-D1E4-4B85-BF64-BC8B0C751626}"/>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236999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FF27-E50C-4A8B-949B-9179D7507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614146-D6DD-4716-9D88-5BA82E55CE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0732C9-E43A-45DD-B84F-B1289AE5377D}"/>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5" name="Footer Placeholder 4">
            <a:extLst>
              <a:ext uri="{FF2B5EF4-FFF2-40B4-BE49-F238E27FC236}">
                <a16:creationId xmlns:a16="http://schemas.microsoft.com/office/drawing/2014/main" id="{BED9922D-5DE4-4CC2-A2DE-464B3F68B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2AEC4-EFB4-4F3D-8714-1C2C110C416A}"/>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15917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9954-7086-43F5-B704-0BFA2BBDE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6B906-D67D-461E-B06A-F47B785D0E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B77D56-D311-4AD9-BD3E-D83CF8C35A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BFF002-C0D0-4025-BF9F-8CC69011156F}"/>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6" name="Footer Placeholder 5">
            <a:extLst>
              <a:ext uri="{FF2B5EF4-FFF2-40B4-BE49-F238E27FC236}">
                <a16:creationId xmlns:a16="http://schemas.microsoft.com/office/drawing/2014/main" id="{0E0A68CF-829E-4C0F-8548-A2A8D1E8A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7F46B-3AF7-4746-BEC2-F27DCF5FCA9B}"/>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411427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3971-07DC-4409-856E-0861DB3AC1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73DC26-7442-4A37-9532-89D26A0E02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C05DE0-927B-4D92-ADED-2DFCDBFCBE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2CE44D-63CE-4324-A790-18962F798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745E82-7B0E-43FA-95D4-46D1CA6CE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D560AD-9447-406C-8FD6-DEC38CCD68D9}"/>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8" name="Footer Placeholder 7">
            <a:extLst>
              <a:ext uri="{FF2B5EF4-FFF2-40B4-BE49-F238E27FC236}">
                <a16:creationId xmlns:a16="http://schemas.microsoft.com/office/drawing/2014/main" id="{EED7EB38-3756-4A7D-8B9F-05D80E143B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7408E1-6803-4FD7-8A70-5759013B1226}"/>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17150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E758-7563-4DBC-B49D-4551C91AD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585F9-FE55-4809-AD1A-04FEFDDBB46F}"/>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4" name="Footer Placeholder 3">
            <a:extLst>
              <a:ext uri="{FF2B5EF4-FFF2-40B4-BE49-F238E27FC236}">
                <a16:creationId xmlns:a16="http://schemas.microsoft.com/office/drawing/2014/main" id="{24CE20E4-0E92-4CDC-AB0D-43ECA0A963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552D7B-9D2D-4025-9A1B-5F082D5CBD3B}"/>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262182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7AF13-4833-47BE-BF53-E3877BEF604C}"/>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3" name="Footer Placeholder 2">
            <a:extLst>
              <a:ext uri="{FF2B5EF4-FFF2-40B4-BE49-F238E27FC236}">
                <a16:creationId xmlns:a16="http://schemas.microsoft.com/office/drawing/2014/main" id="{82C890E3-F165-40BA-B224-31B35533A6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BBAC78-CA74-4E3F-92DB-A0646F6DD432}"/>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368043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31C5-A9A3-4F04-8523-4CF62C2DF4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923779-2873-4909-883A-3630D095A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F1502D-DA9C-4360-9A5F-1448820EC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0CD49-10E9-4E59-A90A-9BF04E4CECCC}"/>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6" name="Footer Placeholder 5">
            <a:extLst>
              <a:ext uri="{FF2B5EF4-FFF2-40B4-BE49-F238E27FC236}">
                <a16:creationId xmlns:a16="http://schemas.microsoft.com/office/drawing/2014/main" id="{BA1D5AE4-5DB4-496E-95EB-3EF059C0B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00CCB-75D3-4065-B4F9-F7E4249A7FF2}"/>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204707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D88D-9FC9-4DC4-87F6-F1DFB3AA7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2B00F9-22C9-4179-878A-BB40B32C58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79A640-4A20-4F11-8532-A71B13E7A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EB97B-5D94-48AA-9A45-8A78E03EC2C2}"/>
              </a:ext>
            </a:extLst>
          </p:cNvPr>
          <p:cNvSpPr>
            <a:spLocks noGrp="1"/>
          </p:cNvSpPr>
          <p:nvPr>
            <p:ph type="dt" sz="half" idx="10"/>
          </p:nvPr>
        </p:nvSpPr>
        <p:spPr/>
        <p:txBody>
          <a:bodyPr/>
          <a:lstStyle/>
          <a:p>
            <a:fld id="{A599112E-0288-4135-891E-B90CCF96C99E}" type="datetimeFigureOut">
              <a:rPr lang="en-US" smtClean="0"/>
              <a:t>8/28/23</a:t>
            </a:fld>
            <a:endParaRPr lang="en-US"/>
          </a:p>
        </p:txBody>
      </p:sp>
      <p:sp>
        <p:nvSpPr>
          <p:cNvPr id="6" name="Footer Placeholder 5">
            <a:extLst>
              <a:ext uri="{FF2B5EF4-FFF2-40B4-BE49-F238E27FC236}">
                <a16:creationId xmlns:a16="http://schemas.microsoft.com/office/drawing/2014/main" id="{EEBD07BC-0FD5-44AB-A235-08F118AF2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2D43B-3FA6-4B49-9F41-73D5EEB202C5}"/>
              </a:ext>
            </a:extLst>
          </p:cNvPr>
          <p:cNvSpPr>
            <a:spLocks noGrp="1"/>
          </p:cNvSpPr>
          <p:nvPr>
            <p:ph type="sldNum" sz="quarter" idx="12"/>
          </p:nvPr>
        </p:nvSpPr>
        <p:spPr/>
        <p:txBody>
          <a:bodyPr/>
          <a:lstStyle/>
          <a:p>
            <a:fld id="{BE71B616-800B-4F8B-BCF7-96BE61D87A25}" type="slidenum">
              <a:rPr lang="en-US" smtClean="0"/>
              <a:t>‹#›</a:t>
            </a:fld>
            <a:endParaRPr lang="en-US"/>
          </a:p>
        </p:txBody>
      </p:sp>
    </p:spTree>
    <p:extLst>
      <p:ext uri="{BB962C8B-B14F-4D97-AF65-F5344CB8AC3E}">
        <p14:creationId xmlns:p14="http://schemas.microsoft.com/office/powerpoint/2010/main" val="238903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49A72B-A57C-4CCE-8F2F-82FB7854D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CF3DD-67E1-4662-BB40-D887CD588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A96FF-ED82-4816-A59B-BD38E4EFD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9112E-0288-4135-891E-B90CCF96C99E}" type="datetimeFigureOut">
              <a:rPr lang="en-US" smtClean="0"/>
              <a:t>8/28/23</a:t>
            </a:fld>
            <a:endParaRPr lang="en-US"/>
          </a:p>
        </p:txBody>
      </p:sp>
      <p:sp>
        <p:nvSpPr>
          <p:cNvPr id="5" name="Footer Placeholder 4">
            <a:extLst>
              <a:ext uri="{FF2B5EF4-FFF2-40B4-BE49-F238E27FC236}">
                <a16:creationId xmlns:a16="http://schemas.microsoft.com/office/drawing/2014/main" id="{ACB7FFBF-94E4-41D7-8073-9DDA57CC08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DAD00-7E4C-4D0F-906C-2E78C7EB0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1B616-800B-4F8B-BCF7-96BE61D87A25}" type="slidenum">
              <a:rPr lang="en-US" smtClean="0"/>
              <a:t>‹#›</a:t>
            </a:fld>
            <a:endParaRPr lang="en-US"/>
          </a:p>
        </p:txBody>
      </p:sp>
    </p:spTree>
    <p:extLst>
      <p:ext uri="{BB962C8B-B14F-4D97-AF65-F5344CB8AC3E}">
        <p14:creationId xmlns:p14="http://schemas.microsoft.com/office/powerpoint/2010/main" val="152131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8F1440-1299-1214-6008-61539943310F}"/>
              </a:ext>
            </a:extLst>
          </p:cNvPr>
          <p:cNvPicPr>
            <a:picLocks noChangeAspect="1"/>
          </p:cNvPicPr>
          <p:nvPr/>
        </p:nvPicPr>
        <p:blipFill>
          <a:blip r:embed="rId2"/>
          <a:stretch>
            <a:fillRect/>
          </a:stretch>
        </p:blipFill>
        <p:spPr>
          <a:xfrm>
            <a:off x="3890682" y="1160996"/>
            <a:ext cx="5096010" cy="3070345"/>
          </a:xfrm>
          <a:prstGeom prst="rect">
            <a:avLst/>
          </a:prstGeom>
        </p:spPr>
      </p:pic>
      <p:sp>
        <p:nvSpPr>
          <p:cNvPr id="2" name="Title 1">
            <a:extLst>
              <a:ext uri="{FF2B5EF4-FFF2-40B4-BE49-F238E27FC236}">
                <a16:creationId xmlns:a16="http://schemas.microsoft.com/office/drawing/2014/main" id="{F7CFF68A-C540-7B95-0199-F62D6B24EB01}"/>
              </a:ext>
            </a:extLst>
          </p:cNvPr>
          <p:cNvSpPr>
            <a:spLocks noGrp="1"/>
          </p:cNvSpPr>
          <p:nvPr>
            <p:ph type="title"/>
          </p:nvPr>
        </p:nvSpPr>
        <p:spPr>
          <a:xfrm>
            <a:off x="3356207" y="4972049"/>
            <a:ext cx="6881487" cy="1173190"/>
          </a:xfrm>
        </p:spPr>
        <p:txBody>
          <a:bodyPr>
            <a:normAutofit/>
          </a:bodyPr>
          <a:lstStyle/>
          <a:p>
            <a:r>
              <a:rPr lang="en-US" sz="4000" b="1" dirty="0">
                <a:solidFill>
                  <a:schemeClr val="accent1">
                    <a:lumMod val="75000"/>
                  </a:schemeClr>
                </a:solidFill>
              </a:rPr>
              <a:t>Angela Romeo</a:t>
            </a:r>
            <a:r>
              <a:rPr lang="en-US" sz="4000" b="1" kern="1200" dirty="0">
                <a:solidFill>
                  <a:schemeClr val="accent1">
                    <a:lumMod val="75000"/>
                  </a:schemeClr>
                </a:solidFill>
                <a:latin typeface="+mj-lt"/>
                <a:ea typeface="+mj-ea"/>
                <a:cs typeface="+mj-cs"/>
              </a:rPr>
              <a:t>, VP Acquisitions</a:t>
            </a:r>
            <a:endParaRPr lang="en-US" sz="4000" b="1" dirty="0">
              <a:solidFill>
                <a:schemeClr val="accent1">
                  <a:lumMod val="75000"/>
                </a:schemeClr>
              </a:solidFill>
            </a:endParaRPr>
          </a:p>
        </p:txBody>
      </p:sp>
    </p:spTree>
    <p:extLst>
      <p:ext uri="{BB962C8B-B14F-4D97-AF65-F5344CB8AC3E}">
        <p14:creationId xmlns:p14="http://schemas.microsoft.com/office/powerpoint/2010/main" val="77288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87F7C-237B-4734-8553-1E3983B22B9D}"/>
              </a:ext>
            </a:extLst>
          </p:cNvPr>
          <p:cNvSpPr>
            <a:spLocks noGrp="1"/>
          </p:cNvSpPr>
          <p:nvPr>
            <p:ph type="title"/>
          </p:nvPr>
        </p:nvSpPr>
        <p:spPr>
          <a:xfrm>
            <a:off x="681319" y="502020"/>
            <a:ext cx="6642846" cy="1642970"/>
          </a:xfrm>
        </p:spPr>
        <p:txBody>
          <a:bodyPr vert="horz" lIns="91440" tIns="45720" rIns="91440" bIns="45720" rtlCol="0" anchor="b">
            <a:normAutofit/>
          </a:bodyPr>
          <a:lstStyle/>
          <a:p>
            <a:r>
              <a:rPr lang="en-US" sz="3700" b="1" kern="1200" dirty="0">
                <a:solidFill>
                  <a:schemeClr val="tx1"/>
                </a:solidFill>
                <a:latin typeface="+mj-lt"/>
                <a:ea typeface="+mj-ea"/>
                <a:cs typeface="+mj-cs"/>
              </a:rPr>
              <a:t>Implementing the Resident Owned </a:t>
            </a:r>
            <a:r>
              <a:rPr lang="en-US" sz="3700" b="1" kern="1200">
                <a:solidFill>
                  <a:schemeClr val="tx1"/>
                </a:solidFill>
                <a:latin typeface="+mj-lt"/>
                <a:ea typeface="+mj-ea"/>
                <a:cs typeface="+mj-cs"/>
              </a:rPr>
              <a:t>Communities </a:t>
            </a:r>
            <a:r>
              <a:rPr lang="en-US" sz="3700" b="1"/>
              <a:t>s</a:t>
            </a:r>
            <a:r>
              <a:rPr lang="en-US" sz="3700" b="1" kern="1200">
                <a:solidFill>
                  <a:schemeClr val="tx1"/>
                </a:solidFill>
                <a:latin typeface="+mj-lt"/>
                <a:ea typeface="+mj-ea"/>
                <a:cs typeface="+mj-cs"/>
              </a:rPr>
              <a:t>olution </a:t>
            </a:r>
            <a:r>
              <a:rPr lang="en-US" sz="3700" b="1" kern="1200" dirty="0">
                <a:solidFill>
                  <a:schemeClr val="tx1"/>
                </a:solidFill>
                <a:latin typeface="+mj-lt"/>
                <a:ea typeface="+mj-ea"/>
                <a:cs typeface="+mj-cs"/>
              </a:rPr>
              <a:t>…</a:t>
            </a:r>
          </a:p>
        </p:txBody>
      </p:sp>
      <p:sp>
        <p:nvSpPr>
          <p:cNvPr id="5" name="Content Placeholder 4">
            <a:extLst>
              <a:ext uri="{FF2B5EF4-FFF2-40B4-BE49-F238E27FC236}">
                <a16:creationId xmlns:a16="http://schemas.microsoft.com/office/drawing/2014/main" id="{CD221970-5F3C-2E93-F504-DAF47C4583BF}"/>
              </a:ext>
            </a:extLst>
          </p:cNvPr>
          <p:cNvSpPr>
            <a:spLocks noGrp="1"/>
          </p:cNvSpPr>
          <p:nvPr>
            <p:ph sz="half" idx="2"/>
          </p:nvPr>
        </p:nvSpPr>
        <p:spPr>
          <a:xfrm>
            <a:off x="681319" y="2305618"/>
            <a:ext cx="6060140" cy="4157936"/>
          </a:xfrm>
        </p:spPr>
        <p:txBody>
          <a:bodyPr vert="horz" lIns="91440" tIns="45720" rIns="91440" bIns="45720" rtlCol="0" anchor="t">
            <a:normAutofit fontScale="92500" lnSpcReduction="10000"/>
          </a:bodyPr>
          <a:lstStyle/>
          <a:p>
            <a:pPr marL="0" indent="0">
              <a:buNone/>
            </a:pPr>
            <a:r>
              <a:rPr lang="en-US" sz="2400" dirty="0"/>
              <a:t>Major Steps:</a:t>
            </a:r>
          </a:p>
          <a:p>
            <a:pPr marL="514350">
              <a:spcBef>
                <a:spcPts val="1800"/>
              </a:spcBef>
            </a:pPr>
            <a:r>
              <a:rPr lang="en-US" sz="2400" dirty="0"/>
              <a:t>Agreement on shared equity model – long-term preservation and wealth-building.</a:t>
            </a:r>
          </a:p>
          <a:p>
            <a:pPr marL="514350">
              <a:spcBef>
                <a:spcPts val="1800"/>
              </a:spcBef>
            </a:pPr>
            <a:r>
              <a:rPr lang="en-US" sz="2400" dirty="0"/>
              <a:t>High-priced markets require dedicated source of low-cost, customized and nimble financing – a mix of equity grant and low-cost debt (acquisition and infrastructure / home repair).</a:t>
            </a:r>
          </a:p>
          <a:p>
            <a:pPr marL="514350">
              <a:spcBef>
                <a:spcPts val="1800"/>
              </a:spcBef>
            </a:pPr>
            <a:r>
              <a:rPr lang="en-US" sz="2400" dirty="0"/>
              <a:t>Support for residents and their elected boards </a:t>
            </a:r>
          </a:p>
          <a:p>
            <a:pPr marL="514350">
              <a:spcBef>
                <a:spcPts val="1800"/>
              </a:spcBef>
            </a:pPr>
            <a:r>
              <a:rPr lang="en-US" sz="2400" dirty="0"/>
              <a:t>Market development – either Opportunity to Purchase (OTP) or extensive marketing to owners.</a:t>
            </a:r>
          </a:p>
          <a:p>
            <a:pPr marL="514350"/>
            <a:endParaRPr lang="en-US" sz="2400" dirty="0"/>
          </a:p>
        </p:txBody>
      </p:sp>
      <p:sp>
        <p:nvSpPr>
          <p:cNvPr id="26" name="Rectangle 1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2">
            <a:extLst>
              <a:ext uri="{FF2B5EF4-FFF2-40B4-BE49-F238E27FC236}">
                <a16:creationId xmlns:a16="http://schemas.microsoft.com/office/drawing/2014/main" id="{A7F786CA-54B9-F208-1F60-962609038B1B}"/>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7075967" y="1365978"/>
            <a:ext cx="4170530" cy="4157936"/>
          </a:xfrm>
          <a:prstGeom prst="rect">
            <a:avLst/>
          </a:prstGeom>
        </p:spPr>
      </p:pic>
    </p:spTree>
    <p:extLst>
      <p:ext uri="{BB962C8B-B14F-4D97-AF65-F5344CB8AC3E}">
        <p14:creationId xmlns:p14="http://schemas.microsoft.com/office/powerpoint/2010/main" val="72905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58DC4A-E901-E73A-68C8-944318A0305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7506" y="2209497"/>
            <a:ext cx="5229528" cy="3463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95B17339-EE07-3FB8-B6DF-E78B96E5372C}"/>
              </a:ext>
            </a:extLst>
          </p:cNvPr>
          <p:cNvSpPr txBox="1">
            <a:spLocks/>
          </p:cNvSpPr>
          <p:nvPr/>
        </p:nvSpPr>
        <p:spPr>
          <a:xfrm>
            <a:off x="6677023" y="699058"/>
            <a:ext cx="5283974" cy="796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Policy Priorities</a:t>
            </a:r>
          </a:p>
        </p:txBody>
      </p:sp>
      <p:sp>
        <p:nvSpPr>
          <p:cNvPr id="3" name="Content Placeholder 2">
            <a:extLst>
              <a:ext uri="{FF2B5EF4-FFF2-40B4-BE49-F238E27FC236}">
                <a16:creationId xmlns:a16="http://schemas.microsoft.com/office/drawing/2014/main" id="{DB4365ED-B127-8334-0DFC-898577B9DF48}"/>
              </a:ext>
            </a:extLst>
          </p:cNvPr>
          <p:cNvSpPr txBox="1">
            <a:spLocks/>
          </p:cNvSpPr>
          <p:nvPr/>
        </p:nvSpPr>
        <p:spPr>
          <a:xfrm>
            <a:off x="6677025" y="2053668"/>
            <a:ext cx="5283973" cy="452437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Infrastructure Resources- 2023 PRICE Initiative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Access to affordable housing resources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Equal access to commercial financing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Single Family financing</a:t>
            </a:r>
          </a:p>
        </p:txBody>
      </p:sp>
    </p:spTree>
    <p:extLst>
      <p:ext uri="{BB962C8B-B14F-4D97-AF65-F5344CB8AC3E}">
        <p14:creationId xmlns:p14="http://schemas.microsoft.com/office/powerpoint/2010/main" val="2937124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ABCB-CEF1-4548-B931-C7FD6F5379B3}"/>
              </a:ext>
            </a:extLst>
          </p:cNvPr>
          <p:cNvSpPr>
            <a:spLocks noGrp="1"/>
          </p:cNvSpPr>
          <p:nvPr>
            <p:ph type="title"/>
          </p:nvPr>
        </p:nvSpPr>
        <p:spPr/>
        <p:txBody>
          <a:bodyPr/>
          <a:lstStyle/>
          <a:p>
            <a:pPr algn="ctr"/>
            <a:r>
              <a:rPr lang="en-US" b="1" dirty="0"/>
              <a:t>Opportunity to Purchase Laws</a:t>
            </a:r>
          </a:p>
        </p:txBody>
      </p:sp>
      <p:sp>
        <p:nvSpPr>
          <p:cNvPr id="3" name="Content Placeholder 2">
            <a:extLst>
              <a:ext uri="{FF2B5EF4-FFF2-40B4-BE49-F238E27FC236}">
                <a16:creationId xmlns:a16="http://schemas.microsoft.com/office/drawing/2014/main" id="{27232324-4845-C658-38B1-60DA583D723E}"/>
              </a:ext>
            </a:extLst>
          </p:cNvPr>
          <p:cNvSpPr>
            <a:spLocks noGrp="1"/>
          </p:cNvSpPr>
          <p:nvPr>
            <p:ph idx="1"/>
          </p:nvPr>
        </p:nvSpPr>
        <p:spPr/>
        <p:txBody>
          <a:bodyPr/>
          <a:lstStyle/>
          <a:p>
            <a:pPr marL="0" indent="0">
              <a:buNone/>
            </a:pPr>
            <a:r>
              <a:rPr lang="en-US" dirty="0"/>
              <a:t>Which states have them?</a:t>
            </a:r>
          </a:p>
          <a:p>
            <a:pPr marL="0" indent="0">
              <a:buNone/>
            </a:pPr>
            <a:endParaRPr lang="en-US" dirty="0"/>
          </a:p>
          <a:p>
            <a:pPr marL="0" indent="0">
              <a:buNone/>
            </a:pPr>
            <a:r>
              <a:rPr lang="en-US" dirty="0"/>
              <a:t>What is working / what isn’t?</a:t>
            </a:r>
          </a:p>
          <a:p>
            <a:pPr marL="0" indent="0">
              <a:buNone/>
            </a:pPr>
            <a:endParaRPr lang="en-US" dirty="0"/>
          </a:p>
          <a:p>
            <a:pPr marL="0" indent="0">
              <a:buNone/>
            </a:pPr>
            <a:r>
              <a:rPr lang="en-US" dirty="0"/>
              <a:t>Several new states/regions looking at this in a new light.</a:t>
            </a:r>
          </a:p>
          <a:p>
            <a:pPr marL="0" indent="0">
              <a:buNone/>
            </a:pPr>
            <a:endParaRPr lang="en-US" dirty="0"/>
          </a:p>
          <a:p>
            <a:pPr marL="0" indent="0">
              <a:buNone/>
            </a:pPr>
            <a:r>
              <a:rPr lang="en-US"/>
              <a:t>Recent states adopting OTP.</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5130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556465-4541-E1F3-C0FD-C2EA66C55F1A}"/>
              </a:ext>
            </a:extLst>
          </p:cNvPr>
          <p:cNvSpPr>
            <a:spLocks noGrp="1"/>
          </p:cNvSpPr>
          <p:nvPr>
            <p:ph type="title"/>
          </p:nvPr>
        </p:nvSpPr>
        <p:spPr>
          <a:xfrm>
            <a:off x="3623373" y="1250305"/>
            <a:ext cx="9100224" cy="5124616"/>
          </a:xfrm>
        </p:spPr>
        <p:txBody>
          <a:bodyPr vert="horz" lIns="91440" tIns="45720" rIns="91440" bIns="45720" rtlCol="0" anchor="b">
            <a:normAutofit/>
          </a:bodyPr>
          <a:lstStyle/>
          <a:p>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Angela Romeo, VP Acquisitions</a:t>
            </a:r>
            <a:br>
              <a:rPr lang="en-US" sz="4800" kern="1200" dirty="0">
                <a:solidFill>
                  <a:srgbClr val="FFFFFF"/>
                </a:solidFill>
                <a:latin typeface="+mj-lt"/>
                <a:ea typeface="+mj-ea"/>
                <a:cs typeface="+mj-cs"/>
              </a:rPr>
            </a:br>
            <a:r>
              <a:rPr lang="en-US" sz="4800" dirty="0">
                <a:solidFill>
                  <a:srgbClr val="FFFFFF"/>
                </a:solidFill>
              </a:rPr>
              <a:t>aromeo</a:t>
            </a:r>
            <a:r>
              <a:rPr lang="en-US" sz="4800" kern="1200" dirty="0">
                <a:solidFill>
                  <a:srgbClr val="FFFFFF"/>
                </a:solidFill>
                <a:latin typeface="+mj-lt"/>
                <a:ea typeface="+mj-ea"/>
                <a:cs typeface="+mj-cs"/>
              </a:rPr>
              <a:t>@rocusa.org</a:t>
            </a:r>
            <a:br>
              <a:rPr lang="en-US" sz="4800" kern="1200" dirty="0">
                <a:solidFill>
                  <a:srgbClr val="FFFFFF"/>
                </a:solidFill>
                <a:latin typeface="+mj-lt"/>
                <a:ea typeface="+mj-ea"/>
                <a:cs typeface="+mj-cs"/>
              </a:rPr>
            </a:br>
            <a:r>
              <a:rPr lang="en-US" sz="4800" dirty="0">
                <a:solidFill>
                  <a:srgbClr val="FFFFFF"/>
                </a:solidFill>
              </a:rPr>
              <a:t>603.545.1704</a:t>
            </a: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www.ROCUSA.org</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09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91835-487F-A61B-57C6-2DF7DCC488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6" name="Picture 5">
            <a:extLst>
              <a:ext uri="{FF2B5EF4-FFF2-40B4-BE49-F238E27FC236}">
                <a16:creationId xmlns:a16="http://schemas.microsoft.com/office/drawing/2014/main" id="{B0672C99-56E2-FFA0-33FF-508ABD4793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7" name="Picture 6">
            <a:extLst>
              <a:ext uri="{FF2B5EF4-FFF2-40B4-BE49-F238E27FC236}">
                <a16:creationId xmlns:a16="http://schemas.microsoft.com/office/drawing/2014/main" id="{0A37755B-21BB-8451-A675-4694A86A96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5" name="Picture 4">
            <a:extLst>
              <a:ext uri="{FF2B5EF4-FFF2-40B4-BE49-F238E27FC236}">
                <a16:creationId xmlns:a16="http://schemas.microsoft.com/office/drawing/2014/main" id="{AF69D5AE-4FB3-DB8B-2D52-B3C891E85B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3"/>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262874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87F7C-237B-4734-8553-1E3983B22B9D}"/>
              </a:ext>
            </a:extLst>
          </p:cNvPr>
          <p:cNvSpPr>
            <a:spLocks noGrp="1"/>
          </p:cNvSpPr>
          <p:nvPr>
            <p:ph type="title"/>
          </p:nvPr>
        </p:nvSpPr>
        <p:spPr>
          <a:xfrm>
            <a:off x="594360" y="637125"/>
            <a:ext cx="3802276" cy="5256371"/>
          </a:xfrm>
        </p:spPr>
        <p:txBody>
          <a:bodyPr>
            <a:normAutofit/>
          </a:bodyPr>
          <a:lstStyle/>
          <a:p>
            <a:r>
              <a:rPr lang="en-US" sz="2300" b="1" dirty="0"/>
              <a:t>“This is one of our nation’s largest sources of deeply affordable housing, and it’s deeply affordable without any federal subsidy.” </a:t>
            </a:r>
            <a:br>
              <a:rPr lang="en-US" sz="2300" dirty="0"/>
            </a:br>
            <a:br>
              <a:rPr lang="en-US" sz="2300" dirty="0"/>
            </a:br>
            <a:r>
              <a:rPr lang="en-US" sz="1600" dirty="0"/>
              <a:t>Esther Sullivan, Associate Professor of Sociology, University of Colorado Denver and author of </a:t>
            </a:r>
            <a:r>
              <a:rPr lang="en-US" sz="1600" i="1" u="sng" dirty="0"/>
              <a:t>Manufactured Insecurity: Mobile Home Parks and Americans’ Tenuous Right to Place</a:t>
            </a:r>
            <a:br>
              <a:rPr lang="en-US" sz="1600" dirty="0"/>
            </a:br>
            <a:endParaRPr lang="en-US" sz="1600" dirty="0"/>
          </a:p>
        </p:txBody>
      </p:sp>
      <p:graphicFrame>
        <p:nvGraphicFramePr>
          <p:cNvPr id="5" name="Content Placeholder 2">
            <a:extLst>
              <a:ext uri="{FF2B5EF4-FFF2-40B4-BE49-F238E27FC236}">
                <a16:creationId xmlns:a16="http://schemas.microsoft.com/office/drawing/2014/main" id="{4B12FFE5-5608-43C3-B608-B3125B11B81B}"/>
              </a:ext>
            </a:extLst>
          </p:cNvPr>
          <p:cNvGraphicFramePr>
            <a:graphicFrameLocks noGrp="1"/>
          </p:cNvGraphicFramePr>
          <p:nvPr>
            <p:ph idx="1"/>
            <p:extLst>
              <p:ext uri="{D42A27DB-BD31-4B8C-83A1-F6EECF244321}">
                <p14:modId xmlns:p14="http://schemas.microsoft.com/office/powerpoint/2010/main" val="254991825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662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87F7C-237B-4734-8553-1E3983B22B9D}"/>
              </a:ext>
            </a:extLst>
          </p:cNvPr>
          <p:cNvSpPr>
            <a:spLocks noGrp="1"/>
          </p:cNvSpPr>
          <p:nvPr>
            <p:ph type="title"/>
          </p:nvPr>
        </p:nvSpPr>
        <p:spPr>
          <a:xfrm>
            <a:off x="640079" y="463509"/>
            <a:ext cx="3474720" cy="1903481"/>
          </a:xfrm>
        </p:spPr>
        <p:txBody>
          <a:bodyPr anchor="b">
            <a:normAutofit/>
          </a:bodyPr>
          <a:lstStyle/>
          <a:p>
            <a:r>
              <a:rPr lang="en-US" sz="2800" b="1" dirty="0"/>
              <a:t>Owning a home on rented land …………</a:t>
            </a:r>
            <a:endParaRPr lang="en-US" sz="2800" dirty="0"/>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0BF74-CC76-46F3-A0AD-57C4506E30EB}"/>
              </a:ext>
            </a:extLst>
          </p:cNvPr>
          <p:cNvSpPr>
            <a:spLocks noGrp="1"/>
          </p:cNvSpPr>
          <p:nvPr>
            <p:ph idx="1"/>
          </p:nvPr>
        </p:nvSpPr>
        <p:spPr>
          <a:xfrm>
            <a:off x="640079" y="2830499"/>
            <a:ext cx="3966427" cy="3256645"/>
          </a:xfrm>
        </p:spPr>
        <p:txBody>
          <a:bodyPr>
            <a:noAutofit/>
          </a:bodyPr>
          <a:lstStyle/>
          <a:p>
            <a:pPr marL="0" indent="0">
              <a:buNone/>
            </a:pPr>
            <a:r>
              <a:rPr lang="en-US" sz="2000" b="1" dirty="0"/>
              <a:t>Lack of secure land tenure </a:t>
            </a:r>
            <a:r>
              <a:rPr lang="en-US" sz="2000" dirty="0"/>
              <a:t>makes homeowners vulnerable to:</a:t>
            </a:r>
          </a:p>
          <a:p>
            <a:pPr marL="457200" indent="-457200">
              <a:buFont typeface="Arial" panose="020B0604020202020204" pitchFamily="34" charset="0"/>
              <a:buAutoNum type="arabicPeriod"/>
            </a:pPr>
            <a:r>
              <a:rPr lang="en-US" sz="2000" dirty="0"/>
              <a:t>No control over owner’s rent increases</a:t>
            </a:r>
          </a:p>
          <a:p>
            <a:pPr marL="457200" indent="-457200">
              <a:buFont typeface="Arial" panose="020B0604020202020204" pitchFamily="34" charset="0"/>
              <a:buAutoNum type="arabicPeriod"/>
            </a:pPr>
            <a:r>
              <a:rPr lang="en-US" sz="2000" dirty="0"/>
              <a:t>Threats to quality of life / health and safety if community infrastructure poor or failing</a:t>
            </a:r>
          </a:p>
          <a:p>
            <a:pPr marL="457200" indent="-457200">
              <a:buFont typeface="Arial" panose="020B0604020202020204" pitchFamily="34" charset="0"/>
              <a:buAutoNum type="arabicPeriod"/>
            </a:pPr>
            <a:r>
              <a:rPr lang="en-US" sz="2000" dirty="0"/>
              <a:t>No certainty land will remain a mobile home park</a:t>
            </a:r>
          </a:p>
          <a:p>
            <a:pPr marL="457200" indent="-457200">
              <a:buFont typeface="Arial" panose="020B0604020202020204" pitchFamily="34" charset="0"/>
              <a:buAutoNum type="arabicPeriod"/>
            </a:pPr>
            <a:r>
              <a:rPr lang="en-US" sz="2000" dirty="0"/>
              <a:t>Limited and expensive financing options</a:t>
            </a:r>
          </a:p>
          <a:p>
            <a:pPr marL="0" indent="0">
              <a:buNone/>
            </a:pPr>
            <a:endParaRPr lang="en-US" sz="2000" dirty="0"/>
          </a:p>
        </p:txBody>
      </p:sp>
      <p:pic>
        <p:nvPicPr>
          <p:cNvPr id="4" name="Picture 3">
            <a:extLst>
              <a:ext uri="{FF2B5EF4-FFF2-40B4-BE49-F238E27FC236}">
                <a16:creationId xmlns:a16="http://schemas.microsoft.com/office/drawing/2014/main" id="{2D591121-B1F5-4527-987F-2956584E5D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7063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257B9B-F64D-AD0D-F407-5F009E9E48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8" name="Picture 7">
            <a:extLst>
              <a:ext uri="{FF2B5EF4-FFF2-40B4-BE49-F238E27FC236}">
                <a16:creationId xmlns:a16="http://schemas.microsoft.com/office/drawing/2014/main" id="{A5105D7A-B0BD-2891-19BF-2DE1CC48DA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6" name="Picture 5">
            <a:extLst>
              <a:ext uri="{FF2B5EF4-FFF2-40B4-BE49-F238E27FC236}">
                <a16:creationId xmlns:a16="http://schemas.microsoft.com/office/drawing/2014/main" id="{80BD8EA0-90EC-1DD3-7264-6026FD6178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5" name="Freeform: Shape 14">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679D64-23E8-4902-3067-99A8188877F4}"/>
              </a:ext>
            </a:extLst>
          </p:cNvPr>
          <p:cNvSpPr>
            <a:spLocks noGrp="1"/>
          </p:cNvSpPr>
          <p:nvPr>
            <p:ph type="title"/>
          </p:nvPr>
        </p:nvSpPr>
        <p:spPr>
          <a:xfrm>
            <a:off x="320803" y="1563623"/>
            <a:ext cx="4242232" cy="2980944"/>
          </a:xfrm>
        </p:spPr>
        <p:txBody>
          <a:bodyPr vert="horz" lIns="91440" tIns="45720" rIns="91440" bIns="45720" rtlCol="0" anchor="b">
            <a:normAutofit fontScale="90000"/>
          </a:bodyPr>
          <a:lstStyle/>
          <a:p>
            <a:pPr>
              <a:lnSpc>
                <a:spcPct val="100000"/>
              </a:lnSpc>
              <a:spcBef>
                <a:spcPts val="1800"/>
              </a:spcBef>
            </a:pPr>
            <a:r>
              <a:rPr lang="en-US" sz="4000" b="1" kern="1200" dirty="0">
                <a:solidFill>
                  <a:schemeClr val="tx1"/>
                </a:solidFill>
                <a:latin typeface="+mj-lt"/>
                <a:ea typeface="+mj-ea"/>
                <a:cs typeface="+mj-cs"/>
              </a:rPr>
              <a:t>Resident Owned Communities</a:t>
            </a:r>
            <a:br>
              <a:rPr lang="en-US" sz="4000" b="1" kern="1200" dirty="0">
                <a:solidFill>
                  <a:schemeClr val="tx1"/>
                </a:solidFill>
                <a:latin typeface="+mj-lt"/>
                <a:ea typeface="+mj-ea"/>
                <a:cs typeface="+mj-cs"/>
              </a:rPr>
            </a:br>
            <a:br>
              <a:rPr lang="en-US" sz="4000" b="1" kern="1200" dirty="0">
                <a:solidFill>
                  <a:schemeClr val="tx1"/>
                </a:solidFill>
                <a:latin typeface="+mj-lt"/>
                <a:ea typeface="+mj-ea"/>
                <a:cs typeface="+mj-cs"/>
              </a:rPr>
            </a:br>
            <a:r>
              <a:rPr lang="en-US" sz="2700" b="1" dirty="0"/>
              <a:t>-</a:t>
            </a:r>
            <a:r>
              <a:rPr lang="en-US" sz="4000" kern="1200" dirty="0">
                <a:solidFill>
                  <a:schemeClr val="tx1"/>
                </a:solidFill>
                <a:latin typeface="+mj-lt"/>
                <a:ea typeface="+mj-ea"/>
                <a:cs typeface="+mj-cs"/>
              </a:rPr>
              <a:t> </a:t>
            </a:r>
            <a:r>
              <a:rPr lang="en-US" sz="2700" b="1" dirty="0"/>
              <a:t>312 ROCs</a:t>
            </a:r>
            <a:br>
              <a:rPr lang="en-US" sz="2700" b="1" dirty="0"/>
            </a:br>
            <a:r>
              <a:rPr lang="en-US" sz="2700" b="1" dirty="0"/>
              <a:t>- 21 states</a:t>
            </a:r>
            <a:br>
              <a:rPr lang="en-US" sz="2700" b="1" dirty="0"/>
            </a:br>
            <a:r>
              <a:rPr lang="en-US" sz="2700" b="1" dirty="0"/>
              <a:t>- 22,000 homes preserved</a:t>
            </a:r>
            <a:br>
              <a:rPr lang="en-US" sz="2700" b="1" dirty="0"/>
            </a:br>
            <a:r>
              <a:rPr lang="en-US" sz="2700" b="1" dirty="0"/>
              <a:t>- Limited equity co-op model</a:t>
            </a:r>
          </a:p>
        </p:txBody>
      </p:sp>
      <p:sp>
        <p:nvSpPr>
          <p:cNvPr id="19" name="Rectangle 18">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CD6735E-55FA-3D3C-5137-FFD12FCD87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
        <p:nvSpPr>
          <p:cNvPr id="21" name="Rectangle 20">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82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D87F7C-237B-4734-8553-1E3983B22B9D}"/>
              </a:ext>
            </a:extLst>
          </p:cNvPr>
          <p:cNvSpPr>
            <a:spLocks noGrp="1"/>
          </p:cNvSpPr>
          <p:nvPr>
            <p:ph type="title"/>
          </p:nvPr>
        </p:nvSpPr>
        <p:spPr>
          <a:xfrm>
            <a:off x="640080" y="325369"/>
            <a:ext cx="4284344" cy="1903481"/>
          </a:xfrm>
        </p:spPr>
        <p:txBody>
          <a:bodyPr anchor="b">
            <a:noAutofit/>
          </a:bodyPr>
          <a:lstStyle/>
          <a:p>
            <a:r>
              <a:rPr lang="en-US" sz="2800" b="1" dirty="0"/>
              <a:t>The Co-op corporation is the is the owner/operator, the borrower, holds title to the property</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1A0BF74-CC76-46F3-A0AD-57C4506E30EB}"/>
              </a:ext>
            </a:extLst>
          </p:cNvPr>
          <p:cNvSpPr>
            <a:spLocks noGrp="1"/>
          </p:cNvSpPr>
          <p:nvPr>
            <p:ph idx="1"/>
          </p:nvPr>
        </p:nvSpPr>
        <p:spPr>
          <a:xfrm>
            <a:off x="640081" y="2586994"/>
            <a:ext cx="4284343" cy="4113570"/>
          </a:xfrm>
        </p:spPr>
        <p:txBody>
          <a:bodyPr>
            <a:noAutofit/>
          </a:bodyPr>
          <a:lstStyle/>
          <a:p>
            <a:r>
              <a:rPr lang="en-US" sz="2400" dirty="0"/>
              <a:t>The corporation is governed by an elected Board of Directors</a:t>
            </a:r>
          </a:p>
          <a:p>
            <a:r>
              <a:rPr lang="en-US" sz="2400" dirty="0"/>
              <a:t>The property is professionally managed by hired PM</a:t>
            </a:r>
          </a:p>
          <a:p>
            <a:r>
              <a:rPr lang="en-US" sz="2400" dirty="0"/>
              <a:t>Site rents are revenue to support expenses and capital improvements</a:t>
            </a:r>
          </a:p>
          <a:p>
            <a:r>
              <a:rPr lang="en-US" sz="2400" dirty="0"/>
              <a:t>Property is valued based on cashflow</a:t>
            </a:r>
          </a:p>
          <a:p>
            <a:r>
              <a:rPr lang="en-US" sz="2400" dirty="0"/>
              <a:t>Homeowners’ homes appreciate not Member shares</a:t>
            </a:r>
          </a:p>
        </p:txBody>
      </p:sp>
      <p:pic>
        <p:nvPicPr>
          <p:cNvPr id="4" name="Picture 3">
            <a:extLst>
              <a:ext uri="{FF2B5EF4-FFF2-40B4-BE49-F238E27FC236}">
                <a16:creationId xmlns:a16="http://schemas.microsoft.com/office/drawing/2014/main" id="{2D591121-B1F5-4527-987F-2956584E5D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3889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25FBCD-23CC-C64F-C8ED-6ED54B1A4701}"/>
              </a:ext>
            </a:extLst>
          </p:cNvPr>
          <p:cNvSpPr>
            <a:spLocks noGrp="1"/>
          </p:cNvSpPr>
          <p:nvPr>
            <p:ph idx="1"/>
          </p:nvPr>
        </p:nvSpPr>
        <p:spPr>
          <a:xfrm>
            <a:off x="88361" y="275119"/>
            <a:ext cx="6500698" cy="6466340"/>
          </a:xfrm>
        </p:spPr>
        <p:txBody>
          <a:bodyPr>
            <a:normAutofit/>
          </a:bodyPr>
          <a:lstStyle/>
          <a:p>
            <a:pPr marL="0" indent="0">
              <a:spcBef>
                <a:spcPts val="0"/>
              </a:spcBef>
              <a:buNone/>
            </a:pPr>
            <a:r>
              <a:rPr lang="en-US" sz="2400" b="1" dirty="0"/>
              <a:t>Market Conditions:</a:t>
            </a:r>
          </a:p>
          <a:p>
            <a:pPr marL="342900" indent="-342900">
              <a:spcBef>
                <a:spcPts val="1200"/>
              </a:spcBef>
              <a:buFont typeface="+mj-lt"/>
              <a:buAutoNum type="alphaLcPeriod"/>
            </a:pPr>
            <a:r>
              <a:rPr lang="en-US" sz="2400" dirty="0"/>
              <a:t>Surge in profit-oriented institutional </a:t>
            </a:r>
          </a:p>
          <a:p>
            <a:pPr marL="0" indent="0">
              <a:spcBef>
                <a:spcPts val="0"/>
              </a:spcBef>
              <a:buNone/>
            </a:pPr>
            <a:r>
              <a:rPr lang="en-US" sz="2400" dirty="0"/>
              <a:t>     investing in MHCs</a:t>
            </a:r>
          </a:p>
          <a:p>
            <a:pPr lvl="1">
              <a:spcBef>
                <a:spcPts val="600"/>
              </a:spcBef>
            </a:pPr>
            <a:r>
              <a:rPr lang="en-US" dirty="0"/>
              <a:t>high and sustained prices for MHCs, and rapidly increasing site-rents.</a:t>
            </a:r>
          </a:p>
          <a:p>
            <a:pPr marL="342900" indent="-342900">
              <a:spcBef>
                <a:spcPts val="3000"/>
              </a:spcBef>
              <a:buFont typeface="+mj-lt"/>
              <a:buAutoNum type="alphaLcPeriod"/>
            </a:pPr>
            <a:r>
              <a:rPr lang="en-US" sz="2400" dirty="0"/>
              <a:t>Gentrification / economic development in neighborhoods</a:t>
            </a:r>
          </a:p>
          <a:p>
            <a:pPr lvl="1">
              <a:spcBef>
                <a:spcPts val="600"/>
              </a:spcBef>
            </a:pPr>
            <a:r>
              <a:rPr lang="en-US" dirty="0"/>
              <a:t>change of use and displacement</a:t>
            </a:r>
          </a:p>
          <a:p>
            <a:pPr marL="342900" indent="-342900">
              <a:spcBef>
                <a:spcPts val="3000"/>
              </a:spcBef>
              <a:buFont typeface="+mj-lt"/>
              <a:buAutoNum type="alphaLcPeriod"/>
            </a:pPr>
            <a:r>
              <a:rPr lang="en-US" sz="2400" dirty="0"/>
              <a:t>Continued </a:t>
            </a:r>
            <a:r>
              <a:rPr lang="en-US" sz="2400" u="sng" dirty="0"/>
              <a:t>consolidation</a:t>
            </a:r>
            <a:r>
              <a:rPr lang="en-US" sz="2400" dirty="0"/>
              <a:t> of the MHC “business” </a:t>
            </a:r>
          </a:p>
          <a:p>
            <a:pPr marL="342900" indent="-342900">
              <a:spcBef>
                <a:spcPts val="3000"/>
              </a:spcBef>
              <a:buFont typeface="+mj-lt"/>
              <a:buAutoNum type="alphaLcPeriod"/>
            </a:pPr>
            <a:r>
              <a:rPr lang="en-US" sz="2400" dirty="0"/>
              <a:t>Infrastructure (and home) deficiencies accumulating</a:t>
            </a:r>
          </a:p>
          <a:p>
            <a:pPr marL="342900" indent="-342900">
              <a:spcBef>
                <a:spcPts val="3000"/>
              </a:spcBef>
              <a:buFont typeface="+mj-lt"/>
              <a:buAutoNum type="alphaLcPeriod"/>
            </a:pPr>
            <a:r>
              <a:rPr lang="en-US" sz="2400" dirty="0"/>
              <a:t>Challenges financing homes (private property) or communities (land &amp; infrastructure)</a:t>
            </a:r>
          </a:p>
        </p:txBody>
      </p:sp>
      <p:sp>
        <p:nvSpPr>
          <p:cNvPr id="27" name="Oval 2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42A9196-8AF7-096D-7E16-CD08CB2955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9" name="Arc 2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6F9B1C9A-BD9E-F701-7237-90356D7C35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14571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25FBCD-23CC-C64F-C8ED-6ED54B1A4701}"/>
              </a:ext>
            </a:extLst>
          </p:cNvPr>
          <p:cNvSpPr>
            <a:spLocks noGrp="1"/>
          </p:cNvSpPr>
          <p:nvPr>
            <p:ph idx="1"/>
          </p:nvPr>
        </p:nvSpPr>
        <p:spPr>
          <a:xfrm>
            <a:off x="88361" y="275119"/>
            <a:ext cx="6500698" cy="6466340"/>
          </a:xfrm>
        </p:spPr>
        <p:txBody>
          <a:bodyPr>
            <a:normAutofit/>
          </a:bodyPr>
          <a:lstStyle/>
          <a:p>
            <a:pPr marL="0" indent="0">
              <a:spcBef>
                <a:spcPts val="0"/>
              </a:spcBef>
              <a:buNone/>
            </a:pPr>
            <a:r>
              <a:rPr lang="en-US" sz="2400" b="1" dirty="0"/>
              <a:t>Market Conditions:</a:t>
            </a:r>
          </a:p>
          <a:p>
            <a:pPr marL="0" indent="0">
              <a:spcBef>
                <a:spcPts val="1200"/>
              </a:spcBef>
              <a:buNone/>
            </a:pPr>
            <a:r>
              <a:rPr lang="en-US" sz="2400" dirty="0"/>
              <a:t>Surge in interest from entities committed to alleviating housing crisis: </a:t>
            </a:r>
          </a:p>
          <a:p>
            <a:pPr marL="914400" lvl="1" indent="-457200">
              <a:spcBef>
                <a:spcPts val="1800"/>
              </a:spcBef>
              <a:buFont typeface="+mj-lt"/>
              <a:buAutoNum type="arabicPeriod"/>
            </a:pPr>
            <a:r>
              <a:rPr lang="en-US" dirty="0"/>
              <a:t>Government</a:t>
            </a:r>
          </a:p>
          <a:p>
            <a:pPr lvl="2">
              <a:spcBef>
                <a:spcPts val="600"/>
              </a:spcBef>
            </a:pPr>
            <a:r>
              <a:rPr lang="en-US" dirty="0"/>
              <a:t>National</a:t>
            </a:r>
          </a:p>
          <a:p>
            <a:pPr lvl="2">
              <a:spcBef>
                <a:spcPts val="600"/>
              </a:spcBef>
            </a:pPr>
            <a:r>
              <a:rPr lang="en-US" dirty="0"/>
              <a:t>State </a:t>
            </a:r>
          </a:p>
          <a:p>
            <a:pPr lvl="2">
              <a:spcBef>
                <a:spcPts val="600"/>
              </a:spcBef>
            </a:pPr>
            <a:r>
              <a:rPr lang="en-US" dirty="0"/>
              <a:t>Local</a:t>
            </a:r>
          </a:p>
          <a:p>
            <a:pPr marL="914400" lvl="1" indent="-457200">
              <a:spcBef>
                <a:spcPts val="1800"/>
              </a:spcBef>
              <a:buFont typeface="+mj-lt"/>
              <a:buAutoNum type="arabicPeriod"/>
            </a:pPr>
            <a:r>
              <a:rPr lang="en-US" dirty="0"/>
              <a:t>Philanthropy</a:t>
            </a:r>
          </a:p>
          <a:p>
            <a:pPr lvl="2">
              <a:spcBef>
                <a:spcPts val="600"/>
              </a:spcBef>
            </a:pPr>
            <a:r>
              <a:rPr lang="en-US" dirty="0"/>
              <a:t>Social determinants of health</a:t>
            </a:r>
          </a:p>
          <a:p>
            <a:pPr lvl="2">
              <a:spcBef>
                <a:spcPts val="600"/>
              </a:spcBef>
            </a:pPr>
            <a:r>
              <a:rPr lang="en-US" dirty="0"/>
              <a:t>Equity and inclusion</a:t>
            </a:r>
          </a:p>
          <a:p>
            <a:pPr marL="914400" lvl="1" indent="-457200">
              <a:spcBef>
                <a:spcPts val="1800"/>
              </a:spcBef>
              <a:buFont typeface="+mj-lt"/>
              <a:buAutoNum type="arabicPeriod"/>
            </a:pPr>
            <a:r>
              <a:rPr lang="en-US" dirty="0"/>
              <a:t>Business </a:t>
            </a:r>
          </a:p>
          <a:p>
            <a:pPr lvl="2">
              <a:spcBef>
                <a:spcPts val="600"/>
              </a:spcBef>
            </a:pPr>
            <a:r>
              <a:rPr lang="en-US" dirty="0"/>
              <a:t>Banks</a:t>
            </a:r>
          </a:p>
          <a:p>
            <a:pPr lvl="2">
              <a:spcBef>
                <a:spcPts val="600"/>
              </a:spcBef>
            </a:pPr>
            <a:r>
              <a:rPr lang="en-US" dirty="0"/>
              <a:t>Healthcare</a:t>
            </a:r>
          </a:p>
          <a:p>
            <a:pPr lvl="2">
              <a:spcBef>
                <a:spcPts val="600"/>
              </a:spcBef>
            </a:pPr>
            <a:r>
              <a:rPr lang="en-US" dirty="0"/>
              <a:t>Tech</a:t>
            </a:r>
          </a:p>
          <a:p>
            <a:pPr lvl="2">
              <a:spcBef>
                <a:spcPts val="600"/>
              </a:spcBef>
            </a:pPr>
            <a:r>
              <a:rPr lang="en-US" dirty="0"/>
              <a:t>Other employers</a:t>
            </a:r>
          </a:p>
        </p:txBody>
      </p:sp>
      <p:sp>
        <p:nvSpPr>
          <p:cNvPr id="27" name="Oval 2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42A9196-8AF7-096D-7E16-CD08CB2955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9" name="Arc 2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6F9B1C9A-BD9E-F701-7237-90356D7C35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94142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D87F7C-237B-4734-8553-1E3983B22B9D}"/>
              </a:ext>
            </a:extLst>
          </p:cNvPr>
          <p:cNvSpPr>
            <a:spLocks noGrp="1"/>
          </p:cNvSpPr>
          <p:nvPr>
            <p:ph type="title"/>
          </p:nvPr>
        </p:nvSpPr>
        <p:spPr>
          <a:xfrm>
            <a:off x="361658" y="1132514"/>
            <a:ext cx="3314495" cy="4572000"/>
          </a:xfrm>
        </p:spPr>
        <p:txBody>
          <a:bodyPr anchor="b">
            <a:normAutofit fontScale="90000"/>
          </a:bodyPr>
          <a:lstStyle/>
          <a:p>
            <a:r>
              <a:rPr lang="en-US" sz="2800" dirty="0">
                <a:solidFill>
                  <a:srgbClr val="FFFFFF"/>
                </a:solidFill>
              </a:rPr>
              <a:t>“Manufactured housing is no longer about mobility . . . but about affordability.  These homes look pretty much like your typical ranch house but, depending on where you live, they might cost half the price.” </a:t>
            </a:r>
            <a:br>
              <a:rPr lang="en-US" sz="2000" dirty="0">
                <a:solidFill>
                  <a:srgbClr val="FFFFFF"/>
                </a:solidFill>
              </a:rPr>
            </a:br>
            <a:br>
              <a:rPr lang="en-US" sz="2000" dirty="0">
                <a:solidFill>
                  <a:srgbClr val="FFFFFF"/>
                </a:solidFill>
              </a:rPr>
            </a:br>
            <a:r>
              <a:rPr lang="en-US" sz="2000" dirty="0">
                <a:solidFill>
                  <a:srgbClr val="FFFFFF"/>
                </a:solidFill>
              </a:rPr>
              <a:t>Financial Times, Feb. 7, 2020 “Why big investors are buying up American trailer parks”</a:t>
            </a:r>
          </a:p>
        </p:txBody>
      </p:sp>
      <p:graphicFrame>
        <p:nvGraphicFramePr>
          <p:cNvPr id="5" name="Content Placeholder 2">
            <a:extLst>
              <a:ext uri="{FF2B5EF4-FFF2-40B4-BE49-F238E27FC236}">
                <a16:creationId xmlns:a16="http://schemas.microsoft.com/office/drawing/2014/main" id="{4367966B-4639-4074-94DA-A6FB96BFFCD4}"/>
              </a:ext>
            </a:extLst>
          </p:cNvPr>
          <p:cNvGraphicFramePr>
            <a:graphicFrameLocks noGrp="1"/>
          </p:cNvGraphicFramePr>
          <p:nvPr>
            <p:ph idx="1"/>
          </p:nvPr>
        </p:nvGraphicFramePr>
        <p:xfrm>
          <a:off x="4262631" y="511388"/>
          <a:ext cx="7741800" cy="5912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7934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7C9C3CE48AB43807A2B2BBC021B68" ma:contentTypeVersion="14" ma:contentTypeDescription="Create a new document." ma:contentTypeScope="" ma:versionID="a65cc7ded679f6dc08f2c4c1f66fdc62">
  <xsd:schema xmlns:xsd="http://www.w3.org/2001/XMLSchema" xmlns:xs="http://www.w3.org/2001/XMLSchema" xmlns:p="http://schemas.microsoft.com/office/2006/metadata/properties" xmlns:ns2="7275c497-f9ee-4928-92bc-548289b37429" xmlns:ns3="0bfe741e-9eca-4f01-90f2-939183f19d24" targetNamespace="http://schemas.microsoft.com/office/2006/metadata/properties" ma:root="true" ma:fieldsID="721c69968232289ce8d3e448171a3044" ns2:_="" ns3:_="">
    <xsd:import namespace="7275c497-f9ee-4928-92bc-548289b37429"/>
    <xsd:import namespace="0bfe741e-9eca-4f01-90f2-939183f19d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5c497-f9ee-4928-92bc-548289b37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b8afe34-2bfd-4bac-9813-93dbf9691d0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fe741e-9eca-4f01-90f2-939183f19d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37b32d1-9ec4-4c82-9f5d-60c5422df62a}" ma:internalName="TaxCatchAll" ma:showField="CatchAllData" ma:web="0bfe741e-9eca-4f01-90f2-939183f19d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e741e-9eca-4f01-90f2-939183f19d24" xsi:nil="true"/>
    <lcf76f155ced4ddcb4097134ff3c332f xmlns="7275c497-f9ee-4928-92bc-548289b374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7E2D7D-C6A8-4E82-96F7-8180B2701D67}"/>
</file>

<file path=customXml/itemProps2.xml><?xml version="1.0" encoding="utf-8"?>
<ds:datastoreItem xmlns:ds="http://schemas.openxmlformats.org/officeDocument/2006/customXml" ds:itemID="{464EE5D1-83C3-47E9-9347-3BEF45788F9C}"/>
</file>

<file path=customXml/itemProps3.xml><?xml version="1.0" encoding="utf-8"?>
<ds:datastoreItem xmlns:ds="http://schemas.openxmlformats.org/officeDocument/2006/customXml" ds:itemID="{DB8F5676-3CA2-4897-942E-05A19E626C60}"/>
</file>

<file path=docProps/app.xml><?xml version="1.0" encoding="utf-8"?>
<Properties xmlns="http://schemas.openxmlformats.org/officeDocument/2006/extended-properties" xmlns:vt="http://schemas.openxmlformats.org/officeDocument/2006/docPropsVTypes">
  <Template>Office Theme</Template>
  <TotalTime>16688</TotalTime>
  <Words>526</Words>
  <Application>Microsoft Macintosh PowerPoint</Application>
  <PresentationFormat>Widescreen</PresentationFormat>
  <Paragraphs>68</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Angela Romeo, VP Acquisitions</vt:lpstr>
      <vt:lpstr>PowerPoint Presentation</vt:lpstr>
      <vt:lpstr>“This is one of our nation’s largest sources of deeply affordable housing, and it’s deeply affordable without any federal subsidy.”   Esther Sullivan, Associate Professor of Sociology, University of Colorado Denver and author of Manufactured Insecurity: Mobile Home Parks and Americans’ Tenuous Right to Place </vt:lpstr>
      <vt:lpstr>Owning a home on rented land …………</vt:lpstr>
      <vt:lpstr>Resident Owned Communities  - 312 ROCs - 21 states - 22,000 homes preserved - Limited equity co-op model</vt:lpstr>
      <vt:lpstr>The Co-op corporation is the is the owner/operator, the borrower, holds title to the property</vt:lpstr>
      <vt:lpstr>PowerPoint Presentation</vt:lpstr>
      <vt:lpstr>PowerPoint Presentation</vt:lpstr>
      <vt:lpstr>“Manufactured housing is no longer about mobility . . . but about affordability.  These homes look pretty much like your typical ranch house but, depending on where you live, they might cost half the price.”   Financial Times, Feb. 7, 2020 “Why big investors are buying up American trailer parks”</vt:lpstr>
      <vt:lpstr>Implementing the Resident Owned Communities solution …</vt:lpstr>
      <vt:lpstr>PowerPoint Presentation</vt:lpstr>
      <vt:lpstr>Opportunity to Purchase Laws</vt:lpstr>
      <vt:lpstr>  Angela Romeo, VP Acquisitions aromeo@rocusa.org 603.545.1704  www.ROCUSA.org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RIGHT AWAY AS NEW FILE TO KEEP THE TEMPLATE BLANK!</dc:title>
  <dc:creator>Mike Bullard</dc:creator>
  <cp:lastModifiedBy>Linda Jensen</cp:lastModifiedBy>
  <cp:revision>68</cp:revision>
  <cp:lastPrinted>2021-11-17T12:56:24Z</cp:lastPrinted>
  <dcterms:created xsi:type="dcterms:W3CDTF">2016-08-17T17:36:30Z</dcterms:created>
  <dcterms:modified xsi:type="dcterms:W3CDTF">2023-08-28T15:33:59Z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0x010100AE57C9C3CE48AB43807A2B2BBC021B68</vt:lpwstr>
  </property>
</Properties>
</file>