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525" r:id="rId3"/>
    <p:sldId id="527" r:id="rId4"/>
    <p:sldId id="260" r:id="rId5"/>
    <p:sldId id="528" r:id="rId6"/>
    <p:sldId id="529" r:id="rId7"/>
    <p:sldId id="531" r:id="rId8"/>
    <p:sldId id="533" r:id="rId9"/>
    <p:sldId id="532" r:id="rId10"/>
    <p:sldId id="294" r:id="rId11"/>
    <p:sldId id="259" r:id="rId12"/>
    <p:sldId id="279" r:id="rId13"/>
    <p:sldId id="261" r:id="rId14"/>
    <p:sldId id="281" r:id="rId15"/>
    <p:sldId id="262" r:id="rId16"/>
    <p:sldId id="263" r:id="rId17"/>
    <p:sldId id="526" r:id="rId18"/>
    <p:sldId id="534" r:id="rId19"/>
    <p:sldId id="530" r:id="rId20"/>
    <p:sldId id="306" r:id="rId21"/>
    <p:sldId id="277" r:id="rId22"/>
    <p:sldId id="286" r:id="rId23"/>
    <p:sldId id="520" r:id="rId24"/>
    <p:sldId id="513" r:id="rId25"/>
    <p:sldId id="455" r:id="rId26"/>
    <p:sldId id="522" r:id="rId27"/>
    <p:sldId id="516" r:id="rId28"/>
    <p:sldId id="462" r:id="rId29"/>
    <p:sldId id="442" r:id="rId30"/>
    <p:sldId id="288" r:id="rId31"/>
    <p:sldId id="289" r:id="rId32"/>
    <p:sldId id="301" r:id="rId33"/>
    <p:sldId id="287" r:id="rId34"/>
    <p:sldId id="268" r:id="rId35"/>
    <p:sldId id="296" r:id="rId36"/>
    <p:sldId id="293" r:id="rId37"/>
    <p:sldId id="298" r:id="rId38"/>
    <p:sldId id="257" r:id="rId39"/>
    <p:sldId id="300" r:id="rId40"/>
    <p:sldId id="272" r:id="rId41"/>
    <p:sldId id="269" r:id="rId42"/>
    <p:sldId id="524" r:id="rId4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C06947-F9F3-434F-B5D1-3F4159210A5A}">
          <p14:sldIdLst>
            <p14:sldId id="256"/>
            <p14:sldId id="525"/>
            <p14:sldId id="527"/>
            <p14:sldId id="260"/>
            <p14:sldId id="528"/>
            <p14:sldId id="529"/>
            <p14:sldId id="531"/>
            <p14:sldId id="533"/>
            <p14:sldId id="532"/>
            <p14:sldId id="294"/>
            <p14:sldId id="259"/>
            <p14:sldId id="279"/>
            <p14:sldId id="261"/>
            <p14:sldId id="281"/>
            <p14:sldId id="262"/>
            <p14:sldId id="263"/>
            <p14:sldId id="526"/>
            <p14:sldId id="534"/>
            <p14:sldId id="530"/>
            <p14:sldId id="306"/>
            <p14:sldId id="277"/>
            <p14:sldId id="286"/>
            <p14:sldId id="520"/>
            <p14:sldId id="513"/>
            <p14:sldId id="455"/>
            <p14:sldId id="522"/>
            <p14:sldId id="516"/>
            <p14:sldId id="462"/>
            <p14:sldId id="442"/>
            <p14:sldId id="288"/>
            <p14:sldId id="289"/>
            <p14:sldId id="301"/>
            <p14:sldId id="287"/>
            <p14:sldId id="268"/>
            <p14:sldId id="296"/>
            <p14:sldId id="293"/>
          </p14:sldIdLst>
        </p14:section>
        <p14:section name="Untitled Section" id="{13A424C4-ACC3-41A6-8484-B7E9A38BC577}">
          <p14:sldIdLst>
            <p14:sldId id="298"/>
            <p14:sldId id="257"/>
            <p14:sldId id="300"/>
            <p14:sldId id="272"/>
            <p14:sldId id="269"/>
            <p14:sldId id="5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varScale="1">
        <p:scale>
          <a:sx n="65" d="100"/>
          <a:sy n="65" d="100"/>
        </p:scale>
        <p:origin x="48" y="174"/>
      </p:cViewPr>
      <p:guideLst/>
    </p:cSldViewPr>
  </p:slideViewPr>
  <p:notesTextViewPr>
    <p:cViewPr>
      <p:scale>
        <a:sx n="3" d="2"/>
        <a:sy n="3" d="2"/>
      </p:scale>
      <p:origin x="0" y="0"/>
    </p:cViewPr>
  </p:notesTextViewPr>
  <p:notesViewPr>
    <p:cSldViewPr snapToGrid="0">
      <p:cViewPr varScale="1">
        <p:scale>
          <a:sx n="51" d="100"/>
          <a:sy n="51" d="100"/>
        </p:scale>
        <p:origin x="2656"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xineBecker\AppData\Roaming\Microsoft\Excel\2022%20YTD%20Evictions%20Maricopa%20County%20(version%201).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zcaa-my.sharepoint.com/personal/mbecker_wildfireaz_org/Documents/Documents/AZ%20Eviction%20Statistics/MCJC%20Vacate%20Statistic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Wages 2010-2018</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0-B68C-4DCF-B4FB-21459C15E5B8}"/>
              </c:ext>
            </c:extLst>
          </c:dPt>
          <c:dPt>
            <c:idx val="1"/>
            <c:invertIfNegative val="0"/>
            <c:bubble3D val="0"/>
            <c:spPr>
              <a:solidFill>
                <a:srgbClr val="FFC000"/>
              </a:solidFill>
              <a:ln>
                <a:noFill/>
              </a:ln>
              <a:effectLst/>
            </c:spPr>
            <c:extLst>
              <c:ext xmlns:c16="http://schemas.microsoft.com/office/drawing/2014/chart" uri="{C3380CC4-5D6E-409C-BE32-E72D297353CC}">
                <c16:uniqueId val="{00000001-B68C-4DCF-B4FB-21459C15E5B8}"/>
              </c:ext>
            </c:extLst>
          </c:dPt>
          <c:cat>
            <c:strRef>
              <c:f>Sheet1!$A$2:$A$5</c:f>
              <c:strCache>
                <c:ptCount val="3"/>
                <c:pt idx="0">
                  <c:v>Wages 2010-2018</c:v>
                </c:pt>
                <c:pt idx="1">
                  <c:v>Rental Prices</c:v>
                </c:pt>
                <c:pt idx="2">
                  <c:v>Home Prices</c:v>
                </c:pt>
              </c:strCache>
            </c:strRef>
          </c:cat>
          <c:val>
            <c:numRef>
              <c:f>Sheet1!$B$2:$B$5</c:f>
              <c:numCache>
                <c:formatCode>0%</c:formatCode>
                <c:ptCount val="4"/>
                <c:pt idx="0">
                  <c:v>0.1</c:v>
                </c:pt>
                <c:pt idx="1">
                  <c:v>0.2</c:v>
                </c:pt>
                <c:pt idx="2">
                  <c:v>0.56999999999999995</c:v>
                </c:pt>
              </c:numCache>
            </c:numRef>
          </c:val>
          <c:extLst>
            <c:ext xmlns:c16="http://schemas.microsoft.com/office/drawing/2014/chart" uri="{C3380CC4-5D6E-409C-BE32-E72D297353CC}">
              <c16:uniqueId val="{00000000-4644-485A-AD3D-578B05180B8B}"/>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3"/>
                <c:pt idx="0">
                  <c:v>Wages 2010-2018</c:v>
                </c:pt>
                <c:pt idx="1">
                  <c:v>Rental Prices</c:v>
                </c:pt>
                <c:pt idx="2">
                  <c:v>Home Prices</c:v>
                </c:pt>
              </c:strCache>
            </c:strRef>
          </c:cat>
          <c:val>
            <c:numRef>
              <c:f>Sheet1!$C$2:$C$5</c:f>
              <c:numCache>
                <c:formatCode>General</c:formatCode>
                <c:ptCount val="4"/>
              </c:numCache>
            </c:numRef>
          </c:val>
          <c:extLst>
            <c:ext xmlns:c16="http://schemas.microsoft.com/office/drawing/2014/chart" uri="{C3380CC4-5D6E-409C-BE32-E72D297353CC}">
              <c16:uniqueId val="{00000001-4644-485A-AD3D-578B05180B8B}"/>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3"/>
                <c:pt idx="0">
                  <c:v>Wages 2010-2018</c:v>
                </c:pt>
                <c:pt idx="1">
                  <c:v>Rental Prices</c:v>
                </c:pt>
                <c:pt idx="2">
                  <c:v>Home Prices</c:v>
                </c:pt>
              </c:strCache>
            </c:strRef>
          </c:cat>
          <c:val>
            <c:numRef>
              <c:f>Sheet1!$D$2:$D$5</c:f>
              <c:numCache>
                <c:formatCode>General</c:formatCode>
                <c:ptCount val="4"/>
              </c:numCache>
            </c:numRef>
          </c:val>
          <c:extLst>
            <c:ext xmlns:c16="http://schemas.microsoft.com/office/drawing/2014/chart" uri="{C3380CC4-5D6E-409C-BE32-E72D297353CC}">
              <c16:uniqueId val="{00000002-4644-485A-AD3D-578B05180B8B}"/>
            </c:ext>
          </c:extLst>
        </c:ser>
        <c:dLbls>
          <c:showLegendKey val="0"/>
          <c:showVal val="0"/>
          <c:showCatName val="0"/>
          <c:showSerName val="0"/>
          <c:showPercent val="0"/>
          <c:showBubbleSize val="0"/>
        </c:dLbls>
        <c:gapWidth val="150"/>
        <c:overlap val="100"/>
        <c:axId val="684675744"/>
        <c:axId val="684676160"/>
      </c:barChart>
      <c:catAx>
        <c:axId val="684675744"/>
        <c:scaling>
          <c:orientation val="minMax"/>
        </c:scaling>
        <c:delete val="0"/>
        <c:axPos val="l"/>
        <c:numFmt formatCode="General" sourceLinked="1"/>
        <c:majorTickMark val="none"/>
        <c:minorTickMark val="none"/>
        <c:tickLblPos val="nextTo"/>
        <c:spPr>
          <a:solidFill>
            <a:schemeClr val="bg2"/>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684676160"/>
        <c:crosses val="autoZero"/>
        <c:auto val="1"/>
        <c:lblAlgn val="ctr"/>
        <c:lblOffset val="100"/>
        <c:noMultiLvlLbl val="0"/>
      </c:catAx>
      <c:valAx>
        <c:axId val="684676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684675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4-78E9-4E53-AFA2-173B452837A3}"/>
              </c:ext>
            </c:extLst>
          </c:dPt>
          <c:dPt>
            <c:idx val="1"/>
            <c:invertIfNegative val="0"/>
            <c:bubble3D val="0"/>
            <c:spPr>
              <a:solidFill>
                <a:srgbClr val="FFC000"/>
              </a:solidFill>
              <a:ln>
                <a:noFill/>
              </a:ln>
              <a:effectLst/>
            </c:spPr>
            <c:extLst>
              <c:ext xmlns:c16="http://schemas.microsoft.com/office/drawing/2014/chart" uri="{C3380CC4-5D6E-409C-BE32-E72D297353CC}">
                <c16:uniqueId val="{00000005-78E9-4E53-AFA2-173B452837A3}"/>
              </c:ext>
            </c:extLst>
          </c:dPt>
          <c:dPt>
            <c:idx val="2"/>
            <c:invertIfNegative val="0"/>
            <c:bubble3D val="0"/>
            <c:extLst>
              <c:ext xmlns:c16="http://schemas.microsoft.com/office/drawing/2014/chart" uri="{C3380CC4-5D6E-409C-BE32-E72D297353CC}">
                <c16:uniqueId val="{00000006-78E9-4E53-AFA2-173B452837A3}"/>
              </c:ext>
            </c:extLst>
          </c:dPt>
          <c:dPt>
            <c:idx val="3"/>
            <c:invertIfNegative val="0"/>
            <c:bubble3D val="0"/>
            <c:spPr>
              <a:solidFill>
                <a:srgbClr val="92D050"/>
              </a:solidFill>
              <a:ln>
                <a:noFill/>
              </a:ln>
              <a:effectLst/>
            </c:spPr>
            <c:extLst>
              <c:ext xmlns:c16="http://schemas.microsoft.com/office/drawing/2014/chart" uri="{C3380CC4-5D6E-409C-BE32-E72D297353CC}">
                <c16:uniqueId val="{00000006-83B2-46F5-A0F9-E1AAD3CA43C8}"/>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2015</c:v>
                </c:pt>
                <c:pt idx="1">
                  <c:v>2019</c:v>
                </c:pt>
                <c:pt idx="2">
                  <c:v>2021</c:v>
                </c:pt>
                <c:pt idx="3">
                  <c:v>2022</c:v>
                </c:pt>
              </c:numCache>
            </c:numRef>
          </c:cat>
          <c:val>
            <c:numRef>
              <c:f>Sheet1!$B$2:$B$5</c:f>
              <c:numCache>
                <c:formatCode>"$"#,##0_);[Red]\("$"#,##0\)</c:formatCode>
                <c:ptCount val="4"/>
                <c:pt idx="0">
                  <c:v>962</c:v>
                </c:pt>
                <c:pt idx="1">
                  <c:v>1127</c:v>
                </c:pt>
                <c:pt idx="2">
                  <c:v>1477</c:v>
                </c:pt>
                <c:pt idx="3">
                  <c:v>1547</c:v>
                </c:pt>
              </c:numCache>
            </c:numRef>
          </c:val>
          <c:extLst>
            <c:ext xmlns:c16="http://schemas.microsoft.com/office/drawing/2014/chart" uri="{C3380CC4-5D6E-409C-BE32-E72D297353CC}">
              <c16:uniqueId val="{00000000-78E9-4E53-AFA2-173B452837A3}"/>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elete val="1"/>
          </c:dLbls>
          <c:cat>
            <c:numRef>
              <c:f>Sheet1!$A$2:$A$5</c:f>
              <c:numCache>
                <c:formatCode>General</c:formatCode>
                <c:ptCount val="4"/>
                <c:pt idx="0">
                  <c:v>2015</c:v>
                </c:pt>
                <c:pt idx="1">
                  <c:v>2019</c:v>
                </c:pt>
                <c:pt idx="2">
                  <c:v>2021</c:v>
                </c:pt>
                <c:pt idx="3">
                  <c:v>2022</c:v>
                </c:pt>
              </c:numCache>
            </c:numRef>
          </c:cat>
          <c:val>
            <c:numRef>
              <c:f>Sheet1!$C$2:$C$5</c:f>
              <c:numCache>
                <c:formatCode>General</c:formatCode>
                <c:ptCount val="4"/>
                <c:pt idx="1">
                  <c:v>4.4000000000000004</c:v>
                </c:pt>
                <c:pt idx="2">
                  <c:v>1.8</c:v>
                </c:pt>
              </c:numCache>
            </c:numRef>
          </c:val>
          <c:extLst>
            <c:ext xmlns:c16="http://schemas.microsoft.com/office/drawing/2014/chart" uri="{C3380CC4-5D6E-409C-BE32-E72D297353CC}">
              <c16:uniqueId val="{00000001-78E9-4E53-AFA2-173B452837A3}"/>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elete val="1"/>
          </c:dLbls>
          <c:cat>
            <c:numRef>
              <c:f>Sheet1!$A$2:$A$5</c:f>
              <c:numCache>
                <c:formatCode>General</c:formatCode>
                <c:ptCount val="4"/>
                <c:pt idx="0">
                  <c:v>2015</c:v>
                </c:pt>
                <c:pt idx="1">
                  <c:v>2019</c:v>
                </c:pt>
                <c:pt idx="2">
                  <c:v>2021</c:v>
                </c:pt>
                <c:pt idx="3">
                  <c:v>2022</c:v>
                </c:pt>
              </c:numCache>
            </c:numRef>
          </c:cat>
          <c:val>
            <c:numRef>
              <c:f>Sheet1!$D$2:$D$5</c:f>
              <c:numCache>
                <c:formatCode>General</c:formatCode>
                <c:ptCount val="4"/>
                <c:pt idx="1">
                  <c:v>2</c:v>
                </c:pt>
                <c:pt idx="2">
                  <c:v>3</c:v>
                </c:pt>
              </c:numCache>
            </c:numRef>
          </c:val>
          <c:extLst>
            <c:ext xmlns:c16="http://schemas.microsoft.com/office/drawing/2014/chart" uri="{C3380CC4-5D6E-409C-BE32-E72D297353CC}">
              <c16:uniqueId val="{00000002-78E9-4E53-AFA2-173B452837A3}"/>
            </c:ext>
          </c:extLst>
        </c:ser>
        <c:dLbls>
          <c:dLblPos val="ctr"/>
          <c:showLegendKey val="0"/>
          <c:showVal val="1"/>
          <c:showCatName val="0"/>
          <c:showSerName val="0"/>
          <c:showPercent val="0"/>
          <c:showBubbleSize val="0"/>
        </c:dLbls>
        <c:gapWidth val="150"/>
        <c:overlap val="100"/>
        <c:axId val="246975120"/>
        <c:axId val="246972624"/>
      </c:barChart>
      <c:catAx>
        <c:axId val="2469751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crossAx val="246972624"/>
        <c:crosses val="autoZero"/>
        <c:auto val="1"/>
        <c:lblAlgn val="ctr"/>
        <c:lblOffset val="100"/>
        <c:noMultiLvlLbl val="0"/>
      </c:catAx>
      <c:valAx>
        <c:axId val="246972624"/>
        <c:scaling>
          <c:orientation val="minMax"/>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4697512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Extreme Low Income Renter Households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Sheet1!$A$2:$A$5</c:f>
              <c:numCache>
                <c:formatCode>General</c:formatCode>
                <c:ptCount val="4"/>
              </c:numCache>
            </c:numRef>
          </c:cat>
          <c:val>
            <c:numRef>
              <c:f>Sheet1!$B$2:$B$5</c:f>
              <c:numCache>
                <c:formatCode>General</c:formatCode>
                <c:ptCount val="4"/>
                <c:pt idx="0" formatCode="#,##0">
                  <c:v>113000</c:v>
                </c:pt>
              </c:numCache>
            </c:numRef>
          </c:val>
          <c:extLst>
            <c:ext xmlns:c16="http://schemas.microsoft.com/office/drawing/2014/chart" uri="{C3380CC4-5D6E-409C-BE32-E72D297353CC}">
              <c16:uniqueId val="{00000000-E355-40CA-A551-14F95FF93011}"/>
            </c:ext>
          </c:extLst>
        </c:ser>
        <c:ser>
          <c:idx val="1"/>
          <c:order val="1"/>
          <c:tx>
            <c:strRef>
              <c:f>Sheet1!$C$1</c:f>
              <c:strCache>
                <c:ptCount val="1"/>
                <c:pt idx="0">
                  <c:v>Affordable Rental Homes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Sheet1!$A$2:$A$5</c:f>
              <c:numCache>
                <c:formatCode>General</c:formatCode>
                <c:ptCount val="4"/>
              </c:numCache>
            </c:numRef>
          </c:cat>
          <c:val>
            <c:numRef>
              <c:f>Sheet1!$C$2:$C$5</c:f>
              <c:numCache>
                <c:formatCode>General</c:formatCode>
                <c:ptCount val="4"/>
                <c:pt idx="0" formatCode="#,##0">
                  <c:v>23000</c:v>
                </c:pt>
              </c:numCache>
            </c:numRef>
          </c:val>
          <c:extLst>
            <c:ext xmlns:c16="http://schemas.microsoft.com/office/drawing/2014/chart" uri="{C3380CC4-5D6E-409C-BE32-E72D297353CC}">
              <c16:uniqueId val="{00000001-E355-40CA-A551-14F95FF93011}"/>
            </c:ext>
          </c:extLst>
        </c:ser>
        <c:ser>
          <c:idx val="2"/>
          <c:order val="2"/>
          <c:tx>
            <c:strRef>
              <c:f>Sheet1!$D$1</c:f>
              <c:strCache>
                <c:ptCount val="1"/>
                <c:pt idx="0">
                  <c:v>Column1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Sheet1!$A$2:$A$5</c:f>
              <c:numCache>
                <c:formatCode>General</c:formatCode>
                <c:ptCount val="4"/>
              </c:numCache>
            </c:numRef>
          </c:cat>
          <c:val>
            <c:numRef>
              <c:f>Sheet1!$D$2:$D$5</c:f>
              <c:numCache>
                <c:formatCode>General</c:formatCode>
                <c:ptCount val="4"/>
              </c:numCache>
            </c:numRef>
          </c:val>
          <c:extLst>
            <c:ext xmlns:c16="http://schemas.microsoft.com/office/drawing/2014/chart" uri="{C3380CC4-5D6E-409C-BE32-E72D297353CC}">
              <c16:uniqueId val="{00000002-E355-40CA-A551-14F95FF93011}"/>
            </c:ext>
          </c:extLst>
        </c:ser>
        <c:dLbls>
          <c:showLegendKey val="0"/>
          <c:showVal val="0"/>
          <c:showCatName val="0"/>
          <c:showSerName val="0"/>
          <c:showPercent val="0"/>
          <c:showBubbleSize val="0"/>
        </c:dLbls>
        <c:gapWidth val="100"/>
        <c:axId val="297871616"/>
        <c:axId val="297881184"/>
      </c:barChart>
      <c:catAx>
        <c:axId val="2978716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7881184"/>
        <c:crosses val="autoZero"/>
        <c:auto val="1"/>
        <c:lblAlgn val="ctr"/>
        <c:lblOffset val="100"/>
        <c:noMultiLvlLbl val="0"/>
      </c:catAx>
      <c:valAx>
        <c:axId val="29788118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297871616"/>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Available Rental Units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1"/>
                <c:pt idx="0">
                  <c:v>Category 1</c:v>
                </c:pt>
              </c:strCache>
            </c:strRef>
          </c:cat>
          <c:val>
            <c:numRef>
              <c:f>Sheet1!$B$2:$B$5</c:f>
              <c:numCache>
                <c:formatCode>General</c:formatCode>
                <c:ptCount val="4"/>
                <c:pt idx="0">
                  <c:v>21</c:v>
                </c:pt>
              </c:numCache>
            </c:numRef>
          </c:val>
          <c:extLst>
            <c:ext xmlns:c16="http://schemas.microsoft.com/office/drawing/2014/chart" uri="{C3380CC4-5D6E-409C-BE32-E72D297353CC}">
              <c16:uniqueId val="{00000000-D9F3-4ABF-8E4A-BFDF92A81BBF}"/>
            </c:ext>
          </c:extLst>
        </c:ser>
        <c:ser>
          <c:idx val="1"/>
          <c:order val="1"/>
          <c:tx>
            <c:strRef>
              <c:f>Sheet1!$C$1</c:f>
              <c:strCache>
                <c:ptCount val="1"/>
                <c:pt idx="0">
                  <c:v>Low-Income Households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1"/>
                <c:pt idx="0">
                  <c:v>Category 1</c:v>
                </c:pt>
              </c:strCache>
            </c:strRef>
          </c:cat>
          <c:val>
            <c:numRef>
              <c:f>Sheet1!$C$2:$C$5</c:f>
              <c:numCache>
                <c:formatCode>General</c:formatCode>
                <c:ptCount val="4"/>
                <c:pt idx="0">
                  <c:v>100</c:v>
                </c:pt>
              </c:numCache>
            </c:numRef>
          </c:val>
          <c:extLst>
            <c:ext xmlns:c16="http://schemas.microsoft.com/office/drawing/2014/chart" uri="{C3380CC4-5D6E-409C-BE32-E72D297353CC}">
              <c16:uniqueId val="{00000001-D9F3-4ABF-8E4A-BFDF92A81BBF}"/>
            </c:ext>
          </c:extLst>
        </c:ser>
        <c:ser>
          <c:idx val="2"/>
          <c:order val="2"/>
          <c:tx>
            <c:strRef>
              <c:f>Sheet1!$D$1</c:f>
              <c:strCache>
                <c:ptCount val="1"/>
                <c:pt idx="0">
                  <c:v>Column1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1"/>
                <c:pt idx="0">
                  <c:v>Category 1</c:v>
                </c:pt>
              </c:strCache>
            </c:strRef>
          </c:cat>
          <c:val>
            <c:numRef>
              <c:f>Sheet1!$D$2:$D$5</c:f>
              <c:numCache>
                <c:formatCode>General</c:formatCode>
                <c:ptCount val="4"/>
              </c:numCache>
            </c:numRef>
          </c:val>
          <c:extLst>
            <c:ext xmlns:c16="http://schemas.microsoft.com/office/drawing/2014/chart" uri="{C3380CC4-5D6E-409C-BE32-E72D297353CC}">
              <c16:uniqueId val="{00000002-D9F3-4ABF-8E4A-BFDF92A81BBF}"/>
            </c:ext>
          </c:extLst>
        </c:ser>
        <c:dLbls>
          <c:showLegendKey val="0"/>
          <c:showVal val="0"/>
          <c:showCatName val="0"/>
          <c:showSerName val="0"/>
          <c:showPercent val="0"/>
          <c:showBubbleSize val="0"/>
        </c:dLbls>
        <c:gapWidth val="100"/>
        <c:overlap val="-24"/>
        <c:axId val="297896160"/>
        <c:axId val="297885344"/>
      </c:barChart>
      <c:catAx>
        <c:axId val="297896160"/>
        <c:scaling>
          <c:orientation val="minMax"/>
        </c:scaling>
        <c:delete val="1"/>
        <c:axPos val="b"/>
        <c:numFmt formatCode="General" sourceLinked="1"/>
        <c:majorTickMark val="none"/>
        <c:minorTickMark val="none"/>
        <c:tickLblPos val="nextTo"/>
        <c:crossAx val="297885344"/>
        <c:crosses val="autoZero"/>
        <c:auto val="1"/>
        <c:lblAlgn val="ctr"/>
        <c:lblOffset val="100"/>
        <c:noMultiLvlLbl val="0"/>
      </c:catAx>
      <c:valAx>
        <c:axId val="2978853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lumMod val="85000"/>
                  </a:schemeClr>
                </a:solidFill>
                <a:latin typeface="+mn-lt"/>
                <a:ea typeface="+mn-ea"/>
                <a:cs typeface="+mn-cs"/>
              </a:defRPr>
            </a:pPr>
            <a:endParaRPr lang="en-US"/>
          </a:p>
        </c:txPr>
        <c:crossAx val="297896160"/>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10125908174528E-2"/>
          <c:y val="3.5629270812793677E-2"/>
          <c:w val="0.90146620259424093"/>
          <c:h val="0.78875394189097703"/>
        </c:manualLayout>
      </c:layout>
      <c:lineChart>
        <c:grouping val="standard"/>
        <c:varyColors val="0"/>
        <c:ser>
          <c:idx val="0"/>
          <c:order val="0"/>
          <c:tx>
            <c:strRef>
              <c:f>'Cases Filed'!$A$2</c:f>
              <c:strCache>
                <c:ptCount val="1"/>
                <c:pt idx="0">
                  <c:v>2019</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'Cases Filed'!$B$1:$M$1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'Cases Filed'!$B$2:$M$2</c:f>
              <c:numCache>
                <c:formatCode>#,##0</c:formatCode>
                <c:ptCount val="12"/>
                <c:pt idx="0">
                  <c:v>6213</c:v>
                </c:pt>
                <c:pt idx="1">
                  <c:v>5256</c:v>
                </c:pt>
                <c:pt idx="2">
                  <c:v>4363</c:v>
                </c:pt>
                <c:pt idx="3">
                  <c:v>5029</c:v>
                </c:pt>
                <c:pt idx="4">
                  <c:v>5817</c:v>
                </c:pt>
                <c:pt idx="5">
                  <c:v>5669</c:v>
                </c:pt>
                <c:pt idx="6">
                  <c:v>6071</c:v>
                </c:pt>
                <c:pt idx="7">
                  <c:v>6243</c:v>
                </c:pt>
                <c:pt idx="8">
                  <c:v>6099</c:v>
                </c:pt>
                <c:pt idx="9">
                  <c:v>6226</c:v>
                </c:pt>
                <c:pt idx="10">
                  <c:v>5804</c:v>
                </c:pt>
                <c:pt idx="11">
                  <c:v>5928</c:v>
                </c:pt>
              </c:numCache>
            </c:numRef>
          </c:val>
          <c:smooth val="0"/>
          <c:extLst>
            <c:ext xmlns:c16="http://schemas.microsoft.com/office/drawing/2014/chart" uri="{C3380CC4-5D6E-409C-BE32-E72D297353CC}">
              <c16:uniqueId val="{00000000-6446-44AA-9CCE-03C04119A18E}"/>
            </c:ext>
          </c:extLst>
        </c:ser>
        <c:ser>
          <c:idx val="1"/>
          <c:order val="1"/>
          <c:tx>
            <c:strRef>
              <c:f>'Cases Filed'!$A$3</c:f>
              <c:strCache>
                <c:ptCount val="1"/>
                <c:pt idx="0">
                  <c:v>2020</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'Cases Filed'!$B$1:$M$1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'Cases Filed'!$B$3:$M$3</c:f>
              <c:numCache>
                <c:formatCode>#,##0</c:formatCode>
                <c:ptCount val="12"/>
                <c:pt idx="0">
                  <c:v>5863</c:v>
                </c:pt>
                <c:pt idx="1">
                  <c:v>5609</c:v>
                </c:pt>
                <c:pt idx="2">
                  <c:v>3870</c:v>
                </c:pt>
                <c:pt idx="3">
                  <c:v>1770</c:v>
                </c:pt>
                <c:pt idx="4">
                  <c:v>1473</c:v>
                </c:pt>
                <c:pt idx="5">
                  <c:v>1609</c:v>
                </c:pt>
                <c:pt idx="6">
                  <c:v>1763</c:v>
                </c:pt>
                <c:pt idx="7">
                  <c:v>2168</c:v>
                </c:pt>
                <c:pt idx="8">
                  <c:v>2859</c:v>
                </c:pt>
                <c:pt idx="9">
                  <c:v>3381</c:v>
                </c:pt>
                <c:pt idx="10">
                  <c:v>3170</c:v>
                </c:pt>
                <c:pt idx="11">
                  <c:v>4214</c:v>
                </c:pt>
              </c:numCache>
            </c:numRef>
          </c:val>
          <c:smooth val="0"/>
          <c:extLst>
            <c:ext xmlns:c16="http://schemas.microsoft.com/office/drawing/2014/chart" uri="{C3380CC4-5D6E-409C-BE32-E72D297353CC}">
              <c16:uniqueId val="{00000001-6446-44AA-9CCE-03C04119A18E}"/>
            </c:ext>
          </c:extLst>
        </c:ser>
        <c:ser>
          <c:idx val="2"/>
          <c:order val="2"/>
          <c:tx>
            <c:strRef>
              <c:f>'Cases Filed'!$A$4</c:f>
              <c:strCache>
                <c:ptCount val="1"/>
                <c:pt idx="0">
                  <c:v>2021</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'Cases Filed'!$B$1:$M$1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'Cases Filed'!$B$4:$M$4</c:f>
              <c:numCache>
                <c:formatCode>#,##0</c:formatCode>
                <c:ptCount val="12"/>
                <c:pt idx="0">
                  <c:v>3240</c:v>
                </c:pt>
                <c:pt idx="1">
                  <c:v>3148</c:v>
                </c:pt>
                <c:pt idx="2">
                  <c:v>3247</c:v>
                </c:pt>
                <c:pt idx="3">
                  <c:v>2477</c:v>
                </c:pt>
                <c:pt idx="4">
                  <c:v>2615</c:v>
                </c:pt>
                <c:pt idx="5">
                  <c:v>2985</c:v>
                </c:pt>
                <c:pt idx="6">
                  <c:v>3623</c:v>
                </c:pt>
                <c:pt idx="7">
                  <c:v>2989</c:v>
                </c:pt>
                <c:pt idx="8">
                  <c:v>4257</c:v>
                </c:pt>
                <c:pt idx="9">
                  <c:v>4669</c:v>
                </c:pt>
                <c:pt idx="10">
                  <c:v>3813</c:v>
                </c:pt>
                <c:pt idx="11">
                  <c:v>4403</c:v>
                </c:pt>
              </c:numCache>
            </c:numRef>
          </c:val>
          <c:smooth val="0"/>
          <c:extLst>
            <c:ext xmlns:c16="http://schemas.microsoft.com/office/drawing/2014/chart" uri="{C3380CC4-5D6E-409C-BE32-E72D297353CC}">
              <c16:uniqueId val="{00000002-6446-44AA-9CCE-03C04119A18E}"/>
            </c:ext>
          </c:extLst>
        </c:ser>
        <c:ser>
          <c:idx val="3"/>
          <c:order val="3"/>
          <c:tx>
            <c:strRef>
              <c:f>'Cases Filed'!$A$5</c:f>
              <c:strCache>
                <c:ptCount val="1"/>
                <c:pt idx="0">
                  <c:v>2022</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'Cases Filed'!$B$1:$M$1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'Cases Filed'!$B$5:$M$5</c:f>
              <c:numCache>
                <c:formatCode>#,##0</c:formatCode>
                <c:ptCount val="12"/>
                <c:pt idx="0">
                  <c:v>5213</c:v>
                </c:pt>
                <c:pt idx="1">
                  <c:v>4509</c:v>
                </c:pt>
              </c:numCache>
            </c:numRef>
          </c:val>
          <c:smooth val="0"/>
          <c:extLst>
            <c:ext xmlns:c16="http://schemas.microsoft.com/office/drawing/2014/chart" uri="{C3380CC4-5D6E-409C-BE32-E72D297353CC}">
              <c16:uniqueId val="{00000003-6446-44AA-9CCE-03C04119A18E}"/>
            </c:ext>
          </c:extLst>
        </c:ser>
        <c:dLbls>
          <c:showLegendKey val="0"/>
          <c:showVal val="0"/>
          <c:showCatName val="0"/>
          <c:showSerName val="0"/>
          <c:showPercent val="0"/>
          <c:showBubbleSize val="0"/>
        </c:dLbls>
        <c:smooth val="0"/>
        <c:axId val="442965967"/>
        <c:axId val="442966799"/>
      </c:lineChart>
      <c:catAx>
        <c:axId val="4429659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2966799"/>
        <c:crosses val="autoZero"/>
        <c:auto val="1"/>
        <c:lblAlgn val="ctr"/>
        <c:lblOffset val="100"/>
        <c:noMultiLvlLbl val="0"/>
      </c:catAx>
      <c:valAx>
        <c:axId val="442966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29659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[MCJC Vacate Statistics.xlsx]Sheet3!PivotTable4</c:name>
    <c:fmtId val="122"/>
  </c:pivotSource>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2400" dirty="0"/>
              <a:t>Satisfaction</a:t>
            </a:r>
            <a:r>
              <a:rPr lang="en-US" sz="2400" baseline="0" dirty="0"/>
              <a:t> of Judgments and Motions to Vacate Judgments</a:t>
            </a:r>
            <a:endParaRPr lang="en-US" sz="2400" dirty="0"/>
          </a:p>
        </c:rich>
      </c:tx>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876654273932113E-2"/>
          <c:y val="0.1480890858803576"/>
          <c:w val="0.92793376697114738"/>
          <c:h val="0.70260821058331258"/>
        </c:manualLayout>
      </c:layout>
      <c:lineChart>
        <c:grouping val="standard"/>
        <c:varyColors val="0"/>
        <c:ser>
          <c:idx val="0"/>
          <c:order val="0"/>
          <c:tx>
            <c:strRef>
              <c:f>Sheet3!$J$1</c:f>
              <c:strCache>
                <c:ptCount val="1"/>
                <c:pt idx="0">
                  <c:v>Satisfactions / Judgments</c:v>
                </c:pt>
              </c:strCache>
            </c:strRef>
          </c:tx>
          <c:spPr>
            <a:ln w="28575" cap="rnd">
              <a:solidFill>
                <a:schemeClr val="accent1"/>
              </a:solidFill>
              <a:round/>
            </a:ln>
            <a:effectLst/>
          </c:spPr>
          <c:marker>
            <c:symbol val="none"/>
          </c:marker>
          <c:cat>
            <c:multiLvlStrRef>
              <c:f>Sheet3!$I$2:$I$37</c:f>
              <c:multiLvlStrCache>
                <c:ptCount val="32"/>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lvl>
                <c:lvl>
                  <c:pt idx="0">
                    <c:v>2019</c:v>
                  </c:pt>
                  <c:pt idx="12">
                    <c:v>2020</c:v>
                  </c:pt>
                  <c:pt idx="24">
                    <c:v>2021</c:v>
                  </c:pt>
                </c:lvl>
              </c:multiLvlStrCache>
            </c:multiLvlStrRef>
          </c:cat>
          <c:val>
            <c:numRef>
              <c:f>Sheet3!$J$2:$J$37</c:f>
              <c:numCache>
                <c:formatCode>0%</c:formatCode>
                <c:ptCount val="32"/>
                <c:pt idx="0">
                  <c:v>0.28555150410209662</c:v>
                </c:pt>
                <c:pt idx="1">
                  <c:v>0.29397369226063014</c:v>
                </c:pt>
                <c:pt idx="2">
                  <c:v>0.47110641296687811</c:v>
                </c:pt>
                <c:pt idx="3">
                  <c:v>0.32739891369945684</c:v>
                </c:pt>
                <c:pt idx="4">
                  <c:v>0.21240930698023516</c:v>
                </c:pt>
                <c:pt idx="5">
                  <c:v>0.31275720164609055</c:v>
                </c:pt>
                <c:pt idx="6">
                  <c:v>0.24771480804387569</c:v>
                </c:pt>
                <c:pt idx="7">
                  <c:v>0.25396825396825395</c:v>
                </c:pt>
                <c:pt idx="8">
                  <c:v>0.29244306418219462</c:v>
                </c:pt>
                <c:pt idx="9">
                  <c:v>0.28799654576856648</c:v>
                </c:pt>
                <c:pt idx="10">
                  <c:v>0.28021978021978022</c:v>
                </c:pt>
                <c:pt idx="11">
                  <c:v>0.35203598484848486</c:v>
                </c:pt>
                <c:pt idx="12">
                  <c:v>0.2857142857142857</c:v>
                </c:pt>
                <c:pt idx="13">
                  <c:v>0.40782437376864622</c:v>
                </c:pt>
                <c:pt idx="14">
                  <c:v>0.43125000000000002</c:v>
                </c:pt>
                <c:pt idx="15">
                  <c:v>0.32890541976620619</c:v>
                </c:pt>
                <c:pt idx="16">
                  <c:v>0.44978165938864628</c:v>
                </c:pt>
                <c:pt idx="17">
                  <c:v>0.40948616600790516</c:v>
                </c:pt>
                <c:pt idx="18">
                  <c:v>0.40058479532163743</c:v>
                </c:pt>
                <c:pt idx="19">
                  <c:v>0.26121562952243127</c:v>
                </c:pt>
                <c:pt idx="20">
                  <c:v>0.19714964370546317</c:v>
                </c:pt>
                <c:pt idx="21">
                  <c:v>0.21494542401343408</c:v>
                </c:pt>
                <c:pt idx="22">
                  <c:v>0.17720350715274574</c:v>
                </c:pt>
                <c:pt idx="23">
                  <c:v>0.17496183206106869</c:v>
                </c:pt>
                <c:pt idx="24">
                  <c:v>0.31304748732134624</c:v>
                </c:pt>
                <c:pt idx="25">
                  <c:v>0.40885292717753452</c:v>
                </c:pt>
                <c:pt idx="26">
                  <c:v>0.36292530308955806</c:v>
                </c:pt>
                <c:pt idx="27">
                  <c:v>0.3880368098159509</c:v>
                </c:pt>
                <c:pt idx="28">
                  <c:v>0.41349480968858132</c:v>
                </c:pt>
                <c:pt idx="29">
                  <c:v>0.30327144120247568</c:v>
                </c:pt>
                <c:pt idx="30">
                  <c:v>0.26574803149606302</c:v>
                </c:pt>
                <c:pt idx="31">
                  <c:v>0.29393807239424335</c:v>
                </c:pt>
              </c:numCache>
            </c:numRef>
          </c:val>
          <c:smooth val="0"/>
          <c:extLst>
            <c:ext xmlns:c16="http://schemas.microsoft.com/office/drawing/2014/chart" uri="{C3380CC4-5D6E-409C-BE32-E72D297353CC}">
              <c16:uniqueId val="{00000000-9159-4D12-8160-CEC10B20BD31}"/>
            </c:ext>
          </c:extLst>
        </c:ser>
        <c:ser>
          <c:idx val="1"/>
          <c:order val="1"/>
          <c:tx>
            <c:strRef>
              <c:f>Sheet3!$K$1</c:f>
              <c:strCache>
                <c:ptCount val="1"/>
                <c:pt idx="0">
                  <c:v>Motions to Vacate / Judgments</c:v>
                </c:pt>
              </c:strCache>
            </c:strRef>
          </c:tx>
          <c:spPr>
            <a:ln w="28575" cap="rnd">
              <a:solidFill>
                <a:schemeClr val="accent2"/>
              </a:solidFill>
              <a:round/>
            </a:ln>
            <a:effectLst/>
          </c:spPr>
          <c:marker>
            <c:symbol val="none"/>
          </c:marker>
          <c:cat>
            <c:multiLvlStrRef>
              <c:f>Sheet3!$I$2:$I$37</c:f>
              <c:multiLvlStrCache>
                <c:ptCount val="32"/>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lvl>
                <c:lvl>
                  <c:pt idx="0">
                    <c:v>2019</c:v>
                  </c:pt>
                  <c:pt idx="12">
                    <c:v>2020</c:v>
                  </c:pt>
                  <c:pt idx="24">
                    <c:v>2021</c:v>
                  </c:pt>
                </c:lvl>
              </c:multiLvlStrCache>
            </c:multiLvlStrRef>
          </c:cat>
          <c:val>
            <c:numRef>
              <c:f>Sheet3!$K$2:$K$37</c:f>
              <c:numCache>
                <c:formatCode>General</c:formatCode>
                <c:ptCount val="32"/>
                <c:pt idx="0">
                  <c:v>4.7402005469462168E-2</c:v>
                </c:pt>
                <c:pt idx="1">
                  <c:v>4.1297032731722236E-2</c:v>
                </c:pt>
                <c:pt idx="2">
                  <c:v>6.0253699788583512E-2</c:v>
                </c:pt>
                <c:pt idx="3">
                  <c:v>4.3452021726010863E-2</c:v>
                </c:pt>
                <c:pt idx="4">
                  <c:v>3.7528146109582189E-2</c:v>
                </c:pt>
                <c:pt idx="5">
                  <c:v>4.142661179698217E-2</c:v>
                </c:pt>
                <c:pt idx="6">
                  <c:v>3.6563071297989032E-2</c:v>
                </c:pt>
                <c:pt idx="7">
                  <c:v>3.7277537277537277E-2</c:v>
                </c:pt>
                <c:pt idx="8">
                  <c:v>3.8302277432712216E-2</c:v>
                </c:pt>
                <c:pt idx="9">
                  <c:v>4.0587219343696031E-2</c:v>
                </c:pt>
                <c:pt idx="10">
                  <c:v>3.0942741469057258E-2</c:v>
                </c:pt>
                <c:pt idx="11">
                  <c:v>4.8295454545454544E-2</c:v>
                </c:pt>
                <c:pt idx="12">
                  <c:v>4.4541010320478004E-2</c:v>
                </c:pt>
                <c:pt idx="13">
                  <c:v>3.7996059667886294E-2</c:v>
                </c:pt>
                <c:pt idx="14">
                  <c:v>4.732142857142857E-2</c:v>
                </c:pt>
                <c:pt idx="15">
                  <c:v>3.9319872476089264E-2</c:v>
                </c:pt>
                <c:pt idx="16">
                  <c:v>5.6768558951965066E-2</c:v>
                </c:pt>
                <c:pt idx="17">
                  <c:v>3.9525691699604744E-2</c:v>
                </c:pt>
                <c:pt idx="18">
                  <c:v>3.6549707602339179E-2</c:v>
                </c:pt>
                <c:pt idx="19">
                  <c:v>4.7756874095513747E-2</c:v>
                </c:pt>
                <c:pt idx="20">
                  <c:v>3.2779097387173398E-2</c:v>
                </c:pt>
                <c:pt idx="21">
                  <c:v>3.6104114189756509E-2</c:v>
                </c:pt>
                <c:pt idx="22">
                  <c:v>7.0604522381172125E-2</c:v>
                </c:pt>
                <c:pt idx="23">
                  <c:v>0.04</c:v>
                </c:pt>
                <c:pt idx="24">
                  <c:v>3.8266482249884742E-2</c:v>
                </c:pt>
                <c:pt idx="25">
                  <c:v>4.0932889100428367E-2</c:v>
                </c:pt>
                <c:pt idx="26">
                  <c:v>4.8885412592882281E-2</c:v>
                </c:pt>
                <c:pt idx="27">
                  <c:v>5.3169734151329244E-2</c:v>
                </c:pt>
                <c:pt idx="28">
                  <c:v>5.0173010380622836E-2</c:v>
                </c:pt>
                <c:pt idx="29">
                  <c:v>3.7135278514588858E-2</c:v>
                </c:pt>
                <c:pt idx="30">
                  <c:v>4.0157480314960629E-2</c:v>
                </c:pt>
                <c:pt idx="31">
                  <c:v>3.7505451373746182E-2</c:v>
                </c:pt>
              </c:numCache>
            </c:numRef>
          </c:val>
          <c:smooth val="0"/>
          <c:extLst>
            <c:ext xmlns:c16="http://schemas.microsoft.com/office/drawing/2014/chart" uri="{C3380CC4-5D6E-409C-BE32-E72D297353CC}">
              <c16:uniqueId val="{00000001-9159-4D12-8160-CEC10B20BD31}"/>
            </c:ext>
          </c:extLst>
        </c:ser>
        <c:dLbls>
          <c:showLegendKey val="0"/>
          <c:showVal val="0"/>
          <c:showCatName val="0"/>
          <c:showSerName val="0"/>
          <c:showPercent val="0"/>
          <c:showBubbleSize val="0"/>
        </c:dLbls>
        <c:smooth val="0"/>
        <c:axId val="1734310896"/>
        <c:axId val="1734312144"/>
      </c:lineChart>
      <c:catAx>
        <c:axId val="17343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34312144"/>
        <c:crosses val="autoZero"/>
        <c:auto val="1"/>
        <c:lblAlgn val="ctr"/>
        <c:lblOffset val="100"/>
        <c:noMultiLvlLbl val="0"/>
      </c:catAx>
      <c:valAx>
        <c:axId val="173431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Ratio of</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43108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1B670-B50E-4925-9A59-074B910778D7}"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0842F6D9-4CAF-46DF-B14C-4B9B6CD046C1}">
      <dgm:prSet/>
      <dgm:spPr/>
      <dgm:t>
        <a:bodyPr/>
        <a:lstStyle/>
        <a:p>
          <a:pPr>
            <a:defRPr b="1"/>
          </a:pPr>
          <a:r>
            <a:rPr lang="en-US" dirty="0"/>
            <a:t>May–June 2020</a:t>
          </a:r>
        </a:p>
      </dgm:t>
    </dgm:pt>
    <dgm:pt modelId="{8544100C-F2D7-4DF7-A72C-2964DF69FAF3}" type="parTrans" cxnId="{F3DE5A87-B603-47E9-861B-43B71A753693}">
      <dgm:prSet/>
      <dgm:spPr/>
      <dgm:t>
        <a:bodyPr/>
        <a:lstStyle/>
        <a:p>
          <a:endParaRPr lang="en-US"/>
        </a:p>
      </dgm:t>
    </dgm:pt>
    <dgm:pt modelId="{DBBE86EF-032B-4FD0-A88B-6701EB42F290}" type="sibTrans" cxnId="{F3DE5A87-B603-47E9-861B-43B71A753693}">
      <dgm:prSet/>
      <dgm:spPr/>
      <dgm:t>
        <a:bodyPr/>
        <a:lstStyle/>
        <a:p>
          <a:endParaRPr lang="en-US"/>
        </a:p>
      </dgm:t>
    </dgm:pt>
    <dgm:pt modelId="{F9FE8B05-4A7D-4010-8167-C8A94A30CD90}">
      <dgm:prSet/>
      <dgm:spPr/>
      <dgm:t>
        <a:bodyPr/>
        <a:lstStyle/>
        <a:p>
          <a:r>
            <a:rPr lang="en-US" dirty="0"/>
            <a:t>CLS has discussions with City of Phoenix Council and Human Services Department</a:t>
          </a:r>
        </a:p>
      </dgm:t>
    </dgm:pt>
    <dgm:pt modelId="{B103105B-D4D3-4FD6-83DA-AE3FF7B46604}" type="parTrans" cxnId="{FB0638AD-17C2-42CA-B71D-F8520134FFC9}">
      <dgm:prSet/>
      <dgm:spPr/>
      <dgm:t>
        <a:bodyPr/>
        <a:lstStyle/>
        <a:p>
          <a:endParaRPr lang="en-US"/>
        </a:p>
      </dgm:t>
    </dgm:pt>
    <dgm:pt modelId="{F7E2F726-E0C8-4654-9E17-A378D8426B63}" type="sibTrans" cxnId="{FB0638AD-17C2-42CA-B71D-F8520134FFC9}">
      <dgm:prSet/>
      <dgm:spPr/>
      <dgm:t>
        <a:bodyPr/>
        <a:lstStyle/>
        <a:p>
          <a:endParaRPr lang="en-US"/>
        </a:p>
      </dgm:t>
    </dgm:pt>
    <dgm:pt modelId="{E1BB023E-723D-49D0-8F21-05F4F8519BC5}">
      <dgm:prSet/>
      <dgm:spPr/>
      <dgm:t>
        <a:bodyPr/>
        <a:lstStyle/>
        <a:p>
          <a:pPr>
            <a:defRPr b="1"/>
          </a:pPr>
          <a:r>
            <a:rPr lang="en-US" dirty="0"/>
            <a:t>July 2020</a:t>
          </a:r>
        </a:p>
      </dgm:t>
    </dgm:pt>
    <dgm:pt modelId="{A966EA1E-9F37-481F-AFC8-8F44AE51F586}" type="parTrans" cxnId="{ECBD618D-ED76-4D3F-B393-C1C86288C2B2}">
      <dgm:prSet/>
      <dgm:spPr/>
      <dgm:t>
        <a:bodyPr/>
        <a:lstStyle/>
        <a:p>
          <a:endParaRPr lang="en-US"/>
        </a:p>
      </dgm:t>
    </dgm:pt>
    <dgm:pt modelId="{86145A5C-CC35-4DE3-9C82-5B904555B5EF}" type="sibTrans" cxnId="{ECBD618D-ED76-4D3F-B393-C1C86288C2B2}">
      <dgm:prSet/>
      <dgm:spPr/>
      <dgm:t>
        <a:bodyPr/>
        <a:lstStyle/>
        <a:p>
          <a:endParaRPr lang="en-US"/>
        </a:p>
      </dgm:t>
    </dgm:pt>
    <dgm:pt modelId="{A49C23A7-054D-4DFD-A804-CFFACC0547BF}">
      <dgm:prSet/>
      <dgm:spPr/>
      <dgm:t>
        <a:bodyPr/>
        <a:lstStyle/>
        <a:p>
          <a:r>
            <a:rPr lang="en-US" dirty="0"/>
            <a:t>CLS signs contract with City of Phoenix through December 2020</a:t>
          </a:r>
        </a:p>
      </dgm:t>
    </dgm:pt>
    <dgm:pt modelId="{D6190782-576F-4877-A854-91948472881E}" type="parTrans" cxnId="{C7B878A5-BB25-47D4-B323-E6B10C4C3E56}">
      <dgm:prSet/>
      <dgm:spPr/>
      <dgm:t>
        <a:bodyPr/>
        <a:lstStyle/>
        <a:p>
          <a:endParaRPr lang="en-US"/>
        </a:p>
      </dgm:t>
    </dgm:pt>
    <dgm:pt modelId="{C6CE28D6-7663-42FF-8358-C15435C2E816}" type="sibTrans" cxnId="{C7B878A5-BB25-47D4-B323-E6B10C4C3E56}">
      <dgm:prSet/>
      <dgm:spPr/>
      <dgm:t>
        <a:bodyPr/>
        <a:lstStyle/>
        <a:p>
          <a:endParaRPr lang="en-US"/>
        </a:p>
      </dgm:t>
    </dgm:pt>
    <dgm:pt modelId="{BB8383C3-C536-4C38-BDFE-44BC0E76965A}">
      <dgm:prSet/>
      <dgm:spPr/>
      <dgm:t>
        <a:bodyPr/>
        <a:lstStyle/>
        <a:p>
          <a:pPr>
            <a:defRPr b="1"/>
          </a:pPr>
          <a:r>
            <a:rPr lang="en-US" dirty="0"/>
            <a:t>July 2020</a:t>
          </a:r>
        </a:p>
      </dgm:t>
    </dgm:pt>
    <dgm:pt modelId="{53E47EDF-043A-461D-970B-D2F5173A9077}" type="parTrans" cxnId="{C6F960D4-3DB5-479A-AF05-0E15C7CDA85A}">
      <dgm:prSet/>
      <dgm:spPr/>
      <dgm:t>
        <a:bodyPr/>
        <a:lstStyle/>
        <a:p>
          <a:endParaRPr lang="en-US"/>
        </a:p>
      </dgm:t>
    </dgm:pt>
    <dgm:pt modelId="{72C74E79-9DA4-4FBE-820E-BC85334475E5}" type="sibTrans" cxnId="{C6F960D4-3DB5-479A-AF05-0E15C7CDA85A}">
      <dgm:prSet/>
      <dgm:spPr/>
      <dgm:t>
        <a:bodyPr/>
        <a:lstStyle/>
        <a:p>
          <a:endParaRPr lang="en-US"/>
        </a:p>
      </dgm:t>
    </dgm:pt>
    <dgm:pt modelId="{227210B4-C023-40CC-B32A-991022A00AA4}">
      <dgm:prSet/>
      <dgm:spPr/>
      <dgm:t>
        <a:bodyPr/>
        <a:lstStyle/>
        <a:p>
          <a:r>
            <a:rPr lang="en-US" dirty="0"/>
            <a:t>CLS Hires Director to supervise TEAP</a:t>
          </a:r>
        </a:p>
      </dgm:t>
    </dgm:pt>
    <dgm:pt modelId="{0DDB6831-5716-4916-9ED4-D9CBEA03A354}" type="parTrans" cxnId="{C5DD3100-6881-4712-BC01-B510E1A3EBB5}">
      <dgm:prSet/>
      <dgm:spPr/>
      <dgm:t>
        <a:bodyPr/>
        <a:lstStyle/>
        <a:p>
          <a:endParaRPr lang="en-US"/>
        </a:p>
      </dgm:t>
    </dgm:pt>
    <dgm:pt modelId="{2BF4E7CC-B8FC-46CD-8009-F9A98149B03C}" type="sibTrans" cxnId="{C5DD3100-6881-4712-BC01-B510E1A3EBB5}">
      <dgm:prSet/>
      <dgm:spPr/>
      <dgm:t>
        <a:bodyPr/>
        <a:lstStyle/>
        <a:p>
          <a:endParaRPr lang="en-US"/>
        </a:p>
      </dgm:t>
    </dgm:pt>
    <dgm:pt modelId="{104680E0-EFAB-4870-9F9A-ADF68E29927A}">
      <dgm:prSet/>
      <dgm:spPr>
        <a:solidFill>
          <a:schemeClr val="accent6">
            <a:lumMod val="75000"/>
          </a:schemeClr>
        </a:solidFill>
        <a:ln>
          <a:noFill/>
        </a:ln>
      </dgm:spPr>
      <dgm:t>
        <a:bodyPr/>
        <a:lstStyle/>
        <a:p>
          <a:pPr>
            <a:defRPr b="1"/>
          </a:pPr>
          <a:r>
            <a:rPr lang="en-US" dirty="0">
              <a:solidFill>
                <a:schemeClr val="bg1"/>
              </a:solidFill>
            </a:rPr>
            <a:t>August 2020</a:t>
          </a:r>
        </a:p>
      </dgm:t>
    </dgm:pt>
    <dgm:pt modelId="{0F48E5C9-CAC0-4E87-B8F3-E22C42B59262}" type="parTrans" cxnId="{7A7C7135-492E-49D4-9E0A-1ADA83B72F3D}">
      <dgm:prSet/>
      <dgm:spPr/>
      <dgm:t>
        <a:bodyPr/>
        <a:lstStyle/>
        <a:p>
          <a:endParaRPr lang="en-US"/>
        </a:p>
      </dgm:t>
    </dgm:pt>
    <dgm:pt modelId="{FEB476A2-8C99-495C-B6B7-8E303CDCB0ED}" type="sibTrans" cxnId="{7A7C7135-492E-49D4-9E0A-1ADA83B72F3D}">
      <dgm:prSet/>
      <dgm:spPr/>
      <dgm:t>
        <a:bodyPr/>
        <a:lstStyle/>
        <a:p>
          <a:endParaRPr lang="en-US"/>
        </a:p>
      </dgm:t>
    </dgm:pt>
    <dgm:pt modelId="{0049B8D2-30B2-4F7B-A271-CFF1D2C30822}">
      <dgm:prSet/>
      <dgm:spPr>
        <a:solidFill>
          <a:schemeClr val="accent6">
            <a:lumMod val="40000"/>
            <a:lumOff val="60000"/>
            <a:alpha val="90000"/>
          </a:schemeClr>
        </a:solidFill>
        <a:ln>
          <a:noFill/>
        </a:ln>
      </dgm:spPr>
      <dgm:t>
        <a:bodyPr/>
        <a:lstStyle/>
        <a:p>
          <a:r>
            <a:rPr lang="en-US" dirty="0"/>
            <a:t>TEAP hires six attorneys, one paralegal</a:t>
          </a:r>
        </a:p>
      </dgm:t>
    </dgm:pt>
    <dgm:pt modelId="{2282202D-2EDE-4C3C-ACB2-67BB131CF63F}" type="parTrans" cxnId="{88682CD6-11BE-4D3E-9D8F-2AAA41F5A6CC}">
      <dgm:prSet/>
      <dgm:spPr/>
      <dgm:t>
        <a:bodyPr/>
        <a:lstStyle/>
        <a:p>
          <a:endParaRPr lang="en-US"/>
        </a:p>
      </dgm:t>
    </dgm:pt>
    <dgm:pt modelId="{E135759A-90C5-42E6-871C-DDC6B6E1D91F}" type="sibTrans" cxnId="{88682CD6-11BE-4D3E-9D8F-2AAA41F5A6CC}">
      <dgm:prSet/>
      <dgm:spPr/>
      <dgm:t>
        <a:bodyPr/>
        <a:lstStyle/>
        <a:p>
          <a:endParaRPr lang="en-US"/>
        </a:p>
      </dgm:t>
    </dgm:pt>
    <dgm:pt modelId="{5BF43950-B0B7-4BE5-AE2A-EF16FE0CE386}">
      <dgm:prSet/>
      <dgm:spPr/>
      <dgm:t>
        <a:bodyPr/>
        <a:lstStyle/>
        <a:p>
          <a:pPr>
            <a:defRPr b="1"/>
          </a:pPr>
          <a:r>
            <a:rPr lang="en-US" dirty="0"/>
            <a:t>Oct. 2020</a:t>
          </a:r>
        </a:p>
      </dgm:t>
    </dgm:pt>
    <dgm:pt modelId="{24CCA70C-A90C-413A-AF56-88C6B9D88EA7}" type="parTrans" cxnId="{B58B16D5-2E3E-4BD8-82BA-6760D97E5599}">
      <dgm:prSet/>
      <dgm:spPr/>
      <dgm:t>
        <a:bodyPr/>
        <a:lstStyle/>
        <a:p>
          <a:endParaRPr lang="en-US"/>
        </a:p>
      </dgm:t>
    </dgm:pt>
    <dgm:pt modelId="{EA169BA5-1E12-442C-80F8-8D37EA95BE9A}" type="sibTrans" cxnId="{B58B16D5-2E3E-4BD8-82BA-6760D97E5599}">
      <dgm:prSet/>
      <dgm:spPr/>
      <dgm:t>
        <a:bodyPr/>
        <a:lstStyle/>
        <a:p>
          <a:endParaRPr lang="en-US"/>
        </a:p>
      </dgm:t>
    </dgm:pt>
    <dgm:pt modelId="{684B05F1-D519-454E-9E47-BCF9FA03A005}">
      <dgm:prSet/>
      <dgm:spPr/>
      <dgm:t>
        <a:bodyPr/>
        <a:lstStyle/>
        <a:p>
          <a:r>
            <a:rPr lang="en-US" dirty="0"/>
            <a:t>CLS signs MOU with Wildfire as a referring partner</a:t>
          </a:r>
        </a:p>
      </dgm:t>
    </dgm:pt>
    <dgm:pt modelId="{FC581DB7-3084-4CBC-86E4-D16CCE598321}" type="parTrans" cxnId="{72802EFE-47B4-439D-BC9D-078CF4E384CA}">
      <dgm:prSet/>
      <dgm:spPr/>
      <dgm:t>
        <a:bodyPr/>
        <a:lstStyle/>
        <a:p>
          <a:endParaRPr lang="en-US"/>
        </a:p>
      </dgm:t>
    </dgm:pt>
    <dgm:pt modelId="{B1ECFB0D-D957-46CD-A39D-E70AD1232F75}" type="sibTrans" cxnId="{72802EFE-47B4-439D-BC9D-078CF4E384CA}">
      <dgm:prSet/>
      <dgm:spPr/>
      <dgm:t>
        <a:bodyPr/>
        <a:lstStyle/>
        <a:p>
          <a:endParaRPr lang="en-US"/>
        </a:p>
      </dgm:t>
    </dgm:pt>
    <dgm:pt modelId="{5DC1D5BD-91D4-49FE-A8C3-A5DE59C34EDC}">
      <dgm:prSet/>
      <dgm:spPr/>
      <dgm:t>
        <a:bodyPr/>
        <a:lstStyle/>
        <a:p>
          <a:pPr>
            <a:defRPr b="1"/>
          </a:pPr>
          <a:r>
            <a:rPr lang="en-US" dirty="0"/>
            <a:t>Jan. 2021</a:t>
          </a:r>
        </a:p>
      </dgm:t>
    </dgm:pt>
    <dgm:pt modelId="{F4CCA71C-76C3-4485-8427-88FF227C1EA1}" type="parTrans" cxnId="{D9309069-59C6-47BC-9203-7927848FE2DB}">
      <dgm:prSet/>
      <dgm:spPr/>
      <dgm:t>
        <a:bodyPr/>
        <a:lstStyle/>
        <a:p>
          <a:endParaRPr lang="en-US"/>
        </a:p>
      </dgm:t>
    </dgm:pt>
    <dgm:pt modelId="{9468A9AB-94F6-4CA0-9E43-AB3645432F4D}" type="sibTrans" cxnId="{D9309069-59C6-47BC-9203-7927848FE2DB}">
      <dgm:prSet/>
      <dgm:spPr/>
      <dgm:t>
        <a:bodyPr/>
        <a:lstStyle/>
        <a:p>
          <a:endParaRPr lang="en-US"/>
        </a:p>
      </dgm:t>
    </dgm:pt>
    <dgm:pt modelId="{DCA4B751-9BC7-4B4D-89C2-F264D32A9DCD}">
      <dgm:prSet/>
      <dgm:spPr/>
      <dgm:t>
        <a:bodyPr/>
        <a:lstStyle/>
        <a:p>
          <a:r>
            <a:rPr lang="en-US" dirty="0"/>
            <a:t>City of Phoenix extends TEAP contract through September 2021</a:t>
          </a:r>
        </a:p>
      </dgm:t>
    </dgm:pt>
    <dgm:pt modelId="{CED13AFB-176D-4A9F-9C70-823A50688937}" type="parTrans" cxnId="{E28A5711-5FB6-4E9A-923E-5F43DE569941}">
      <dgm:prSet/>
      <dgm:spPr/>
      <dgm:t>
        <a:bodyPr/>
        <a:lstStyle/>
        <a:p>
          <a:endParaRPr lang="en-US"/>
        </a:p>
      </dgm:t>
    </dgm:pt>
    <dgm:pt modelId="{2D45E0B7-046F-4226-B51F-4F357E82D168}" type="sibTrans" cxnId="{E28A5711-5FB6-4E9A-923E-5F43DE569941}">
      <dgm:prSet/>
      <dgm:spPr/>
      <dgm:t>
        <a:bodyPr/>
        <a:lstStyle/>
        <a:p>
          <a:endParaRPr lang="en-US"/>
        </a:p>
      </dgm:t>
    </dgm:pt>
    <dgm:pt modelId="{9AC69932-3EFB-42E7-A5D2-8D56E4047CDE}">
      <dgm:prSet/>
      <dgm:spPr/>
      <dgm:t>
        <a:bodyPr/>
        <a:lstStyle/>
        <a:p>
          <a:pPr>
            <a:defRPr b="1"/>
          </a:pPr>
          <a:r>
            <a:rPr lang="en-US" dirty="0"/>
            <a:t>Feb. 2022</a:t>
          </a:r>
        </a:p>
      </dgm:t>
    </dgm:pt>
    <dgm:pt modelId="{0E599EE4-B0C2-4852-9B6C-D02AB02C37BB}" type="parTrans" cxnId="{2C291BB5-0FA0-4F89-8BFA-30F63D567262}">
      <dgm:prSet/>
      <dgm:spPr/>
      <dgm:t>
        <a:bodyPr/>
        <a:lstStyle/>
        <a:p>
          <a:endParaRPr lang="en-US"/>
        </a:p>
      </dgm:t>
    </dgm:pt>
    <dgm:pt modelId="{814ED918-0C7E-449F-9230-1673F017E370}" type="sibTrans" cxnId="{2C291BB5-0FA0-4F89-8BFA-30F63D567262}">
      <dgm:prSet/>
      <dgm:spPr/>
      <dgm:t>
        <a:bodyPr/>
        <a:lstStyle/>
        <a:p>
          <a:endParaRPr lang="en-US"/>
        </a:p>
      </dgm:t>
    </dgm:pt>
    <dgm:pt modelId="{D5C21D94-3FC2-4433-8A6A-D2F3713B850F}">
      <dgm:prSet/>
      <dgm:spPr/>
      <dgm:t>
        <a:bodyPr/>
        <a:lstStyle/>
        <a:p>
          <a:r>
            <a:rPr lang="en-US" dirty="0"/>
            <a:t>City of Phoenix renews TEAP contract through September 2022</a:t>
          </a:r>
        </a:p>
      </dgm:t>
    </dgm:pt>
    <dgm:pt modelId="{D3BB9494-F1AF-4FEB-BEED-FD84462F17B3}" type="parTrans" cxnId="{54E60D8D-A4E5-459A-8620-0F740FE10112}">
      <dgm:prSet/>
      <dgm:spPr/>
      <dgm:t>
        <a:bodyPr/>
        <a:lstStyle/>
        <a:p>
          <a:endParaRPr lang="en-US"/>
        </a:p>
      </dgm:t>
    </dgm:pt>
    <dgm:pt modelId="{A4607C9F-5E1B-4474-B50C-E60148FF2BFB}" type="sibTrans" cxnId="{54E60D8D-A4E5-459A-8620-0F740FE10112}">
      <dgm:prSet/>
      <dgm:spPr/>
      <dgm:t>
        <a:bodyPr/>
        <a:lstStyle/>
        <a:p>
          <a:endParaRPr lang="en-US"/>
        </a:p>
      </dgm:t>
    </dgm:pt>
    <dgm:pt modelId="{9D14DF83-ECF4-4007-BAAE-F2C19E67E43B}" type="pres">
      <dgm:prSet presAssocID="{6C81B670-B50E-4925-9A59-074B910778D7}" presName="root" presStyleCnt="0">
        <dgm:presLayoutVars>
          <dgm:chMax/>
          <dgm:chPref/>
          <dgm:animLvl val="lvl"/>
        </dgm:presLayoutVars>
      </dgm:prSet>
      <dgm:spPr/>
      <dgm:t>
        <a:bodyPr/>
        <a:lstStyle/>
        <a:p>
          <a:endParaRPr lang="en-US"/>
        </a:p>
      </dgm:t>
    </dgm:pt>
    <dgm:pt modelId="{B00F7FBD-F46D-47D6-9E11-B05E45059F35}" type="pres">
      <dgm:prSet presAssocID="{6C81B670-B50E-4925-9A59-074B910778D7}" presName="divider" presStyleLbl="fgAcc1" presStyleIdx="0" presStyleCnt="1"/>
      <dgm:spPr/>
    </dgm:pt>
    <dgm:pt modelId="{C6187566-5F3D-4AB7-8D55-0D9671791D75}" type="pres">
      <dgm:prSet presAssocID="{6C81B670-B50E-4925-9A59-074B910778D7}" presName="nodes" presStyleCnt="0">
        <dgm:presLayoutVars>
          <dgm:chMax/>
          <dgm:chPref/>
          <dgm:animLvl val="lvl"/>
        </dgm:presLayoutVars>
      </dgm:prSet>
      <dgm:spPr/>
    </dgm:pt>
    <dgm:pt modelId="{AD8AC0C5-0C63-48EB-B180-F52D75D8690A}" type="pres">
      <dgm:prSet presAssocID="{0842F6D9-4CAF-46DF-B14C-4B9B6CD046C1}" presName="composite" presStyleCnt="0"/>
      <dgm:spPr/>
    </dgm:pt>
    <dgm:pt modelId="{9652E2B8-7992-4BEB-88A8-5E6BB1CBC3BF}" type="pres">
      <dgm:prSet presAssocID="{0842F6D9-4CAF-46DF-B14C-4B9B6CD046C1}" presName="L1TextContainer" presStyleLbl="alignNode1" presStyleIdx="0" presStyleCnt="7">
        <dgm:presLayoutVars>
          <dgm:chMax val="1"/>
          <dgm:chPref val="1"/>
          <dgm:bulletEnabled val="1"/>
        </dgm:presLayoutVars>
      </dgm:prSet>
      <dgm:spPr/>
      <dgm:t>
        <a:bodyPr/>
        <a:lstStyle/>
        <a:p>
          <a:endParaRPr lang="en-US"/>
        </a:p>
      </dgm:t>
    </dgm:pt>
    <dgm:pt modelId="{11DCAA3C-D75B-4FD9-8169-ACEB16A14549}" type="pres">
      <dgm:prSet presAssocID="{0842F6D9-4CAF-46DF-B14C-4B9B6CD046C1}" presName="L2TextContainerWrapper" presStyleCnt="0">
        <dgm:presLayoutVars>
          <dgm:bulletEnabled val="1"/>
        </dgm:presLayoutVars>
      </dgm:prSet>
      <dgm:spPr/>
    </dgm:pt>
    <dgm:pt modelId="{C87EF8F0-E05D-4877-919F-F9A3E1093F98}" type="pres">
      <dgm:prSet presAssocID="{0842F6D9-4CAF-46DF-B14C-4B9B6CD046C1}" presName="L2TextContainer" presStyleLbl="bgAccFollowNode1" presStyleIdx="0" presStyleCnt="7"/>
      <dgm:spPr/>
      <dgm:t>
        <a:bodyPr/>
        <a:lstStyle/>
        <a:p>
          <a:endParaRPr lang="en-US"/>
        </a:p>
      </dgm:t>
    </dgm:pt>
    <dgm:pt modelId="{EDB42784-F632-41B2-94B8-864185E8E6BF}" type="pres">
      <dgm:prSet presAssocID="{0842F6D9-4CAF-46DF-B14C-4B9B6CD046C1}" presName="FlexibleEmptyPlaceHolder" presStyleCnt="0"/>
      <dgm:spPr/>
    </dgm:pt>
    <dgm:pt modelId="{5DC91F32-B1DF-45CE-9E8E-C05423ABCFD4}" type="pres">
      <dgm:prSet presAssocID="{0842F6D9-4CAF-46DF-B14C-4B9B6CD046C1}" presName="ConnectLine" presStyleLbl="sibTrans1D1" presStyleIdx="0" presStyleCnt="7"/>
      <dgm:spPr/>
    </dgm:pt>
    <dgm:pt modelId="{88B9573F-2509-4AB1-880E-B26FC489507D}" type="pres">
      <dgm:prSet presAssocID="{0842F6D9-4CAF-46DF-B14C-4B9B6CD046C1}" presName="ConnectorPoint" presStyleLbl="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CFC936A-5FD4-4BF2-B002-8A1A3D64E45A}" type="pres">
      <dgm:prSet presAssocID="{0842F6D9-4CAF-46DF-B14C-4B9B6CD046C1}" presName="EmptyPlaceHolder" presStyleCnt="0"/>
      <dgm:spPr/>
    </dgm:pt>
    <dgm:pt modelId="{C16FE4C7-9005-4617-AC5B-FBB0D03C3158}" type="pres">
      <dgm:prSet presAssocID="{DBBE86EF-032B-4FD0-A88B-6701EB42F290}" presName="spaceBetweenRectangles" presStyleCnt="0"/>
      <dgm:spPr/>
    </dgm:pt>
    <dgm:pt modelId="{E6CE2137-D148-43E0-8C54-0F03036B89E5}" type="pres">
      <dgm:prSet presAssocID="{E1BB023E-723D-49D0-8F21-05F4F8519BC5}" presName="composite" presStyleCnt="0"/>
      <dgm:spPr/>
    </dgm:pt>
    <dgm:pt modelId="{89CDB581-FF48-496F-A417-D6CE97FF45BE}" type="pres">
      <dgm:prSet presAssocID="{E1BB023E-723D-49D0-8F21-05F4F8519BC5}" presName="L1TextContainer" presStyleLbl="alignNode1" presStyleIdx="1" presStyleCnt="7">
        <dgm:presLayoutVars>
          <dgm:chMax val="1"/>
          <dgm:chPref val="1"/>
          <dgm:bulletEnabled val="1"/>
        </dgm:presLayoutVars>
      </dgm:prSet>
      <dgm:spPr/>
      <dgm:t>
        <a:bodyPr/>
        <a:lstStyle/>
        <a:p>
          <a:endParaRPr lang="en-US"/>
        </a:p>
      </dgm:t>
    </dgm:pt>
    <dgm:pt modelId="{CCF20D2F-78B5-466D-8C1B-3464CD3D08AC}" type="pres">
      <dgm:prSet presAssocID="{E1BB023E-723D-49D0-8F21-05F4F8519BC5}" presName="L2TextContainerWrapper" presStyleCnt="0">
        <dgm:presLayoutVars>
          <dgm:bulletEnabled val="1"/>
        </dgm:presLayoutVars>
      </dgm:prSet>
      <dgm:spPr/>
    </dgm:pt>
    <dgm:pt modelId="{F9E6AC42-6BE8-429E-AFBD-753EE610A9B8}" type="pres">
      <dgm:prSet presAssocID="{E1BB023E-723D-49D0-8F21-05F4F8519BC5}" presName="L2TextContainer" presStyleLbl="bgAccFollowNode1" presStyleIdx="1" presStyleCnt="7"/>
      <dgm:spPr/>
      <dgm:t>
        <a:bodyPr/>
        <a:lstStyle/>
        <a:p>
          <a:endParaRPr lang="en-US"/>
        </a:p>
      </dgm:t>
    </dgm:pt>
    <dgm:pt modelId="{FD765ABB-4B61-4581-8F61-C3C6F89B7018}" type="pres">
      <dgm:prSet presAssocID="{E1BB023E-723D-49D0-8F21-05F4F8519BC5}" presName="FlexibleEmptyPlaceHolder" presStyleCnt="0"/>
      <dgm:spPr/>
    </dgm:pt>
    <dgm:pt modelId="{9782672F-4D3F-4292-9E02-B341DE2C6790}" type="pres">
      <dgm:prSet presAssocID="{E1BB023E-723D-49D0-8F21-05F4F8519BC5}" presName="ConnectLine" presStyleLbl="sibTrans1D1" presStyleIdx="1" presStyleCnt="7"/>
      <dgm:spPr/>
    </dgm:pt>
    <dgm:pt modelId="{3BC825AC-BB92-4B46-8FFB-A6D0C0D95D4C}" type="pres">
      <dgm:prSet presAssocID="{E1BB023E-723D-49D0-8F21-05F4F8519BC5}" presName="ConnectorPoint" presStyleLbl="node1" presStyleIdx="1" presStyleCnt="7"/>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A5FC76A-4180-4240-92BD-7F8CBA69E7F8}" type="pres">
      <dgm:prSet presAssocID="{E1BB023E-723D-49D0-8F21-05F4F8519BC5}" presName="EmptyPlaceHolder" presStyleCnt="0"/>
      <dgm:spPr/>
    </dgm:pt>
    <dgm:pt modelId="{1C6A77C8-E589-4E08-9A01-C8FDB6745EBA}" type="pres">
      <dgm:prSet presAssocID="{86145A5C-CC35-4DE3-9C82-5B904555B5EF}" presName="spaceBetweenRectangles" presStyleCnt="0"/>
      <dgm:spPr/>
    </dgm:pt>
    <dgm:pt modelId="{E9B958BC-9930-4874-9FD3-01E76D095228}" type="pres">
      <dgm:prSet presAssocID="{BB8383C3-C536-4C38-BDFE-44BC0E76965A}" presName="composite" presStyleCnt="0"/>
      <dgm:spPr/>
    </dgm:pt>
    <dgm:pt modelId="{B58CAB90-69F4-49E4-AF32-A176008C78EE}" type="pres">
      <dgm:prSet presAssocID="{BB8383C3-C536-4C38-BDFE-44BC0E76965A}" presName="L1TextContainer" presStyleLbl="alignNode1" presStyleIdx="2" presStyleCnt="7">
        <dgm:presLayoutVars>
          <dgm:chMax val="1"/>
          <dgm:chPref val="1"/>
          <dgm:bulletEnabled val="1"/>
        </dgm:presLayoutVars>
      </dgm:prSet>
      <dgm:spPr/>
      <dgm:t>
        <a:bodyPr/>
        <a:lstStyle/>
        <a:p>
          <a:endParaRPr lang="en-US"/>
        </a:p>
      </dgm:t>
    </dgm:pt>
    <dgm:pt modelId="{920B0949-08D7-41A3-A432-8BFA93119AD1}" type="pres">
      <dgm:prSet presAssocID="{BB8383C3-C536-4C38-BDFE-44BC0E76965A}" presName="L2TextContainerWrapper" presStyleCnt="0">
        <dgm:presLayoutVars>
          <dgm:bulletEnabled val="1"/>
        </dgm:presLayoutVars>
      </dgm:prSet>
      <dgm:spPr/>
    </dgm:pt>
    <dgm:pt modelId="{7B9A40B0-5574-4031-9A04-2F1216A92FD4}" type="pres">
      <dgm:prSet presAssocID="{BB8383C3-C536-4C38-BDFE-44BC0E76965A}" presName="L2TextContainer" presStyleLbl="bgAccFollowNode1" presStyleIdx="2" presStyleCnt="7"/>
      <dgm:spPr/>
      <dgm:t>
        <a:bodyPr/>
        <a:lstStyle/>
        <a:p>
          <a:endParaRPr lang="en-US"/>
        </a:p>
      </dgm:t>
    </dgm:pt>
    <dgm:pt modelId="{B833FB67-F2E3-407A-BE6C-56AA19B8BB4A}" type="pres">
      <dgm:prSet presAssocID="{BB8383C3-C536-4C38-BDFE-44BC0E76965A}" presName="FlexibleEmptyPlaceHolder" presStyleCnt="0"/>
      <dgm:spPr/>
    </dgm:pt>
    <dgm:pt modelId="{4F9049E4-DE4E-4381-AE7F-ACC02E48C7AA}" type="pres">
      <dgm:prSet presAssocID="{BB8383C3-C536-4C38-BDFE-44BC0E76965A}" presName="ConnectLine" presStyleLbl="sibTrans1D1" presStyleIdx="2" presStyleCnt="7"/>
      <dgm:spPr/>
    </dgm:pt>
    <dgm:pt modelId="{E2B02359-E251-4B27-AE60-3A93093032D6}" type="pres">
      <dgm:prSet presAssocID="{BB8383C3-C536-4C38-BDFE-44BC0E76965A}" presName="ConnectorPoint" presStyleLbl="node1" presStyleIdx="2" presStyleCnt="7"/>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3387FDA-7C07-4FF2-9461-D42F2A82C3BA}" type="pres">
      <dgm:prSet presAssocID="{BB8383C3-C536-4C38-BDFE-44BC0E76965A}" presName="EmptyPlaceHolder" presStyleCnt="0"/>
      <dgm:spPr/>
    </dgm:pt>
    <dgm:pt modelId="{78166C89-71CD-4E30-8CA5-C0D7AAB5FCC9}" type="pres">
      <dgm:prSet presAssocID="{72C74E79-9DA4-4FBE-820E-BC85334475E5}" presName="spaceBetweenRectangles" presStyleCnt="0"/>
      <dgm:spPr/>
    </dgm:pt>
    <dgm:pt modelId="{50F6B1FE-D0B4-40EF-9906-84781BD85588}" type="pres">
      <dgm:prSet presAssocID="{104680E0-EFAB-4870-9F9A-ADF68E29927A}" presName="composite" presStyleCnt="0"/>
      <dgm:spPr/>
    </dgm:pt>
    <dgm:pt modelId="{80428EB4-2571-4036-806A-943EB242AE80}" type="pres">
      <dgm:prSet presAssocID="{104680E0-EFAB-4870-9F9A-ADF68E29927A}" presName="L1TextContainer" presStyleLbl="alignNode1" presStyleIdx="3" presStyleCnt="7" custScaleY="215500">
        <dgm:presLayoutVars>
          <dgm:chMax val="1"/>
          <dgm:chPref val="1"/>
          <dgm:bulletEnabled val="1"/>
        </dgm:presLayoutVars>
      </dgm:prSet>
      <dgm:spPr/>
      <dgm:t>
        <a:bodyPr/>
        <a:lstStyle/>
        <a:p>
          <a:endParaRPr lang="en-US"/>
        </a:p>
      </dgm:t>
    </dgm:pt>
    <dgm:pt modelId="{BE34B894-159B-485E-AE93-56D09ED5B3D1}" type="pres">
      <dgm:prSet presAssocID="{104680E0-EFAB-4870-9F9A-ADF68E29927A}" presName="L2TextContainerWrapper" presStyleCnt="0">
        <dgm:presLayoutVars>
          <dgm:bulletEnabled val="1"/>
        </dgm:presLayoutVars>
      </dgm:prSet>
      <dgm:spPr/>
    </dgm:pt>
    <dgm:pt modelId="{6A202F4F-9A52-4507-8D2C-0E8A84030F5D}" type="pres">
      <dgm:prSet presAssocID="{104680E0-EFAB-4870-9F9A-ADF68E29927A}" presName="L2TextContainer" presStyleLbl="bgAccFollowNode1" presStyleIdx="3" presStyleCnt="7" custScaleY="108175" custLinFactNeighborX="0" custLinFactNeighborY="-14057"/>
      <dgm:spPr/>
      <dgm:t>
        <a:bodyPr/>
        <a:lstStyle/>
        <a:p>
          <a:endParaRPr lang="en-US"/>
        </a:p>
      </dgm:t>
    </dgm:pt>
    <dgm:pt modelId="{E01105B1-6984-4E19-8472-1BD4A6471679}" type="pres">
      <dgm:prSet presAssocID="{104680E0-EFAB-4870-9F9A-ADF68E29927A}" presName="FlexibleEmptyPlaceHolder" presStyleCnt="0"/>
      <dgm:spPr/>
    </dgm:pt>
    <dgm:pt modelId="{F72B4BC2-BD13-45B5-B3ED-E0482E0D4201}" type="pres">
      <dgm:prSet presAssocID="{104680E0-EFAB-4870-9F9A-ADF68E29927A}" presName="ConnectLine" presStyleLbl="sibTrans1D1" presStyleIdx="3" presStyleCnt="7"/>
      <dgm:spPr/>
    </dgm:pt>
    <dgm:pt modelId="{1E2B79F8-9F36-49B7-9E5A-7103D9EC6D6A}" type="pres">
      <dgm:prSet presAssocID="{104680E0-EFAB-4870-9F9A-ADF68E29927A}" presName="ConnectorPoint" presStyleLbl="node1" presStyleIdx="3"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B13F63F-3FDB-4C61-B1C3-86993C5306CD}" type="pres">
      <dgm:prSet presAssocID="{104680E0-EFAB-4870-9F9A-ADF68E29927A}" presName="EmptyPlaceHolder" presStyleCnt="0"/>
      <dgm:spPr/>
    </dgm:pt>
    <dgm:pt modelId="{B6FDAD3C-FD61-461E-B5DA-4C2BA5E4FDA1}" type="pres">
      <dgm:prSet presAssocID="{FEB476A2-8C99-495C-B6B7-8E303CDCB0ED}" presName="spaceBetweenRectangles" presStyleCnt="0"/>
      <dgm:spPr/>
    </dgm:pt>
    <dgm:pt modelId="{8B82D045-0628-4332-AF2A-A36ED15B78E2}" type="pres">
      <dgm:prSet presAssocID="{5BF43950-B0B7-4BE5-AE2A-EF16FE0CE386}" presName="composite" presStyleCnt="0"/>
      <dgm:spPr/>
    </dgm:pt>
    <dgm:pt modelId="{9729D615-5D6C-490F-874C-0D5DA7C38584}" type="pres">
      <dgm:prSet presAssocID="{5BF43950-B0B7-4BE5-AE2A-EF16FE0CE386}" presName="L1TextContainer" presStyleLbl="alignNode1" presStyleIdx="4" presStyleCnt="7">
        <dgm:presLayoutVars>
          <dgm:chMax val="1"/>
          <dgm:chPref val="1"/>
          <dgm:bulletEnabled val="1"/>
        </dgm:presLayoutVars>
      </dgm:prSet>
      <dgm:spPr/>
      <dgm:t>
        <a:bodyPr/>
        <a:lstStyle/>
        <a:p>
          <a:endParaRPr lang="en-US"/>
        </a:p>
      </dgm:t>
    </dgm:pt>
    <dgm:pt modelId="{763A5019-F669-464B-837D-6D8D72F91301}" type="pres">
      <dgm:prSet presAssocID="{5BF43950-B0B7-4BE5-AE2A-EF16FE0CE386}" presName="L2TextContainerWrapper" presStyleCnt="0">
        <dgm:presLayoutVars>
          <dgm:bulletEnabled val="1"/>
        </dgm:presLayoutVars>
      </dgm:prSet>
      <dgm:spPr/>
    </dgm:pt>
    <dgm:pt modelId="{B3225CDE-C1C2-475F-AAFA-1B55F6289F7C}" type="pres">
      <dgm:prSet presAssocID="{5BF43950-B0B7-4BE5-AE2A-EF16FE0CE386}" presName="L2TextContainer" presStyleLbl="bgAccFollowNode1" presStyleIdx="4" presStyleCnt="7"/>
      <dgm:spPr/>
      <dgm:t>
        <a:bodyPr/>
        <a:lstStyle/>
        <a:p>
          <a:endParaRPr lang="en-US"/>
        </a:p>
      </dgm:t>
    </dgm:pt>
    <dgm:pt modelId="{1B711D1A-23D9-412A-8CCE-AD07747BF008}" type="pres">
      <dgm:prSet presAssocID="{5BF43950-B0B7-4BE5-AE2A-EF16FE0CE386}" presName="FlexibleEmptyPlaceHolder" presStyleCnt="0"/>
      <dgm:spPr/>
    </dgm:pt>
    <dgm:pt modelId="{AE7A56CF-BBB8-4911-ACE2-B0CDB4EE2B4D}" type="pres">
      <dgm:prSet presAssocID="{5BF43950-B0B7-4BE5-AE2A-EF16FE0CE386}" presName="ConnectLine" presStyleLbl="sibTrans1D1" presStyleIdx="4" presStyleCnt="7"/>
      <dgm:spPr/>
    </dgm:pt>
    <dgm:pt modelId="{50A13450-4A7A-4727-8E83-01FC613678AD}" type="pres">
      <dgm:prSet presAssocID="{5BF43950-B0B7-4BE5-AE2A-EF16FE0CE386}" presName="ConnectorPoint" presStyleLbl="node1" presStyleIdx="4"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FA67CF7-1CF3-406C-B1D7-D839B58C4C24}" type="pres">
      <dgm:prSet presAssocID="{5BF43950-B0B7-4BE5-AE2A-EF16FE0CE386}" presName="EmptyPlaceHolder" presStyleCnt="0"/>
      <dgm:spPr/>
    </dgm:pt>
    <dgm:pt modelId="{33A7F6E0-5E8B-4965-A4E7-8629F5A450D0}" type="pres">
      <dgm:prSet presAssocID="{EA169BA5-1E12-442C-80F8-8D37EA95BE9A}" presName="spaceBetweenRectangles" presStyleCnt="0"/>
      <dgm:spPr/>
    </dgm:pt>
    <dgm:pt modelId="{C9A39A83-1D00-4B61-8F11-413A5F1B183C}" type="pres">
      <dgm:prSet presAssocID="{5DC1D5BD-91D4-49FE-A8C3-A5DE59C34EDC}" presName="composite" presStyleCnt="0"/>
      <dgm:spPr/>
    </dgm:pt>
    <dgm:pt modelId="{6F2B7863-4086-42EB-98ED-6563502EEF71}" type="pres">
      <dgm:prSet presAssocID="{5DC1D5BD-91D4-49FE-A8C3-A5DE59C34EDC}" presName="L1TextContainer" presStyleLbl="alignNode1" presStyleIdx="5" presStyleCnt="7">
        <dgm:presLayoutVars>
          <dgm:chMax val="1"/>
          <dgm:chPref val="1"/>
          <dgm:bulletEnabled val="1"/>
        </dgm:presLayoutVars>
      </dgm:prSet>
      <dgm:spPr/>
      <dgm:t>
        <a:bodyPr/>
        <a:lstStyle/>
        <a:p>
          <a:endParaRPr lang="en-US"/>
        </a:p>
      </dgm:t>
    </dgm:pt>
    <dgm:pt modelId="{64BEBF5E-787E-45D1-962A-99C44E91F91E}" type="pres">
      <dgm:prSet presAssocID="{5DC1D5BD-91D4-49FE-A8C3-A5DE59C34EDC}" presName="L2TextContainerWrapper" presStyleCnt="0">
        <dgm:presLayoutVars>
          <dgm:bulletEnabled val="1"/>
        </dgm:presLayoutVars>
      </dgm:prSet>
      <dgm:spPr/>
    </dgm:pt>
    <dgm:pt modelId="{490B4E18-1A9E-4665-A0DE-088F146A26CE}" type="pres">
      <dgm:prSet presAssocID="{5DC1D5BD-91D4-49FE-A8C3-A5DE59C34EDC}" presName="L2TextContainer" presStyleLbl="bgAccFollowNode1" presStyleIdx="5" presStyleCnt="7"/>
      <dgm:spPr/>
      <dgm:t>
        <a:bodyPr/>
        <a:lstStyle/>
        <a:p>
          <a:endParaRPr lang="en-US"/>
        </a:p>
      </dgm:t>
    </dgm:pt>
    <dgm:pt modelId="{4266DC2A-4DE6-423A-AC20-279A188A18F3}" type="pres">
      <dgm:prSet presAssocID="{5DC1D5BD-91D4-49FE-A8C3-A5DE59C34EDC}" presName="FlexibleEmptyPlaceHolder" presStyleCnt="0"/>
      <dgm:spPr/>
    </dgm:pt>
    <dgm:pt modelId="{FB6E0A85-38DE-4977-BDD2-72666E03D2D3}" type="pres">
      <dgm:prSet presAssocID="{5DC1D5BD-91D4-49FE-A8C3-A5DE59C34EDC}" presName="ConnectLine" presStyleLbl="sibTrans1D1" presStyleIdx="5" presStyleCnt="7"/>
      <dgm:spPr/>
    </dgm:pt>
    <dgm:pt modelId="{4C7F2B18-B62A-49D2-9B8E-DC8E4FCFD117}" type="pres">
      <dgm:prSet presAssocID="{5DC1D5BD-91D4-49FE-A8C3-A5DE59C34EDC}" presName="ConnectorPoint" presStyleLbl="node1" presStyleIdx="5"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2B30E12-11D7-4E4F-B4ED-7DA1E7482BDE}" type="pres">
      <dgm:prSet presAssocID="{5DC1D5BD-91D4-49FE-A8C3-A5DE59C34EDC}" presName="EmptyPlaceHolder" presStyleCnt="0"/>
      <dgm:spPr/>
    </dgm:pt>
    <dgm:pt modelId="{FC90779A-DA87-46C8-8B21-8BC4EF92919E}" type="pres">
      <dgm:prSet presAssocID="{9468A9AB-94F6-4CA0-9E43-AB3645432F4D}" presName="spaceBetweenRectangles" presStyleCnt="0"/>
      <dgm:spPr/>
    </dgm:pt>
    <dgm:pt modelId="{61DFDB4A-4497-4B54-B132-1DE378266D60}" type="pres">
      <dgm:prSet presAssocID="{9AC69932-3EFB-42E7-A5D2-8D56E4047CDE}" presName="composite" presStyleCnt="0"/>
      <dgm:spPr/>
    </dgm:pt>
    <dgm:pt modelId="{26DF6A56-491D-4DDE-BD93-99C0D59AD75F}" type="pres">
      <dgm:prSet presAssocID="{9AC69932-3EFB-42E7-A5D2-8D56E4047CDE}" presName="L1TextContainer" presStyleLbl="alignNode1" presStyleIdx="6" presStyleCnt="7" custLinFactNeighborX="6790" custLinFactNeighborY="-12043">
        <dgm:presLayoutVars>
          <dgm:chMax val="1"/>
          <dgm:chPref val="1"/>
          <dgm:bulletEnabled val="1"/>
        </dgm:presLayoutVars>
      </dgm:prSet>
      <dgm:spPr/>
      <dgm:t>
        <a:bodyPr/>
        <a:lstStyle/>
        <a:p>
          <a:endParaRPr lang="en-US"/>
        </a:p>
      </dgm:t>
    </dgm:pt>
    <dgm:pt modelId="{C791147A-FF25-44C9-9274-0D9F6616215B}" type="pres">
      <dgm:prSet presAssocID="{9AC69932-3EFB-42E7-A5D2-8D56E4047CDE}" presName="L2TextContainerWrapper" presStyleCnt="0">
        <dgm:presLayoutVars>
          <dgm:bulletEnabled val="1"/>
        </dgm:presLayoutVars>
      </dgm:prSet>
      <dgm:spPr/>
    </dgm:pt>
    <dgm:pt modelId="{3DF27160-EF4D-4318-8AC9-A5E745676A53}" type="pres">
      <dgm:prSet presAssocID="{9AC69932-3EFB-42E7-A5D2-8D56E4047CDE}" presName="L2TextContainer" presStyleLbl="bgAccFollowNode1" presStyleIdx="6" presStyleCnt="7" custScaleY="169497" custLinFactNeighborX="10032" custLinFactNeighborY="-29177"/>
      <dgm:spPr/>
      <dgm:t>
        <a:bodyPr/>
        <a:lstStyle/>
        <a:p>
          <a:endParaRPr lang="en-US"/>
        </a:p>
      </dgm:t>
    </dgm:pt>
    <dgm:pt modelId="{B84C1AA6-5EDD-4EC3-85DF-E5A267549537}" type="pres">
      <dgm:prSet presAssocID="{9AC69932-3EFB-42E7-A5D2-8D56E4047CDE}" presName="FlexibleEmptyPlaceHolder" presStyleCnt="0"/>
      <dgm:spPr/>
    </dgm:pt>
    <dgm:pt modelId="{637C4FC8-E74A-49A3-99AB-0A4BB256AF43}" type="pres">
      <dgm:prSet presAssocID="{9AC69932-3EFB-42E7-A5D2-8D56E4047CDE}" presName="ConnectLine" presStyleLbl="sibTrans1D1" presStyleIdx="6" presStyleCnt="7"/>
      <dgm:spPr/>
    </dgm:pt>
    <dgm:pt modelId="{218100AC-C309-4444-80F5-DC75661DD872}" type="pres">
      <dgm:prSet presAssocID="{9AC69932-3EFB-42E7-A5D2-8D56E4047CDE}" presName="ConnectorPoint" presStyleLbl="node1" presStyleIdx="6" presStyleCnt="7"/>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1F2CD08-5CE2-4C3E-AFAD-0A0DD639D411}" type="pres">
      <dgm:prSet presAssocID="{9AC69932-3EFB-42E7-A5D2-8D56E4047CDE}" presName="EmptyPlaceHolder" presStyleCnt="0"/>
      <dgm:spPr/>
    </dgm:pt>
  </dgm:ptLst>
  <dgm:cxnLst>
    <dgm:cxn modelId="{D9309069-59C6-47BC-9203-7927848FE2DB}" srcId="{6C81B670-B50E-4925-9A59-074B910778D7}" destId="{5DC1D5BD-91D4-49FE-A8C3-A5DE59C34EDC}" srcOrd="5" destOrd="0" parTransId="{F4CCA71C-76C3-4485-8427-88FF227C1EA1}" sibTransId="{9468A9AB-94F6-4CA0-9E43-AB3645432F4D}"/>
    <dgm:cxn modelId="{405B480B-2BD3-4DA1-9F3E-CB221D70697F}" type="presOf" srcId="{A49C23A7-054D-4DFD-A804-CFFACC0547BF}" destId="{F9E6AC42-6BE8-429E-AFBD-753EE610A9B8}" srcOrd="0" destOrd="0" presId="urn:microsoft.com/office/officeart/2017/3/layout/HorizontalLabelsTimeline"/>
    <dgm:cxn modelId="{584D4027-47F0-4135-BDB8-20596213CB2F}" type="presOf" srcId="{D5C21D94-3FC2-4433-8A6A-D2F3713B850F}" destId="{3DF27160-EF4D-4318-8AC9-A5E745676A53}" srcOrd="0" destOrd="0" presId="urn:microsoft.com/office/officeart/2017/3/layout/HorizontalLabelsTimeline"/>
    <dgm:cxn modelId="{F3DE5A87-B603-47E9-861B-43B71A753693}" srcId="{6C81B670-B50E-4925-9A59-074B910778D7}" destId="{0842F6D9-4CAF-46DF-B14C-4B9B6CD046C1}" srcOrd="0" destOrd="0" parTransId="{8544100C-F2D7-4DF7-A72C-2964DF69FAF3}" sibTransId="{DBBE86EF-032B-4FD0-A88B-6701EB42F290}"/>
    <dgm:cxn modelId="{C6F960D4-3DB5-479A-AF05-0E15C7CDA85A}" srcId="{6C81B670-B50E-4925-9A59-074B910778D7}" destId="{BB8383C3-C536-4C38-BDFE-44BC0E76965A}" srcOrd="2" destOrd="0" parTransId="{53E47EDF-043A-461D-970B-D2F5173A9077}" sibTransId="{72C74E79-9DA4-4FBE-820E-BC85334475E5}"/>
    <dgm:cxn modelId="{54E60D8D-A4E5-459A-8620-0F740FE10112}" srcId="{9AC69932-3EFB-42E7-A5D2-8D56E4047CDE}" destId="{D5C21D94-3FC2-4433-8A6A-D2F3713B850F}" srcOrd="0" destOrd="0" parTransId="{D3BB9494-F1AF-4FEB-BEED-FD84462F17B3}" sibTransId="{A4607C9F-5E1B-4474-B50C-E60148FF2BFB}"/>
    <dgm:cxn modelId="{E28A5711-5FB6-4E9A-923E-5F43DE569941}" srcId="{5DC1D5BD-91D4-49FE-A8C3-A5DE59C34EDC}" destId="{DCA4B751-9BC7-4B4D-89C2-F264D32A9DCD}" srcOrd="0" destOrd="0" parTransId="{CED13AFB-176D-4A9F-9C70-823A50688937}" sibTransId="{2D45E0B7-046F-4226-B51F-4F357E82D168}"/>
    <dgm:cxn modelId="{9C8FEAE0-10BF-4631-92A0-71A0CEC15AF5}" type="presOf" srcId="{9AC69932-3EFB-42E7-A5D2-8D56E4047CDE}" destId="{26DF6A56-491D-4DDE-BD93-99C0D59AD75F}" srcOrd="0" destOrd="0" presId="urn:microsoft.com/office/officeart/2017/3/layout/HorizontalLabelsTimeline"/>
    <dgm:cxn modelId="{88682CD6-11BE-4D3E-9D8F-2AAA41F5A6CC}" srcId="{104680E0-EFAB-4870-9F9A-ADF68E29927A}" destId="{0049B8D2-30B2-4F7B-A271-CFF1D2C30822}" srcOrd="0" destOrd="0" parTransId="{2282202D-2EDE-4C3C-ACB2-67BB131CF63F}" sibTransId="{E135759A-90C5-42E6-871C-DDC6B6E1D91F}"/>
    <dgm:cxn modelId="{C7B878A5-BB25-47D4-B323-E6B10C4C3E56}" srcId="{E1BB023E-723D-49D0-8F21-05F4F8519BC5}" destId="{A49C23A7-054D-4DFD-A804-CFFACC0547BF}" srcOrd="0" destOrd="0" parTransId="{D6190782-576F-4877-A854-91948472881E}" sibTransId="{C6CE28D6-7663-42FF-8358-C15435C2E816}"/>
    <dgm:cxn modelId="{2A346743-C2A0-4DC1-87B4-DF099C0AD7FC}" type="presOf" srcId="{0049B8D2-30B2-4F7B-A271-CFF1D2C30822}" destId="{6A202F4F-9A52-4507-8D2C-0E8A84030F5D}" srcOrd="0" destOrd="0" presId="urn:microsoft.com/office/officeart/2017/3/layout/HorizontalLabelsTimeline"/>
    <dgm:cxn modelId="{6CBBE2CE-1635-46C4-93DB-53D1D1E141B3}" type="presOf" srcId="{227210B4-C023-40CC-B32A-991022A00AA4}" destId="{7B9A40B0-5574-4031-9A04-2F1216A92FD4}" srcOrd="0" destOrd="0" presId="urn:microsoft.com/office/officeart/2017/3/layout/HorizontalLabelsTimeline"/>
    <dgm:cxn modelId="{7A7C7135-492E-49D4-9E0A-1ADA83B72F3D}" srcId="{6C81B670-B50E-4925-9A59-074B910778D7}" destId="{104680E0-EFAB-4870-9F9A-ADF68E29927A}" srcOrd="3" destOrd="0" parTransId="{0F48E5C9-CAC0-4E87-B8F3-E22C42B59262}" sibTransId="{FEB476A2-8C99-495C-B6B7-8E303CDCB0ED}"/>
    <dgm:cxn modelId="{43990160-2A79-433A-A2D3-3DC0F814E63E}" type="presOf" srcId="{E1BB023E-723D-49D0-8F21-05F4F8519BC5}" destId="{89CDB581-FF48-496F-A417-D6CE97FF45BE}" srcOrd="0" destOrd="0" presId="urn:microsoft.com/office/officeart/2017/3/layout/HorizontalLabelsTimeline"/>
    <dgm:cxn modelId="{D00BA574-64AB-4F01-8FE5-1220F085ADE8}" type="presOf" srcId="{6C81B670-B50E-4925-9A59-074B910778D7}" destId="{9D14DF83-ECF4-4007-BAAE-F2C19E67E43B}" srcOrd="0" destOrd="0" presId="urn:microsoft.com/office/officeart/2017/3/layout/HorizontalLabelsTimeline"/>
    <dgm:cxn modelId="{B58B16D5-2E3E-4BD8-82BA-6760D97E5599}" srcId="{6C81B670-B50E-4925-9A59-074B910778D7}" destId="{5BF43950-B0B7-4BE5-AE2A-EF16FE0CE386}" srcOrd="4" destOrd="0" parTransId="{24CCA70C-A90C-413A-AF56-88C6B9D88EA7}" sibTransId="{EA169BA5-1E12-442C-80F8-8D37EA95BE9A}"/>
    <dgm:cxn modelId="{2C291BB5-0FA0-4F89-8BFA-30F63D567262}" srcId="{6C81B670-B50E-4925-9A59-074B910778D7}" destId="{9AC69932-3EFB-42E7-A5D2-8D56E4047CDE}" srcOrd="6" destOrd="0" parTransId="{0E599EE4-B0C2-4852-9B6C-D02AB02C37BB}" sibTransId="{814ED918-0C7E-449F-9230-1673F017E370}"/>
    <dgm:cxn modelId="{5D559723-27E5-4C11-A291-9DF722FD05FA}" type="presOf" srcId="{5BF43950-B0B7-4BE5-AE2A-EF16FE0CE386}" destId="{9729D615-5D6C-490F-874C-0D5DA7C38584}" srcOrd="0" destOrd="0" presId="urn:microsoft.com/office/officeart/2017/3/layout/HorizontalLabelsTimeline"/>
    <dgm:cxn modelId="{FB0638AD-17C2-42CA-B71D-F8520134FFC9}" srcId="{0842F6D9-4CAF-46DF-B14C-4B9B6CD046C1}" destId="{F9FE8B05-4A7D-4010-8167-C8A94A30CD90}" srcOrd="0" destOrd="0" parTransId="{B103105B-D4D3-4FD6-83DA-AE3FF7B46604}" sibTransId="{F7E2F726-E0C8-4654-9E17-A378D8426B63}"/>
    <dgm:cxn modelId="{E495FD66-B856-4F93-B949-AA6F60F48788}" type="presOf" srcId="{DCA4B751-9BC7-4B4D-89C2-F264D32A9DCD}" destId="{490B4E18-1A9E-4665-A0DE-088F146A26CE}" srcOrd="0" destOrd="0" presId="urn:microsoft.com/office/officeart/2017/3/layout/HorizontalLabelsTimeline"/>
    <dgm:cxn modelId="{ECBD618D-ED76-4D3F-B393-C1C86288C2B2}" srcId="{6C81B670-B50E-4925-9A59-074B910778D7}" destId="{E1BB023E-723D-49D0-8F21-05F4F8519BC5}" srcOrd="1" destOrd="0" parTransId="{A966EA1E-9F37-481F-AFC8-8F44AE51F586}" sibTransId="{86145A5C-CC35-4DE3-9C82-5B904555B5EF}"/>
    <dgm:cxn modelId="{BF359A3C-F453-4466-9B6C-D0A96FD4F973}" type="presOf" srcId="{0842F6D9-4CAF-46DF-B14C-4B9B6CD046C1}" destId="{9652E2B8-7992-4BEB-88A8-5E6BB1CBC3BF}" srcOrd="0" destOrd="0" presId="urn:microsoft.com/office/officeart/2017/3/layout/HorizontalLabelsTimeline"/>
    <dgm:cxn modelId="{72802EFE-47B4-439D-BC9D-078CF4E384CA}" srcId="{5BF43950-B0B7-4BE5-AE2A-EF16FE0CE386}" destId="{684B05F1-D519-454E-9E47-BCF9FA03A005}" srcOrd="0" destOrd="0" parTransId="{FC581DB7-3084-4CBC-86E4-D16CCE598321}" sibTransId="{B1ECFB0D-D957-46CD-A39D-E70AD1232F75}"/>
    <dgm:cxn modelId="{BB07BE8F-8C45-4E8D-A7DB-DC399EEDC7FA}" type="presOf" srcId="{5DC1D5BD-91D4-49FE-A8C3-A5DE59C34EDC}" destId="{6F2B7863-4086-42EB-98ED-6563502EEF71}" srcOrd="0" destOrd="0" presId="urn:microsoft.com/office/officeart/2017/3/layout/HorizontalLabelsTimeline"/>
    <dgm:cxn modelId="{8EAAAC09-7038-473D-BCF4-CCA48D04ECF5}" type="presOf" srcId="{684B05F1-D519-454E-9E47-BCF9FA03A005}" destId="{B3225CDE-C1C2-475F-AAFA-1B55F6289F7C}" srcOrd="0" destOrd="0" presId="urn:microsoft.com/office/officeart/2017/3/layout/HorizontalLabelsTimeline"/>
    <dgm:cxn modelId="{440D640B-815B-4ECC-8F6B-158E067396DA}" type="presOf" srcId="{104680E0-EFAB-4870-9F9A-ADF68E29927A}" destId="{80428EB4-2571-4036-806A-943EB242AE80}" srcOrd="0" destOrd="0" presId="urn:microsoft.com/office/officeart/2017/3/layout/HorizontalLabelsTimeline"/>
    <dgm:cxn modelId="{3AFB5482-1324-4C28-85DE-79700BC39ED1}" type="presOf" srcId="{BB8383C3-C536-4C38-BDFE-44BC0E76965A}" destId="{B58CAB90-69F4-49E4-AF32-A176008C78EE}" srcOrd="0" destOrd="0" presId="urn:microsoft.com/office/officeart/2017/3/layout/HorizontalLabelsTimeline"/>
    <dgm:cxn modelId="{C5DD3100-6881-4712-BC01-B510E1A3EBB5}" srcId="{BB8383C3-C536-4C38-BDFE-44BC0E76965A}" destId="{227210B4-C023-40CC-B32A-991022A00AA4}" srcOrd="0" destOrd="0" parTransId="{0DDB6831-5716-4916-9ED4-D9CBEA03A354}" sibTransId="{2BF4E7CC-B8FC-46CD-8009-F9A98149B03C}"/>
    <dgm:cxn modelId="{DC074A8A-8053-41F7-A29A-2BD322B3AD5B}" type="presOf" srcId="{F9FE8B05-4A7D-4010-8167-C8A94A30CD90}" destId="{C87EF8F0-E05D-4877-919F-F9A3E1093F98}" srcOrd="0" destOrd="0" presId="urn:microsoft.com/office/officeart/2017/3/layout/HorizontalLabelsTimeline"/>
    <dgm:cxn modelId="{814D401A-AE42-4859-B21D-E7C4FC2C146B}" type="presParOf" srcId="{9D14DF83-ECF4-4007-BAAE-F2C19E67E43B}" destId="{B00F7FBD-F46D-47D6-9E11-B05E45059F35}" srcOrd="0" destOrd="0" presId="urn:microsoft.com/office/officeart/2017/3/layout/HorizontalLabelsTimeline"/>
    <dgm:cxn modelId="{B05140B2-F97A-40BF-B8DD-3F58BC2F606E}" type="presParOf" srcId="{9D14DF83-ECF4-4007-BAAE-F2C19E67E43B}" destId="{C6187566-5F3D-4AB7-8D55-0D9671791D75}" srcOrd="1" destOrd="0" presId="urn:microsoft.com/office/officeart/2017/3/layout/HorizontalLabelsTimeline"/>
    <dgm:cxn modelId="{D1B7024F-8B23-4DF2-8170-071FBAA80F2E}" type="presParOf" srcId="{C6187566-5F3D-4AB7-8D55-0D9671791D75}" destId="{AD8AC0C5-0C63-48EB-B180-F52D75D8690A}" srcOrd="0" destOrd="0" presId="urn:microsoft.com/office/officeart/2017/3/layout/HorizontalLabelsTimeline"/>
    <dgm:cxn modelId="{07079F24-1BBF-4CE4-B92A-3FC4E4BBD8CF}" type="presParOf" srcId="{AD8AC0C5-0C63-48EB-B180-F52D75D8690A}" destId="{9652E2B8-7992-4BEB-88A8-5E6BB1CBC3BF}" srcOrd="0" destOrd="0" presId="urn:microsoft.com/office/officeart/2017/3/layout/HorizontalLabelsTimeline"/>
    <dgm:cxn modelId="{C70450C7-71DE-4B31-B775-B4314FC82DF1}" type="presParOf" srcId="{AD8AC0C5-0C63-48EB-B180-F52D75D8690A}" destId="{11DCAA3C-D75B-4FD9-8169-ACEB16A14549}" srcOrd="1" destOrd="0" presId="urn:microsoft.com/office/officeart/2017/3/layout/HorizontalLabelsTimeline"/>
    <dgm:cxn modelId="{F6F8382B-54D3-4B00-93E0-3CF4D8C5206F}" type="presParOf" srcId="{11DCAA3C-D75B-4FD9-8169-ACEB16A14549}" destId="{C87EF8F0-E05D-4877-919F-F9A3E1093F98}" srcOrd="0" destOrd="0" presId="urn:microsoft.com/office/officeart/2017/3/layout/HorizontalLabelsTimeline"/>
    <dgm:cxn modelId="{4CC281F0-1532-406B-9B2A-06F7A543EE66}" type="presParOf" srcId="{11DCAA3C-D75B-4FD9-8169-ACEB16A14549}" destId="{EDB42784-F632-41B2-94B8-864185E8E6BF}" srcOrd="1" destOrd="0" presId="urn:microsoft.com/office/officeart/2017/3/layout/HorizontalLabelsTimeline"/>
    <dgm:cxn modelId="{7FC8C3A6-DDAC-48F2-B935-E2E576CDD9E8}" type="presParOf" srcId="{AD8AC0C5-0C63-48EB-B180-F52D75D8690A}" destId="{5DC91F32-B1DF-45CE-9E8E-C05423ABCFD4}" srcOrd="2" destOrd="0" presId="urn:microsoft.com/office/officeart/2017/3/layout/HorizontalLabelsTimeline"/>
    <dgm:cxn modelId="{310D8E29-1ABB-42DD-8168-4AF9131F3F6E}" type="presParOf" srcId="{AD8AC0C5-0C63-48EB-B180-F52D75D8690A}" destId="{88B9573F-2509-4AB1-880E-B26FC489507D}" srcOrd="3" destOrd="0" presId="urn:microsoft.com/office/officeart/2017/3/layout/HorizontalLabelsTimeline"/>
    <dgm:cxn modelId="{A0310B31-F036-43B2-AFAC-48FCF1FAD9B0}" type="presParOf" srcId="{AD8AC0C5-0C63-48EB-B180-F52D75D8690A}" destId="{4CFC936A-5FD4-4BF2-B002-8A1A3D64E45A}" srcOrd="4" destOrd="0" presId="urn:microsoft.com/office/officeart/2017/3/layout/HorizontalLabelsTimeline"/>
    <dgm:cxn modelId="{E714ECAF-711A-4CE2-A12C-1532DBFD257F}" type="presParOf" srcId="{C6187566-5F3D-4AB7-8D55-0D9671791D75}" destId="{C16FE4C7-9005-4617-AC5B-FBB0D03C3158}" srcOrd="1" destOrd="0" presId="urn:microsoft.com/office/officeart/2017/3/layout/HorizontalLabelsTimeline"/>
    <dgm:cxn modelId="{559A667E-7706-44A8-9427-CB0A8409D710}" type="presParOf" srcId="{C6187566-5F3D-4AB7-8D55-0D9671791D75}" destId="{E6CE2137-D148-43E0-8C54-0F03036B89E5}" srcOrd="2" destOrd="0" presId="urn:microsoft.com/office/officeart/2017/3/layout/HorizontalLabelsTimeline"/>
    <dgm:cxn modelId="{AB993539-617B-48E9-A2B6-59B69F149F7F}" type="presParOf" srcId="{E6CE2137-D148-43E0-8C54-0F03036B89E5}" destId="{89CDB581-FF48-496F-A417-D6CE97FF45BE}" srcOrd="0" destOrd="0" presId="urn:microsoft.com/office/officeart/2017/3/layout/HorizontalLabelsTimeline"/>
    <dgm:cxn modelId="{506EECEE-1CFF-4FEC-93D6-54AC6D361EE9}" type="presParOf" srcId="{E6CE2137-D148-43E0-8C54-0F03036B89E5}" destId="{CCF20D2F-78B5-466D-8C1B-3464CD3D08AC}" srcOrd="1" destOrd="0" presId="urn:microsoft.com/office/officeart/2017/3/layout/HorizontalLabelsTimeline"/>
    <dgm:cxn modelId="{CF9C05A0-8F89-40D9-A6BA-8ED776D8CF30}" type="presParOf" srcId="{CCF20D2F-78B5-466D-8C1B-3464CD3D08AC}" destId="{F9E6AC42-6BE8-429E-AFBD-753EE610A9B8}" srcOrd="0" destOrd="0" presId="urn:microsoft.com/office/officeart/2017/3/layout/HorizontalLabelsTimeline"/>
    <dgm:cxn modelId="{9D051720-3E6C-496C-BF00-ECEF933489E5}" type="presParOf" srcId="{CCF20D2F-78B5-466D-8C1B-3464CD3D08AC}" destId="{FD765ABB-4B61-4581-8F61-C3C6F89B7018}" srcOrd="1" destOrd="0" presId="urn:microsoft.com/office/officeart/2017/3/layout/HorizontalLabelsTimeline"/>
    <dgm:cxn modelId="{74FDE41B-358C-41CF-8833-1A54E6DE0FAD}" type="presParOf" srcId="{E6CE2137-D148-43E0-8C54-0F03036B89E5}" destId="{9782672F-4D3F-4292-9E02-B341DE2C6790}" srcOrd="2" destOrd="0" presId="urn:microsoft.com/office/officeart/2017/3/layout/HorizontalLabelsTimeline"/>
    <dgm:cxn modelId="{49ACB4A9-547E-4F9D-9505-9D9AA1157C25}" type="presParOf" srcId="{E6CE2137-D148-43E0-8C54-0F03036B89E5}" destId="{3BC825AC-BB92-4B46-8FFB-A6D0C0D95D4C}" srcOrd="3" destOrd="0" presId="urn:microsoft.com/office/officeart/2017/3/layout/HorizontalLabelsTimeline"/>
    <dgm:cxn modelId="{17014002-9592-42A6-80A9-797D8DAAB576}" type="presParOf" srcId="{E6CE2137-D148-43E0-8C54-0F03036B89E5}" destId="{3A5FC76A-4180-4240-92BD-7F8CBA69E7F8}" srcOrd="4" destOrd="0" presId="urn:microsoft.com/office/officeart/2017/3/layout/HorizontalLabelsTimeline"/>
    <dgm:cxn modelId="{2F90E86C-116A-4647-AE43-936FC39C2A0D}" type="presParOf" srcId="{C6187566-5F3D-4AB7-8D55-0D9671791D75}" destId="{1C6A77C8-E589-4E08-9A01-C8FDB6745EBA}" srcOrd="3" destOrd="0" presId="urn:microsoft.com/office/officeart/2017/3/layout/HorizontalLabelsTimeline"/>
    <dgm:cxn modelId="{1CA89560-D756-49D4-AC2B-FAE44A9807BF}" type="presParOf" srcId="{C6187566-5F3D-4AB7-8D55-0D9671791D75}" destId="{E9B958BC-9930-4874-9FD3-01E76D095228}" srcOrd="4" destOrd="0" presId="urn:microsoft.com/office/officeart/2017/3/layout/HorizontalLabelsTimeline"/>
    <dgm:cxn modelId="{3AEB4E61-70F7-470A-8DB6-3E2BE87BCA11}" type="presParOf" srcId="{E9B958BC-9930-4874-9FD3-01E76D095228}" destId="{B58CAB90-69F4-49E4-AF32-A176008C78EE}" srcOrd="0" destOrd="0" presId="urn:microsoft.com/office/officeart/2017/3/layout/HorizontalLabelsTimeline"/>
    <dgm:cxn modelId="{5F2D9FC3-B106-48A9-951D-D018B9450126}" type="presParOf" srcId="{E9B958BC-9930-4874-9FD3-01E76D095228}" destId="{920B0949-08D7-41A3-A432-8BFA93119AD1}" srcOrd="1" destOrd="0" presId="urn:microsoft.com/office/officeart/2017/3/layout/HorizontalLabelsTimeline"/>
    <dgm:cxn modelId="{8A1253FB-8D53-408F-B18B-DF68198ABDBD}" type="presParOf" srcId="{920B0949-08D7-41A3-A432-8BFA93119AD1}" destId="{7B9A40B0-5574-4031-9A04-2F1216A92FD4}" srcOrd="0" destOrd="0" presId="urn:microsoft.com/office/officeart/2017/3/layout/HorizontalLabelsTimeline"/>
    <dgm:cxn modelId="{4CB15956-6F0F-4E41-B2E4-AEFD9154A296}" type="presParOf" srcId="{920B0949-08D7-41A3-A432-8BFA93119AD1}" destId="{B833FB67-F2E3-407A-BE6C-56AA19B8BB4A}" srcOrd="1" destOrd="0" presId="urn:microsoft.com/office/officeart/2017/3/layout/HorizontalLabelsTimeline"/>
    <dgm:cxn modelId="{8C5E788C-BC42-48CD-B565-9E48469E8DBE}" type="presParOf" srcId="{E9B958BC-9930-4874-9FD3-01E76D095228}" destId="{4F9049E4-DE4E-4381-AE7F-ACC02E48C7AA}" srcOrd="2" destOrd="0" presId="urn:microsoft.com/office/officeart/2017/3/layout/HorizontalLabelsTimeline"/>
    <dgm:cxn modelId="{7C2F38D7-3C38-4661-BC8A-37081BB69C30}" type="presParOf" srcId="{E9B958BC-9930-4874-9FD3-01E76D095228}" destId="{E2B02359-E251-4B27-AE60-3A93093032D6}" srcOrd="3" destOrd="0" presId="urn:microsoft.com/office/officeart/2017/3/layout/HorizontalLabelsTimeline"/>
    <dgm:cxn modelId="{4AEF12EE-636E-4307-BEEF-62C52992067F}" type="presParOf" srcId="{E9B958BC-9930-4874-9FD3-01E76D095228}" destId="{33387FDA-7C07-4FF2-9461-D42F2A82C3BA}" srcOrd="4" destOrd="0" presId="urn:microsoft.com/office/officeart/2017/3/layout/HorizontalLabelsTimeline"/>
    <dgm:cxn modelId="{81BA777E-4519-4672-A7E5-8D08A587C337}" type="presParOf" srcId="{C6187566-5F3D-4AB7-8D55-0D9671791D75}" destId="{78166C89-71CD-4E30-8CA5-C0D7AAB5FCC9}" srcOrd="5" destOrd="0" presId="urn:microsoft.com/office/officeart/2017/3/layout/HorizontalLabelsTimeline"/>
    <dgm:cxn modelId="{4097D55A-0D8D-47FC-A5EE-60E436DAF554}" type="presParOf" srcId="{C6187566-5F3D-4AB7-8D55-0D9671791D75}" destId="{50F6B1FE-D0B4-40EF-9906-84781BD85588}" srcOrd="6" destOrd="0" presId="urn:microsoft.com/office/officeart/2017/3/layout/HorizontalLabelsTimeline"/>
    <dgm:cxn modelId="{611D521D-051E-4D27-B1AB-07B96C927D4B}" type="presParOf" srcId="{50F6B1FE-D0B4-40EF-9906-84781BD85588}" destId="{80428EB4-2571-4036-806A-943EB242AE80}" srcOrd="0" destOrd="0" presId="urn:microsoft.com/office/officeart/2017/3/layout/HorizontalLabelsTimeline"/>
    <dgm:cxn modelId="{D8406D92-F80B-439A-A579-121055827D18}" type="presParOf" srcId="{50F6B1FE-D0B4-40EF-9906-84781BD85588}" destId="{BE34B894-159B-485E-AE93-56D09ED5B3D1}" srcOrd="1" destOrd="0" presId="urn:microsoft.com/office/officeart/2017/3/layout/HorizontalLabelsTimeline"/>
    <dgm:cxn modelId="{DED8C05C-EC5B-4101-AE67-901116820731}" type="presParOf" srcId="{BE34B894-159B-485E-AE93-56D09ED5B3D1}" destId="{6A202F4F-9A52-4507-8D2C-0E8A84030F5D}" srcOrd="0" destOrd="0" presId="urn:microsoft.com/office/officeart/2017/3/layout/HorizontalLabelsTimeline"/>
    <dgm:cxn modelId="{5235BB68-B742-46DE-9229-5CD08F8E23F5}" type="presParOf" srcId="{BE34B894-159B-485E-AE93-56D09ED5B3D1}" destId="{E01105B1-6984-4E19-8472-1BD4A6471679}" srcOrd="1" destOrd="0" presId="urn:microsoft.com/office/officeart/2017/3/layout/HorizontalLabelsTimeline"/>
    <dgm:cxn modelId="{94D3A1D3-8566-4DA9-9D87-3DBD177912B1}" type="presParOf" srcId="{50F6B1FE-D0B4-40EF-9906-84781BD85588}" destId="{F72B4BC2-BD13-45B5-B3ED-E0482E0D4201}" srcOrd="2" destOrd="0" presId="urn:microsoft.com/office/officeart/2017/3/layout/HorizontalLabelsTimeline"/>
    <dgm:cxn modelId="{FF353DB0-F0F5-42A4-98DB-6066D25FD5BC}" type="presParOf" srcId="{50F6B1FE-D0B4-40EF-9906-84781BD85588}" destId="{1E2B79F8-9F36-49B7-9E5A-7103D9EC6D6A}" srcOrd="3" destOrd="0" presId="urn:microsoft.com/office/officeart/2017/3/layout/HorizontalLabelsTimeline"/>
    <dgm:cxn modelId="{16E62B1F-6CE4-4F6D-A381-2A88891326EF}" type="presParOf" srcId="{50F6B1FE-D0B4-40EF-9906-84781BD85588}" destId="{2B13F63F-3FDB-4C61-B1C3-86993C5306CD}" srcOrd="4" destOrd="0" presId="urn:microsoft.com/office/officeart/2017/3/layout/HorizontalLabelsTimeline"/>
    <dgm:cxn modelId="{F230DDBB-C09A-4540-9BEF-72F06C778ACA}" type="presParOf" srcId="{C6187566-5F3D-4AB7-8D55-0D9671791D75}" destId="{B6FDAD3C-FD61-461E-B5DA-4C2BA5E4FDA1}" srcOrd="7" destOrd="0" presId="urn:microsoft.com/office/officeart/2017/3/layout/HorizontalLabelsTimeline"/>
    <dgm:cxn modelId="{C0E82EAB-B7A9-4574-9AC4-92212E034DA5}" type="presParOf" srcId="{C6187566-5F3D-4AB7-8D55-0D9671791D75}" destId="{8B82D045-0628-4332-AF2A-A36ED15B78E2}" srcOrd="8" destOrd="0" presId="urn:microsoft.com/office/officeart/2017/3/layout/HorizontalLabelsTimeline"/>
    <dgm:cxn modelId="{C36256B1-AEE5-4503-AB46-71969E3A2C7F}" type="presParOf" srcId="{8B82D045-0628-4332-AF2A-A36ED15B78E2}" destId="{9729D615-5D6C-490F-874C-0D5DA7C38584}" srcOrd="0" destOrd="0" presId="urn:microsoft.com/office/officeart/2017/3/layout/HorizontalLabelsTimeline"/>
    <dgm:cxn modelId="{578184F8-18C6-4DE0-A7E5-BEE686239576}" type="presParOf" srcId="{8B82D045-0628-4332-AF2A-A36ED15B78E2}" destId="{763A5019-F669-464B-837D-6D8D72F91301}" srcOrd="1" destOrd="0" presId="urn:microsoft.com/office/officeart/2017/3/layout/HorizontalLabelsTimeline"/>
    <dgm:cxn modelId="{1F2257B7-CB4C-4172-B0B7-44EAC612BDE1}" type="presParOf" srcId="{763A5019-F669-464B-837D-6D8D72F91301}" destId="{B3225CDE-C1C2-475F-AAFA-1B55F6289F7C}" srcOrd="0" destOrd="0" presId="urn:microsoft.com/office/officeart/2017/3/layout/HorizontalLabelsTimeline"/>
    <dgm:cxn modelId="{072C871C-32D6-43B4-AB58-F762D3C9689F}" type="presParOf" srcId="{763A5019-F669-464B-837D-6D8D72F91301}" destId="{1B711D1A-23D9-412A-8CCE-AD07747BF008}" srcOrd="1" destOrd="0" presId="urn:microsoft.com/office/officeart/2017/3/layout/HorizontalLabelsTimeline"/>
    <dgm:cxn modelId="{57317A6A-C9FD-4F2A-86FC-A6CE07A927BD}" type="presParOf" srcId="{8B82D045-0628-4332-AF2A-A36ED15B78E2}" destId="{AE7A56CF-BBB8-4911-ACE2-B0CDB4EE2B4D}" srcOrd="2" destOrd="0" presId="urn:microsoft.com/office/officeart/2017/3/layout/HorizontalLabelsTimeline"/>
    <dgm:cxn modelId="{EE660FCF-9063-4DB3-9C5B-4D4E6518A902}" type="presParOf" srcId="{8B82D045-0628-4332-AF2A-A36ED15B78E2}" destId="{50A13450-4A7A-4727-8E83-01FC613678AD}" srcOrd="3" destOrd="0" presId="urn:microsoft.com/office/officeart/2017/3/layout/HorizontalLabelsTimeline"/>
    <dgm:cxn modelId="{5674EB11-0BEA-46DF-8642-A127D86E183B}" type="presParOf" srcId="{8B82D045-0628-4332-AF2A-A36ED15B78E2}" destId="{1FA67CF7-1CF3-406C-B1D7-D839B58C4C24}" srcOrd="4" destOrd="0" presId="urn:microsoft.com/office/officeart/2017/3/layout/HorizontalLabelsTimeline"/>
    <dgm:cxn modelId="{EBAD6351-278E-4FB4-86AE-46A2518A2983}" type="presParOf" srcId="{C6187566-5F3D-4AB7-8D55-0D9671791D75}" destId="{33A7F6E0-5E8B-4965-A4E7-8629F5A450D0}" srcOrd="9" destOrd="0" presId="urn:microsoft.com/office/officeart/2017/3/layout/HorizontalLabelsTimeline"/>
    <dgm:cxn modelId="{0F8422EC-2B78-4513-B839-0D08ADF5456C}" type="presParOf" srcId="{C6187566-5F3D-4AB7-8D55-0D9671791D75}" destId="{C9A39A83-1D00-4B61-8F11-413A5F1B183C}" srcOrd="10" destOrd="0" presId="urn:microsoft.com/office/officeart/2017/3/layout/HorizontalLabelsTimeline"/>
    <dgm:cxn modelId="{10718F9A-83DC-4BE9-AB34-9492279275B7}" type="presParOf" srcId="{C9A39A83-1D00-4B61-8F11-413A5F1B183C}" destId="{6F2B7863-4086-42EB-98ED-6563502EEF71}" srcOrd="0" destOrd="0" presId="urn:microsoft.com/office/officeart/2017/3/layout/HorizontalLabelsTimeline"/>
    <dgm:cxn modelId="{C806437C-6658-4CA1-9075-2899F602AEE2}" type="presParOf" srcId="{C9A39A83-1D00-4B61-8F11-413A5F1B183C}" destId="{64BEBF5E-787E-45D1-962A-99C44E91F91E}" srcOrd="1" destOrd="0" presId="urn:microsoft.com/office/officeart/2017/3/layout/HorizontalLabelsTimeline"/>
    <dgm:cxn modelId="{D1CE6233-2A36-4EDC-AA91-D2D1743EFAE5}" type="presParOf" srcId="{64BEBF5E-787E-45D1-962A-99C44E91F91E}" destId="{490B4E18-1A9E-4665-A0DE-088F146A26CE}" srcOrd="0" destOrd="0" presId="urn:microsoft.com/office/officeart/2017/3/layout/HorizontalLabelsTimeline"/>
    <dgm:cxn modelId="{007116E1-89F3-49AF-BD6A-76C5C2839CB2}" type="presParOf" srcId="{64BEBF5E-787E-45D1-962A-99C44E91F91E}" destId="{4266DC2A-4DE6-423A-AC20-279A188A18F3}" srcOrd="1" destOrd="0" presId="urn:microsoft.com/office/officeart/2017/3/layout/HorizontalLabelsTimeline"/>
    <dgm:cxn modelId="{53D581BB-7A9F-4413-A08F-E9B64E3AE2C1}" type="presParOf" srcId="{C9A39A83-1D00-4B61-8F11-413A5F1B183C}" destId="{FB6E0A85-38DE-4977-BDD2-72666E03D2D3}" srcOrd="2" destOrd="0" presId="urn:microsoft.com/office/officeart/2017/3/layout/HorizontalLabelsTimeline"/>
    <dgm:cxn modelId="{3A1E5E58-47E1-4482-A52D-49C54D7DA22C}" type="presParOf" srcId="{C9A39A83-1D00-4B61-8F11-413A5F1B183C}" destId="{4C7F2B18-B62A-49D2-9B8E-DC8E4FCFD117}" srcOrd="3" destOrd="0" presId="urn:microsoft.com/office/officeart/2017/3/layout/HorizontalLabelsTimeline"/>
    <dgm:cxn modelId="{CFEC52B6-CB75-4C36-B736-D13567D64556}" type="presParOf" srcId="{C9A39A83-1D00-4B61-8F11-413A5F1B183C}" destId="{72B30E12-11D7-4E4F-B4ED-7DA1E7482BDE}" srcOrd="4" destOrd="0" presId="urn:microsoft.com/office/officeart/2017/3/layout/HorizontalLabelsTimeline"/>
    <dgm:cxn modelId="{5DA54A4C-5245-4F34-8D26-5A46CE2817D7}" type="presParOf" srcId="{C6187566-5F3D-4AB7-8D55-0D9671791D75}" destId="{FC90779A-DA87-46C8-8B21-8BC4EF92919E}" srcOrd="11" destOrd="0" presId="urn:microsoft.com/office/officeart/2017/3/layout/HorizontalLabelsTimeline"/>
    <dgm:cxn modelId="{DEE272BD-7F07-43D1-ADD2-D41DE081075C}" type="presParOf" srcId="{C6187566-5F3D-4AB7-8D55-0D9671791D75}" destId="{61DFDB4A-4497-4B54-B132-1DE378266D60}" srcOrd="12" destOrd="0" presId="urn:microsoft.com/office/officeart/2017/3/layout/HorizontalLabelsTimeline"/>
    <dgm:cxn modelId="{7CB30FC3-9A9A-445E-AC8E-4B5C18B896F0}" type="presParOf" srcId="{61DFDB4A-4497-4B54-B132-1DE378266D60}" destId="{26DF6A56-491D-4DDE-BD93-99C0D59AD75F}" srcOrd="0" destOrd="0" presId="urn:microsoft.com/office/officeart/2017/3/layout/HorizontalLabelsTimeline"/>
    <dgm:cxn modelId="{06413336-A812-433E-9A86-CFA35F18987A}" type="presParOf" srcId="{61DFDB4A-4497-4B54-B132-1DE378266D60}" destId="{C791147A-FF25-44C9-9274-0D9F6616215B}" srcOrd="1" destOrd="0" presId="urn:microsoft.com/office/officeart/2017/3/layout/HorizontalLabelsTimeline"/>
    <dgm:cxn modelId="{4B311AD1-E489-4DB2-A52B-F5D0697E1B8A}" type="presParOf" srcId="{C791147A-FF25-44C9-9274-0D9F6616215B}" destId="{3DF27160-EF4D-4318-8AC9-A5E745676A53}" srcOrd="0" destOrd="0" presId="urn:microsoft.com/office/officeart/2017/3/layout/HorizontalLabelsTimeline"/>
    <dgm:cxn modelId="{BAFAD8A1-B418-437D-BEB9-6351543D08A2}" type="presParOf" srcId="{C791147A-FF25-44C9-9274-0D9F6616215B}" destId="{B84C1AA6-5EDD-4EC3-85DF-E5A267549537}" srcOrd="1" destOrd="0" presId="urn:microsoft.com/office/officeart/2017/3/layout/HorizontalLabelsTimeline"/>
    <dgm:cxn modelId="{E537B93B-F0AF-4FEF-B809-3A36CE6F1BD9}" type="presParOf" srcId="{61DFDB4A-4497-4B54-B132-1DE378266D60}" destId="{637C4FC8-E74A-49A3-99AB-0A4BB256AF43}" srcOrd="2" destOrd="0" presId="urn:microsoft.com/office/officeart/2017/3/layout/HorizontalLabelsTimeline"/>
    <dgm:cxn modelId="{A748AA3E-1634-498D-BE97-9EF83940ED39}" type="presParOf" srcId="{61DFDB4A-4497-4B54-B132-1DE378266D60}" destId="{218100AC-C309-4444-80F5-DC75661DD872}" srcOrd="3" destOrd="0" presId="urn:microsoft.com/office/officeart/2017/3/layout/HorizontalLabelsTimeline"/>
    <dgm:cxn modelId="{E6E68892-703A-4907-8C19-D61EA3695B06}" type="presParOf" srcId="{61DFDB4A-4497-4B54-B132-1DE378266D60}" destId="{51F2CD08-5CE2-4C3E-AFAD-0A0DD639D411}"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4CBB8-963B-4385-B202-844A0A7247E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E68E5FD4-2349-419C-B685-63C87480E51A}">
      <dgm:prSet phldrT="[Text]" custT="1"/>
      <dgm:spPr>
        <a:xfrm>
          <a:off x="315468" y="656082"/>
          <a:ext cx="4224528" cy="576072"/>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400" b="1" dirty="0">
              <a:solidFill>
                <a:srgbClr val="002060"/>
              </a:solidFill>
              <a:latin typeface="Century Gothic" panose="020B0502020202020204" pitchFamily="34" charset="0"/>
              <a:ea typeface="+mn-ea"/>
              <a:cs typeface="+mn-cs"/>
            </a:rPr>
            <a:t>Tenants residing in the City of Phoenix under 200% of Federal Poverty Level (FPL) facing eviction receive a referral or call CLS directly for services.</a:t>
          </a:r>
        </a:p>
      </dgm:t>
    </dgm:pt>
    <dgm:pt modelId="{322ED07B-C234-41F9-87D8-A14AC7D3AC9A}" type="parTrans" cxnId="{1CACB7B1-8BE0-40F3-9009-414FB013607A}">
      <dgm:prSet/>
      <dgm:spPr/>
      <dgm:t>
        <a:bodyPr/>
        <a:lstStyle/>
        <a:p>
          <a:endParaRPr lang="en-US" sz="3200" b="1">
            <a:solidFill>
              <a:srgbClr val="002060"/>
            </a:solidFill>
            <a:latin typeface="Century Gothic" panose="020B0502020202020204" pitchFamily="34" charset="0"/>
          </a:endParaRPr>
        </a:p>
      </dgm:t>
    </dgm:pt>
    <dgm:pt modelId="{D50620B6-7D77-4660-8D43-3FE78D56B9E6}" type="sibTrans" cxnId="{1CACB7B1-8BE0-40F3-9009-414FB013607A}">
      <dgm:prSet custT="1"/>
      <dgm:spPr>
        <a:xfrm>
          <a:off x="4165549" y="1076934"/>
          <a:ext cx="374446" cy="374446"/>
        </a:xfrm>
        <a:prstGeom prst="downArrow">
          <a:avLst>
            <a:gd name="adj1" fmla="val 55000"/>
            <a:gd name="adj2" fmla="val 45000"/>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endParaRPr lang="en-US" sz="2800" b="1">
            <a:solidFill>
              <a:srgbClr val="002060"/>
            </a:solidFill>
            <a:latin typeface="Century Gothic" panose="020B0502020202020204" pitchFamily="34" charset="0"/>
            <a:ea typeface="+mn-ea"/>
            <a:cs typeface="+mn-cs"/>
          </a:endParaRPr>
        </a:p>
      </dgm:t>
    </dgm:pt>
    <dgm:pt modelId="{73C672AA-A4CA-4880-A561-EDC03AFA8588}">
      <dgm:prSet phldrT="[Text]" custT="1"/>
      <dgm:spPr>
        <a:xfrm>
          <a:off x="630935" y="1312164"/>
          <a:ext cx="4224528" cy="576072"/>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400" b="1" dirty="0">
              <a:solidFill>
                <a:srgbClr val="002060"/>
              </a:solidFill>
              <a:latin typeface="Century Gothic" panose="020B0502020202020204" pitchFamily="34" charset="0"/>
              <a:ea typeface="+mn-ea"/>
              <a:cs typeface="+mn-cs"/>
            </a:rPr>
            <a:t>Paralegals conduct intakes to determine eligibility and forward cases to attorneys or make additional referrals. </a:t>
          </a:r>
        </a:p>
      </dgm:t>
    </dgm:pt>
    <dgm:pt modelId="{D6BE7B3B-669A-452C-82BD-7823EA3824F1}" type="parTrans" cxnId="{086E802B-2990-4F20-A6B5-CC4C7089A802}">
      <dgm:prSet/>
      <dgm:spPr/>
      <dgm:t>
        <a:bodyPr/>
        <a:lstStyle/>
        <a:p>
          <a:endParaRPr lang="en-US" sz="3200" b="1">
            <a:solidFill>
              <a:srgbClr val="002060"/>
            </a:solidFill>
            <a:latin typeface="Century Gothic" panose="020B0502020202020204" pitchFamily="34" charset="0"/>
          </a:endParaRPr>
        </a:p>
      </dgm:t>
    </dgm:pt>
    <dgm:pt modelId="{98E4F2F0-7269-4CE3-A076-16B2F98EFDA3}" type="sibTrans" cxnId="{086E802B-2990-4F20-A6B5-CC4C7089A802}">
      <dgm:prSet custT="1"/>
      <dgm:spPr>
        <a:xfrm>
          <a:off x="4481017" y="1723415"/>
          <a:ext cx="374446" cy="374446"/>
        </a:xfrm>
        <a:prstGeom prst="downArrow">
          <a:avLst>
            <a:gd name="adj1" fmla="val 55000"/>
            <a:gd name="adj2" fmla="val 45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gm:spPr>
      <dgm:t>
        <a:bodyPr/>
        <a:lstStyle/>
        <a:p>
          <a:endParaRPr lang="en-US" sz="2800" b="1">
            <a:solidFill>
              <a:srgbClr val="002060"/>
            </a:solidFill>
            <a:latin typeface="Century Gothic" panose="020B0502020202020204" pitchFamily="34" charset="0"/>
            <a:ea typeface="+mn-ea"/>
            <a:cs typeface="+mn-cs"/>
          </a:endParaRPr>
        </a:p>
      </dgm:t>
    </dgm:pt>
    <dgm:pt modelId="{0D0BD9E5-FE24-4577-8D99-22AE3C0B66C9}">
      <dgm:prSet phldrT="[Text]"/>
      <dgm:spPr/>
      <dgm:t>
        <a:bodyPr/>
        <a:lstStyle/>
        <a:p>
          <a:endParaRPr lang="en-US" sz="3200" b="1">
            <a:solidFill>
              <a:srgbClr val="002060"/>
            </a:solidFill>
            <a:latin typeface="Century Gothic" panose="020B0502020202020204" pitchFamily="34" charset="0"/>
          </a:endParaRPr>
        </a:p>
      </dgm:t>
    </dgm:pt>
    <dgm:pt modelId="{3EE51F39-68EF-44F9-AE1C-23117611D5BB}" type="parTrans" cxnId="{517C52F1-1E35-406B-8329-CDA003176FC7}">
      <dgm:prSet/>
      <dgm:spPr/>
      <dgm:t>
        <a:bodyPr/>
        <a:lstStyle/>
        <a:p>
          <a:endParaRPr lang="en-US" sz="3200" b="1">
            <a:solidFill>
              <a:srgbClr val="002060"/>
            </a:solidFill>
            <a:latin typeface="Century Gothic" panose="020B0502020202020204" pitchFamily="34" charset="0"/>
          </a:endParaRPr>
        </a:p>
      </dgm:t>
    </dgm:pt>
    <dgm:pt modelId="{16FF7F93-4D2D-4DB0-8E41-E1FE5BA4BBDF}" type="sibTrans" cxnId="{517C52F1-1E35-406B-8329-CDA003176FC7}">
      <dgm:prSet/>
      <dgm:spPr/>
      <dgm:t>
        <a:bodyPr/>
        <a:lstStyle/>
        <a:p>
          <a:endParaRPr lang="en-US" sz="3200" b="1">
            <a:solidFill>
              <a:srgbClr val="002060"/>
            </a:solidFill>
            <a:latin typeface="Century Gothic" panose="020B0502020202020204" pitchFamily="34" charset="0"/>
          </a:endParaRPr>
        </a:p>
      </dgm:t>
    </dgm:pt>
    <dgm:pt modelId="{6F671D61-0F5E-453B-A5DE-99A18AF5014E}">
      <dgm:prSet custT="1"/>
      <dgm:spPr>
        <a:xfrm>
          <a:off x="0" y="0"/>
          <a:ext cx="4224528" cy="576072"/>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2000" b="1" dirty="0">
              <a:solidFill>
                <a:srgbClr val="002060"/>
              </a:solidFill>
              <a:latin typeface="Century Gothic" panose="020B0502020202020204" pitchFamily="34" charset="0"/>
              <a:ea typeface="+mn-ea"/>
              <a:cs typeface="+mn-cs"/>
            </a:rPr>
            <a:t>CITY OF PHOENIX TEAP</a:t>
          </a:r>
        </a:p>
      </dgm:t>
    </dgm:pt>
    <dgm:pt modelId="{44E64FD3-682C-4462-99DE-6D9CD9329CE0}" type="parTrans" cxnId="{B183D3DF-1740-4A6D-9AFE-68885119645A}">
      <dgm:prSet/>
      <dgm:spPr/>
      <dgm:t>
        <a:bodyPr/>
        <a:lstStyle/>
        <a:p>
          <a:endParaRPr lang="en-US" sz="3200" b="1">
            <a:solidFill>
              <a:srgbClr val="002060"/>
            </a:solidFill>
            <a:latin typeface="Century Gothic" panose="020B0502020202020204" pitchFamily="34" charset="0"/>
          </a:endParaRPr>
        </a:p>
      </dgm:t>
    </dgm:pt>
    <dgm:pt modelId="{60AB088C-02E0-4692-87AB-97E3C8DBA115}" type="sibTrans" cxnId="{B183D3DF-1740-4A6D-9AFE-68885119645A}">
      <dgm:prSet custT="1"/>
      <dgm:spPr>
        <a:xfrm>
          <a:off x="3850081" y="420852"/>
          <a:ext cx="374446" cy="374446"/>
        </a:xfrm>
        <a:prstGeom prst="downArrow">
          <a:avLst>
            <a:gd name="adj1" fmla="val 55000"/>
            <a:gd name="adj2" fmla="val 45000"/>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gm:spPr>
      <dgm:t>
        <a:bodyPr/>
        <a:lstStyle/>
        <a:p>
          <a:endParaRPr lang="en-US" sz="2800" b="1">
            <a:solidFill>
              <a:srgbClr val="002060"/>
            </a:solidFill>
            <a:latin typeface="Century Gothic" panose="020B0502020202020204" pitchFamily="34" charset="0"/>
            <a:ea typeface="+mn-ea"/>
            <a:cs typeface="+mn-cs"/>
          </a:endParaRPr>
        </a:p>
      </dgm:t>
    </dgm:pt>
    <dgm:pt modelId="{46160970-52E4-48FD-87ED-D09CBB71C0F8}">
      <dgm:prSet/>
      <dgm:spPr/>
      <dgm:t>
        <a:bodyPr/>
        <a:lstStyle/>
        <a:p>
          <a:endParaRPr lang="en-US" sz="3200" b="1">
            <a:solidFill>
              <a:srgbClr val="002060"/>
            </a:solidFill>
            <a:latin typeface="Century Gothic" panose="020B0502020202020204" pitchFamily="34" charset="0"/>
          </a:endParaRPr>
        </a:p>
      </dgm:t>
    </dgm:pt>
    <dgm:pt modelId="{ED460D6E-2F3C-4E42-B3D6-4BD5C00D1ECA}" type="parTrans" cxnId="{0B6C9AB9-3A96-4442-9A12-2232530FD161}">
      <dgm:prSet/>
      <dgm:spPr/>
      <dgm:t>
        <a:bodyPr/>
        <a:lstStyle/>
        <a:p>
          <a:endParaRPr lang="en-US" sz="3200" b="1">
            <a:solidFill>
              <a:srgbClr val="002060"/>
            </a:solidFill>
            <a:latin typeface="Century Gothic" panose="020B0502020202020204" pitchFamily="34" charset="0"/>
          </a:endParaRPr>
        </a:p>
      </dgm:t>
    </dgm:pt>
    <dgm:pt modelId="{D43FDEE7-2A11-4F52-B8C1-25427891228C}" type="sibTrans" cxnId="{0B6C9AB9-3A96-4442-9A12-2232530FD161}">
      <dgm:prSet/>
      <dgm:spPr/>
      <dgm:t>
        <a:bodyPr/>
        <a:lstStyle/>
        <a:p>
          <a:endParaRPr lang="en-US" sz="3200" b="1">
            <a:solidFill>
              <a:srgbClr val="002060"/>
            </a:solidFill>
            <a:latin typeface="Century Gothic" panose="020B0502020202020204" pitchFamily="34" charset="0"/>
          </a:endParaRPr>
        </a:p>
      </dgm:t>
    </dgm:pt>
    <dgm:pt modelId="{D012798E-4C54-440E-AD67-0C57AB4F0FB2}">
      <dgm:prSet custT="1"/>
      <dgm:spPr>
        <a:xfrm>
          <a:off x="946404" y="1968246"/>
          <a:ext cx="4224528" cy="5760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400" b="1" dirty="0">
              <a:solidFill>
                <a:srgbClr val="002060"/>
              </a:solidFill>
              <a:latin typeface="Century Gothic" panose="020B0502020202020204" pitchFamily="34" charset="0"/>
              <a:ea typeface="+mn-ea"/>
              <a:cs typeface="+mn-cs"/>
            </a:rPr>
            <a:t>Attorney contact tenant within 24 hours </a:t>
          </a:r>
        </a:p>
        <a:p>
          <a:pPr algn="ctr"/>
          <a:r>
            <a:rPr lang="en-US" sz="1400" b="1" dirty="0">
              <a:solidFill>
                <a:srgbClr val="002060"/>
              </a:solidFill>
              <a:latin typeface="Century Gothic" panose="020B0502020202020204" pitchFamily="34" charset="0"/>
              <a:ea typeface="+mn-ea"/>
              <a:cs typeface="+mn-cs"/>
            </a:rPr>
            <a:t>(or less in emergencies). </a:t>
          </a:r>
        </a:p>
      </dgm:t>
    </dgm:pt>
    <dgm:pt modelId="{BFFB9106-9A82-4B46-A2C7-8C64EE419F3F}" type="parTrans" cxnId="{B185D2B7-FBE1-4E03-8F44-F64F41AA6EEF}">
      <dgm:prSet/>
      <dgm:spPr/>
      <dgm:t>
        <a:bodyPr/>
        <a:lstStyle/>
        <a:p>
          <a:endParaRPr lang="en-US" sz="3200" b="1">
            <a:solidFill>
              <a:srgbClr val="002060"/>
            </a:solidFill>
            <a:latin typeface="Century Gothic" panose="020B0502020202020204" pitchFamily="34" charset="0"/>
          </a:endParaRPr>
        </a:p>
      </dgm:t>
    </dgm:pt>
    <dgm:pt modelId="{9D8281BE-24DD-4912-AB23-D8833149ECF2}" type="sibTrans" cxnId="{B185D2B7-FBE1-4E03-8F44-F64F41AA6EEF}">
      <dgm:prSet custT="1"/>
      <dgm:spPr>
        <a:xfrm>
          <a:off x="4796485" y="2385898"/>
          <a:ext cx="374446" cy="374446"/>
        </a:xfrm>
        <a:prstGeom prst="downArrow">
          <a:avLst>
            <a:gd name="adj1" fmla="val 55000"/>
            <a:gd name="adj2" fmla="val 45000"/>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gm:spPr>
      <dgm:t>
        <a:bodyPr/>
        <a:lstStyle/>
        <a:p>
          <a:endParaRPr lang="en-US" sz="2800" b="1">
            <a:solidFill>
              <a:srgbClr val="002060"/>
            </a:solidFill>
            <a:latin typeface="Century Gothic" panose="020B0502020202020204" pitchFamily="34" charset="0"/>
            <a:ea typeface="+mn-ea"/>
            <a:cs typeface="+mn-cs"/>
          </a:endParaRPr>
        </a:p>
      </dgm:t>
    </dgm:pt>
    <dgm:pt modelId="{CEEBF6A0-0EBE-462C-902B-F6C11CDD15B7}">
      <dgm:prSet custT="1"/>
      <dgm:spPr>
        <a:xfrm>
          <a:off x="1261871" y="2624328"/>
          <a:ext cx="4224528" cy="57607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400" b="1" dirty="0">
              <a:solidFill>
                <a:srgbClr val="002060"/>
              </a:solidFill>
              <a:latin typeface="Century Gothic" panose="020B0502020202020204" pitchFamily="34" charset="0"/>
              <a:ea typeface="+mn-ea"/>
              <a:cs typeface="+mn-cs"/>
            </a:rPr>
            <a:t>Attorney’s provide aid ranging from brief advice, negotiations to representation.</a:t>
          </a:r>
        </a:p>
      </dgm:t>
    </dgm:pt>
    <dgm:pt modelId="{72E5CE2E-D8C9-4F66-B59B-54CAAA18805F}" type="parTrans" cxnId="{395B9FA3-C838-4C23-A11D-1E460FC88EB4}">
      <dgm:prSet/>
      <dgm:spPr/>
      <dgm:t>
        <a:bodyPr/>
        <a:lstStyle/>
        <a:p>
          <a:endParaRPr lang="en-US" sz="3200" b="1">
            <a:solidFill>
              <a:srgbClr val="002060"/>
            </a:solidFill>
            <a:latin typeface="Century Gothic" panose="020B0502020202020204" pitchFamily="34" charset="0"/>
          </a:endParaRPr>
        </a:p>
      </dgm:t>
    </dgm:pt>
    <dgm:pt modelId="{64A55801-6594-4C03-A848-D1843AABDAB1}" type="sibTrans" cxnId="{395B9FA3-C838-4C23-A11D-1E460FC88EB4}">
      <dgm:prSet/>
      <dgm:spPr/>
      <dgm:t>
        <a:bodyPr/>
        <a:lstStyle/>
        <a:p>
          <a:endParaRPr lang="en-US" sz="3200" b="1">
            <a:solidFill>
              <a:srgbClr val="002060"/>
            </a:solidFill>
            <a:latin typeface="Century Gothic" panose="020B0502020202020204" pitchFamily="34" charset="0"/>
          </a:endParaRPr>
        </a:p>
      </dgm:t>
    </dgm:pt>
    <dgm:pt modelId="{568FCD1A-97C8-439F-AE88-070A01AE8F23}" type="pres">
      <dgm:prSet presAssocID="{5D84CBB8-963B-4385-B202-844A0A7247E8}" presName="outerComposite" presStyleCnt="0">
        <dgm:presLayoutVars>
          <dgm:chMax val="5"/>
          <dgm:dir/>
          <dgm:resizeHandles val="exact"/>
        </dgm:presLayoutVars>
      </dgm:prSet>
      <dgm:spPr/>
      <dgm:t>
        <a:bodyPr/>
        <a:lstStyle/>
        <a:p>
          <a:endParaRPr lang="en-US"/>
        </a:p>
      </dgm:t>
    </dgm:pt>
    <dgm:pt modelId="{63E2D266-B2CC-4B0D-B144-3EDDB06F1512}" type="pres">
      <dgm:prSet presAssocID="{5D84CBB8-963B-4385-B202-844A0A7247E8}" presName="dummyMaxCanvas" presStyleCnt="0">
        <dgm:presLayoutVars/>
      </dgm:prSet>
      <dgm:spPr/>
    </dgm:pt>
    <dgm:pt modelId="{A80614FE-0867-4038-A72B-3A1DD09308FD}" type="pres">
      <dgm:prSet presAssocID="{5D84CBB8-963B-4385-B202-844A0A7247E8}" presName="FiveNodes_1" presStyleLbl="node1" presStyleIdx="0" presStyleCnt="5">
        <dgm:presLayoutVars>
          <dgm:bulletEnabled val="1"/>
        </dgm:presLayoutVars>
      </dgm:prSet>
      <dgm:spPr/>
      <dgm:t>
        <a:bodyPr/>
        <a:lstStyle/>
        <a:p>
          <a:endParaRPr lang="en-US"/>
        </a:p>
      </dgm:t>
    </dgm:pt>
    <dgm:pt modelId="{36AF1E9F-2A1B-4231-9BDB-150109A9A6FE}" type="pres">
      <dgm:prSet presAssocID="{5D84CBB8-963B-4385-B202-844A0A7247E8}" presName="FiveNodes_2" presStyleLbl="node1" presStyleIdx="1" presStyleCnt="5">
        <dgm:presLayoutVars>
          <dgm:bulletEnabled val="1"/>
        </dgm:presLayoutVars>
      </dgm:prSet>
      <dgm:spPr/>
      <dgm:t>
        <a:bodyPr/>
        <a:lstStyle/>
        <a:p>
          <a:endParaRPr lang="en-US"/>
        </a:p>
      </dgm:t>
    </dgm:pt>
    <dgm:pt modelId="{7CE07557-C3C3-4A91-A6BF-9FAAB61C7773}" type="pres">
      <dgm:prSet presAssocID="{5D84CBB8-963B-4385-B202-844A0A7247E8}" presName="FiveNodes_3" presStyleLbl="node1" presStyleIdx="2" presStyleCnt="5">
        <dgm:presLayoutVars>
          <dgm:bulletEnabled val="1"/>
        </dgm:presLayoutVars>
      </dgm:prSet>
      <dgm:spPr/>
      <dgm:t>
        <a:bodyPr/>
        <a:lstStyle/>
        <a:p>
          <a:endParaRPr lang="en-US"/>
        </a:p>
      </dgm:t>
    </dgm:pt>
    <dgm:pt modelId="{D44277B7-371A-40D1-9F4A-EEAC4B07B480}" type="pres">
      <dgm:prSet presAssocID="{5D84CBB8-963B-4385-B202-844A0A7247E8}" presName="FiveNodes_4" presStyleLbl="node1" presStyleIdx="3" presStyleCnt="5">
        <dgm:presLayoutVars>
          <dgm:bulletEnabled val="1"/>
        </dgm:presLayoutVars>
      </dgm:prSet>
      <dgm:spPr/>
      <dgm:t>
        <a:bodyPr/>
        <a:lstStyle/>
        <a:p>
          <a:endParaRPr lang="en-US"/>
        </a:p>
      </dgm:t>
    </dgm:pt>
    <dgm:pt modelId="{505895F1-1623-44AB-8DD6-F3A5DBAE2B59}" type="pres">
      <dgm:prSet presAssocID="{5D84CBB8-963B-4385-B202-844A0A7247E8}" presName="FiveNodes_5" presStyleLbl="node1" presStyleIdx="4" presStyleCnt="5">
        <dgm:presLayoutVars>
          <dgm:bulletEnabled val="1"/>
        </dgm:presLayoutVars>
      </dgm:prSet>
      <dgm:spPr/>
      <dgm:t>
        <a:bodyPr/>
        <a:lstStyle/>
        <a:p>
          <a:endParaRPr lang="en-US"/>
        </a:p>
      </dgm:t>
    </dgm:pt>
    <dgm:pt modelId="{E193F28B-2B56-43C2-BCF1-820EFCC215AD}" type="pres">
      <dgm:prSet presAssocID="{5D84CBB8-963B-4385-B202-844A0A7247E8}" presName="FiveConn_1-2" presStyleLbl="fgAccFollowNode1" presStyleIdx="0" presStyleCnt="4">
        <dgm:presLayoutVars>
          <dgm:bulletEnabled val="1"/>
        </dgm:presLayoutVars>
      </dgm:prSet>
      <dgm:spPr/>
      <dgm:t>
        <a:bodyPr/>
        <a:lstStyle/>
        <a:p>
          <a:endParaRPr lang="en-US"/>
        </a:p>
      </dgm:t>
    </dgm:pt>
    <dgm:pt modelId="{6C567FA5-91EA-4D1B-9FB6-219B43A0DD18}" type="pres">
      <dgm:prSet presAssocID="{5D84CBB8-963B-4385-B202-844A0A7247E8}" presName="FiveConn_2-3" presStyleLbl="fgAccFollowNode1" presStyleIdx="1" presStyleCnt="4">
        <dgm:presLayoutVars>
          <dgm:bulletEnabled val="1"/>
        </dgm:presLayoutVars>
      </dgm:prSet>
      <dgm:spPr/>
      <dgm:t>
        <a:bodyPr/>
        <a:lstStyle/>
        <a:p>
          <a:endParaRPr lang="en-US"/>
        </a:p>
      </dgm:t>
    </dgm:pt>
    <dgm:pt modelId="{C45FE6E6-7538-4895-8699-F19837A82F53}" type="pres">
      <dgm:prSet presAssocID="{5D84CBB8-963B-4385-B202-844A0A7247E8}" presName="FiveConn_3-4" presStyleLbl="fgAccFollowNode1" presStyleIdx="2" presStyleCnt="4">
        <dgm:presLayoutVars>
          <dgm:bulletEnabled val="1"/>
        </dgm:presLayoutVars>
      </dgm:prSet>
      <dgm:spPr/>
      <dgm:t>
        <a:bodyPr/>
        <a:lstStyle/>
        <a:p>
          <a:endParaRPr lang="en-US"/>
        </a:p>
      </dgm:t>
    </dgm:pt>
    <dgm:pt modelId="{3F74A90D-42EF-4882-8163-6C8A71BF7CAA}" type="pres">
      <dgm:prSet presAssocID="{5D84CBB8-963B-4385-B202-844A0A7247E8}" presName="FiveConn_4-5" presStyleLbl="fgAccFollowNode1" presStyleIdx="3" presStyleCnt="4">
        <dgm:presLayoutVars>
          <dgm:bulletEnabled val="1"/>
        </dgm:presLayoutVars>
      </dgm:prSet>
      <dgm:spPr/>
      <dgm:t>
        <a:bodyPr/>
        <a:lstStyle/>
        <a:p>
          <a:endParaRPr lang="en-US"/>
        </a:p>
      </dgm:t>
    </dgm:pt>
    <dgm:pt modelId="{C8906419-404B-4472-955F-40F76FAC13F4}" type="pres">
      <dgm:prSet presAssocID="{5D84CBB8-963B-4385-B202-844A0A7247E8}" presName="FiveNodes_1_text" presStyleLbl="node1" presStyleIdx="4" presStyleCnt="5">
        <dgm:presLayoutVars>
          <dgm:bulletEnabled val="1"/>
        </dgm:presLayoutVars>
      </dgm:prSet>
      <dgm:spPr/>
      <dgm:t>
        <a:bodyPr/>
        <a:lstStyle/>
        <a:p>
          <a:endParaRPr lang="en-US"/>
        </a:p>
      </dgm:t>
    </dgm:pt>
    <dgm:pt modelId="{2BF9D516-6C3A-490F-8744-E6043D968A5A}" type="pres">
      <dgm:prSet presAssocID="{5D84CBB8-963B-4385-B202-844A0A7247E8}" presName="FiveNodes_2_text" presStyleLbl="node1" presStyleIdx="4" presStyleCnt="5">
        <dgm:presLayoutVars>
          <dgm:bulletEnabled val="1"/>
        </dgm:presLayoutVars>
      </dgm:prSet>
      <dgm:spPr/>
      <dgm:t>
        <a:bodyPr/>
        <a:lstStyle/>
        <a:p>
          <a:endParaRPr lang="en-US"/>
        </a:p>
      </dgm:t>
    </dgm:pt>
    <dgm:pt modelId="{E6DE86CE-5D43-49F3-A425-B424257DD9E8}" type="pres">
      <dgm:prSet presAssocID="{5D84CBB8-963B-4385-B202-844A0A7247E8}" presName="FiveNodes_3_text" presStyleLbl="node1" presStyleIdx="4" presStyleCnt="5">
        <dgm:presLayoutVars>
          <dgm:bulletEnabled val="1"/>
        </dgm:presLayoutVars>
      </dgm:prSet>
      <dgm:spPr/>
      <dgm:t>
        <a:bodyPr/>
        <a:lstStyle/>
        <a:p>
          <a:endParaRPr lang="en-US"/>
        </a:p>
      </dgm:t>
    </dgm:pt>
    <dgm:pt modelId="{746B84B4-43B7-4F7B-AE4F-F6ED5D1F698B}" type="pres">
      <dgm:prSet presAssocID="{5D84CBB8-963B-4385-B202-844A0A7247E8}" presName="FiveNodes_4_text" presStyleLbl="node1" presStyleIdx="4" presStyleCnt="5">
        <dgm:presLayoutVars>
          <dgm:bulletEnabled val="1"/>
        </dgm:presLayoutVars>
      </dgm:prSet>
      <dgm:spPr/>
      <dgm:t>
        <a:bodyPr/>
        <a:lstStyle/>
        <a:p>
          <a:endParaRPr lang="en-US"/>
        </a:p>
      </dgm:t>
    </dgm:pt>
    <dgm:pt modelId="{69F40B34-7362-441D-9D55-7B8670E98772}" type="pres">
      <dgm:prSet presAssocID="{5D84CBB8-963B-4385-B202-844A0A7247E8}" presName="FiveNodes_5_text" presStyleLbl="node1" presStyleIdx="4" presStyleCnt="5">
        <dgm:presLayoutVars>
          <dgm:bulletEnabled val="1"/>
        </dgm:presLayoutVars>
      </dgm:prSet>
      <dgm:spPr/>
      <dgm:t>
        <a:bodyPr/>
        <a:lstStyle/>
        <a:p>
          <a:endParaRPr lang="en-US"/>
        </a:p>
      </dgm:t>
    </dgm:pt>
  </dgm:ptLst>
  <dgm:cxnLst>
    <dgm:cxn modelId="{52DCD549-9303-4D6B-99FB-EF5AFFEA9700}" type="presOf" srcId="{D012798E-4C54-440E-AD67-0C57AB4F0FB2}" destId="{D44277B7-371A-40D1-9F4A-EEAC4B07B480}" srcOrd="0" destOrd="0" presId="urn:microsoft.com/office/officeart/2005/8/layout/vProcess5"/>
    <dgm:cxn modelId="{9671520B-C380-4C0B-9AAF-455ACD68453F}" type="presOf" srcId="{5D84CBB8-963B-4385-B202-844A0A7247E8}" destId="{568FCD1A-97C8-439F-AE88-070A01AE8F23}" srcOrd="0" destOrd="0" presId="urn:microsoft.com/office/officeart/2005/8/layout/vProcess5"/>
    <dgm:cxn modelId="{1F468F82-E8C9-4A60-B17E-FFD5E2EAB9E0}" type="presOf" srcId="{73C672AA-A4CA-4880-A561-EDC03AFA8588}" destId="{E6DE86CE-5D43-49F3-A425-B424257DD9E8}" srcOrd="1" destOrd="0" presId="urn:microsoft.com/office/officeart/2005/8/layout/vProcess5"/>
    <dgm:cxn modelId="{0B6C9AB9-3A96-4442-9A12-2232530FD161}" srcId="{5D84CBB8-963B-4385-B202-844A0A7247E8}" destId="{46160970-52E4-48FD-87ED-D09CBB71C0F8}" srcOrd="5" destOrd="0" parTransId="{ED460D6E-2F3C-4E42-B3D6-4BD5C00D1ECA}" sibTransId="{D43FDEE7-2A11-4F52-B8C1-25427891228C}"/>
    <dgm:cxn modelId="{ED7DF2FC-3212-4C2D-90DA-71D7724BE415}" type="presOf" srcId="{73C672AA-A4CA-4880-A561-EDC03AFA8588}" destId="{7CE07557-C3C3-4A91-A6BF-9FAAB61C7773}" srcOrd="0" destOrd="0" presId="urn:microsoft.com/office/officeart/2005/8/layout/vProcess5"/>
    <dgm:cxn modelId="{7C3BB284-807A-4D43-B80D-D2011D21D513}" type="presOf" srcId="{D50620B6-7D77-4660-8D43-3FE78D56B9E6}" destId="{6C567FA5-91EA-4D1B-9FB6-219B43A0DD18}" srcOrd="0" destOrd="0" presId="urn:microsoft.com/office/officeart/2005/8/layout/vProcess5"/>
    <dgm:cxn modelId="{517C52F1-1E35-406B-8329-CDA003176FC7}" srcId="{5D84CBB8-963B-4385-B202-844A0A7247E8}" destId="{0D0BD9E5-FE24-4577-8D99-22AE3C0B66C9}" srcOrd="6" destOrd="0" parTransId="{3EE51F39-68EF-44F9-AE1C-23117611D5BB}" sibTransId="{16FF7F93-4D2D-4DB0-8E41-E1FE5BA4BBDF}"/>
    <dgm:cxn modelId="{395B9FA3-C838-4C23-A11D-1E460FC88EB4}" srcId="{5D84CBB8-963B-4385-B202-844A0A7247E8}" destId="{CEEBF6A0-0EBE-462C-902B-F6C11CDD15B7}" srcOrd="4" destOrd="0" parTransId="{72E5CE2E-D8C9-4F66-B59B-54CAAA18805F}" sibTransId="{64A55801-6594-4C03-A848-D1843AABDAB1}"/>
    <dgm:cxn modelId="{FA118412-04CD-432A-9172-2307FE1DFC56}" type="presOf" srcId="{E68E5FD4-2349-419C-B685-63C87480E51A}" destId="{36AF1E9F-2A1B-4231-9BDB-150109A9A6FE}" srcOrd="0" destOrd="0" presId="urn:microsoft.com/office/officeart/2005/8/layout/vProcess5"/>
    <dgm:cxn modelId="{1CACB7B1-8BE0-40F3-9009-414FB013607A}" srcId="{5D84CBB8-963B-4385-B202-844A0A7247E8}" destId="{E68E5FD4-2349-419C-B685-63C87480E51A}" srcOrd="1" destOrd="0" parTransId="{322ED07B-C234-41F9-87D8-A14AC7D3AC9A}" sibTransId="{D50620B6-7D77-4660-8D43-3FE78D56B9E6}"/>
    <dgm:cxn modelId="{C7F174EA-03C8-41B7-ACAB-11CF659A8298}" type="presOf" srcId="{CEEBF6A0-0EBE-462C-902B-F6C11CDD15B7}" destId="{505895F1-1623-44AB-8DD6-F3A5DBAE2B59}" srcOrd="0" destOrd="0" presId="urn:microsoft.com/office/officeart/2005/8/layout/vProcess5"/>
    <dgm:cxn modelId="{B986D1DC-A1E1-4CC4-AC70-005549A7D978}" type="presOf" srcId="{E68E5FD4-2349-419C-B685-63C87480E51A}" destId="{2BF9D516-6C3A-490F-8744-E6043D968A5A}" srcOrd="1" destOrd="0" presId="urn:microsoft.com/office/officeart/2005/8/layout/vProcess5"/>
    <dgm:cxn modelId="{BF09873E-498D-430D-8C08-160E6645B155}" type="presOf" srcId="{6F671D61-0F5E-453B-A5DE-99A18AF5014E}" destId="{C8906419-404B-4472-955F-40F76FAC13F4}" srcOrd="1" destOrd="0" presId="urn:microsoft.com/office/officeart/2005/8/layout/vProcess5"/>
    <dgm:cxn modelId="{5E2DC3FB-0570-4D61-8CCE-D44020896047}" type="presOf" srcId="{CEEBF6A0-0EBE-462C-902B-F6C11CDD15B7}" destId="{69F40B34-7362-441D-9D55-7B8670E98772}" srcOrd="1" destOrd="0" presId="urn:microsoft.com/office/officeart/2005/8/layout/vProcess5"/>
    <dgm:cxn modelId="{35D48901-8C62-43C3-9DB7-67395E8EE7D6}" type="presOf" srcId="{D012798E-4C54-440E-AD67-0C57AB4F0FB2}" destId="{746B84B4-43B7-4F7B-AE4F-F6ED5D1F698B}" srcOrd="1" destOrd="0" presId="urn:microsoft.com/office/officeart/2005/8/layout/vProcess5"/>
    <dgm:cxn modelId="{588CC457-036A-462F-B555-8D28FDB3895D}" type="presOf" srcId="{6F671D61-0F5E-453B-A5DE-99A18AF5014E}" destId="{A80614FE-0867-4038-A72B-3A1DD09308FD}" srcOrd="0" destOrd="0" presId="urn:microsoft.com/office/officeart/2005/8/layout/vProcess5"/>
    <dgm:cxn modelId="{B183D3DF-1740-4A6D-9AFE-68885119645A}" srcId="{5D84CBB8-963B-4385-B202-844A0A7247E8}" destId="{6F671D61-0F5E-453B-A5DE-99A18AF5014E}" srcOrd="0" destOrd="0" parTransId="{44E64FD3-682C-4462-99DE-6D9CD9329CE0}" sibTransId="{60AB088C-02E0-4692-87AB-97E3C8DBA115}"/>
    <dgm:cxn modelId="{086E802B-2990-4F20-A6B5-CC4C7089A802}" srcId="{5D84CBB8-963B-4385-B202-844A0A7247E8}" destId="{73C672AA-A4CA-4880-A561-EDC03AFA8588}" srcOrd="2" destOrd="0" parTransId="{D6BE7B3B-669A-452C-82BD-7823EA3824F1}" sibTransId="{98E4F2F0-7269-4CE3-A076-16B2F98EFDA3}"/>
    <dgm:cxn modelId="{F59D9F5F-3C76-46FE-B94E-E195D0BADB4D}" type="presOf" srcId="{98E4F2F0-7269-4CE3-A076-16B2F98EFDA3}" destId="{C45FE6E6-7538-4895-8699-F19837A82F53}" srcOrd="0" destOrd="0" presId="urn:microsoft.com/office/officeart/2005/8/layout/vProcess5"/>
    <dgm:cxn modelId="{C414E910-6A1D-443A-BEAE-5173401622BA}" type="presOf" srcId="{60AB088C-02E0-4692-87AB-97E3C8DBA115}" destId="{E193F28B-2B56-43C2-BCF1-820EFCC215AD}" srcOrd="0" destOrd="0" presId="urn:microsoft.com/office/officeart/2005/8/layout/vProcess5"/>
    <dgm:cxn modelId="{B185D2B7-FBE1-4E03-8F44-F64F41AA6EEF}" srcId="{5D84CBB8-963B-4385-B202-844A0A7247E8}" destId="{D012798E-4C54-440E-AD67-0C57AB4F0FB2}" srcOrd="3" destOrd="0" parTransId="{BFFB9106-9A82-4B46-A2C7-8C64EE419F3F}" sibTransId="{9D8281BE-24DD-4912-AB23-D8833149ECF2}"/>
    <dgm:cxn modelId="{C22CB0B3-5B63-4A65-A313-A81DBAD782EA}" type="presOf" srcId="{9D8281BE-24DD-4912-AB23-D8833149ECF2}" destId="{3F74A90D-42EF-4882-8163-6C8A71BF7CAA}" srcOrd="0" destOrd="0" presId="urn:microsoft.com/office/officeart/2005/8/layout/vProcess5"/>
    <dgm:cxn modelId="{6A2C3D26-BF9A-4B0D-8D18-E6F0A3C1DCAA}" type="presParOf" srcId="{568FCD1A-97C8-439F-AE88-070A01AE8F23}" destId="{63E2D266-B2CC-4B0D-B144-3EDDB06F1512}" srcOrd="0" destOrd="0" presId="urn:microsoft.com/office/officeart/2005/8/layout/vProcess5"/>
    <dgm:cxn modelId="{B13F4A87-50A5-44EA-BE47-1DFCF23C15CF}" type="presParOf" srcId="{568FCD1A-97C8-439F-AE88-070A01AE8F23}" destId="{A80614FE-0867-4038-A72B-3A1DD09308FD}" srcOrd="1" destOrd="0" presId="urn:microsoft.com/office/officeart/2005/8/layout/vProcess5"/>
    <dgm:cxn modelId="{934160D2-E5B0-440C-919B-2FA892AE8F54}" type="presParOf" srcId="{568FCD1A-97C8-439F-AE88-070A01AE8F23}" destId="{36AF1E9F-2A1B-4231-9BDB-150109A9A6FE}" srcOrd="2" destOrd="0" presId="urn:microsoft.com/office/officeart/2005/8/layout/vProcess5"/>
    <dgm:cxn modelId="{638D5C89-8624-4EB3-9928-42AA687ED070}" type="presParOf" srcId="{568FCD1A-97C8-439F-AE88-070A01AE8F23}" destId="{7CE07557-C3C3-4A91-A6BF-9FAAB61C7773}" srcOrd="3" destOrd="0" presId="urn:microsoft.com/office/officeart/2005/8/layout/vProcess5"/>
    <dgm:cxn modelId="{A6BA655E-6BAE-4299-A820-281E2DB3CC46}" type="presParOf" srcId="{568FCD1A-97C8-439F-AE88-070A01AE8F23}" destId="{D44277B7-371A-40D1-9F4A-EEAC4B07B480}" srcOrd="4" destOrd="0" presId="urn:microsoft.com/office/officeart/2005/8/layout/vProcess5"/>
    <dgm:cxn modelId="{CD9CF428-D270-465E-9DB5-DF087756544C}" type="presParOf" srcId="{568FCD1A-97C8-439F-AE88-070A01AE8F23}" destId="{505895F1-1623-44AB-8DD6-F3A5DBAE2B59}" srcOrd="5" destOrd="0" presId="urn:microsoft.com/office/officeart/2005/8/layout/vProcess5"/>
    <dgm:cxn modelId="{708DD977-F265-4F18-ADF8-B132741EEFE8}" type="presParOf" srcId="{568FCD1A-97C8-439F-AE88-070A01AE8F23}" destId="{E193F28B-2B56-43C2-BCF1-820EFCC215AD}" srcOrd="6" destOrd="0" presId="urn:microsoft.com/office/officeart/2005/8/layout/vProcess5"/>
    <dgm:cxn modelId="{99EA98AF-8379-4199-ABA3-A86EFAF91252}" type="presParOf" srcId="{568FCD1A-97C8-439F-AE88-070A01AE8F23}" destId="{6C567FA5-91EA-4D1B-9FB6-219B43A0DD18}" srcOrd="7" destOrd="0" presId="urn:microsoft.com/office/officeart/2005/8/layout/vProcess5"/>
    <dgm:cxn modelId="{6F0E4EE4-2860-42F2-AC3E-738F16AAB182}" type="presParOf" srcId="{568FCD1A-97C8-439F-AE88-070A01AE8F23}" destId="{C45FE6E6-7538-4895-8699-F19837A82F53}" srcOrd="8" destOrd="0" presId="urn:microsoft.com/office/officeart/2005/8/layout/vProcess5"/>
    <dgm:cxn modelId="{68530457-3CDB-4795-AF88-6E5F88D8372F}" type="presParOf" srcId="{568FCD1A-97C8-439F-AE88-070A01AE8F23}" destId="{3F74A90D-42EF-4882-8163-6C8A71BF7CAA}" srcOrd="9" destOrd="0" presId="urn:microsoft.com/office/officeart/2005/8/layout/vProcess5"/>
    <dgm:cxn modelId="{969B8479-6867-4AF0-99DA-87DBC81CD699}" type="presParOf" srcId="{568FCD1A-97C8-439F-AE88-070A01AE8F23}" destId="{C8906419-404B-4472-955F-40F76FAC13F4}" srcOrd="10" destOrd="0" presId="urn:microsoft.com/office/officeart/2005/8/layout/vProcess5"/>
    <dgm:cxn modelId="{D770FBC1-DA2A-494C-9F2E-88B2C4C15F1B}" type="presParOf" srcId="{568FCD1A-97C8-439F-AE88-070A01AE8F23}" destId="{2BF9D516-6C3A-490F-8744-E6043D968A5A}" srcOrd="11" destOrd="0" presId="urn:microsoft.com/office/officeart/2005/8/layout/vProcess5"/>
    <dgm:cxn modelId="{CA5957BD-6390-4F78-9C7B-5AB5F8609363}" type="presParOf" srcId="{568FCD1A-97C8-439F-AE88-070A01AE8F23}" destId="{E6DE86CE-5D43-49F3-A425-B424257DD9E8}" srcOrd="12" destOrd="0" presId="urn:microsoft.com/office/officeart/2005/8/layout/vProcess5"/>
    <dgm:cxn modelId="{1D9A6BB6-CC56-4956-8ACD-F1C9F7413207}" type="presParOf" srcId="{568FCD1A-97C8-439F-AE88-070A01AE8F23}" destId="{746B84B4-43B7-4F7B-AE4F-F6ED5D1F698B}" srcOrd="13" destOrd="0" presId="urn:microsoft.com/office/officeart/2005/8/layout/vProcess5"/>
    <dgm:cxn modelId="{698B5BBF-B718-4C5C-8B87-B96DD27E5B87}" type="presParOf" srcId="{568FCD1A-97C8-439F-AE88-070A01AE8F23}" destId="{69F40B34-7362-441D-9D55-7B8670E9877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D0D7B3-A9D2-4E7B-87C1-69D8B4E17E29}"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1A5C13F3-F45C-474B-A9AE-AB0E2F33E822}">
      <dgm:prSet phldrT="[Text]"/>
      <dgm:spPr>
        <a:xfrm>
          <a:off x="274320" y="25560"/>
          <a:ext cx="3840480" cy="472320"/>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gm:spPr>
      <dgm:t>
        <a:bodyPr/>
        <a:lstStyle/>
        <a:p>
          <a:r>
            <a:rPr lang="en-US" b="1" dirty="0">
              <a:solidFill>
                <a:sysClr val="windowText" lastClr="000000"/>
              </a:solidFill>
              <a:latin typeface="Century Gothic" panose="020B0502020202020204" pitchFamily="34" charset="0"/>
              <a:ea typeface="+mn-ea"/>
              <a:cs typeface="+mn-cs"/>
            </a:rPr>
            <a:t>2,897</a:t>
          </a:r>
        </a:p>
      </dgm:t>
    </dgm:pt>
    <dgm:pt modelId="{0C6108F9-AEEC-468F-B499-BBBCB017201D}" type="parTrans" cxnId="{F374EE80-CA3E-4467-A060-D6F48ED28AC7}">
      <dgm:prSet/>
      <dgm:spPr/>
      <dgm:t>
        <a:bodyPr/>
        <a:lstStyle/>
        <a:p>
          <a:endParaRPr lang="en-US">
            <a:latin typeface="Century Gothic" panose="020B0502020202020204" pitchFamily="34" charset="0"/>
          </a:endParaRPr>
        </a:p>
      </dgm:t>
    </dgm:pt>
    <dgm:pt modelId="{38ED9BCB-AB6D-4F2A-A673-457E1AAD4567}" type="sibTrans" cxnId="{F374EE80-CA3E-4467-A060-D6F48ED28AC7}">
      <dgm:prSet/>
      <dgm:spPr/>
      <dgm:t>
        <a:bodyPr/>
        <a:lstStyle/>
        <a:p>
          <a:endParaRPr lang="en-US">
            <a:latin typeface="Century Gothic" panose="020B0502020202020204" pitchFamily="34" charset="0"/>
          </a:endParaRPr>
        </a:p>
      </dgm:t>
    </dgm:pt>
    <dgm:pt modelId="{2B48791E-D955-4C38-94DD-8BA4E4FCE419}">
      <dgm:prSet phldrT="[Text]"/>
      <dgm:spPr>
        <a:xfrm>
          <a:off x="274320" y="1028520"/>
          <a:ext cx="3840480" cy="472320"/>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gm:spPr>
      <dgm:t>
        <a:bodyPr/>
        <a:lstStyle/>
        <a:p>
          <a:r>
            <a:rPr lang="en-US" b="1" dirty="0">
              <a:solidFill>
                <a:sysClr val="windowText" lastClr="000000"/>
              </a:solidFill>
              <a:latin typeface="Century Gothic" panose="020B0502020202020204" pitchFamily="34" charset="0"/>
              <a:ea typeface="+mn-ea"/>
              <a:cs typeface="+mn-cs"/>
            </a:rPr>
            <a:t>543</a:t>
          </a:r>
        </a:p>
      </dgm:t>
    </dgm:pt>
    <dgm:pt modelId="{DAC59418-8FEC-4EB1-A560-C754158A7B55}" type="parTrans" cxnId="{CBF20179-A6EE-4122-B286-B071F43181F2}">
      <dgm:prSet/>
      <dgm:spPr/>
      <dgm:t>
        <a:bodyPr/>
        <a:lstStyle/>
        <a:p>
          <a:endParaRPr lang="en-US">
            <a:latin typeface="Century Gothic" panose="020B0502020202020204" pitchFamily="34" charset="0"/>
          </a:endParaRPr>
        </a:p>
      </dgm:t>
    </dgm:pt>
    <dgm:pt modelId="{34D38DAB-BEA0-459A-9206-BE50CB3FD867}" type="sibTrans" cxnId="{CBF20179-A6EE-4122-B286-B071F43181F2}">
      <dgm:prSet/>
      <dgm:spPr/>
      <dgm:t>
        <a:bodyPr/>
        <a:lstStyle/>
        <a:p>
          <a:endParaRPr lang="en-US">
            <a:latin typeface="Century Gothic" panose="020B0502020202020204" pitchFamily="34" charset="0"/>
          </a:endParaRPr>
        </a:p>
      </dgm:t>
    </dgm:pt>
    <dgm:pt modelId="{33B1C787-5A3C-4A90-8D9A-96811064621A}">
      <dgm:prSet phldrT="[Text]"/>
      <dgm:spPr>
        <a:xfrm>
          <a:off x="274320" y="2258280"/>
          <a:ext cx="3840480" cy="472320"/>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gm:spPr>
      <dgm:t>
        <a:bodyPr/>
        <a:lstStyle/>
        <a:p>
          <a:r>
            <a:rPr lang="en-US" b="1">
              <a:solidFill>
                <a:sysClr val="windowText" lastClr="000000"/>
              </a:solidFill>
              <a:latin typeface="Century Gothic" panose="020B0502020202020204" pitchFamily="34" charset="0"/>
              <a:ea typeface="+mn-ea"/>
              <a:cs typeface="+mn-cs"/>
            </a:rPr>
            <a:t>12</a:t>
          </a:r>
        </a:p>
      </dgm:t>
    </dgm:pt>
    <dgm:pt modelId="{2C4B22CD-D633-413C-8CA5-D23B76FBB0E8}" type="parTrans" cxnId="{92132FB7-6C29-4641-ADB9-8EAC24C9141C}">
      <dgm:prSet/>
      <dgm:spPr/>
      <dgm:t>
        <a:bodyPr/>
        <a:lstStyle/>
        <a:p>
          <a:endParaRPr lang="en-US">
            <a:latin typeface="Century Gothic" panose="020B0502020202020204" pitchFamily="34" charset="0"/>
          </a:endParaRPr>
        </a:p>
      </dgm:t>
    </dgm:pt>
    <dgm:pt modelId="{F9C759A0-4E53-43C1-B14D-8E324888529F}" type="sibTrans" cxnId="{92132FB7-6C29-4641-ADB9-8EAC24C9141C}">
      <dgm:prSet/>
      <dgm:spPr/>
      <dgm:t>
        <a:bodyPr/>
        <a:lstStyle/>
        <a:p>
          <a:endParaRPr lang="en-US">
            <a:latin typeface="Century Gothic" panose="020B0502020202020204" pitchFamily="34" charset="0"/>
          </a:endParaRPr>
        </a:p>
      </dgm:t>
    </dgm:pt>
    <dgm:pt modelId="{9308014C-DA54-4DA5-AB0D-C666F70ED63C}">
      <dgm:prSet/>
      <dgm:spPr>
        <a:xfrm>
          <a:off x="0" y="261720"/>
          <a:ext cx="5486400" cy="68040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a:sp3d z="-161800" extrusionH="10600" prstMaterial="matte">
          <a:bevelT w="90600" h="18600" prst="softRound"/>
          <a:bevelB w="48600" h="8600" prst="relaxedInset"/>
        </a:sp3d>
      </dgm:spPr>
      <dgm:t>
        <a:bodyPr/>
        <a:lstStyle/>
        <a:p>
          <a:r>
            <a:rPr lang="en-US">
              <a:solidFill>
                <a:sysClr val="windowText" lastClr="000000">
                  <a:hueOff val="0"/>
                  <a:satOff val="0"/>
                  <a:lumOff val="0"/>
                  <a:alphaOff val="0"/>
                </a:sysClr>
              </a:solidFill>
              <a:latin typeface="Century Gothic" panose="020B0502020202020204" pitchFamily="34" charset="0"/>
              <a:ea typeface="+mn-ea"/>
              <a:cs typeface="+mn-cs"/>
            </a:rPr>
            <a:t>CLS TEAP number of cases in 2021</a:t>
          </a:r>
        </a:p>
      </dgm:t>
    </dgm:pt>
    <dgm:pt modelId="{98C2A6E3-4FD3-45BF-8A1F-09E945A9AABF}" type="parTrans" cxnId="{3A1B62BD-45A9-42FE-9E51-073C1743E632}">
      <dgm:prSet/>
      <dgm:spPr/>
      <dgm:t>
        <a:bodyPr/>
        <a:lstStyle/>
        <a:p>
          <a:endParaRPr lang="en-US">
            <a:latin typeface="Century Gothic" panose="020B0502020202020204" pitchFamily="34" charset="0"/>
          </a:endParaRPr>
        </a:p>
      </dgm:t>
    </dgm:pt>
    <dgm:pt modelId="{E81D67F0-EE7D-4C28-B46A-F5FD8B363D89}" type="sibTrans" cxnId="{3A1B62BD-45A9-42FE-9E51-073C1743E632}">
      <dgm:prSet/>
      <dgm:spPr/>
      <dgm:t>
        <a:bodyPr/>
        <a:lstStyle/>
        <a:p>
          <a:endParaRPr lang="en-US">
            <a:latin typeface="Century Gothic" panose="020B0502020202020204" pitchFamily="34" charset="0"/>
          </a:endParaRPr>
        </a:p>
      </dgm:t>
    </dgm:pt>
    <dgm:pt modelId="{36105FFE-510C-4377-9BD2-FC96CEF48289}">
      <dgm:prSet/>
      <dgm:spPr>
        <a:xfrm>
          <a:off x="0" y="1264680"/>
          <a:ext cx="5486400" cy="90720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a:sp3d z="-161800" extrusionH="10600" prstMaterial="matte">
          <a:bevelT w="90600" h="18600" prst="softRound"/>
          <a:bevelB w="48600" h="8600" prst="relaxedInset"/>
        </a:sp3d>
      </dgm:spPr>
      <dgm:t>
        <a:bodyPr/>
        <a:lstStyle/>
        <a:p>
          <a:r>
            <a:rPr lang="en-US" dirty="0">
              <a:solidFill>
                <a:sysClr val="windowText" lastClr="000000">
                  <a:hueOff val="0"/>
                  <a:satOff val="0"/>
                  <a:lumOff val="0"/>
                  <a:alphaOff val="0"/>
                </a:sysClr>
              </a:solidFill>
              <a:latin typeface="Century Gothic" panose="020B0502020202020204" pitchFamily="34" charset="0"/>
              <a:ea typeface="+mn-ea"/>
              <a:cs typeface="+mn-cs"/>
            </a:rPr>
            <a:t>Times that CLS TEAP Attorneys appeared in Phoenix courts in  2021</a:t>
          </a:r>
        </a:p>
      </dgm:t>
    </dgm:pt>
    <dgm:pt modelId="{9D82061A-6522-4580-BE75-D1384073DF42}" type="parTrans" cxnId="{0896216D-3512-4FF1-BC94-14BEC8BBA8CE}">
      <dgm:prSet/>
      <dgm:spPr/>
      <dgm:t>
        <a:bodyPr/>
        <a:lstStyle/>
        <a:p>
          <a:endParaRPr lang="en-US">
            <a:latin typeface="Century Gothic" panose="020B0502020202020204" pitchFamily="34" charset="0"/>
          </a:endParaRPr>
        </a:p>
      </dgm:t>
    </dgm:pt>
    <dgm:pt modelId="{EE30A241-F195-4D64-A031-67CECEE33ED4}" type="sibTrans" cxnId="{0896216D-3512-4FF1-BC94-14BEC8BBA8CE}">
      <dgm:prSet/>
      <dgm:spPr/>
      <dgm:t>
        <a:bodyPr/>
        <a:lstStyle/>
        <a:p>
          <a:endParaRPr lang="en-US">
            <a:latin typeface="Century Gothic" panose="020B0502020202020204" pitchFamily="34" charset="0"/>
          </a:endParaRPr>
        </a:p>
      </dgm:t>
    </dgm:pt>
    <dgm:pt modelId="{C08BC193-5A43-4864-8276-45E1750262FA}">
      <dgm:prSet/>
      <dgm:spPr>
        <a:xfrm>
          <a:off x="0" y="2494439"/>
          <a:ext cx="5486400" cy="68040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a:sp3d z="-161800" extrusionH="10600" prstMaterial="matte">
          <a:bevelT w="90600" h="18600" prst="softRound"/>
          <a:bevelB w="48600" h="8600" prst="relaxedInset"/>
        </a:sp3d>
      </dgm:spPr>
      <dgm:t>
        <a:bodyPr/>
        <a:lstStyle/>
        <a:p>
          <a:r>
            <a:rPr lang="en-US">
              <a:solidFill>
                <a:sysClr val="windowText" lastClr="000000">
                  <a:hueOff val="0"/>
                  <a:satOff val="0"/>
                  <a:lumOff val="0"/>
                  <a:alphaOff val="0"/>
                </a:sysClr>
              </a:solidFill>
              <a:latin typeface="Century Gothic" panose="020B0502020202020204" pitchFamily="34" charset="0"/>
              <a:ea typeface="+mn-ea"/>
              <a:cs typeface="+mn-cs"/>
            </a:rPr>
            <a:t>Times that CLS TEAP Staff lost the case</a:t>
          </a:r>
        </a:p>
      </dgm:t>
    </dgm:pt>
    <dgm:pt modelId="{B12EA117-72C5-4599-8B4E-D6E8CB3D3084}" type="parTrans" cxnId="{DA8F74DA-E13E-42AE-8F36-BDA9BCF8005F}">
      <dgm:prSet/>
      <dgm:spPr/>
      <dgm:t>
        <a:bodyPr/>
        <a:lstStyle/>
        <a:p>
          <a:endParaRPr lang="en-US">
            <a:latin typeface="Century Gothic" panose="020B0502020202020204" pitchFamily="34" charset="0"/>
          </a:endParaRPr>
        </a:p>
      </dgm:t>
    </dgm:pt>
    <dgm:pt modelId="{AF49FD8A-95A3-48E8-8989-2E0E4110E8DD}" type="sibTrans" cxnId="{DA8F74DA-E13E-42AE-8F36-BDA9BCF8005F}">
      <dgm:prSet/>
      <dgm:spPr/>
      <dgm:t>
        <a:bodyPr/>
        <a:lstStyle/>
        <a:p>
          <a:endParaRPr lang="en-US">
            <a:latin typeface="Century Gothic" panose="020B0502020202020204" pitchFamily="34" charset="0"/>
          </a:endParaRPr>
        </a:p>
      </dgm:t>
    </dgm:pt>
    <dgm:pt modelId="{FB9C2DBE-E1BF-4175-8B97-19C8958AF310}" type="pres">
      <dgm:prSet presAssocID="{B7D0D7B3-A9D2-4E7B-87C1-69D8B4E17E29}" presName="linear" presStyleCnt="0">
        <dgm:presLayoutVars>
          <dgm:dir/>
          <dgm:animLvl val="lvl"/>
          <dgm:resizeHandles val="exact"/>
        </dgm:presLayoutVars>
      </dgm:prSet>
      <dgm:spPr/>
      <dgm:t>
        <a:bodyPr/>
        <a:lstStyle/>
        <a:p>
          <a:endParaRPr lang="en-US"/>
        </a:p>
      </dgm:t>
    </dgm:pt>
    <dgm:pt modelId="{015D9B6A-6876-4F82-BECF-D3283790A053}" type="pres">
      <dgm:prSet presAssocID="{1A5C13F3-F45C-474B-A9AE-AB0E2F33E822}" presName="parentLin" presStyleCnt="0"/>
      <dgm:spPr/>
    </dgm:pt>
    <dgm:pt modelId="{3D508871-80A5-4341-B738-952F327BA6F5}" type="pres">
      <dgm:prSet presAssocID="{1A5C13F3-F45C-474B-A9AE-AB0E2F33E822}" presName="parentLeftMargin" presStyleLbl="node1" presStyleIdx="0" presStyleCnt="3"/>
      <dgm:spPr/>
      <dgm:t>
        <a:bodyPr/>
        <a:lstStyle/>
        <a:p>
          <a:endParaRPr lang="en-US"/>
        </a:p>
      </dgm:t>
    </dgm:pt>
    <dgm:pt modelId="{20869698-D8A5-4DCD-A8C3-D5DDD7A67B26}" type="pres">
      <dgm:prSet presAssocID="{1A5C13F3-F45C-474B-A9AE-AB0E2F33E822}" presName="parentText" presStyleLbl="node1" presStyleIdx="0" presStyleCnt="3">
        <dgm:presLayoutVars>
          <dgm:chMax val="0"/>
          <dgm:bulletEnabled val="1"/>
        </dgm:presLayoutVars>
      </dgm:prSet>
      <dgm:spPr/>
      <dgm:t>
        <a:bodyPr/>
        <a:lstStyle/>
        <a:p>
          <a:endParaRPr lang="en-US"/>
        </a:p>
      </dgm:t>
    </dgm:pt>
    <dgm:pt modelId="{B39F21B6-CDE3-4AF5-B0DB-B1F61CAB1CF4}" type="pres">
      <dgm:prSet presAssocID="{1A5C13F3-F45C-474B-A9AE-AB0E2F33E822}" presName="negativeSpace" presStyleCnt="0"/>
      <dgm:spPr/>
    </dgm:pt>
    <dgm:pt modelId="{6CB0C435-FDDC-419C-93C5-D316D35E4171}" type="pres">
      <dgm:prSet presAssocID="{1A5C13F3-F45C-474B-A9AE-AB0E2F33E822}" presName="childText" presStyleLbl="conFgAcc1" presStyleIdx="0" presStyleCnt="3">
        <dgm:presLayoutVars>
          <dgm:bulletEnabled val="1"/>
        </dgm:presLayoutVars>
      </dgm:prSet>
      <dgm:spPr/>
      <dgm:t>
        <a:bodyPr/>
        <a:lstStyle/>
        <a:p>
          <a:endParaRPr lang="en-US"/>
        </a:p>
      </dgm:t>
    </dgm:pt>
    <dgm:pt modelId="{E0EFAFB2-AF44-4A2D-A6DC-77003AD61A2B}" type="pres">
      <dgm:prSet presAssocID="{38ED9BCB-AB6D-4F2A-A673-457E1AAD4567}" presName="spaceBetweenRectangles" presStyleCnt="0"/>
      <dgm:spPr/>
    </dgm:pt>
    <dgm:pt modelId="{96E95B28-8E58-41D0-8471-F4AAC79811F2}" type="pres">
      <dgm:prSet presAssocID="{2B48791E-D955-4C38-94DD-8BA4E4FCE419}" presName="parentLin" presStyleCnt="0"/>
      <dgm:spPr/>
    </dgm:pt>
    <dgm:pt modelId="{56A8B5EA-C060-43DD-9541-C5CF2F8384A7}" type="pres">
      <dgm:prSet presAssocID="{2B48791E-D955-4C38-94DD-8BA4E4FCE419}" presName="parentLeftMargin" presStyleLbl="node1" presStyleIdx="0" presStyleCnt="3"/>
      <dgm:spPr/>
      <dgm:t>
        <a:bodyPr/>
        <a:lstStyle/>
        <a:p>
          <a:endParaRPr lang="en-US"/>
        </a:p>
      </dgm:t>
    </dgm:pt>
    <dgm:pt modelId="{4D7D0E6F-D477-4A3B-964C-67D54AB2DE5B}" type="pres">
      <dgm:prSet presAssocID="{2B48791E-D955-4C38-94DD-8BA4E4FCE419}" presName="parentText" presStyleLbl="node1" presStyleIdx="1" presStyleCnt="3">
        <dgm:presLayoutVars>
          <dgm:chMax val="0"/>
          <dgm:bulletEnabled val="1"/>
        </dgm:presLayoutVars>
      </dgm:prSet>
      <dgm:spPr/>
      <dgm:t>
        <a:bodyPr/>
        <a:lstStyle/>
        <a:p>
          <a:endParaRPr lang="en-US"/>
        </a:p>
      </dgm:t>
    </dgm:pt>
    <dgm:pt modelId="{AF5152F0-9AE9-49D8-B2BE-3157AF8E4E38}" type="pres">
      <dgm:prSet presAssocID="{2B48791E-D955-4C38-94DD-8BA4E4FCE419}" presName="negativeSpace" presStyleCnt="0"/>
      <dgm:spPr/>
    </dgm:pt>
    <dgm:pt modelId="{6EF3DA27-E13E-42A6-AF6F-7F1C99453BB4}" type="pres">
      <dgm:prSet presAssocID="{2B48791E-D955-4C38-94DD-8BA4E4FCE419}" presName="childText" presStyleLbl="conFgAcc1" presStyleIdx="1" presStyleCnt="3">
        <dgm:presLayoutVars>
          <dgm:bulletEnabled val="1"/>
        </dgm:presLayoutVars>
      </dgm:prSet>
      <dgm:spPr/>
      <dgm:t>
        <a:bodyPr/>
        <a:lstStyle/>
        <a:p>
          <a:endParaRPr lang="en-US"/>
        </a:p>
      </dgm:t>
    </dgm:pt>
    <dgm:pt modelId="{F0AF1209-9999-4ACE-B4B4-51051042593D}" type="pres">
      <dgm:prSet presAssocID="{34D38DAB-BEA0-459A-9206-BE50CB3FD867}" presName="spaceBetweenRectangles" presStyleCnt="0"/>
      <dgm:spPr/>
    </dgm:pt>
    <dgm:pt modelId="{E2FEFF81-B9BC-4055-B433-C826FF7D56EB}" type="pres">
      <dgm:prSet presAssocID="{33B1C787-5A3C-4A90-8D9A-96811064621A}" presName="parentLin" presStyleCnt="0"/>
      <dgm:spPr/>
    </dgm:pt>
    <dgm:pt modelId="{966F7F7C-4851-46B3-9622-6513D8D8B27F}" type="pres">
      <dgm:prSet presAssocID="{33B1C787-5A3C-4A90-8D9A-96811064621A}" presName="parentLeftMargin" presStyleLbl="node1" presStyleIdx="1" presStyleCnt="3"/>
      <dgm:spPr/>
      <dgm:t>
        <a:bodyPr/>
        <a:lstStyle/>
        <a:p>
          <a:endParaRPr lang="en-US"/>
        </a:p>
      </dgm:t>
    </dgm:pt>
    <dgm:pt modelId="{D83C6274-90AD-4A35-BE1D-8F186B6B66AD}" type="pres">
      <dgm:prSet presAssocID="{33B1C787-5A3C-4A90-8D9A-96811064621A}" presName="parentText" presStyleLbl="node1" presStyleIdx="2" presStyleCnt="3">
        <dgm:presLayoutVars>
          <dgm:chMax val="0"/>
          <dgm:bulletEnabled val="1"/>
        </dgm:presLayoutVars>
      </dgm:prSet>
      <dgm:spPr/>
      <dgm:t>
        <a:bodyPr/>
        <a:lstStyle/>
        <a:p>
          <a:endParaRPr lang="en-US"/>
        </a:p>
      </dgm:t>
    </dgm:pt>
    <dgm:pt modelId="{67511D08-4127-4EBB-A92F-5C6BACAF2066}" type="pres">
      <dgm:prSet presAssocID="{33B1C787-5A3C-4A90-8D9A-96811064621A}" presName="negativeSpace" presStyleCnt="0"/>
      <dgm:spPr/>
    </dgm:pt>
    <dgm:pt modelId="{E842A01B-0C20-4EA9-B20A-C87864B02CAD}" type="pres">
      <dgm:prSet presAssocID="{33B1C787-5A3C-4A90-8D9A-96811064621A}" presName="childText" presStyleLbl="conFgAcc1" presStyleIdx="2" presStyleCnt="3">
        <dgm:presLayoutVars>
          <dgm:bulletEnabled val="1"/>
        </dgm:presLayoutVars>
      </dgm:prSet>
      <dgm:spPr/>
      <dgm:t>
        <a:bodyPr/>
        <a:lstStyle/>
        <a:p>
          <a:endParaRPr lang="en-US"/>
        </a:p>
      </dgm:t>
    </dgm:pt>
  </dgm:ptLst>
  <dgm:cxnLst>
    <dgm:cxn modelId="{4D057EA2-5242-4CFD-8D34-CB36889761BC}" type="presOf" srcId="{B7D0D7B3-A9D2-4E7B-87C1-69D8B4E17E29}" destId="{FB9C2DBE-E1BF-4175-8B97-19C8958AF310}" srcOrd="0" destOrd="0" presId="urn:microsoft.com/office/officeart/2005/8/layout/list1"/>
    <dgm:cxn modelId="{C8827625-C30F-49DD-AEEC-AAF7AC3D2010}" type="presOf" srcId="{1A5C13F3-F45C-474B-A9AE-AB0E2F33E822}" destId="{20869698-D8A5-4DCD-A8C3-D5DDD7A67B26}" srcOrd="1" destOrd="0" presId="urn:microsoft.com/office/officeart/2005/8/layout/list1"/>
    <dgm:cxn modelId="{C76B963A-1A94-487D-AC76-B5B6132784D4}" type="presOf" srcId="{1A5C13F3-F45C-474B-A9AE-AB0E2F33E822}" destId="{3D508871-80A5-4341-B738-952F327BA6F5}" srcOrd="0" destOrd="0" presId="urn:microsoft.com/office/officeart/2005/8/layout/list1"/>
    <dgm:cxn modelId="{9489EB5A-76DD-41CC-803D-F695477DDEBE}" type="presOf" srcId="{33B1C787-5A3C-4A90-8D9A-96811064621A}" destId="{D83C6274-90AD-4A35-BE1D-8F186B6B66AD}" srcOrd="1" destOrd="0" presId="urn:microsoft.com/office/officeart/2005/8/layout/list1"/>
    <dgm:cxn modelId="{DA8F74DA-E13E-42AE-8F36-BDA9BCF8005F}" srcId="{33B1C787-5A3C-4A90-8D9A-96811064621A}" destId="{C08BC193-5A43-4864-8276-45E1750262FA}" srcOrd="0" destOrd="0" parTransId="{B12EA117-72C5-4599-8B4E-D6E8CB3D3084}" sibTransId="{AF49FD8A-95A3-48E8-8989-2E0E4110E8DD}"/>
    <dgm:cxn modelId="{0896216D-3512-4FF1-BC94-14BEC8BBA8CE}" srcId="{2B48791E-D955-4C38-94DD-8BA4E4FCE419}" destId="{36105FFE-510C-4377-9BD2-FC96CEF48289}" srcOrd="0" destOrd="0" parTransId="{9D82061A-6522-4580-BE75-D1384073DF42}" sibTransId="{EE30A241-F195-4D64-A031-67CECEE33ED4}"/>
    <dgm:cxn modelId="{F374EE80-CA3E-4467-A060-D6F48ED28AC7}" srcId="{B7D0D7B3-A9D2-4E7B-87C1-69D8B4E17E29}" destId="{1A5C13F3-F45C-474B-A9AE-AB0E2F33E822}" srcOrd="0" destOrd="0" parTransId="{0C6108F9-AEEC-468F-B499-BBBCB017201D}" sibTransId="{38ED9BCB-AB6D-4F2A-A673-457E1AAD4567}"/>
    <dgm:cxn modelId="{CBF20179-A6EE-4122-B286-B071F43181F2}" srcId="{B7D0D7B3-A9D2-4E7B-87C1-69D8B4E17E29}" destId="{2B48791E-D955-4C38-94DD-8BA4E4FCE419}" srcOrd="1" destOrd="0" parTransId="{DAC59418-8FEC-4EB1-A560-C754158A7B55}" sibTransId="{34D38DAB-BEA0-459A-9206-BE50CB3FD867}"/>
    <dgm:cxn modelId="{3A1B62BD-45A9-42FE-9E51-073C1743E632}" srcId="{1A5C13F3-F45C-474B-A9AE-AB0E2F33E822}" destId="{9308014C-DA54-4DA5-AB0D-C666F70ED63C}" srcOrd="0" destOrd="0" parTransId="{98C2A6E3-4FD3-45BF-8A1F-09E945A9AABF}" sibTransId="{E81D67F0-EE7D-4C28-B46A-F5FD8B363D89}"/>
    <dgm:cxn modelId="{2E3841D8-DAD5-4B31-9629-00E308537582}" type="presOf" srcId="{36105FFE-510C-4377-9BD2-FC96CEF48289}" destId="{6EF3DA27-E13E-42A6-AF6F-7F1C99453BB4}" srcOrd="0" destOrd="0" presId="urn:microsoft.com/office/officeart/2005/8/layout/list1"/>
    <dgm:cxn modelId="{92132FB7-6C29-4641-ADB9-8EAC24C9141C}" srcId="{B7D0D7B3-A9D2-4E7B-87C1-69D8B4E17E29}" destId="{33B1C787-5A3C-4A90-8D9A-96811064621A}" srcOrd="2" destOrd="0" parTransId="{2C4B22CD-D633-413C-8CA5-D23B76FBB0E8}" sibTransId="{F9C759A0-4E53-43C1-B14D-8E324888529F}"/>
    <dgm:cxn modelId="{7598FE06-B7AD-460E-A6AF-6750B4885763}" type="presOf" srcId="{C08BC193-5A43-4864-8276-45E1750262FA}" destId="{E842A01B-0C20-4EA9-B20A-C87864B02CAD}" srcOrd="0" destOrd="0" presId="urn:microsoft.com/office/officeart/2005/8/layout/list1"/>
    <dgm:cxn modelId="{6571BFA6-2BAD-4327-8893-5D8E3DE31578}" type="presOf" srcId="{9308014C-DA54-4DA5-AB0D-C666F70ED63C}" destId="{6CB0C435-FDDC-419C-93C5-D316D35E4171}" srcOrd="0" destOrd="0" presId="urn:microsoft.com/office/officeart/2005/8/layout/list1"/>
    <dgm:cxn modelId="{4A62E8B2-B8ED-42B0-8BB6-E3A55B18229A}" type="presOf" srcId="{33B1C787-5A3C-4A90-8D9A-96811064621A}" destId="{966F7F7C-4851-46B3-9622-6513D8D8B27F}" srcOrd="0" destOrd="0" presId="urn:microsoft.com/office/officeart/2005/8/layout/list1"/>
    <dgm:cxn modelId="{187D8B2F-068E-4B7B-9353-3CEBFF47FFA3}" type="presOf" srcId="{2B48791E-D955-4C38-94DD-8BA4E4FCE419}" destId="{56A8B5EA-C060-43DD-9541-C5CF2F8384A7}" srcOrd="0" destOrd="0" presId="urn:microsoft.com/office/officeart/2005/8/layout/list1"/>
    <dgm:cxn modelId="{EA29E8BE-E4AB-47E7-86BB-450D09721EEB}" type="presOf" srcId="{2B48791E-D955-4C38-94DD-8BA4E4FCE419}" destId="{4D7D0E6F-D477-4A3B-964C-67D54AB2DE5B}" srcOrd="1" destOrd="0" presId="urn:microsoft.com/office/officeart/2005/8/layout/list1"/>
    <dgm:cxn modelId="{BC3A3650-6AAE-4E27-9538-509B9F44B421}" type="presParOf" srcId="{FB9C2DBE-E1BF-4175-8B97-19C8958AF310}" destId="{015D9B6A-6876-4F82-BECF-D3283790A053}" srcOrd="0" destOrd="0" presId="urn:microsoft.com/office/officeart/2005/8/layout/list1"/>
    <dgm:cxn modelId="{B190B0AE-CEBE-4163-9B4D-03E072178706}" type="presParOf" srcId="{015D9B6A-6876-4F82-BECF-D3283790A053}" destId="{3D508871-80A5-4341-B738-952F327BA6F5}" srcOrd="0" destOrd="0" presId="urn:microsoft.com/office/officeart/2005/8/layout/list1"/>
    <dgm:cxn modelId="{0126C5DE-BB39-4EF2-A3FB-260FE138BA3A}" type="presParOf" srcId="{015D9B6A-6876-4F82-BECF-D3283790A053}" destId="{20869698-D8A5-4DCD-A8C3-D5DDD7A67B26}" srcOrd="1" destOrd="0" presId="urn:microsoft.com/office/officeart/2005/8/layout/list1"/>
    <dgm:cxn modelId="{7AF3E517-B5F6-43A7-8A18-3E47E580000D}" type="presParOf" srcId="{FB9C2DBE-E1BF-4175-8B97-19C8958AF310}" destId="{B39F21B6-CDE3-4AF5-B0DB-B1F61CAB1CF4}" srcOrd="1" destOrd="0" presId="urn:microsoft.com/office/officeart/2005/8/layout/list1"/>
    <dgm:cxn modelId="{16AAFDD4-DEE1-477B-80DA-BA015118581F}" type="presParOf" srcId="{FB9C2DBE-E1BF-4175-8B97-19C8958AF310}" destId="{6CB0C435-FDDC-419C-93C5-D316D35E4171}" srcOrd="2" destOrd="0" presId="urn:microsoft.com/office/officeart/2005/8/layout/list1"/>
    <dgm:cxn modelId="{3CD93D10-7134-4FCC-9C1F-06E74B623CAF}" type="presParOf" srcId="{FB9C2DBE-E1BF-4175-8B97-19C8958AF310}" destId="{E0EFAFB2-AF44-4A2D-A6DC-77003AD61A2B}" srcOrd="3" destOrd="0" presId="urn:microsoft.com/office/officeart/2005/8/layout/list1"/>
    <dgm:cxn modelId="{2A3A049B-DB70-4C8F-A145-C9428A491315}" type="presParOf" srcId="{FB9C2DBE-E1BF-4175-8B97-19C8958AF310}" destId="{96E95B28-8E58-41D0-8471-F4AAC79811F2}" srcOrd="4" destOrd="0" presId="urn:microsoft.com/office/officeart/2005/8/layout/list1"/>
    <dgm:cxn modelId="{8AEFB478-B816-4DEE-B0EA-5D91616DCB63}" type="presParOf" srcId="{96E95B28-8E58-41D0-8471-F4AAC79811F2}" destId="{56A8B5EA-C060-43DD-9541-C5CF2F8384A7}" srcOrd="0" destOrd="0" presId="urn:microsoft.com/office/officeart/2005/8/layout/list1"/>
    <dgm:cxn modelId="{99791F25-757A-4B2B-9E19-3473C107C55D}" type="presParOf" srcId="{96E95B28-8E58-41D0-8471-F4AAC79811F2}" destId="{4D7D0E6F-D477-4A3B-964C-67D54AB2DE5B}" srcOrd="1" destOrd="0" presId="urn:microsoft.com/office/officeart/2005/8/layout/list1"/>
    <dgm:cxn modelId="{CABA7FD7-8A4E-4427-9489-22A9E2507BDB}" type="presParOf" srcId="{FB9C2DBE-E1BF-4175-8B97-19C8958AF310}" destId="{AF5152F0-9AE9-49D8-B2BE-3157AF8E4E38}" srcOrd="5" destOrd="0" presId="urn:microsoft.com/office/officeart/2005/8/layout/list1"/>
    <dgm:cxn modelId="{9FFCCF4E-82CE-4ECD-979F-6104661716E4}" type="presParOf" srcId="{FB9C2DBE-E1BF-4175-8B97-19C8958AF310}" destId="{6EF3DA27-E13E-42A6-AF6F-7F1C99453BB4}" srcOrd="6" destOrd="0" presId="urn:microsoft.com/office/officeart/2005/8/layout/list1"/>
    <dgm:cxn modelId="{7D63B860-CC46-473E-A130-7410F055045C}" type="presParOf" srcId="{FB9C2DBE-E1BF-4175-8B97-19C8958AF310}" destId="{F0AF1209-9999-4ACE-B4B4-51051042593D}" srcOrd="7" destOrd="0" presId="urn:microsoft.com/office/officeart/2005/8/layout/list1"/>
    <dgm:cxn modelId="{27ADC394-6784-463E-83D5-1038778C30B7}" type="presParOf" srcId="{FB9C2DBE-E1BF-4175-8B97-19C8958AF310}" destId="{E2FEFF81-B9BC-4055-B433-C826FF7D56EB}" srcOrd="8" destOrd="0" presId="urn:microsoft.com/office/officeart/2005/8/layout/list1"/>
    <dgm:cxn modelId="{05F54ED7-8C29-40A5-B332-7824CC057EA5}" type="presParOf" srcId="{E2FEFF81-B9BC-4055-B433-C826FF7D56EB}" destId="{966F7F7C-4851-46B3-9622-6513D8D8B27F}" srcOrd="0" destOrd="0" presId="urn:microsoft.com/office/officeart/2005/8/layout/list1"/>
    <dgm:cxn modelId="{7A0E746C-3955-425A-9943-034D8EE46F94}" type="presParOf" srcId="{E2FEFF81-B9BC-4055-B433-C826FF7D56EB}" destId="{D83C6274-90AD-4A35-BE1D-8F186B6B66AD}" srcOrd="1" destOrd="0" presId="urn:microsoft.com/office/officeart/2005/8/layout/list1"/>
    <dgm:cxn modelId="{4AF05B8A-FD6A-4AF0-B2C1-93E7BBA9D09F}" type="presParOf" srcId="{FB9C2DBE-E1BF-4175-8B97-19C8958AF310}" destId="{67511D08-4127-4EBB-A92F-5C6BACAF2066}" srcOrd="9" destOrd="0" presId="urn:microsoft.com/office/officeart/2005/8/layout/list1"/>
    <dgm:cxn modelId="{32C30695-187E-44B9-A4E9-2D41F66C1BC6}" type="presParOf" srcId="{FB9C2DBE-E1BF-4175-8B97-19C8958AF310}" destId="{E842A01B-0C20-4EA9-B20A-C87864B02CA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F7FBD-F46D-47D6-9E11-B05E45059F35}">
      <dsp:nvSpPr>
        <dsp:cNvPr id="0" name=""/>
        <dsp:cNvSpPr/>
      </dsp:nvSpPr>
      <dsp:spPr>
        <a:xfrm>
          <a:off x="0" y="2480153"/>
          <a:ext cx="11333396"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52E2B8-7992-4BEB-88A8-5E6BB1CBC3BF}">
      <dsp:nvSpPr>
        <dsp:cNvPr id="0" name=""/>
        <dsp:cNvSpPr/>
      </dsp:nvSpPr>
      <dsp:spPr>
        <a:xfrm>
          <a:off x="170000" y="1537695"/>
          <a:ext cx="2493347" cy="5952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en-US" sz="1800" kern="1200" dirty="0"/>
            <a:t>May–June 2020</a:t>
          </a:r>
        </a:p>
      </dsp:txBody>
      <dsp:txXfrm>
        <a:off x="170000" y="1537695"/>
        <a:ext cx="2493347" cy="595236"/>
      </dsp:txXfrm>
    </dsp:sp>
    <dsp:sp modelId="{C87EF8F0-E05D-4877-919F-F9A3E1093F98}">
      <dsp:nvSpPr>
        <dsp:cNvPr id="0" name=""/>
        <dsp:cNvSpPr/>
      </dsp:nvSpPr>
      <dsp:spPr>
        <a:xfrm>
          <a:off x="170000" y="338292"/>
          <a:ext cx="2493347" cy="119940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n-US" sz="1600" kern="1200" dirty="0"/>
            <a:t>CLS has discussions with City of Phoenix Council and Human Services Department</a:t>
          </a:r>
        </a:p>
      </dsp:txBody>
      <dsp:txXfrm>
        <a:off x="170000" y="338292"/>
        <a:ext cx="2493347" cy="1199402"/>
      </dsp:txXfrm>
    </dsp:sp>
    <dsp:sp modelId="{5DC91F32-B1DF-45CE-9E8E-C05423ABCFD4}">
      <dsp:nvSpPr>
        <dsp:cNvPr id="0" name=""/>
        <dsp:cNvSpPr/>
      </dsp:nvSpPr>
      <dsp:spPr>
        <a:xfrm>
          <a:off x="1416674" y="2132932"/>
          <a:ext cx="0" cy="347221"/>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B9573F-2509-4AB1-880E-B26FC489507D}">
      <dsp:nvSpPr>
        <dsp:cNvPr id="0" name=""/>
        <dsp:cNvSpPr/>
      </dsp:nvSpPr>
      <dsp:spPr>
        <a:xfrm rot="2700000">
          <a:off x="1378092" y="2441571"/>
          <a:ext cx="77164" cy="77164"/>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CDB581-FF48-496F-A417-D6CE97FF45BE}">
      <dsp:nvSpPr>
        <dsp:cNvPr id="0" name=""/>
        <dsp:cNvSpPr/>
      </dsp:nvSpPr>
      <dsp:spPr>
        <a:xfrm>
          <a:off x="1586675" y="2827374"/>
          <a:ext cx="2493347" cy="59523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en-US" sz="1800" kern="1200" dirty="0"/>
            <a:t>July 2020</a:t>
          </a:r>
        </a:p>
      </dsp:txBody>
      <dsp:txXfrm>
        <a:off x="1586675" y="2827374"/>
        <a:ext cx="2493347" cy="595236"/>
      </dsp:txXfrm>
    </dsp:sp>
    <dsp:sp modelId="{F9E6AC42-6BE8-429E-AFBD-753EE610A9B8}">
      <dsp:nvSpPr>
        <dsp:cNvPr id="0" name=""/>
        <dsp:cNvSpPr/>
      </dsp:nvSpPr>
      <dsp:spPr>
        <a:xfrm>
          <a:off x="1586675" y="3422611"/>
          <a:ext cx="2493347" cy="97451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n-US" sz="1600" kern="1200" dirty="0"/>
            <a:t>CLS signs contract with City of Phoenix through December 2020</a:t>
          </a:r>
        </a:p>
      </dsp:txBody>
      <dsp:txXfrm>
        <a:off x="1586675" y="3422611"/>
        <a:ext cx="2493347" cy="974514"/>
      </dsp:txXfrm>
    </dsp:sp>
    <dsp:sp modelId="{9782672F-4D3F-4292-9E02-B341DE2C6790}">
      <dsp:nvSpPr>
        <dsp:cNvPr id="0" name=""/>
        <dsp:cNvSpPr/>
      </dsp:nvSpPr>
      <dsp:spPr>
        <a:xfrm>
          <a:off x="2833348" y="2480153"/>
          <a:ext cx="0" cy="347221"/>
        </a:xfrm>
        <a:prstGeom prst="line">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C825AC-BB92-4B46-8FFB-A6D0C0D95D4C}">
      <dsp:nvSpPr>
        <dsp:cNvPr id="0" name=""/>
        <dsp:cNvSpPr/>
      </dsp:nvSpPr>
      <dsp:spPr>
        <a:xfrm rot="2700000">
          <a:off x="2794766" y="2441571"/>
          <a:ext cx="77164" cy="77164"/>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CAB90-69F4-49E4-AF32-A176008C78EE}">
      <dsp:nvSpPr>
        <dsp:cNvPr id="0" name=""/>
        <dsp:cNvSpPr/>
      </dsp:nvSpPr>
      <dsp:spPr>
        <a:xfrm>
          <a:off x="3003349" y="1537695"/>
          <a:ext cx="2493347" cy="59523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en-US" sz="1800" kern="1200" dirty="0"/>
            <a:t>July 2020</a:t>
          </a:r>
        </a:p>
      </dsp:txBody>
      <dsp:txXfrm>
        <a:off x="3003349" y="1537695"/>
        <a:ext cx="2493347" cy="595236"/>
      </dsp:txXfrm>
    </dsp:sp>
    <dsp:sp modelId="{7B9A40B0-5574-4031-9A04-2F1216A92FD4}">
      <dsp:nvSpPr>
        <dsp:cNvPr id="0" name=""/>
        <dsp:cNvSpPr/>
      </dsp:nvSpPr>
      <dsp:spPr>
        <a:xfrm>
          <a:off x="3003349" y="769328"/>
          <a:ext cx="2493347" cy="76836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n-US" sz="1600" kern="1200" dirty="0"/>
            <a:t>CLS Hires Director to supervise TEAP</a:t>
          </a:r>
        </a:p>
      </dsp:txBody>
      <dsp:txXfrm>
        <a:off x="3003349" y="769328"/>
        <a:ext cx="2493347" cy="768367"/>
      </dsp:txXfrm>
    </dsp:sp>
    <dsp:sp modelId="{4F9049E4-DE4E-4381-AE7F-ACC02E48C7AA}">
      <dsp:nvSpPr>
        <dsp:cNvPr id="0" name=""/>
        <dsp:cNvSpPr/>
      </dsp:nvSpPr>
      <dsp:spPr>
        <a:xfrm>
          <a:off x="4250023" y="2132932"/>
          <a:ext cx="0" cy="347221"/>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B02359-E251-4B27-AE60-3A93093032D6}">
      <dsp:nvSpPr>
        <dsp:cNvPr id="0" name=""/>
        <dsp:cNvSpPr/>
      </dsp:nvSpPr>
      <dsp:spPr>
        <a:xfrm rot="2700000">
          <a:off x="4211441" y="2441571"/>
          <a:ext cx="77164" cy="77164"/>
        </a:xfrm>
        <a:prstGeom prst="rect">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28EB4-2571-4036-806A-943EB242AE80}">
      <dsp:nvSpPr>
        <dsp:cNvPr id="0" name=""/>
        <dsp:cNvSpPr/>
      </dsp:nvSpPr>
      <dsp:spPr>
        <a:xfrm>
          <a:off x="4420024" y="2942121"/>
          <a:ext cx="2493347" cy="745148"/>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en-US" sz="1800" kern="1200" dirty="0">
              <a:solidFill>
                <a:schemeClr val="bg1"/>
              </a:solidFill>
            </a:rPr>
            <a:t>August 2020</a:t>
          </a:r>
        </a:p>
      </dsp:txBody>
      <dsp:txXfrm>
        <a:off x="4420024" y="2942121"/>
        <a:ext cx="2493347" cy="745148"/>
      </dsp:txXfrm>
    </dsp:sp>
    <dsp:sp modelId="{6A202F4F-9A52-4507-8D2C-0E8A84030F5D}">
      <dsp:nvSpPr>
        <dsp:cNvPr id="0" name=""/>
        <dsp:cNvSpPr/>
      </dsp:nvSpPr>
      <dsp:spPr>
        <a:xfrm>
          <a:off x="4420024" y="3614346"/>
          <a:ext cx="2493347" cy="824357"/>
        </a:xfrm>
        <a:prstGeom prst="rect">
          <a:avLst/>
        </a:prstGeom>
        <a:solidFill>
          <a:schemeClr val="accent6">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n-US" sz="1600" kern="1200" dirty="0"/>
            <a:t>TEAP hires six attorneys, one paralegal</a:t>
          </a:r>
        </a:p>
      </dsp:txBody>
      <dsp:txXfrm>
        <a:off x="4420024" y="3614346"/>
        <a:ext cx="2493347" cy="824357"/>
      </dsp:txXfrm>
    </dsp:sp>
    <dsp:sp modelId="{F72B4BC2-BD13-45B5-B3ED-E0482E0D4201}">
      <dsp:nvSpPr>
        <dsp:cNvPr id="0" name=""/>
        <dsp:cNvSpPr/>
      </dsp:nvSpPr>
      <dsp:spPr>
        <a:xfrm>
          <a:off x="5666698" y="2678102"/>
          <a:ext cx="0" cy="43467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2B79F8-9F36-49B7-9E5A-7103D9EC6D6A}">
      <dsp:nvSpPr>
        <dsp:cNvPr id="0" name=""/>
        <dsp:cNvSpPr/>
      </dsp:nvSpPr>
      <dsp:spPr>
        <a:xfrm rot="2700000">
          <a:off x="5628115" y="2756003"/>
          <a:ext cx="77164" cy="77164"/>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9D615-5D6C-490F-874C-0D5DA7C38584}">
      <dsp:nvSpPr>
        <dsp:cNvPr id="0" name=""/>
        <dsp:cNvSpPr/>
      </dsp:nvSpPr>
      <dsp:spPr>
        <a:xfrm>
          <a:off x="5836698" y="1537695"/>
          <a:ext cx="2493347" cy="59523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en-US" sz="1800" kern="1200" dirty="0"/>
            <a:t>Oct. 2020</a:t>
          </a:r>
        </a:p>
      </dsp:txBody>
      <dsp:txXfrm>
        <a:off x="5836698" y="1537695"/>
        <a:ext cx="2493347" cy="595236"/>
      </dsp:txXfrm>
    </dsp:sp>
    <dsp:sp modelId="{B3225CDE-C1C2-475F-AAFA-1B55F6289F7C}">
      <dsp:nvSpPr>
        <dsp:cNvPr id="0" name=""/>
        <dsp:cNvSpPr/>
      </dsp:nvSpPr>
      <dsp:spPr>
        <a:xfrm>
          <a:off x="5836698" y="563180"/>
          <a:ext cx="2493347" cy="97451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n-US" sz="1600" kern="1200" dirty="0"/>
            <a:t>CLS signs MOU with Wildfire as a referring partner</a:t>
          </a:r>
        </a:p>
      </dsp:txBody>
      <dsp:txXfrm>
        <a:off x="5836698" y="563180"/>
        <a:ext cx="2493347" cy="974514"/>
      </dsp:txXfrm>
    </dsp:sp>
    <dsp:sp modelId="{AE7A56CF-BBB8-4911-ACE2-B0CDB4EE2B4D}">
      <dsp:nvSpPr>
        <dsp:cNvPr id="0" name=""/>
        <dsp:cNvSpPr/>
      </dsp:nvSpPr>
      <dsp:spPr>
        <a:xfrm>
          <a:off x="7083372" y="2132932"/>
          <a:ext cx="0" cy="347221"/>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A13450-4A7A-4727-8E83-01FC613678AD}">
      <dsp:nvSpPr>
        <dsp:cNvPr id="0" name=""/>
        <dsp:cNvSpPr/>
      </dsp:nvSpPr>
      <dsp:spPr>
        <a:xfrm rot="2700000">
          <a:off x="7044790" y="2441571"/>
          <a:ext cx="77164" cy="77164"/>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B7863-4086-42EB-98ED-6563502EEF71}">
      <dsp:nvSpPr>
        <dsp:cNvPr id="0" name=""/>
        <dsp:cNvSpPr/>
      </dsp:nvSpPr>
      <dsp:spPr>
        <a:xfrm>
          <a:off x="7253373" y="2827374"/>
          <a:ext cx="2493347" cy="5952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en-US" sz="1800" kern="1200" dirty="0"/>
            <a:t>Jan. 2021</a:t>
          </a:r>
        </a:p>
      </dsp:txBody>
      <dsp:txXfrm>
        <a:off x="7253373" y="2827374"/>
        <a:ext cx="2493347" cy="595236"/>
      </dsp:txXfrm>
    </dsp:sp>
    <dsp:sp modelId="{490B4E18-1A9E-4665-A0DE-088F146A26CE}">
      <dsp:nvSpPr>
        <dsp:cNvPr id="0" name=""/>
        <dsp:cNvSpPr/>
      </dsp:nvSpPr>
      <dsp:spPr>
        <a:xfrm>
          <a:off x="7253373" y="3422611"/>
          <a:ext cx="2493347" cy="97451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n-US" sz="1600" kern="1200" dirty="0"/>
            <a:t>City of Phoenix extends TEAP contract through September 2021</a:t>
          </a:r>
        </a:p>
      </dsp:txBody>
      <dsp:txXfrm>
        <a:off x="7253373" y="3422611"/>
        <a:ext cx="2493347" cy="974514"/>
      </dsp:txXfrm>
    </dsp:sp>
    <dsp:sp modelId="{FB6E0A85-38DE-4977-BDD2-72666E03D2D3}">
      <dsp:nvSpPr>
        <dsp:cNvPr id="0" name=""/>
        <dsp:cNvSpPr/>
      </dsp:nvSpPr>
      <dsp:spPr>
        <a:xfrm>
          <a:off x="8500047" y="2480153"/>
          <a:ext cx="0" cy="347221"/>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7F2B18-B62A-49D2-9B8E-DC8E4FCFD117}">
      <dsp:nvSpPr>
        <dsp:cNvPr id="0" name=""/>
        <dsp:cNvSpPr/>
      </dsp:nvSpPr>
      <dsp:spPr>
        <a:xfrm rot="2700000">
          <a:off x="8461464" y="2441571"/>
          <a:ext cx="77164" cy="77164"/>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DF6A56-491D-4DDE-BD93-99C0D59AD75F}">
      <dsp:nvSpPr>
        <dsp:cNvPr id="0" name=""/>
        <dsp:cNvSpPr/>
      </dsp:nvSpPr>
      <dsp:spPr>
        <a:xfrm>
          <a:off x="8839346" y="1576704"/>
          <a:ext cx="2493347" cy="57095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en-US" sz="1800" kern="1200" dirty="0"/>
            <a:t>Feb. 2022</a:t>
          </a:r>
        </a:p>
      </dsp:txBody>
      <dsp:txXfrm>
        <a:off x="8839346" y="1576704"/>
        <a:ext cx="2493347" cy="570954"/>
      </dsp:txXfrm>
    </dsp:sp>
    <dsp:sp modelId="{3DF27160-EF4D-4318-8AC9-A5E745676A53}">
      <dsp:nvSpPr>
        <dsp:cNvPr id="0" name=""/>
        <dsp:cNvSpPr/>
      </dsp:nvSpPr>
      <dsp:spPr>
        <a:xfrm>
          <a:off x="8840048" y="0"/>
          <a:ext cx="2493347" cy="165790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n-US" sz="1600" kern="1200" dirty="0"/>
            <a:t>City of Phoenix renews TEAP contract through September 2022</a:t>
          </a:r>
        </a:p>
      </dsp:txBody>
      <dsp:txXfrm>
        <a:off x="8840048" y="0"/>
        <a:ext cx="2493347" cy="1657902"/>
      </dsp:txXfrm>
    </dsp:sp>
    <dsp:sp modelId="{637C4FC8-E74A-49A3-99AB-0A4BB256AF43}">
      <dsp:nvSpPr>
        <dsp:cNvPr id="0" name=""/>
        <dsp:cNvSpPr/>
      </dsp:nvSpPr>
      <dsp:spPr>
        <a:xfrm>
          <a:off x="10086019" y="2167426"/>
          <a:ext cx="0" cy="333056"/>
        </a:xfrm>
        <a:prstGeom prst="line">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8100AC-C309-4444-80F5-DC75661DD872}">
      <dsp:nvSpPr>
        <dsp:cNvPr id="0" name=""/>
        <dsp:cNvSpPr/>
      </dsp:nvSpPr>
      <dsp:spPr>
        <a:xfrm rot="2700000">
          <a:off x="10049011" y="2475006"/>
          <a:ext cx="74016" cy="74016"/>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614FE-0867-4038-A72B-3A1DD09308FD}">
      <dsp:nvSpPr>
        <dsp:cNvPr id="0" name=""/>
        <dsp:cNvSpPr/>
      </dsp:nvSpPr>
      <dsp:spPr>
        <a:xfrm>
          <a:off x="0" y="0"/>
          <a:ext cx="7679561" cy="1002370"/>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Century Gothic" panose="020B0502020202020204" pitchFamily="34" charset="0"/>
              <a:ea typeface="+mn-ea"/>
              <a:cs typeface="+mn-cs"/>
            </a:rPr>
            <a:t>CITY OF PHOENIX TEAP</a:t>
          </a:r>
        </a:p>
      </dsp:txBody>
      <dsp:txXfrm>
        <a:off x="29358" y="29358"/>
        <a:ext cx="6480648" cy="943654"/>
      </dsp:txXfrm>
    </dsp:sp>
    <dsp:sp modelId="{36AF1E9F-2A1B-4231-9BDB-150109A9A6FE}">
      <dsp:nvSpPr>
        <dsp:cNvPr id="0" name=""/>
        <dsp:cNvSpPr/>
      </dsp:nvSpPr>
      <dsp:spPr>
        <a:xfrm>
          <a:off x="573473" y="1141588"/>
          <a:ext cx="7679561" cy="1002370"/>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002060"/>
              </a:solidFill>
              <a:latin typeface="Century Gothic" panose="020B0502020202020204" pitchFamily="34" charset="0"/>
              <a:ea typeface="+mn-ea"/>
              <a:cs typeface="+mn-cs"/>
            </a:rPr>
            <a:t>Tenants residing in the City of Phoenix under 200% of Federal Poverty Level (FPL) facing eviction receive a referral or call CLS directly for services.</a:t>
          </a:r>
        </a:p>
      </dsp:txBody>
      <dsp:txXfrm>
        <a:off x="602831" y="1170946"/>
        <a:ext cx="6395830" cy="943654"/>
      </dsp:txXfrm>
    </dsp:sp>
    <dsp:sp modelId="{7CE07557-C3C3-4A91-A6BF-9FAAB61C7773}">
      <dsp:nvSpPr>
        <dsp:cNvPr id="0" name=""/>
        <dsp:cNvSpPr/>
      </dsp:nvSpPr>
      <dsp:spPr>
        <a:xfrm>
          <a:off x="1146947" y="2283176"/>
          <a:ext cx="7679561" cy="1002370"/>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002060"/>
              </a:solidFill>
              <a:latin typeface="Century Gothic" panose="020B0502020202020204" pitchFamily="34" charset="0"/>
              <a:ea typeface="+mn-ea"/>
              <a:cs typeface="+mn-cs"/>
            </a:rPr>
            <a:t>Paralegals conduct intakes to determine eligibility and forward cases to attorneys or make additional referrals. </a:t>
          </a:r>
        </a:p>
      </dsp:txBody>
      <dsp:txXfrm>
        <a:off x="1176305" y="2312534"/>
        <a:ext cx="6395830" cy="943654"/>
      </dsp:txXfrm>
    </dsp:sp>
    <dsp:sp modelId="{D44277B7-371A-40D1-9F4A-EEAC4B07B480}">
      <dsp:nvSpPr>
        <dsp:cNvPr id="0" name=""/>
        <dsp:cNvSpPr/>
      </dsp:nvSpPr>
      <dsp:spPr>
        <a:xfrm>
          <a:off x="1720421" y="3424765"/>
          <a:ext cx="7679561" cy="100237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002060"/>
              </a:solidFill>
              <a:latin typeface="Century Gothic" panose="020B0502020202020204" pitchFamily="34" charset="0"/>
              <a:ea typeface="+mn-ea"/>
              <a:cs typeface="+mn-cs"/>
            </a:rPr>
            <a:t>Attorney contact tenant within 24 hours </a:t>
          </a:r>
        </a:p>
        <a:p>
          <a:pPr lvl="0" algn="ctr" defTabSz="622300">
            <a:lnSpc>
              <a:spcPct val="90000"/>
            </a:lnSpc>
            <a:spcBef>
              <a:spcPct val="0"/>
            </a:spcBef>
            <a:spcAft>
              <a:spcPct val="35000"/>
            </a:spcAft>
          </a:pPr>
          <a:r>
            <a:rPr lang="en-US" sz="1400" b="1" kern="1200" dirty="0">
              <a:solidFill>
                <a:srgbClr val="002060"/>
              </a:solidFill>
              <a:latin typeface="Century Gothic" panose="020B0502020202020204" pitchFamily="34" charset="0"/>
              <a:ea typeface="+mn-ea"/>
              <a:cs typeface="+mn-cs"/>
            </a:rPr>
            <a:t>(or less in emergencies). </a:t>
          </a:r>
        </a:p>
      </dsp:txBody>
      <dsp:txXfrm>
        <a:off x="1749779" y="3454123"/>
        <a:ext cx="6395830" cy="943654"/>
      </dsp:txXfrm>
    </dsp:sp>
    <dsp:sp modelId="{505895F1-1623-44AB-8DD6-F3A5DBAE2B59}">
      <dsp:nvSpPr>
        <dsp:cNvPr id="0" name=""/>
        <dsp:cNvSpPr/>
      </dsp:nvSpPr>
      <dsp:spPr>
        <a:xfrm>
          <a:off x="2293894" y="4566353"/>
          <a:ext cx="7679561" cy="1002370"/>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002060"/>
              </a:solidFill>
              <a:latin typeface="Century Gothic" panose="020B0502020202020204" pitchFamily="34" charset="0"/>
              <a:ea typeface="+mn-ea"/>
              <a:cs typeface="+mn-cs"/>
            </a:rPr>
            <a:t>Attorney’s provide aid ranging from brief advice, negotiations to representation.</a:t>
          </a:r>
        </a:p>
      </dsp:txBody>
      <dsp:txXfrm>
        <a:off x="2323252" y="4595711"/>
        <a:ext cx="6395830" cy="943654"/>
      </dsp:txXfrm>
    </dsp:sp>
    <dsp:sp modelId="{E193F28B-2B56-43C2-BCF1-820EFCC215AD}">
      <dsp:nvSpPr>
        <dsp:cNvPr id="0" name=""/>
        <dsp:cNvSpPr/>
      </dsp:nvSpPr>
      <dsp:spPr>
        <a:xfrm>
          <a:off x="7028020" y="732287"/>
          <a:ext cx="651540" cy="651540"/>
        </a:xfrm>
        <a:prstGeom prst="downArrow">
          <a:avLst>
            <a:gd name="adj1" fmla="val 55000"/>
            <a:gd name="adj2" fmla="val 45000"/>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solidFill>
              <a:srgbClr val="002060"/>
            </a:solidFill>
            <a:latin typeface="Century Gothic" panose="020B0502020202020204" pitchFamily="34" charset="0"/>
            <a:ea typeface="+mn-ea"/>
            <a:cs typeface="+mn-cs"/>
          </a:endParaRPr>
        </a:p>
      </dsp:txBody>
      <dsp:txXfrm>
        <a:off x="7174617" y="732287"/>
        <a:ext cx="358347" cy="490284"/>
      </dsp:txXfrm>
    </dsp:sp>
    <dsp:sp modelId="{6C567FA5-91EA-4D1B-9FB6-219B43A0DD18}">
      <dsp:nvSpPr>
        <dsp:cNvPr id="0" name=""/>
        <dsp:cNvSpPr/>
      </dsp:nvSpPr>
      <dsp:spPr>
        <a:xfrm>
          <a:off x="7601494" y="1873875"/>
          <a:ext cx="651540" cy="651540"/>
        </a:xfrm>
        <a:prstGeom prst="downArrow">
          <a:avLst>
            <a:gd name="adj1" fmla="val 55000"/>
            <a:gd name="adj2" fmla="val 45000"/>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solidFill>
              <a:srgbClr val="002060"/>
            </a:solidFill>
            <a:latin typeface="Century Gothic" panose="020B0502020202020204" pitchFamily="34" charset="0"/>
            <a:ea typeface="+mn-ea"/>
            <a:cs typeface="+mn-cs"/>
          </a:endParaRPr>
        </a:p>
      </dsp:txBody>
      <dsp:txXfrm>
        <a:off x="7748091" y="1873875"/>
        <a:ext cx="358347" cy="490284"/>
      </dsp:txXfrm>
    </dsp:sp>
    <dsp:sp modelId="{C45FE6E6-7538-4895-8699-F19837A82F53}">
      <dsp:nvSpPr>
        <dsp:cNvPr id="0" name=""/>
        <dsp:cNvSpPr/>
      </dsp:nvSpPr>
      <dsp:spPr>
        <a:xfrm>
          <a:off x="8174967" y="2998757"/>
          <a:ext cx="651540" cy="651540"/>
        </a:xfrm>
        <a:prstGeom prst="downArrow">
          <a:avLst>
            <a:gd name="adj1" fmla="val 55000"/>
            <a:gd name="adj2" fmla="val 45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solidFill>
              <a:srgbClr val="002060"/>
            </a:solidFill>
            <a:latin typeface="Century Gothic" panose="020B0502020202020204" pitchFamily="34" charset="0"/>
            <a:ea typeface="+mn-ea"/>
            <a:cs typeface="+mn-cs"/>
          </a:endParaRPr>
        </a:p>
      </dsp:txBody>
      <dsp:txXfrm>
        <a:off x="8321564" y="2998757"/>
        <a:ext cx="358347" cy="490284"/>
      </dsp:txXfrm>
    </dsp:sp>
    <dsp:sp modelId="{3F74A90D-42EF-4882-8163-6C8A71BF7CAA}">
      <dsp:nvSpPr>
        <dsp:cNvPr id="0" name=""/>
        <dsp:cNvSpPr/>
      </dsp:nvSpPr>
      <dsp:spPr>
        <a:xfrm>
          <a:off x="8748441" y="4151483"/>
          <a:ext cx="651540" cy="651540"/>
        </a:xfrm>
        <a:prstGeom prst="downArrow">
          <a:avLst>
            <a:gd name="adj1" fmla="val 55000"/>
            <a:gd name="adj2" fmla="val 45000"/>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solidFill>
              <a:srgbClr val="002060"/>
            </a:solidFill>
            <a:latin typeface="Century Gothic" panose="020B0502020202020204" pitchFamily="34" charset="0"/>
            <a:ea typeface="+mn-ea"/>
            <a:cs typeface="+mn-cs"/>
          </a:endParaRPr>
        </a:p>
      </dsp:txBody>
      <dsp:txXfrm>
        <a:off x="8895038" y="4151483"/>
        <a:ext cx="358347" cy="490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0C435-FDDC-419C-93C5-D316D35E4171}">
      <dsp:nvSpPr>
        <dsp:cNvPr id="0" name=""/>
        <dsp:cNvSpPr/>
      </dsp:nvSpPr>
      <dsp:spPr>
        <a:xfrm>
          <a:off x="0" y="425138"/>
          <a:ext cx="10712971" cy="110565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831446" tIns="541528" rIns="83144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solidFill>
                <a:sysClr val="windowText" lastClr="000000">
                  <a:hueOff val="0"/>
                  <a:satOff val="0"/>
                  <a:lumOff val="0"/>
                  <a:alphaOff val="0"/>
                </a:sysClr>
              </a:solidFill>
              <a:latin typeface="Century Gothic" panose="020B0502020202020204" pitchFamily="34" charset="0"/>
              <a:ea typeface="+mn-ea"/>
              <a:cs typeface="+mn-cs"/>
            </a:rPr>
            <a:t>CLS TEAP number of cases in 2021</a:t>
          </a:r>
        </a:p>
      </dsp:txBody>
      <dsp:txXfrm>
        <a:off x="0" y="425138"/>
        <a:ext cx="10712971" cy="1105650"/>
      </dsp:txXfrm>
    </dsp:sp>
    <dsp:sp modelId="{20869698-D8A5-4DCD-A8C3-D5DDD7A67B26}">
      <dsp:nvSpPr>
        <dsp:cNvPr id="0" name=""/>
        <dsp:cNvSpPr/>
      </dsp:nvSpPr>
      <dsp:spPr>
        <a:xfrm>
          <a:off x="535648" y="41378"/>
          <a:ext cx="7499079" cy="767520"/>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3447" tIns="0" rIns="283447" bIns="0" numCol="1" spcCol="1270" anchor="ctr" anchorCtr="0">
          <a:noAutofit/>
        </a:bodyPr>
        <a:lstStyle/>
        <a:p>
          <a:pPr lvl="0" algn="l" defTabSz="1155700">
            <a:lnSpc>
              <a:spcPct val="90000"/>
            </a:lnSpc>
            <a:spcBef>
              <a:spcPct val="0"/>
            </a:spcBef>
            <a:spcAft>
              <a:spcPct val="35000"/>
            </a:spcAft>
          </a:pPr>
          <a:r>
            <a:rPr lang="en-US" sz="2600" b="1" kern="1200" dirty="0">
              <a:solidFill>
                <a:sysClr val="windowText" lastClr="000000"/>
              </a:solidFill>
              <a:latin typeface="Century Gothic" panose="020B0502020202020204" pitchFamily="34" charset="0"/>
              <a:ea typeface="+mn-ea"/>
              <a:cs typeface="+mn-cs"/>
            </a:rPr>
            <a:t>2,897</a:t>
          </a:r>
        </a:p>
      </dsp:txBody>
      <dsp:txXfrm>
        <a:off x="573115" y="78845"/>
        <a:ext cx="7424145" cy="692586"/>
      </dsp:txXfrm>
    </dsp:sp>
    <dsp:sp modelId="{6EF3DA27-E13E-42A6-AF6F-7F1C99453BB4}">
      <dsp:nvSpPr>
        <dsp:cNvPr id="0" name=""/>
        <dsp:cNvSpPr/>
      </dsp:nvSpPr>
      <dsp:spPr>
        <a:xfrm>
          <a:off x="0" y="2054948"/>
          <a:ext cx="10712971" cy="147420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831446" tIns="541528" rIns="83144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solidFill>
                <a:sysClr val="windowText" lastClr="000000">
                  <a:hueOff val="0"/>
                  <a:satOff val="0"/>
                  <a:lumOff val="0"/>
                  <a:alphaOff val="0"/>
                </a:sysClr>
              </a:solidFill>
              <a:latin typeface="Century Gothic" panose="020B0502020202020204" pitchFamily="34" charset="0"/>
              <a:ea typeface="+mn-ea"/>
              <a:cs typeface="+mn-cs"/>
            </a:rPr>
            <a:t>Times that CLS TEAP Attorneys appeared in Phoenix courts in  2021</a:t>
          </a:r>
        </a:p>
      </dsp:txBody>
      <dsp:txXfrm>
        <a:off x="0" y="2054948"/>
        <a:ext cx="10712971" cy="1474200"/>
      </dsp:txXfrm>
    </dsp:sp>
    <dsp:sp modelId="{4D7D0E6F-D477-4A3B-964C-67D54AB2DE5B}">
      <dsp:nvSpPr>
        <dsp:cNvPr id="0" name=""/>
        <dsp:cNvSpPr/>
      </dsp:nvSpPr>
      <dsp:spPr>
        <a:xfrm>
          <a:off x="535648" y="1671188"/>
          <a:ext cx="7499079" cy="767520"/>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3447" tIns="0" rIns="283447" bIns="0" numCol="1" spcCol="1270" anchor="ctr" anchorCtr="0">
          <a:noAutofit/>
        </a:bodyPr>
        <a:lstStyle/>
        <a:p>
          <a:pPr lvl="0" algn="l" defTabSz="1155700">
            <a:lnSpc>
              <a:spcPct val="90000"/>
            </a:lnSpc>
            <a:spcBef>
              <a:spcPct val="0"/>
            </a:spcBef>
            <a:spcAft>
              <a:spcPct val="35000"/>
            </a:spcAft>
          </a:pPr>
          <a:r>
            <a:rPr lang="en-US" sz="2600" b="1" kern="1200" dirty="0">
              <a:solidFill>
                <a:sysClr val="windowText" lastClr="000000"/>
              </a:solidFill>
              <a:latin typeface="Century Gothic" panose="020B0502020202020204" pitchFamily="34" charset="0"/>
              <a:ea typeface="+mn-ea"/>
              <a:cs typeface="+mn-cs"/>
            </a:rPr>
            <a:t>543</a:t>
          </a:r>
        </a:p>
      </dsp:txBody>
      <dsp:txXfrm>
        <a:off x="573115" y="1708655"/>
        <a:ext cx="7424145" cy="692586"/>
      </dsp:txXfrm>
    </dsp:sp>
    <dsp:sp modelId="{E842A01B-0C20-4EA9-B20A-C87864B02CAD}">
      <dsp:nvSpPr>
        <dsp:cNvPr id="0" name=""/>
        <dsp:cNvSpPr/>
      </dsp:nvSpPr>
      <dsp:spPr>
        <a:xfrm>
          <a:off x="0" y="4053308"/>
          <a:ext cx="10712971" cy="110565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831446" tIns="541528" rIns="83144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solidFill>
                <a:sysClr val="windowText" lastClr="000000">
                  <a:hueOff val="0"/>
                  <a:satOff val="0"/>
                  <a:lumOff val="0"/>
                  <a:alphaOff val="0"/>
                </a:sysClr>
              </a:solidFill>
              <a:latin typeface="Century Gothic" panose="020B0502020202020204" pitchFamily="34" charset="0"/>
              <a:ea typeface="+mn-ea"/>
              <a:cs typeface="+mn-cs"/>
            </a:rPr>
            <a:t>Times that CLS TEAP Staff lost the case</a:t>
          </a:r>
        </a:p>
      </dsp:txBody>
      <dsp:txXfrm>
        <a:off x="0" y="4053308"/>
        <a:ext cx="10712971" cy="1105650"/>
      </dsp:txXfrm>
    </dsp:sp>
    <dsp:sp modelId="{D83C6274-90AD-4A35-BE1D-8F186B6B66AD}">
      <dsp:nvSpPr>
        <dsp:cNvPr id="0" name=""/>
        <dsp:cNvSpPr/>
      </dsp:nvSpPr>
      <dsp:spPr>
        <a:xfrm>
          <a:off x="535648" y="3669548"/>
          <a:ext cx="7499079" cy="767520"/>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3447" tIns="0" rIns="283447" bIns="0" numCol="1" spcCol="1270" anchor="ctr" anchorCtr="0">
          <a:noAutofit/>
        </a:bodyPr>
        <a:lstStyle/>
        <a:p>
          <a:pPr lvl="0" algn="l" defTabSz="1155700">
            <a:lnSpc>
              <a:spcPct val="90000"/>
            </a:lnSpc>
            <a:spcBef>
              <a:spcPct val="0"/>
            </a:spcBef>
            <a:spcAft>
              <a:spcPct val="35000"/>
            </a:spcAft>
          </a:pPr>
          <a:r>
            <a:rPr lang="en-US" sz="2600" b="1" kern="1200">
              <a:solidFill>
                <a:sysClr val="windowText" lastClr="000000"/>
              </a:solidFill>
              <a:latin typeface="Century Gothic" panose="020B0502020202020204" pitchFamily="34" charset="0"/>
              <a:ea typeface="+mn-ea"/>
              <a:cs typeface="+mn-cs"/>
            </a:rPr>
            <a:t>12</a:t>
          </a:r>
        </a:p>
      </dsp:txBody>
      <dsp:txXfrm>
        <a:off x="573115" y="3707015"/>
        <a:ext cx="7424145" cy="692586"/>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xmlns="">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49F02E2-D9BB-459B-BA06-3B1E45F28FCA}" type="datetimeFigureOut">
              <a:rPr lang="en-US" smtClean="0"/>
              <a:t>4/12/2022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27F0FCD-C516-4857-81BB-14308E643E79}" type="slidenum">
              <a:rPr lang="en-US" smtClean="0"/>
              <a:t>‹#›</a:t>
            </a:fld>
            <a:endParaRPr lang="en-US"/>
          </a:p>
        </p:txBody>
      </p:sp>
    </p:spTree>
    <p:extLst>
      <p:ext uri="{BB962C8B-B14F-4D97-AF65-F5344CB8AC3E}">
        <p14:creationId xmlns:p14="http://schemas.microsoft.com/office/powerpoint/2010/main" val="326028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rvalley.net/stories/metro-phoenix-rental-occupancy-hits-highest-mark-in-40-years,25769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lihc.org/housing-needs-by-state/arizon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lihc.org/housing-needs-by-state/arizon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zcourts.gov/statistics/Interactive-Data-Dashboards/Justice-Court-Evict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bc15.com/news/state/as-arizona-housing-prices-rise-wages-are-not-keeping-u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1</a:t>
            </a:fld>
            <a:endParaRPr lang="en-US"/>
          </a:p>
        </p:txBody>
      </p:sp>
    </p:spTree>
    <p:extLst>
      <p:ext uri="{BB962C8B-B14F-4D97-AF65-F5344CB8AC3E}">
        <p14:creationId xmlns:p14="http://schemas.microsoft.com/office/powerpoint/2010/main" val="141982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Bureau of Labor Statistics  - January 2022  </a:t>
            </a:r>
          </a:p>
        </p:txBody>
      </p:sp>
      <p:sp>
        <p:nvSpPr>
          <p:cNvPr id="4" name="Slide Number Placeholder 3"/>
          <p:cNvSpPr>
            <a:spLocks noGrp="1"/>
          </p:cNvSpPr>
          <p:nvPr>
            <p:ph type="sldNum" sz="quarter" idx="5"/>
          </p:nvPr>
        </p:nvSpPr>
        <p:spPr/>
        <p:txBody>
          <a:bodyPr/>
          <a:lstStyle/>
          <a:p>
            <a:fld id="{627F0FCD-C516-4857-81BB-14308E643E79}" type="slidenum">
              <a:rPr lang="en-US" smtClean="0"/>
              <a:t>10</a:t>
            </a:fld>
            <a:endParaRPr lang="en-US"/>
          </a:p>
        </p:txBody>
      </p:sp>
    </p:spTree>
    <p:extLst>
      <p:ext uri="{BB962C8B-B14F-4D97-AF65-F5344CB8AC3E}">
        <p14:creationId xmlns:p14="http://schemas.microsoft.com/office/powerpoint/2010/main" val="367495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$1477 – as of October 2021</a:t>
            </a:r>
          </a:p>
          <a:p>
            <a:r>
              <a:rPr lang="en-US" dirty="0"/>
              <a:t>$1547 -  as of February 2022 (</a:t>
            </a:r>
            <a:r>
              <a:rPr lang="en-US" dirty="0" err="1"/>
              <a:t>rentcafe</a:t>
            </a:r>
            <a:r>
              <a:rPr lang="en-US" dirty="0"/>
              <a:t>)  - Up 4.7% since October.  </a:t>
            </a:r>
          </a:p>
        </p:txBody>
      </p:sp>
      <p:sp>
        <p:nvSpPr>
          <p:cNvPr id="4" name="Slide Number Placeholder 3"/>
          <p:cNvSpPr>
            <a:spLocks noGrp="1"/>
          </p:cNvSpPr>
          <p:nvPr>
            <p:ph type="sldNum" sz="quarter" idx="5"/>
          </p:nvPr>
        </p:nvSpPr>
        <p:spPr/>
        <p:txBody>
          <a:bodyPr/>
          <a:lstStyle/>
          <a:p>
            <a:fld id="{627F0FCD-C516-4857-81BB-14308E643E79}" type="slidenum">
              <a:rPr lang="en-US" smtClean="0"/>
              <a:t>11</a:t>
            </a:fld>
            <a:endParaRPr lang="en-US"/>
          </a:p>
        </p:txBody>
      </p:sp>
    </p:spTree>
    <p:extLst>
      <p:ext uri="{BB962C8B-B14F-4D97-AF65-F5344CB8AC3E}">
        <p14:creationId xmlns:p14="http://schemas.microsoft.com/office/powerpoint/2010/main" val="134088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Definition:  Affordable housing:  housing that costs 30% or less of household income.  </a:t>
            </a:r>
          </a:p>
          <a:p>
            <a:r>
              <a:rPr lang="en-US" dirty="0"/>
              <a:t>Cost Burden:  Households that spend more than 30% of their income toward housing costs are cost-burdened.  </a:t>
            </a:r>
          </a:p>
        </p:txBody>
      </p:sp>
      <p:sp>
        <p:nvSpPr>
          <p:cNvPr id="4" name="Slide Number Placeholder 3"/>
          <p:cNvSpPr>
            <a:spLocks noGrp="1"/>
          </p:cNvSpPr>
          <p:nvPr>
            <p:ph type="sldNum" sz="quarter" idx="5"/>
          </p:nvPr>
        </p:nvSpPr>
        <p:spPr/>
        <p:txBody>
          <a:bodyPr/>
          <a:lstStyle/>
          <a:p>
            <a:fld id="{627F0FCD-C516-4857-81BB-14308E643E79}" type="slidenum">
              <a:rPr lang="en-US" smtClean="0"/>
              <a:t>12</a:t>
            </a:fld>
            <a:endParaRPr lang="en-US"/>
          </a:p>
        </p:txBody>
      </p:sp>
    </p:spTree>
    <p:extLst>
      <p:ext uri="{BB962C8B-B14F-4D97-AF65-F5344CB8AC3E}">
        <p14:creationId xmlns:p14="http://schemas.microsoft.com/office/powerpoint/2010/main" val="158454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13</a:t>
            </a:fld>
            <a:endParaRPr lang="en-US"/>
          </a:p>
        </p:txBody>
      </p:sp>
    </p:spTree>
    <p:extLst>
      <p:ext uri="{BB962C8B-B14F-4D97-AF65-F5344CB8AC3E}">
        <p14:creationId xmlns:p14="http://schemas.microsoft.com/office/powerpoint/2010/main" val="234328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rgbClr val="000000"/>
                </a:solidFill>
                <a:latin typeface="Arial" panose="020B0604020202020204" pitchFamily="34" charset="0"/>
                <a:ea typeface="Arial" panose="020B0604020202020204" pitchFamily="34" charset="0"/>
              </a:rPr>
              <a:t>Ruffner, Brent. “Metro Phoenix Rental Occupancy Hits Highest Mark in 40 Years.” </a:t>
            </a:r>
            <a:r>
              <a:rPr lang="en-US" i="1" dirty="0">
                <a:solidFill>
                  <a:srgbClr val="000000"/>
                </a:solidFill>
                <a:latin typeface="Arial" panose="020B0604020202020204" pitchFamily="34" charset="0"/>
                <a:ea typeface="Arial" panose="020B0604020202020204" pitchFamily="34" charset="0"/>
              </a:rPr>
              <a:t>Daily Independent,</a:t>
            </a:r>
            <a:r>
              <a:rPr lang="en-US" dirty="0">
                <a:solidFill>
                  <a:srgbClr val="000000"/>
                </a:solidFill>
                <a:latin typeface="Arial" panose="020B0604020202020204" pitchFamily="34" charset="0"/>
                <a:ea typeface="Arial" panose="020B0604020202020204" pitchFamily="34" charset="0"/>
              </a:rPr>
              <a:t> September 9, 2021. </a:t>
            </a:r>
            <a:r>
              <a:rPr lang="en-US" u="sng" dirty="0">
                <a:solidFill>
                  <a:srgbClr val="0563C1"/>
                </a:solidFill>
                <a:latin typeface="Arial" panose="020B0604020202020204" pitchFamily="34" charset="0"/>
                <a:ea typeface="Arial" panose="020B0604020202020204" pitchFamily="34" charset="0"/>
                <a:cs typeface="Arial" panose="020B0604020202020204" pitchFamily="34" charset="0"/>
                <a:hlinkClick r:id="rId3"/>
              </a:rPr>
              <a:t>https://yourvalley.net/stories/metro-phoenix-rental-occupancy-hits-highest-mark-in-40-years,257699</a:t>
            </a:r>
            <a:r>
              <a:rPr lang="en-US" dirty="0">
                <a:solidFill>
                  <a:srgbClr val="000000"/>
                </a:solidFill>
                <a:latin typeface="Arial" panose="020B0604020202020204" pitchFamily="34" charset="0"/>
                <a:ea typeface="Arial" panose="020B0604020202020204" pitchFamily="34" charset="0"/>
              </a:rPr>
              <a:t>. </a:t>
            </a:r>
          </a:p>
          <a:p>
            <a:pPr defTabSz="942289">
              <a:defRPr/>
            </a:pPr>
            <a:endParaRPr lang="en-US" dirty="0">
              <a:solidFill>
                <a:srgbClr val="000000"/>
              </a:solidFill>
              <a:latin typeface="Arial" panose="020B0604020202020204" pitchFamily="34" charset="0"/>
            </a:endParaRPr>
          </a:p>
          <a:p>
            <a:pPr defTabSz="942289">
              <a:defRPr/>
            </a:pPr>
            <a:r>
              <a:rPr lang="en-US" b="0" i="0" dirty="0">
                <a:solidFill>
                  <a:srgbClr val="333333"/>
                </a:solidFill>
                <a:effectLst/>
                <a:latin typeface="PT Serif" panose="020B0604020202020204" pitchFamily="18" charset="0"/>
              </a:rPr>
              <a:t>Thomas Brophy, national research director at Colliers in Phoenix: occupancy rate is </a:t>
            </a:r>
            <a:r>
              <a:rPr lang="en-US" b="0" i="0" u="none" strike="noStrike" dirty="0">
                <a:solidFill>
                  <a:srgbClr val="0081C6"/>
                </a:solidFill>
                <a:effectLst/>
                <a:latin typeface="PT Serif" panose="020B0604020202020204" pitchFamily="18" charset="0"/>
              </a:rPr>
              <a:t>9</a:t>
            </a:r>
            <a:r>
              <a:rPr lang="en-US" b="0" i="0" dirty="0">
                <a:solidFill>
                  <a:srgbClr val="333333"/>
                </a:solidFill>
                <a:effectLst/>
                <a:latin typeface="PT Serif" panose="020B0604020202020204" pitchFamily="18" charset="0"/>
              </a:rPr>
              <a:t>7.1% — the highest since that number topped out at 96.8% in 1978, just before a construction boom in the early 1980s.  </a:t>
            </a:r>
            <a:endParaRPr lang="en-US" dirty="0"/>
          </a:p>
          <a:p>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14</a:t>
            </a:fld>
            <a:endParaRPr lang="en-US"/>
          </a:p>
        </p:txBody>
      </p:sp>
    </p:spTree>
    <p:extLst>
      <p:ext uri="{BB962C8B-B14F-4D97-AF65-F5344CB8AC3E}">
        <p14:creationId xmlns:p14="http://schemas.microsoft.com/office/powerpoint/2010/main" val="198458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113,000 extremely low income renter households v. 23,000 affordable and available rental homes. </a:t>
            </a:r>
            <a:r>
              <a:rPr lang="en-US" sz="1900" dirty="0" err="1">
                <a:solidFill>
                  <a:srgbClr val="000000"/>
                </a:solidFill>
                <a:latin typeface="Arial" panose="020B0604020202020204" pitchFamily="34" charset="0"/>
                <a:ea typeface="Arial" panose="020B0604020202020204" pitchFamily="34" charset="0"/>
              </a:rPr>
              <a:t>Aurand</a:t>
            </a:r>
            <a:r>
              <a:rPr lang="en-US" sz="1900" dirty="0">
                <a:solidFill>
                  <a:srgbClr val="000000"/>
                </a:solidFill>
                <a:latin typeface="Arial" panose="020B0604020202020204" pitchFamily="34" charset="0"/>
                <a:ea typeface="Arial" panose="020B0604020202020204" pitchFamily="34" charset="0"/>
              </a:rPr>
              <a:t>, Andrew, Dan Emmanuel, Ellen </a:t>
            </a:r>
            <a:r>
              <a:rPr lang="en-US" sz="1900" dirty="0" err="1">
                <a:solidFill>
                  <a:srgbClr val="000000"/>
                </a:solidFill>
                <a:latin typeface="Arial" panose="020B0604020202020204" pitchFamily="34" charset="0"/>
                <a:ea typeface="Arial" panose="020B0604020202020204" pitchFamily="34" charset="0"/>
              </a:rPr>
              <a:t>Errico</a:t>
            </a:r>
            <a:r>
              <a:rPr lang="en-US" sz="1900" dirty="0">
                <a:solidFill>
                  <a:srgbClr val="000000"/>
                </a:solidFill>
                <a:latin typeface="Arial" panose="020B0604020202020204" pitchFamily="34" charset="0"/>
                <a:ea typeface="Arial" panose="020B0604020202020204" pitchFamily="34" charset="0"/>
              </a:rPr>
              <a:t>, Dina Pinsky, and Diane </a:t>
            </a:r>
            <a:r>
              <a:rPr lang="en-US" sz="1900" dirty="0" err="1">
                <a:solidFill>
                  <a:srgbClr val="000000"/>
                </a:solidFill>
                <a:latin typeface="Arial" panose="020B0604020202020204" pitchFamily="34" charset="0"/>
                <a:ea typeface="Arial" panose="020B0604020202020204" pitchFamily="34" charset="0"/>
              </a:rPr>
              <a:t>Yentel</a:t>
            </a:r>
            <a:r>
              <a:rPr lang="en-US" sz="1900" dirty="0">
                <a:solidFill>
                  <a:srgbClr val="000000"/>
                </a:solidFill>
                <a:latin typeface="Arial" panose="020B0604020202020204" pitchFamily="34" charset="0"/>
                <a:ea typeface="Arial" panose="020B0604020202020204" pitchFamily="34" charset="0"/>
              </a:rPr>
              <a:t>. “The Gap: A Shortage of Affordable Homes.” </a:t>
            </a:r>
            <a:r>
              <a:rPr lang="en-US" sz="1900" i="1" dirty="0">
                <a:solidFill>
                  <a:srgbClr val="000000"/>
                </a:solidFill>
                <a:latin typeface="Arial" panose="020B0604020202020204" pitchFamily="34" charset="0"/>
                <a:ea typeface="Arial" panose="020B0604020202020204" pitchFamily="34" charset="0"/>
              </a:rPr>
              <a:t>National Low Income Housing Coalition,</a:t>
            </a:r>
            <a:r>
              <a:rPr lang="en-US" sz="1900" dirty="0">
                <a:solidFill>
                  <a:srgbClr val="000000"/>
                </a:solidFill>
                <a:latin typeface="Arial" panose="020B0604020202020204" pitchFamily="34" charset="0"/>
                <a:ea typeface="Arial" panose="020B0604020202020204" pitchFamily="34" charset="0"/>
              </a:rPr>
              <a:t> 2019, </a:t>
            </a:r>
            <a:r>
              <a:rPr lang="en-US" sz="1900" u="sng" dirty="0">
                <a:solidFill>
                  <a:srgbClr val="0563C1"/>
                </a:solidFill>
                <a:latin typeface="Arial" panose="020B0604020202020204" pitchFamily="34" charset="0"/>
                <a:ea typeface="Arial" panose="020B0604020202020204" pitchFamily="34" charset="0"/>
                <a:cs typeface="Arial" panose="020B0604020202020204" pitchFamily="34" charset="0"/>
                <a:hlinkClick r:id="rId3"/>
              </a:rPr>
              <a:t>https://nlihc.org/housing-needs-by-state/arizona</a:t>
            </a:r>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15</a:t>
            </a:fld>
            <a:endParaRPr lang="en-US"/>
          </a:p>
        </p:txBody>
      </p:sp>
    </p:spTree>
    <p:extLst>
      <p:ext uri="{BB962C8B-B14F-4D97-AF65-F5344CB8AC3E}">
        <p14:creationId xmlns:p14="http://schemas.microsoft.com/office/powerpoint/2010/main" val="298369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look at the issue:  21 affordable and available units for every 100 households that need it. </a:t>
            </a:r>
            <a:r>
              <a:rPr lang="en-US" sz="1900" dirty="0" err="1">
                <a:solidFill>
                  <a:srgbClr val="000000"/>
                </a:solidFill>
                <a:latin typeface="Arial" panose="020B0604020202020204" pitchFamily="34" charset="0"/>
                <a:ea typeface="Arial" panose="020B0604020202020204" pitchFamily="34" charset="0"/>
              </a:rPr>
              <a:t>Aurand</a:t>
            </a:r>
            <a:r>
              <a:rPr lang="en-US" sz="1900" dirty="0">
                <a:solidFill>
                  <a:srgbClr val="000000"/>
                </a:solidFill>
                <a:latin typeface="Arial" panose="020B0604020202020204" pitchFamily="34" charset="0"/>
                <a:ea typeface="Arial" panose="020B0604020202020204" pitchFamily="34" charset="0"/>
              </a:rPr>
              <a:t>, Andrew, Dan Emmanuel, Ellen </a:t>
            </a:r>
            <a:r>
              <a:rPr lang="en-US" sz="1900" dirty="0" err="1">
                <a:solidFill>
                  <a:srgbClr val="000000"/>
                </a:solidFill>
                <a:latin typeface="Arial" panose="020B0604020202020204" pitchFamily="34" charset="0"/>
                <a:ea typeface="Arial" panose="020B0604020202020204" pitchFamily="34" charset="0"/>
              </a:rPr>
              <a:t>Errico</a:t>
            </a:r>
            <a:r>
              <a:rPr lang="en-US" sz="1900" dirty="0">
                <a:solidFill>
                  <a:srgbClr val="000000"/>
                </a:solidFill>
                <a:latin typeface="Arial" panose="020B0604020202020204" pitchFamily="34" charset="0"/>
                <a:ea typeface="Arial" panose="020B0604020202020204" pitchFamily="34" charset="0"/>
              </a:rPr>
              <a:t>, Dina Pinsky, and Diane </a:t>
            </a:r>
            <a:r>
              <a:rPr lang="en-US" sz="1900" dirty="0" err="1">
                <a:solidFill>
                  <a:srgbClr val="000000"/>
                </a:solidFill>
                <a:latin typeface="Arial" panose="020B0604020202020204" pitchFamily="34" charset="0"/>
                <a:ea typeface="Arial" panose="020B0604020202020204" pitchFamily="34" charset="0"/>
              </a:rPr>
              <a:t>Yentel</a:t>
            </a:r>
            <a:r>
              <a:rPr lang="en-US" sz="1900" dirty="0">
                <a:solidFill>
                  <a:srgbClr val="000000"/>
                </a:solidFill>
                <a:latin typeface="Arial" panose="020B0604020202020204" pitchFamily="34" charset="0"/>
                <a:ea typeface="Arial" panose="020B0604020202020204" pitchFamily="34" charset="0"/>
              </a:rPr>
              <a:t>. “The Gap: A Shortage of Affordable Homes.” </a:t>
            </a:r>
            <a:r>
              <a:rPr lang="en-US" sz="1900" i="1" dirty="0">
                <a:solidFill>
                  <a:srgbClr val="000000"/>
                </a:solidFill>
                <a:latin typeface="Arial" panose="020B0604020202020204" pitchFamily="34" charset="0"/>
                <a:ea typeface="Arial" panose="020B0604020202020204" pitchFamily="34" charset="0"/>
              </a:rPr>
              <a:t>National Low Income Housing Coalition,</a:t>
            </a:r>
            <a:r>
              <a:rPr lang="en-US" sz="1900" dirty="0">
                <a:solidFill>
                  <a:srgbClr val="000000"/>
                </a:solidFill>
                <a:latin typeface="Arial" panose="020B0604020202020204" pitchFamily="34" charset="0"/>
                <a:ea typeface="Arial" panose="020B0604020202020204" pitchFamily="34" charset="0"/>
              </a:rPr>
              <a:t> 2019, </a:t>
            </a:r>
            <a:r>
              <a:rPr lang="en-US" sz="1900" u="sng" dirty="0">
                <a:solidFill>
                  <a:srgbClr val="0563C1"/>
                </a:solidFill>
                <a:latin typeface="Arial" panose="020B0604020202020204" pitchFamily="34" charset="0"/>
                <a:ea typeface="Arial" panose="020B0604020202020204" pitchFamily="34" charset="0"/>
                <a:cs typeface="Arial" panose="020B0604020202020204" pitchFamily="34" charset="0"/>
                <a:hlinkClick r:id="rId3"/>
              </a:rPr>
              <a:t>https://nlihc.org/housing-needs-by-state/arizona</a:t>
            </a:r>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16</a:t>
            </a:fld>
            <a:endParaRPr lang="en-US"/>
          </a:p>
        </p:txBody>
      </p:sp>
    </p:spTree>
    <p:extLst>
      <p:ext uri="{BB962C8B-B14F-4D97-AF65-F5344CB8AC3E}">
        <p14:creationId xmlns:p14="http://schemas.microsoft.com/office/powerpoint/2010/main" val="251937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in January/February close to pre-pandemic levels.  </a:t>
            </a:r>
          </a:p>
        </p:txBody>
      </p:sp>
      <p:sp>
        <p:nvSpPr>
          <p:cNvPr id="4" name="Slide Number Placeholder 3"/>
          <p:cNvSpPr>
            <a:spLocks noGrp="1"/>
          </p:cNvSpPr>
          <p:nvPr>
            <p:ph type="sldNum" sz="quarter" idx="5"/>
          </p:nvPr>
        </p:nvSpPr>
        <p:spPr/>
        <p:txBody>
          <a:bodyPr/>
          <a:lstStyle/>
          <a:p>
            <a:fld id="{627F0FCD-C516-4857-81BB-14308E643E79}" type="slidenum">
              <a:rPr lang="en-US" smtClean="0"/>
              <a:t>17</a:t>
            </a:fld>
            <a:endParaRPr lang="en-US"/>
          </a:p>
        </p:txBody>
      </p:sp>
    </p:spTree>
    <p:extLst>
      <p:ext uri="{BB962C8B-B14F-4D97-AF65-F5344CB8AC3E}">
        <p14:creationId xmlns:p14="http://schemas.microsoft.com/office/powerpoint/2010/main" val="237769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 data compiled by Eviction Lab out of Princeton (Matthew Desmond’s group -  Pulitzer Prize winning “Evicted”)  </a:t>
            </a:r>
          </a:p>
          <a:p>
            <a:endParaRPr lang="en-US" dirty="0"/>
          </a:p>
          <a:p>
            <a:r>
              <a:rPr lang="en-US" dirty="0"/>
              <a:t>March  -  4,676 eviction filings  </a:t>
            </a:r>
          </a:p>
          <a:p>
            <a:r>
              <a:rPr lang="en-US" dirty="0"/>
              <a:t>Average eviction filings (2015-2019) 4,131  </a:t>
            </a:r>
          </a:p>
          <a:p>
            <a:endParaRPr lang="en-US" dirty="0"/>
          </a:p>
          <a:p>
            <a:endParaRPr lang="en-US" dirty="0"/>
          </a:p>
          <a:p>
            <a:r>
              <a:rPr lang="en-US" dirty="0"/>
              <a:t>Why?  We know landlords were waiting to file evictions -  perhaps hoping rent assistance came through.  We may have seen the end of that patience in March.  </a:t>
            </a:r>
          </a:p>
          <a:p>
            <a:endParaRPr lang="en-US" dirty="0"/>
          </a:p>
          <a:p>
            <a:r>
              <a:rPr lang="en-US" dirty="0"/>
              <a:t>Rent judgment amounts were also double or triple the average pre-pandemic amounts, which also points to landlords waiting to file or perhaps having a judgment and waiting to execute on the Writ of Restitution to see if rental assistance would come through.  </a:t>
            </a:r>
          </a:p>
          <a:p>
            <a:endParaRPr lang="en-US" dirty="0"/>
          </a:p>
          <a:p>
            <a:r>
              <a:rPr lang="en-US" dirty="0"/>
              <a:t>Wait to see what happens in April to determine where we are for housing stability.  </a:t>
            </a:r>
          </a:p>
          <a:p>
            <a:endParaRPr lang="en-US" dirty="0"/>
          </a:p>
          <a:p>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18</a:t>
            </a:fld>
            <a:endParaRPr lang="en-US"/>
          </a:p>
        </p:txBody>
      </p:sp>
    </p:spTree>
    <p:extLst>
      <p:ext uri="{BB962C8B-B14F-4D97-AF65-F5344CB8AC3E}">
        <p14:creationId xmlns:p14="http://schemas.microsoft.com/office/powerpoint/2010/main" val="346365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50% of rural counties above a 100% change in eviction filings pre-pandemic.   (7 out of 13)</a:t>
            </a:r>
          </a:p>
          <a:p>
            <a:endParaRPr lang="en-US" dirty="0"/>
          </a:p>
          <a:p>
            <a:endParaRPr lang="en-US" dirty="0"/>
          </a:p>
          <a:p>
            <a:r>
              <a:rPr lang="en-US" dirty="0"/>
              <a:t>AOC website </a:t>
            </a:r>
          </a:p>
        </p:txBody>
      </p:sp>
      <p:sp>
        <p:nvSpPr>
          <p:cNvPr id="4" name="Slide Number Placeholder 3"/>
          <p:cNvSpPr>
            <a:spLocks noGrp="1"/>
          </p:cNvSpPr>
          <p:nvPr>
            <p:ph type="sldNum" sz="quarter" idx="5"/>
          </p:nvPr>
        </p:nvSpPr>
        <p:spPr/>
        <p:txBody>
          <a:bodyPr/>
          <a:lstStyle/>
          <a:p>
            <a:fld id="{627F0FCD-C516-4857-81BB-14308E643E79}" type="slidenum">
              <a:rPr lang="en-US" smtClean="0"/>
              <a:t>19</a:t>
            </a:fld>
            <a:endParaRPr lang="en-US"/>
          </a:p>
        </p:txBody>
      </p:sp>
    </p:spTree>
    <p:extLst>
      <p:ext uri="{BB962C8B-B14F-4D97-AF65-F5344CB8AC3E}">
        <p14:creationId xmlns:p14="http://schemas.microsoft.com/office/powerpoint/2010/main" val="12314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evictions are always chaotic, an accelerated legal process, and a true life emergency for tenants, the last two years of the pandemic, moratorium, and rent assistance have added another layer to that chaos. </a:t>
            </a:r>
          </a:p>
          <a:p>
            <a:endParaRPr lang="en-US" dirty="0"/>
          </a:p>
          <a:p>
            <a:r>
              <a:rPr lang="en-US" dirty="0"/>
              <a:t>Now  -  I’m sure you’ve heard that evictions are almost back at pre-pandemic levels, which is true.  </a:t>
            </a:r>
          </a:p>
          <a:p>
            <a:endParaRPr lang="en-US" dirty="0"/>
          </a:p>
          <a:p>
            <a:r>
              <a:rPr lang="en-US" dirty="0"/>
              <a:t>This presentation explores the pre- and post pandemic landscape, and what we can do, what advocates across the state are doing, and we should do about making the eviction process more just, creating policy that promotes housing stability.  </a:t>
            </a:r>
          </a:p>
          <a:p>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2</a:t>
            </a:fld>
            <a:endParaRPr lang="en-US"/>
          </a:p>
        </p:txBody>
      </p:sp>
    </p:spTree>
    <p:extLst>
      <p:ext uri="{BB962C8B-B14F-4D97-AF65-F5344CB8AC3E}">
        <p14:creationId xmlns:p14="http://schemas.microsoft.com/office/powerpoint/2010/main" val="318019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break to discuss the eviction process.  </a:t>
            </a:r>
          </a:p>
          <a:p>
            <a:endParaRPr lang="en-US" dirty="0"/>
          </a:p>
          <a:p>
            <a:r>
              <a:rPr lang="en-US" dirty="0"/>
              <a:t>Can go through this process quickly, but am happy to answer any questions you have about the court process, landlord/tenant rights, or the post judgment process.  </a:t>
            </a:r>
          </a:p>
        </p:txBody>
      </p:sp>
      <p:sp>
        <p:nvSpPr>
          <p:cNvPr id="4" name="Slide Number Placeholder 3"/>
          <p:cNvSpPr>
            <a:spLocks noGrp="1"/>
          </p:cNvSpPr>
          <p:nvPr>
            <p:ph type="sldNum" sz="quarter" idx="5"/>
          </p:nvPr>
        </p:nvSpPr>
        <p:spPr/>
        <p:txBody>
          <a:bodyPr/>
          <a:lstStyle/>
          <a:p>
            <a:fld id="{627F0FCD-C516-4857-81BB-14308E643E79}" type="slidenum">
              <a:rPr lang="en-US" smtClean="0"/>
              <a:t>20</a:t>
            </a:fld>
            <a:endParaRPr lang="en-US"/>
          </a:p>
        </p:txBody>
      </p:sp>
    </p:spTree>
    <p:extLst>
      <p:ext uri="{BB962C8B-B14F-4D97-AF65-F5344CB8AC3E}">
        <p14:creationId xmlns:p14="http://schemas.microsoft.com/office/powerpoint/2010/main" val="158588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21</a:t>
            </a:fld>
            <a:endParaRPr lang="en-US"/>
          </a:p>
        </p:txBody>
      </p:sp>
    </p:spTree>
    <p:extLst>
      <p:ext uri="{BB962C8B-B14F-4D97-AF65-F5344CB8AC3E}">
        <p14:creationId xmlns:p14="http://schemas.microsoft.com/office/powerpoint/2010/main" val="115064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22</a:t>
            </a:fld>
            <a:endParaRPr lang="en-US"/>
          </a:p>
        </p:txBody>
      </p:sp>
    </p:spTree>
    <p:extLst>
      <p:ext uri="{BB962C8B-B14F-4D97-AF65-F5344CB8AC3E}">
        <p14:creationId xmlns:p14="http://schemas.microsoft.com/office/powerpoint/2010/main" val="3681340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92817">
              <a:defRPr/>
            </a:pPr>
            <a:fld id="{2C9C6F9F-CDEA-4AB6-BF20-F1B12B860018}" type="slidenum">
              <a:rPr lang="id-ID" sz="1300">
                <a:solidFill>
                  <a:prstClr val="black"/>
                </a:solidFill>
                <a:latin typeface="Calibri" panose="020F0502020204030204"/>
              </a:rPr>
              <a:pPr defTabSz="492817">
                <a:defRPr/>
              </a:pPr>
              <a:t>23</a:t>
            </a:fld>
            <a:endParaRPr lang="id-ID" sz="1300">
              <a:solidFill>
                <a:prstClr val="black"/>
              </a:solidFill>
              <a:latin typeface="Calibri" panose="020F0502020204030204"/>
            </a:endParaRPr>
          </a:p>
        </p:txBody>
      </p:sp>
    </p:spTree>
    <p:extLst>
      <p:ext uri="{BB962C8B-B14F-4D97-AF65-F5344CB8AC3E}">
        <p14:creationId xmlns:p14="http://schemas.microsoft.com/office/powerpoint/2010/main" val="287950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92817">
              <a:defRPr/>
            </a:pPr>
            <a:fld id="{2C9C6F9F-CDEA-4AB6-BF20-F1B12B860018}" type="slidenum">
              <a:rPr lang="id-ID">
                <a:solidFill>
                  <a:prstClr val="black"/>
                </a:solidFill>
                <a:latin typeface="Calibri" panose="020F0502020204030204"/>
              </a:rPr>
              <a:pPr defTabSz="492817">
                <a:defRPr/>
              </a:pPr>
              <a:t>24</a:t>
            </a:fld>
            <a:endParaRPr lang="id-ID">
              <a:solidFill>
                <a:prstClr val="black"/>
              </a:solidFill>
              <a:latin typeface="Calibri" panose="020F0502020204030204"/>
            </a:endParaRPr>
          </a:p>
        </p:txBody>
      </p:sp>
    </p:spTree>
    <p:extLst>
      <p:ext uri="{BB962C8B-B14F-4D97-AF65-F5344CB8AC3E}">
        <p14:creationId xmlns:p14="http://schemas.microsoft.com/office/powerpoint/2010/main" val="3594375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92817">
              <a:defRPr/>
            </a:pPr>
            <a:fld id="{2C9C6F9F-CDEA-4AB6-BF20-F1B12B860018}" type="slidenum">
              <a:rPr lang="id-ID">
                <a:solidFill>
                  <a:prstClr val="black"/>
                </a:solidFill>
                <a:latin typeface="Calibri" panose="020F0502020204030204"/>
              </a:rPr>
              <a:pPr defTabSz="492817">
                <a:defRPr/>
              </a:pPr>
              <a:t>25</a:t>
            </a:fld>
            <a:endParaRPr lang="id-ID">
              <a:solidFill>
                <a:prstClr val="black"/>
              </a:solidFill>
              <a:latin typeface="Calibri" panose="020F0502020204030204"/>
            </a:endParaRPr>
          </a:p>
        </p:txBody>
      </p:sp>
    </p:spTree>
    <p:extLst>
      <p:ext uri="{BB962C8B-B14F-4D97-AF65-F5344CB8AC3E}">
        <p14:creationId xmlns:p14="http://schemas.microsoft.com/office/powerpoint/2010/main" val="735286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92817">
              <a:defRPr/>
            </a:pPr>
            <a:fld id="{2C9C6F9F-CDEA-4AB6-BF20-F1B12B860018}" type="slidenum">
              <a:rPr lang="id-ID" sz="1300">
                <a:solidFill>
                  <a:prstClr val="black"/>
                </a:solidFill>
                <a:latin typeface="Calibri" panose="020F0502020204030204"/>
              </a:rPr>
              <a:pPr defTabSz="492817">
                <a:defRPr/>
              </a:pPr>
              <a:t>26</a:t>
            </a:fld>
            <a:endParaRPr lang="id-ID" sz="1300">
              <a:solidFill>
                <a:prstClr val="black"/>
              </a:solidFill>
              <a:latin typeface="Calibri" panose="020F0502020204030204"/>
            </a:endParaRPr>
          </a:p>
        </p:txBody>
      </p:sp>
    </p:spTree>
    <p:extLst>
      <p:ext uri="{BB962C8B-B14F-4D97-AF65-F5344CB8AC3E}">
        <p14:creationId xmlns:p14="http://schemas.microsoft.com/office/powerpoint/2010/main" val="1059919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27</a:t>
            </a:fld>
            <a:endParaRPr lang="en-US"/>
          </a:p>
        </p:txBody>
      </p:sp>
    </p:spTree>
    <p:extLst>
      <p:ext uri="{BB962C8B-B14F-4D97-AF65-F5344CB8AC3E}">
        <p14:creationId xmlns:p14="http://schemas.microsoft.com/office/powerpoint/2010/main" val="3966122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0"/>
            <a:ext cx="5632451"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28</a:t>
            </a:fld>
            <a:endParaRPr lang="en-US"/>
          </a:p>
        </p:txBody>
      </p:sp>
    </p:spTree>
    <p:extLst>
      <p:ext uri="{BB962C8B-B14F-4D97-AF65-F5344CB8AC3E}">
        <p14:creationId xmlns:p14="http://schemas.microsoft.com/office/powerpoint/2010/main" val="4231490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defTabSz="492817">
              <a:defRPr/>
            </a:pPr>
            <a:fld id="{2C9C6F9F-CDEA-4AB6-BF20-F1B12B860018}" type="slidenum">
              <a:rPr lang="id-ID">
                <a:solidFill>
                  <a:prstClr val="black"/>
                </a:solidFill>
                <a:latin typeface="Calibri" panose="020F0502020204030204"/>
              </a:rPr>
              <a:pPr defTabSz="492817">
                <a:defRPr/>
              </a:pPr>
              <a:t>29</a:t>
            </a:fld>
            <a:endParaRPr lang="id-ID">
              <a:solidFill>
                <a:prstClr val="black"/>
              </a:solidFill>
              <a:latin typeface="Calibri" panose="020F0502020204030204"/>
            </a:endParaRPr>
          </a:p>
        </p:txBody>
      </p:sp>
    </p:spTree>
    <p:extLst>
      <p:ext uri="{BB962C8B-B14F-4D97-AF65-F5344CB8AC3E}">
        <p14:creationId xmlns:p14="http://schemas.microsoft.com/office/powerpoint/2010/main" val="400633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Justice Court Evictions (azcourts.gov)</a:t>
            </a:r>
            <a:endParaRPr lang="en-US" dirty="0"/>
          </a:p>
          <a:p>
            <a:endParaRPr lang="en-US" dirty="0"/>
          </a:p>
          <a:p>
            <a:r>
              <a:rPr lang="en-US" dirty="0"/>
              <a:t>This slide takes a look at eviction filings statewide 2017 through 2021.  </a:t>
            </a:r>
          </a:p>
          <a:p>
            <a:endParaRPr lang="en-US" dirty="0"/>
          </a:p>
          <a:p>
            <a:r>
              <a:rPr lang="en-US" dirty="0"/>
              <a:t>Data provided by Arizona </a:t>
            </a:r>
            <a:r>
              <a:rPr lang="en-US"/>
              <a:t>Supreme Court </a:t>
            </a:r>
            <a:r>
              <a:rPr lang="en-US" dirty="0"/>
              <a:t>Administrative Office of the Courts.  </a:t>
            </a:r>
          </a:p>
          <a:p>
            <a:endParaRPr lang="en-US" dirty="0"/>
          </a:p>
          <a:p>
            <a:r>
              <a:rPr lang="en-US" dirty="0"/>
              <a:t>Between 2017 and 2019, Arizona evictions were on a skyrocketing trajectory -  increasing by 3,000 eviction filings every year.  </a:t>
            </a:r>
          </a:p>
          <a:p>
            <a:endParaRPr lang="en-US" dirty="0"/>
          </a:p>
          <a:p>
            <a:r>
              <a:rPr lang="en-US" dirty="0"/>
              <a:t>Statewide Moratorium on evictions went into effect in July 2020 -  followed by the CDC federal moratorium which went into effect in September 2020.  </a:t>
            </a:r>
          </a:p>
          <a:p>
            <a:endParaRPr lang="en-US" dirty="0"/>
          </a:p>
          <a:p>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3</a:t>
            </a:fld>
            <a:endParaRPr lang="en-US"/>
          </a:p>
        </p:txBody>
      </p:sp>
    </p:spTree>
    <p:extLst>
      <p:ext uri="{BB962C8B-B14F-4D97-AF65-F5344CB8AC3E}">
        <p14:creationId xmlns:p14="http://schemas.microsoft.com/office/powerpoint/2010/main" val="3604651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30</a:t>
            </a:fld>
            <a:endParaRPr lang="en-US"/>
          </a:p>
        </p:txBody>
      </p:sp>
    </p:spTree>
    <p:extLst>
      <p:ext uri="{BB962C8B-B14F-4D97-AF65-F5344CB8AC3E}">
        <p14:creationId xmlns:p14="http://schemas.microsoft.com/office/powerpoint/2010/main" val="1457534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31</a:t>
            </a:fld>
            <a:endParaRPr lang="en-US"/>
          </a:p>
        </p:txBody>
      </p:sp>
    </p:spTree>
    <p:extLst>
      <p:ext uri="{BB962C8B-B14F-4D97-AF65-F5344CB8AC3E}">
        <p14:creationId xmlns:p14="http://schemas.microsoft.com/office/powerpoint/2010/main" val="809444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Launched in January 2021 -  funded through the Bar Foundation, philanthropy (Virginia Piper, Vitalyst) – statewide collaborative effort.  </a:t>
            </a:r>
          </a:p>
          <a:p>
            <a:endParaRPr lang="en-US" dirty="0"/>
          </a:p>
          <a:p>
            <a:r>
              <a:rPr lang="en-US" dirty="0"/>
              <a:t>True success story of tenant advocacy during and post pandemic.  </a:t>
            </a:r>
          </a:p>
        </p:txBody>
      </p:sp>
      <p:sp>
        <p:nvSpPr>
          <p:cNvPr id="4" name="Slide Number Placeholder 3"/>
          <p:cNvSpPr>
            <a:spLocks noGrp="1"/>
          </p:cNvSpPr>
          <p:nvPr>
            <p:ph type="sldNum" sz="quarter" idx="5"/>
          </p:nvPr>
        </p:nvSpPr>
        <p:spPr/>
        <p:txBody>
          <a:bodyPr/>
          <a:lstStyle/>
          <a:p>
            <a:fld id="{627F0FCD-C516-4857-81BB-14308E643E79}" type="slidenum">
              <a:rPr lang="en-US" smtClean="0"/>
              <a:t>32</a:t>
            </a:fld>
            <a:endParaRPr lang="en-US"/>
          </a:p>
        </p:txBody>
      </p:sp>
    </p:spTree>
    <p:extLst>
      <p:ext uri="{BB962C8B-B14F-4D97-AF65-F5344CB8AC3E}">
        <p14:creationId xmlns:p14="http://schemas.microsoft.com/office/powerpoint/2010/main" val="279394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33</a:t>
            </a:fld>
            <a:endParaRPr lang="en-US"/>
          </a:p>
        </p:txBody>
      </p:sp>
    </p:spTree>
    <p:extLst>
      <p:ext uri="{BB962C8B-B14F-4D97-AF65-F5344CB8AC3E}">
        <p14:creationId xmlns:p14="http://schemas.microsoft.com/office/powerpoint/2010/main" val="33321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34</a:t>
            </a:fld>
            <a:endParaRPr lang="en-US"/>
          </a:p>
        </p:txBody>
      </p:sp>
    </p:spTree>
    <p:extLst>
      <p:ext uri="{BB962C8B-B14F-4D97-AF65-F5344CB8AC3E}">
        <p14:creationId xmlns:p14="http://schemas.microsoft.com/office/powerpoint/2010/main" val="3808699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35</a:t>
            </a:fld>
            <a:endParaRPr lang="en-US"/>
          </a:p>
        </p:txBody>
      </p:sp>
    </p:spTree>
    <p:extLst>
      <p:ext uri="{BB962C8B-B14F-4D97-AF65-F5344CB8AC3E}">
        <p14:creationId xmlns:p14="http://schemas.microsoft.com/office/powerpoint/2010/main" val="3129186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36</a:t>
            </a:fld>
            <a:endParaRPr lang="en-US"/>
          </a:p>
        </p:txBody>
      </p:sp>
    </p:spTree>
    <p:extLst>
      <p:ext uri="{BB962C8B-B14F-4D97-AF65-F5344CB8AC3E}">
        <p14:creationId xmlns:p14="http://schemas.microsoft.com/office/powerpoint/2010/main" val="1672434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37</a:t>
            </a:fld>
            <a:endParaRPr lang="en-US"/>
          </a:p>
        </p:txBody>
      </p:sp>
    </p:spTree>
    <p:extLst>
      <p:ext uri="{BB962C8B-B14F-4D97-AF65-F5344CB8AC3E}">
        <p14:creationId xmlns:p14="http://schemas.microsoft.com/office/powerpoint/2010/main" val="2195281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39</a:t>
            </a:fld>
            <a:endParaRPr lang="en-US"/>
          </a:p>
        </p:txBody>
      </p:sp>
    </p:spTree>
    <p:extLst>
      <p:ext uri="{BB962C8B-B14F-4D97-AF65-F5344CB8AC3E}">
        <p14:creationId xmlns:p14="http://schemas.microsoft.com/office/powerpoint/2010/main" val="1495399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42</a:t>
            </a:fld>
            <a:endParaRPr lang="en-US"/>
          </a:p>
        </p:txBody>
      </p:sp>
    </p:spTree>
    <p:extLst>
      <p:ext uri="{BB962C8B-B14F-4D97-AF65-F5344CB8AC3E}">
        <p14:creationId xmlns:p14="http://schemas.microsoft.com/office/powerpoint/2010/main" val="167973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panose="020B0604020202020204" pitchFamily="34" charset="0"/>
                <a:ea typeface="Arial" panose="020B0604020202020204" pitchFamily="34" charset="0"/>
              </a:rPr>
              <a:t>This slide provides economic and housing context for the rise in evictions prior to the pandemic.  </a:t>
            </a:r>
          </a:p>
          <a:p>
            <a:endParaRPr lang="en-US" dirty="0">
              <a:solidFill>
                <a:srgbClr val="000000"/>
              </a:solidFill>
              <a:latin typeface="Arial" panose="020B0604020202020204" pitchFamily="34" charset="0"/>
              <a:ea typeface="Arial" panose="020B0604020202020204" pitchFamily="34" charset="0"/>
            </a:endParaRPr>
          </a:p>
          <a:p>
            <a:r>
              <a:rPr lang="en-US" dirty="0">
                <a:solidFill>
                  <a:srgbClr val="000000"/>
                </a:solidFill>
                <a:latin typeface="Arial" panose="020B0604020202020204" pitchFamily="34" charset="0"/>
                <a:ea typeface="Arial" panose="020B0604020202020204" pitchFamily="34" charset="0"/>
              </a:rPr>
              <a:t>Wages simply did not keep up with rental and home prices.  </a:t>
            </a:r>
          </a:p>
          <a:p>
            <a:endParaRPr lang="en-US" dirty="0">
              <a:solidFill>
                <a:srgbClr val="000000"/>
              </a:solidFill>
              <a:latin typeface="Arial" panose="020B0604020202020204" pitchFamily="34" charset="0"/>
              <a:ea typeface="Arial" panose="020B0604020202020204" pitchFamily="34" charset="0"/>
            </a:endParaRPr>
          </a:p>
          <a:p>
            <a:endParaRPr lang="en-US" dirty="0">
              <a:solidFill>
                <a:srgbClr val="000000"/>
              </a:solidFill>
              <a:latin typeface="Arial" panose="020B0604020202020204" pitchFamily="34" charset="0"/>
              <a:ea typeface="Arial" panose="020B0604020202020204" pitchFamily="34" charset="0"/>
            </a:endParaRPr>
          </a:p>
          <a:p>
            <a:endParaRPr lang="en-US" dirty="0">
              <a:solidFill>
                <a:srgbClr val="000000"/>
              </a:solidFill>
              <a:latin typeface="Arial" panose="020B0604020202020204" pitchFamily="34" charset="0"/>
              <a:ea typeface="Arial" panose="020B0604020202020204" pitchFamily="34" charset="0"/>
            </a:endParaRPr>
          </a:p>
          <a:p>
            <a:r>
              <a:rPr lang="en-US" dirty="0">
                <a:solidFill>
                  <a:srgbClr val="000000"/>
                </a:solidFill>
                <a:latin typeface="Arial" panose="020B0604020202020204" pitchFamily="34" charset="0"/>
                <a:ea typeface="Arial" panose="020B0604020202020204" pitchFamily="34" charset="0"/>
              </a:rPr>
              <a:t>Holmes, Courtney. “As Arizona Housing Prices Rise, Wages are not Keeping Up.” </a:t>
            </a:r>
            <a:r>
              <a:rPr lang="en-US" i="1" dirty="0">
                <a:solidFill>
                  <a:srgbClr val="000000"/>
                </a:solidFill>
                <a:latin typeface="Arial" panose="020B0604020202020204" pitchFamily="34" charset="0"/>
                <a:ea typeface="Arial" panose="020B0604020202020204" pitchFamily="34" charset="0"/>
              </a:rPr>
              <a:t>ABC 15 Arizona,</a:t>
            </a:r>
            <a:r>
              <a:rPr lang="en-US" dirty="0">
                <a:solidFill>
                  <a:srgbClr val="000000"/>
                </a:solidFill>
                <a:latin typeface="Arial" panose="020B0604020202020204" pitchFamily="34" charset="0"/>
                <a:ea typeface="Arial" panose="020B0604020202020204" pitchFamily="34" charset="0"/>
              </a:rPr>
              <a:t> March 2, 2021. </a:t>
            </a:r>
            <a:r>
              <a:rPr lang="en-US" u="sng" dirty="0">
                <a:solidFill>
                  <a:srgbClr val="0563C1"/>
                </a:solidFill>
                <a:latin typeface="Arial" panose="020B0604020202020204" pitchFamily="34" charset="0"/>
                <a:ea typeface="Arial" panose="020B0604020202020204" pitchFamily="34" charset="0"/>
                <a:cs typeface="Arial" panose="020B0604020202020204" pitchFamily="34" charset="0"/>
                <a:hlinkClick r:id="rId3"/>
              </a:rPr>
              <a:t>https://www.abc15.com/news/state/as-arizona-housing-prices-rise-wages-are-not-keeping-up</a:t>
            </a:r>
            <a:r>
              <a:rPr lang="en-US" dirty="0">
                <a:solidFill>
                  <a:srgbClr val="000000"/>
                </a:solidFill>
                <a:latin typeface="Arial" panose="020B0604020202020204" pitchFamily="34" charset="0"/>
                <a:ea typeface="Arial" panose="020B0604020202020204" pitchFamily="34" charset="0"/>
              </a:rPr>
              <a:t>.</a:t>
            </a:r>
            <a:r>
              <a:rPr lang="en-US" dirty="0"/>
              <a:t>City of Phoenix used throughout presentation because had the most complete data picture.  Data throughout 2020 and 2021 was inconsistent and not updated.  Presentation reflects the most up-to-date data available.  </a:t>
            </a:r>
          </a:p>
        </p:txBody>
      </p:sp>
      <p:sp>
        <p:nvSpPr>
          <p:cNvPr id="4" name="Slide Number Placeholder 3"/>
          <p:cNvSpPr>
            <a:spLocks noGrp="1"/>
          </p:cNvSpPr>
          <p:nvPr>
            <p:ph type="sldNum" sz="quarter" idx="5"/>
          </p:nvPr>
        </p:nvSpPr>
        <p:spPr/>
        <p:txBody>
          <a:bodyPr/>
          <a:lstStyle/>
          <a:p>
            <a:fld id="{627F0FCD-C516-4857-81BB-14308E643E79}" type="slidenum">
              <a:rPr lang="en-US" smtClean="0"/>
              <a:t>4</a:t>
            </a:fld>
            <a:endParaRPr lang="en-US"/>
          </a:p>
        </p:txBody>
      </p:sp>
    </p:spTree>
    <p:extLst>
      <p:ext uri="{BB962C8B-B14F-4D97-AF65-F5344CB8AC3E}">
        <p14:creationId xmlns:p14="http://schemas.microsoft.com/office/powerpoint/2010/main" val="39717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perspective on the eviction filings across the state. </a:t>
            </a:r>
          </a:p>
          <a:p>
            <a:endParaRPr lang="en-US" dirty="0"/>
          </a:p>
          <a:p>
            <a:r>
              <a:rPr lang="en-US" dirty="0"/>
              <a:t>Maricopa County makes up 80% of the filings =  Pima and Pinal follows much farther behind.  </a:t>
            </a:r>
          </a:p>
        </p:txBody>
      </p:sp>
      <p:sp>
        <p:nvSpPr>
          <p:cNvPr id="4" name="Slide Number Placeholder 3"/>
          <p:cNvSpPr>
            <a:spLocks noGrp="1"/>
          </p:cNvSpPr>
          <p:nvPr>
            <p:ph type="sldNum" sz="quarter" idx="5"/>
          </p:nvPr>
        </p:nvSpPr>
        <p:spPr/>
        <p:txBody>
          <a:bodyPr/>
          <a:lstStyle/>
          <a:p>
            <a:fld id="{627F0FCD-C516-4857-81BB-14308E643E79}" type="slidenum">
              <a:rPr lang="en-US" smtClean="0"/>
              <a:t>5</a:t>
            </a:fld>
            <a:endParaRPr lang="en-US"/>
          </a:p>
        </p:txBody>
      </p:sp>
    </p:spTree>
    <p:extLst>
      <p:ext uri="{BB962C8B-B14F-4D97-AF65-F5344CB8AC3E}">
        <p14:creationId xmlns:p14="http://schemas.microsoft.com/office/powerpoint/2010/main" val="17943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visualize the data on eviction filings pre and the dramatic drop post pandemic.  </a:t>
            </a:r>
          </a:p>
        </p:txBody>
      </p:sp>
      <p:sp>
        <p:nvSpPr>
          <p:cNvPr id="4" name="Slide Number Placeholder 3"/>
          <p:cNvSpPr>
            <a:spLocks noGrp="1"/>
          </p:cNvSpPr>
          <p:nvPr>
            <p:ph type="sldNum" sz="quarter" idx="5"/>
          </p:nvPr>
        </p:nvSpPr>
        <p:spPr/>
        <p:txBody>
          <a:bodyPr/>
          <a:lstStyle/>
          <a:p>
            <a:fld id="{627F0FCD-C516-4857-81BB-14308E643E79}" type="slidenum">
              <a:rPr lang="en-US" smtClean="0"/>
              <a:t>6</a:t>
            </a:fld>
            <a:endParaRPr lang="en-US"/>
          </a:p>
        </p:txBody>
      </p:sp>
    </p:spTree>
    <p:extLst>
      <p:ext uri="{BB962C8B-B14F-4D97-AF65-F5344CB8AC3E}">
        <p14:creationId xmlns:p14="http://schemas.microsoft.com/office/powerpoint/2010/main" val="377398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Next series of slides shows the amount of ERAP (Emergency Rental Assistance Program) funds provided to our communities across the state since March of 2020.  </a:t>
            </a:r>
          </a:p>
          <a:p>
            <a:endParaRPr lang="en-US" dirty="0"/>
          </a:p>
          <a:p>
            <a:r>
              <a:rPr lang="en-US" dirty="0"/>
              <a:t>Prior to March 2020 -  CARES Act provided a one time $3300 in emergency assistance for tenants. </a:t>
            </a:r>
          </a:p>
          <a:p>
            <a:endParaRPr lang="en-US" dirty="0"/>
          </a:p>
          <a:p>
            <a:r>
              <a:rPr lang="en-US" dirty="0"/>
              <a:t>CARES Act $90M statewide  </a:t>
            </a:r>
          </a:p>
          <a:p>
            <a:r>
              <a:rPr lang="en-US" dirty="0"/>
              <a:t>ERAP 1.0 $464 Statewide </a:t>
            </a:r>
          </a:p>
          <a:p>
            <a:r>
              <a:rPr lang="en-US" dirty="0"/>
              <a:t>ERAP 2.0 $____ statewide   </a:t>
            </a:r>
          </a:p>
        </p:txBody>
      </p:sp>
      <p:sp>
        <p:nvSpPr>
          <p:cNvPr id="4" name="Slide Number Placeholder 3"/>
          <p:cNvSpPr>
            <a:spLocks noGrp="1"/>
          </p:cNvSpPr>
          <p:nvPr>
            <p:ph type="sldNum" sz="quarter" idx="5"/>
          </p:nvPr>
        </p:nvSpPr>
        <p:spPr/>
        <p:txBody>
          <a:bodyPr/>
          <a:lstStyle/>
          <a:p>
            <a:fld id="{627F0FCD-C516-4857-81BB-14308E643E79}" type="slidenum">
              <a:rPr lang="en-US" smtClean="0"/>
              <a:t>7</a:t>
            </a:fld>
            <a:endParaRPr lang="en-US"/>
          </a:p>
        </p:txBody>
      </p:sp>
    </p:spTree>
    <p:extLst>
      <p:ext uri="{BB962C8B-B14F-4D97-AF65-F5344CB8AC3E}">
        <p14:creationId xmlns:p14="http://schemas.microsoft.com/office/powerpoint/2010/main" val="137906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F0FCD-C516-4857-81BB-14308E643E79}" type="slidenum">
              <a:rPr lang="en-US" smtClean="0"/>
              <a:t>8</a:t>
            </a:fld>
            <a:endParaRPr lang="en-US"/>
          </a:p>
        </p:txBody>
      </p:sp>
    </p:spTree>
    <p:extLst>
      <p:ext uri="{BB962C8B-B14F-4D97-AF65-F5344CB8AC3E}">
        <p14:creationId xmlns:p14="http://schemas.microsoft.com/office/powerpoint/2010/main" val="128882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7F0FCD-C516-4857-81BB-14308E643E79}" type="slidenum">
              <a:rPr lang="en-US" smtClean="0"/>
              <a:t>9</a:t>
            </a:fld>
            <a:endParaRPr lang="en-US"/>
          </a:p>
        </p:txBody>
      </p:sp>
    </p:spTree>
    <p:extLst>
      <p:ext uri="{BB962C8B-B14F-4D97-AF65-F5344CB8AC3E}">
        <p14:creationId xmlns:p14="http://schemas.microsoft.com/office/powerpoint/2010/main" val="274518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B9E4-40E2-431E-9327-2A38442FED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0CF23C-5DC2-4E14-B805-498715202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884544-16A4-416F-9035-6BDE76BB2271}"/>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5" name="Footer Placeholder 4">
            <a:extLst>
              <a:ext uri="{FF2B5EF4-FFF2-40B4-BE49-F238E27FC236}">
                <a16:creationId xmlns:a16="http://schemas.microsoft.com/office/drawing/2014/main" id="{EF1E7595-24C4-48DD-9E3A-2B65FCD0F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C6A14-8806-48D1-9021-8D76C5B85C90}"/>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161560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59C7-7E1F-4DCB-B5A2-15702ACBF2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EEB7DE-ADC0-4626-86D8-88BFA27BAD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08CE0-3271-46FF-BE5F-725DC7EFED31}"/>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5" name="Footer Placeholder 4">
            <a:extLst>
              <a:ext uri="{FF2B5EF4-FFF2-40B4-BE49-F238E27FC236}">
                <a16:creationId xmlns:a16="http://schemas.microsoft.com/office/drawing/2014/main" id="{EF464735-A9DC-4E0C-8B14-1109D2A46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76926-2A88-472B-B6C0-0F64AF1985B0}"/>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150980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D2AC4C-CCD4-4B01-B134-A2C91AA254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0BD146-5C35-46CA-8213-D5B007BDBA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A4C3C-57D4-4E12-8596-50D70E03427A}"/>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5" name="Footer Placeholder 4">
            <a:extLst>
              <a:ext uri="{FF2B5EF4-FFF2-40B4-BE49-F238E27FC236}">
                <a16:creationId xmlns:a16="http://schemas.microsoft.com/office/drawing/2014/main" id="{3939BB14-93BD-43CB-BF02-B09E714A1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BA248-1F63-4E85-9B0C-4FA5ED2466A4}"/>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109170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408092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0" y="0"/>
            <a:ext cx="6090557" cy="6858000"/>
          </a:xfrm>
          <a:prstGeom prst="rect">
            <a:avLst/>
          </a:prstGeom>
        </p:spPr>
        <p:txBody>
          <a:bodyPr/>
          <a:lstStyle/>
          <a:p>
            <a:endParaRPr lang="id-ID"/>
          </a:p>
        </p:txBody>
      </p:sp>
    </p:spTree>
    <p:extLst>
      <p:ext uri="{BB962C8B-B14F-4D97-AF65-F5344CB8AC3E}">
        <p14:creationId xmlns:p14="http://schemas.microsoft.com/office/powerpoint/2010/main" val="2100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B288-ED58-4ADD-A56A-35AA4C2E7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66B4F-8E90-4944-8C9A-4E3DAED04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D55E5-5B0C-42DD-A568-287117AD3402}"/>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5" name="Footer Placeholder 4">
            <a:extLst>
              <a:ext uri="{FF2B5EF4-FFF2-40B4-BE49-F238E27FC236}">
                <a16:creationId xmlns:a16="http://schemas.microsoft.com/office/drawing/2014/main" id="{17715858-5695-4827-A9D2-5075B6175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C6BD7-F68C-4FA2-A6DA-5DBABF00A56C}"/>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69386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5BDD-D8CB-4FAE-8B4A-CA50731DED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D6BF65-2A38-4466-9B8A-812944E74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6D36CD-8644-43A6-9928-6E485729CD71}"/>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5" name="Footer Placeholder 4">
            <a:extLst>
              <a:ext uri="{FF2B5EF4-FFF2-40B4-BE49-F238E27FC236}">
                <a16:creationId xmlns:a16="http://schemas.microsoft.com/office/drawing/2014/main" id="{DDA7BA6B-554B-4E2F-A171-CD2865449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77C47-D261-4CE4-A096-B1C6709B8AC1}"/>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7899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600E-4E3A-4B22-9055-20524621E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E8DC6-5BDE-45D6-B9F7-7B6BDF0592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B37DB-45DE-4861-B5A6-FE94996E15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993333-E57C-4C47-886C-50C22339B45B}"/>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6" name="Footer Placeholder 5">
            <a:extLst>
              <a:ext uri="{FF2B5EF4-FFF2-40B4-BE49-F238E27FC236}">
                <a16:creationId xmlns:a16="http://schemas.microsoft.com/office/drawing/2014/main" id="{60F60DFE-8CAB-4252-94DC-82E4E4878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5CD68-6C13-4294-9E55-F11D52336FF1}"/>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18804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3757-3DE9-4F02-993C-D5A9E031E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880FF-FFF0-4B05-AC97-06A11F419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3B670-4716-4362-8601-53CFADA3D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2B8F34-FB08-4AFE-BDCE-91327A77B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DBDC7A-265D-4FAF-A14C-818CA7A291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7881D-ECD0-4D79-B08C-462D05B4E10A}"/>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8" name="Footer Placeholder 7">
            <a:extLst>
              <a:ext uri="{FF2B5EF4-FFF2-40B4-BE49-F238E27FC236}">
                <a16:creationId xmlns:a16="http://schemas.microsoft.com/office/drawing/2014/main" id="{588A7687-28FD-4A22-832B-D901050189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7C963A-C630-4A83-A25C-C084CAF0351C}"/>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163968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A914-AEC5-48E0-B3B3-BA80A8C7F2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293978-479F-4159-ACD2-8926CFCF1EA6}"/>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4" name="Footer Placeholder 3">
            <a:extLst>
              <a:ext uri="{FF2B5EF4-FFF2-40B4-BE49-F238E27FC236}">
                <a16:creationId xmlns:a16="http://schemas.microsoft.com/office/drawing/2014/main" id="{210C7769-898B-4266-AADD-2FDDB2A30D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647A96-507E-4A43-BD9D-5F9887636872}"/>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249183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7FDC2-130B-40A0-82F4-22A134577522}"/>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3" name="Footer Placeholder 2">
            <a:extLst>
              <a:ext uri="{FF2B5EF4-FFF2-40B4-BE49-F238E27FC236}">
                <a16:creationId xmlns:a16="http://schemas.microsoft.com/office/drawing/2014/main" id="{BAC63FE6-DDEF-41A3-8421-EA8BF80E5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5573E-5B35-4916-AF9A-11D5CB8748DD}"/>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99430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8601-31CD-4205-8207-AA5A3A37A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FE72BD-5BB1-4412-B742-C81BDD4356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1E5BC-C52D-4CA6-8228-E141E72FE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AFF81-644E-4383-93D4-E02BEA3337AD}"/>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6" name="Footer Placeholder 5">
            <a:extLst>
              <a:ext uri="{FF2B5EF4-FFF2-40B4-BE49-F238E27FC236}">
                <a16:creationId xmlns:a16="http://schemas.microsoft.com/office/drawing/2014/main" id="{E5DC3850-E5FC-477C-88DB-E36717D64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64D65-2595-42AE-84F5-FCB980595865}"/>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426859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2A0D-5D82-463D-9138-8C9BD2837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5802F-A750-45C1-9096-47AFD0194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85095-6000-4161-84D4-735818FA6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76683-66B6-47B0-85A2-D282A53B14F0}"/>
              </a:ext>
            </a:extLst>
          </p:cNvPr>
          <p:cNvSpPr>
            <a:spLocks noGrp="1"/>
          </p:cNvSpPr>
          <p:nvPr>
            <p:ph type="dt" sz="half" idx="10"/>
          </p:nvPr>
        </p:nvSpPr>
        <p:spPr/>
        <p:txBody>
          <a:bodyPr/>
          <a:lstStyle/>
          <a:p>
            <a:fld id="{2C4C2785-063E-4AD8-8AA7-0AE0BF919A40}" type="datetimeFigureOut">
              <a:rPr lang="en-US" smtClean="0"/>
              <a:t>4/12/2022</a:t>
            </a:fld>
            <a:endParaRPr lang="en-US"/>
          </a:p>
        </p:txBody>
      </p:sp>
      <p:sp>
        <p:nvSpPr>
          <p:cNvPr id="6" name="Footer Placeholder 5">
            <a:extLst>
              <a:ext uri="{FF2B5EF4-FFF2-40B4-BE49-F238E27FC236}">
                <a16:creationId xmlns:a16="http://schemas.microsoft.com/office/drawing/2014/main" id="{E1AD118C-2624-44B9-9FF9-7B25EB85D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24683-6D67-4708-8A3A-D76C4B73A278}"/>
              </a:ext>
            </a:extLst>
          </p:cNvPr>
          <p:cNvSpPr>
            <a:spLocks noGrp="1"/>
          </p:cNvSpPr>
          <p:nvPr>
            <p:ph type="sldNum" sz="quarter" idx="12"/>
          </p:nvPr>
        </p:nvSpPr>
        <p:spPr/>
        <p:txBody>
          <a:bodyPr/>
          <a:lstStyle/>
          <a:p>
            <a:fld id="{F692CF36-E002-4C7E-A6B2-201900EEA2D8}" type="slidenum">
              <a:rPr lang="en-US" smtClean="0"/>
              <a:t>‹#›</a:t>
            </a:fld>
            <a:endParaRPr lang="en-US"/>
          </a:p>
        </p:txBody>
      </p:sp>
    </p:spTree>
    <p:extLst>
      <p:ext uri="{BB962C8B-B14F-4D97-AF65-F5344CB8AC3E}">
        <p14:creationId xmlns:p14="http://schemas.microsoft.com/office/powerpoint/2010/main" val="402188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F1E14C-FDBB-40C5-9B98-75A71B467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6AF72-B5B8-4577-A5A3-16B740D1D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2D804-5220-4640-9612-E6D1B83203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C2785-063E-4AD8-8AA7-0AE0BF919A40}" type="datetimeFigureOut">
              <a:rPr lang="en-US" smtClean="0"/>
              <a:t>4/12/2022</a:t>
            </a:fld>
            <a:endParaRPr lang="en-US"/>
          </a:p>
        </p:txBody>
      </p:sp>
      <p:sp>
        <p:nvSpPr>
          <p:cNvPr id="5" name="Footer Placeholder 4">
            <a:extLst>
              <a:ext uri="{FF2B5EF4-FFF2-40B4-BE49-F238E27FC236}">
                <a16:creationId xmlns:a16="http://schemas.microsoft.com/office/drawing/2014/main" id="{17FB22C3-F410-42C7-A3A2-17D670640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2C5017-B926-4E68-88F9-277A44BA3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2CF36-E002-4C7E-A6B2-201900EEA2D8}" type="slidenum">
              <a:rPr lang="en-US" smtClean="0"/>
              <a:t>‹#›</a:t>
            </a:fld>
            <a:endParaRPr lang="en-US"/>
          </a:p>
        </p:txBody>
      </p:sp>
    </p:spTree>
    <p:extLst>
      <p:ext uri="{BB962C8B-B14F-4D97-AF65-F5344CB8AC3E}">
        <p14:creationId xmlns:p14="http://schemas.microsoft.com/office/powerpoint/2010/main" val="2432335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zcourts.gov/Rules-Foru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06C1-8FEE-44B7-A78E-D3665FD77C3B}"/>
              </a:ext>
            </a:extLst>
          </p:cNvPr>
          <p:cNvSpPr>
            <a:spLocks noGrp="1"/>
          </p:cNvSpPr>
          <p:nvPr>
            <p:ph type="ctrTitle"/>
          </p:nvPr>
        </p:nvSpPr>
        <p:spPr>
          <a:xfrm>
            <a:off x="556591" y="431800"/>
            <a:ext cx="11089309" cy="1914849"/>
          </a:xfrm>
        </p:spPr>
        <p:txBody>
          <a:bodyPr>
            <a:normAutofit fontScale="90000"/>
          </a:bodyPr>
          <a:lstStyle/>
          <a:p>
            <a:pPr>
              <a:lnSpc>
                <a:spcPct val="100000"/>
              </a:lnSpc>
            </a:pPr>
            <a:r>
              <a:rPr lang="en-US" b="1" dirty="0">
                <a:solidFill>
                  <a:srgbClr val="FFC000"/>
                </a:solidFill>
                <a:latin typeface="+mn-lt"/>
              </a:rPr>
              <a:t/>
            </a:r>
            <a:br>
              <a:rPr lang="en-US" b="1" dirty="0">
                <a:solidFill>
                  <a:srgbClr val="FFC000"/>
                </a:solidFill>
                <a:latin typeface="+mn-lt"/>
              </a:rPr>
            </a:br>
            <a:r>
              <a:rPr lang="en-US" b="1" dirty="0">
                <a:solidFill>
                  <a:srgbClr val="FFC000"/>
                </a:solidFill>
                <a:latin typeface="+mn-lt"/>
              </a:rPr>
              <a:t/>
            </a:r>
            <a:br>
              <a:rPr lang="en-US" b="1" dirty="0">
                <a:solidFill>
                  <a:srgbClr val="FFC000"/>
                </a:solidFill>
                <a:latin typeface="+mn-lt"/>
              </a:rPr>
            </a:br>
            <a:r>
              <a:rPr lang="en-US" sz="6700" b="1" dirty="0">
                <a:solidFill>
                  <a:srgbClr val="FFC000"/>
                </a:solidFill>
                <a:latin typeface="+mn-lt"/>
              </a:rPr>
              <a:t>Evictions in Arizona  - </a:t>
            </a:r>
            <a:br>
              <a:rPr lang="en-US" sz="6700" b="1" dirty="0">
                <a:solidFill>
                  <a:srgbClr val="FFC000"/>
                </a:solidFill>
                <a:latin typeface="+mn-lt"/>
              </a:rPr>
            </a:br>
            <a:r>
              <a:rPr lang="en-US" sz="6700" b="1" dirty="0">
                <a:solidFill>
                  <a:srgbClr val="FFC000"/>
                </a:solidFill>
                <a:latin typeface="+mn-lt"/>
              </a:rPr>
              <a:t>An Opportunity for Change </a:t>
            </a:r>
            <a:endParaRPr lang="en-US" dirty="0"/>
          </a:p>
        </p:txBody>
      </p:sp>
      <p:sp>
        <p:nvSpPr>
          <p:cNvPr id="3" name="Subtitle 2">
            <a:extLst>
              <a:ext uri="{FF2B5EF4-FFF2-40B4-BE49-F238E27FC236}">
                <a16:creationId xmlns:a16="http://schemas.microsoft.com/office/drawing/2014/main" id="{6E9DC39D-DB36-4342-9973-55964BA5CA9F}"/>
              </a:ext>
            </a:extLst>
          </p:cNvPr>
          <p:cNvSpPr>
            <a:spLocks noGrp="1"/>
          </p:cNvSpPr>
          <p:nvPr>
            <p:ph type="subTitle" idx="1"/>
          </p:nvPr>
        </p:nvSpPr>
        <p:spPr>
          <a:xfrm>
            <a:off x="1524000" y="2491409"/>
            <a:ext cx="9144000" cy="3628037"/>
          </a:xfrm>
        </p:spPr>
        <p:txBody>
          <a:bodyPr>
            <a:normAutofit/>
          </a:bodyPr>
          <a:lstStyle/>
          <a:p>
            <a:r>
              <a:rPr lang="en-US" dirty="0">
                <a:solidFill>
                  <a:schemeClr val="bg1"/>
                </a:solidFill>
              </a:rPr>
              <a:t>Maxine Becker – Attorney Advocate - Wildfire: Igniting Community Action to End Poverty in Arizona </a:t>
            </a:r>
          </a:p>
          <a:p>
            <a:endParaRPr lang="en-US" dirty="0">
              <a:solidFill>
                <a:schemeClr val="bg1"/>
              </a:solidFill>
            </a:endParaRPr>
          </a:p>
          <a:p>
            <a:r>
              <a:rPr lang="en-US" dirty="0">
                <a:solidFill>
                  <a:schemeClr val="bg1"/>
                </a:solidFill>
              </a:rPr>
              <a:t>Chris Groninger -  Chief Legal Strategist- Arizona State Bar Foundation</a:t>
            </a:r>
          </a:p>
          <a:p>
            <a:endParaRPr lang="en-US" dirty="0">
              <a:solidFill>
                <a:schemeClr val="bg1"/>
              </a:solidFill>
            </a:endParaRPr>
          </a:p>
          <a:p>
            <a:r>
              <a:rPr lang="en-US" dirty="0">
                <a:solidFill>
                  <a:schemeClr val="bg1"/>
                </a:solidFill>
              </a:rPr>
              <a:t>Pam  Bridge, Director of Litigation and Advocacy, Community Legal Services</a:t>
            </a:r>
          </a:p>
        </p:txBody>
      </p:sp>
      <p:pic>
        <p:nvPicPr>
          <p:cNvPr id="4" name="Picture 3" descr="A picture containing room&#10;&#10;Description automatically generated">
            <a:extLst>
              <a:ext uri="{FF2B5EF4-FFF2-40B4-BE49-F238E27FC236}">
                <a16:creationId xmlns:a16="http://schemas.microsoft.com/office/drawing/2014/main" id="{1A7452E4-E880-4ED7-A6AD-E1AEB56BF950}"/>
              </a:ext>
            </a:extLst>
          </p:cNvPr>
          <p:cNvPicPr>
            <a:picLocks noChangeAspect="1"/>
          </p:cNvPicPr>
          <p:nvPr/>
        </p:nvPicPr>
        <p:blipFill>
          <a:blip r:embed="rId3">
            <a:alphaModFix amt="70000"/>
          </a:blip>
          <a:stretch>
            <a:fillRect/>
          </a:stretch>
        </p:blipFill>
        <p:spPr>
          <a:xfrm>
            <a:off x="9127094" y="3687760"/>
            <a:ext cx="4138332" cy="3170240"/>
          </a:xfrm>
          <a:prstGeom prst="rect">
            <a:avLst/>
          </a:prstGeom>
        </p:spPr>
      </p:pic>
    </p:spTree>
    <p:extLst>
      <p:ext uri="{BB962C8B-B14F-4D97-AF65-F5344CB8AC3E}">
        <p14:creationId xmlns:p14="http://schemas.microsoft.com/office/powerpoint/2010/main" val="2406002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6241-95D8-491D-9AD6-A76C1B20C7A8}"/>
              </a:ext>
            </a:extLst>
          </p:cNvPr>
          <p:cNvSpPr>
            <a:spLocks noGrp="1"/>
          </p:cNvSpPr>
          <p:nvPr>
            <p:ph type="title"/>
          </p:nvPr>
        </p:nvSpPr>
        <p:spPr/>
        <p:txBody>
          <a:bodyPr>
            <a:normAutofit/>
          </a:bodyPr>
          <a:lstStyle/>
          <a:p>
            <a:pPr algn="ctr"/>
            <a:r>
              <a:rPr lang="en-US" sz="4000" b="1" dirty="0"/>
              <a:t>Phoenix Wages &amp; Compensation Rise 5.1% </a:t>
            </a:r>
            <a:br>
              <a:rPr lang="en-US" sz="4000" b="1" dirty="0"/>
            </a:br>
            <a:r>
              <a:rPr lang="en-US" sz="4000" b="1" dirty="0"/>
              <a:t>Between 2021 &amp; 2022 </a:t>
            </a:r>
          </a:p>
        </p:txBody>
      </p:sp>
      <p:sp>
        <p:nvSpPr>
          <p:cNvPr id="3" name="Content Placeholder 2">
            <a:extLst>
              <a:ext uri="{FF2B5EF4-FFF2-40B4-BE49-F238E27FC236}">
                <a16:creationId xmlns:a16="http://schemas.microsoft.com/office/drawing/2014/main" id="{632C053D-B0BC-412C-9174-81086E1EAD31}"/>
              </a:ext>
            </a:extLst>
          </p:cNvPr>
          <p:cNvSpPr>
            <a:spLocks noGrp="1"/>
          </p:cNvSpPr>
          <p:nvPr>
            <p:ph idx="1"/>
          </p:nvPr>
        </p:nvSpPr>
        <p:spPr>
          <a:xfrm>
            <a:off x="838200" y="1816100"/>
            <a:ext cx="10515600" cy="5753360"/>
          </a:xfrm>
        </p:spPr>
        <p:txBody>
          <a:bodyPr/>
          <a:lstStyle/>
          <a:p>
            <a:endParaRPr lang="en-US" dirty="0"/>
          </a:p>
          <a:p>
            <a:endParaRPr lang="en-US" dirty="0"/>
          </a:p>
        </p:txBody>
      </p:sp>
      <p:pic>
        <p:nvPicPr>
          <p:cNvPr id="6146" name="Picture 2" descr="Chart 1">
            <a:extLst>
              <a:ext uri="{FF2B5EF4-FFF2-40B4-BE49-F238E27FC236}">
                <a16:creationId xmlns:a16="http://schemas.microsoft.com/office/drawing/2014/main" id="{6B420808-FD7E-4CCA-9DCE-CE63EAF1C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021076"/>
            <a:ext cx="8204199" cy="42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0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936E6-9C60-4F24-A8BD-1F686E6FEA51}"/>
              </a:ext>
            </a:extLst>
          </p:cNvPr>
          <p:cNvSpPr>
            <a:spLocks noGrp="1"/>
          </p:cNvSpPr>
          <p:nvPr>
            <p:ph type="title"/>
          </p:nvPr>
        </p:nvSpPr>
        <p:spPr/>
        <p:txBody>
          <a:bodyPr>
            <a:normAutofit/>
          </a:bodyPr>
          <a:lstStyle/>
          <a:p>
            <a:pPr algn="ctr"/>
            <a:r>
              <a:rPr lang="en-US" b="1" dirty="0"/>
              <a:t>Phoenix Rent Rises 37.2% Since 2019 </a:t>
            </a:r>
            <a:br>
              <a:rPr lang="en-US" b="1" dirty="0"/>
            </a:br>
            <a:r>
              <a:rPr lang="en-US" b="1" dirty="0"/>
              <a:t>60.8% Rise in Rent Since 2015</a:t>
            </a:r>
          </a:p>
        </p:txBody>
      </p:sp>
      <p:graphicFrame>
        <p:nvGraphicFramePr>
          <p:cNvPr id="7" name="Chart 6">
            <a:extLst>
              <a:ext uri="{FF2B5EF4-FFF2-40B4-BE49-F238E27FC236}">
                <a16:creationId xmlns:a16="http://schemas.microsoft.com/office/drawing/2014/main" id="{1619291E-E4C7-4801-8345-ABBABB31AE4A}"/>
              </a:ext>
            </a:extLst>
          </p:cNvPr>
          <p:cNvGraphicFramePr/>
          <p:nvPr>
            <p:extLst>
              <p:ext uri="{D42A27DB-BD31-4B8C-83A1-F6EECF244321}">
                <p14:modId xmlns:p14="http://schemas.microsoft.com/office/powerpoint/2010/main" val="3876639068"/>
              </p:ext>
            </p:extLst>
          </p:nvPr>
        </p:nvGraphicFramePr>
        <p:xfrm>
          <a:off x="838200" y="1690688"/>
          <a:ext cx="10515600" cy="4623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0705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C1B2-B33F-4DD8-ACA3-8AAA3B756457}"/>
              </a:ext>
            </a:extLst>
          </p:cNvPr>
          <p:cNvSpPr>
            <a:spLocks noGrp="1"/>
          </p:cNvSpPr>
          <p:nvPr>
            <p:ph type="title"/>
          </p:nvPr>
        </p:nvSpPr>
        <p:spPr>
          <a:solidFill>
            <a:schemeClr val="tx1">
              <a:lumMod val="50000"/>
              <a:lumOff val="50000"/>
            </a:schemeClr>
          </a:solidFill>
        </p:spPr>
        <p:txBody>
          <a:bodyPr>
            <a:normAutofit/>
          </a:bodyPr>
          <a:lstStyle/>
          <a:p>
            <a:pPr algn="ctr"/>
            <a:r>
              <a:rPr lang="en-US" sz="5400" b="1" dirty="0">
                <a:solidFill>
                  <a:srgbClr val="FFC000"/>
                </a:solidFill>
              </a:rPr>
              <a:t>Too Big of a Burden</a:t>
            </a:r>
          </a:p>
        </p:txBody>
      </p:sp>
      <p:sp>
        <p:nvSpPr>
          <p:cNvPr id="4" name="Content Placeholder 3">
            <a:extLst>
              <a:ext uri="{FF2B5EF4-FFF2-40B4-BE49-F238E27FC236}">
                <a16:creationId xmlns:a16="http://schemas.microsoft.com/office/drawing/2014/main" id="{CE1440D9-B9E0-479F-8C14-20F67BC988D5}"/>
              </a:ext>
            </a:extLst>
          </p:cNvPr>
          <p:cNvSpPr>
            <a:spLocks noGrp="1"/>
          </p:cNvSpPr>
          <p:nvPr>
            <p:ph sz="half" idx="2"/>
          </p:nvPr>
        </p:nvSpPr>
        <p:spPr>
          <a:solidFill>
            <a:schemeClr val="tx1">
              <a:lumMod val="50000"/>
              <a:lumOff val="50000"/>
            </a:schemeClr>
          </a:solidFill>
        </p:spPr>
        <p:txBody>
          <a:bodyPr>
            <a:normAutofit lnSpcReduction="10000"/>
          </a:bodyPr>
          <a:lstStyle/>
          <a:p>
            <a:endParaRPr lang="en-US" sz="3600" dirty="0"/>
          </a:p>
          <a:p>
            <a:r>
              <a:rPr lang="en-US" sz="3600" dirty="0">
                <a:solidFill>
                  <a:schemeClr val="bg1"/>
                </a:solidFill>
              </a:rPr>
              <a:t>275,000 cost-burdened households in Maricopa County</a:t>
            </a:r>
          </a:p>
          <a:p>
            <a:endParaRPr lang="en-US" sz="3600" dirty="0">
              <a:solidFill>
                <a:schemeClr val="bg1"/>
              </a:solidFill>
            </a:endParaRPr>
          </a:p>
          <a:p>
            <a:r>
              <a:rPr lang="en-US" sz="3600" dirty="0">
                <a:solidFill>
                  <a:schemeClr val="bg1"/>
                </a:solidFill>
              </a:rPr>
              <a:t>100,000 cost-burdened households in Phoenix</a:t>
            </a:r>
          </a:p>
          <a:p>
            <a:r>
              <a:rPr lang="en-US" sz="1400" dirty="0">
                <a:solidFill>
                  <a:schemeClr val="bg1"/>
                </a:solidFill>
                <a:effectLst/>
                <a:latin typeface="Arial" panose="020B0604020202020204" pitchFamily="34" charset="0"/>
                <a:ea typeface="Arial" panose="020B0604020202020204" pitchFamily="34" charset="0"/>
                <a:cs typeface="Times New Roman (Body CS)"/>
              </a:rPr>
              <a:t>Source: </a:t>
            </a:r>
            <a:r>
              <a:rPr lang="en-US" sz="1400" dirty="0">
                <a:solidFill>
                  <a:schemeClr val="bg1"/>
                </a:solidFill>
                <a:effectLst/>
                <a:latin typeface="Arial" panose="020B0604020202020204" pitchFamily="34" charset="0"/>
                <a:ea typeface="Arial" panose="020B0604020202020204" pitchFamily="34" charset="0"/>
                <a:cs typeface="Arial" panose="020B0604020202020204" pitchFamily="34" charset="0"/>
              </a:rPr>
              <a:t>US Census Bureau, “Tenure by Housing Costs,” 2019.</a:t>
            </a:r>
            <a:endParaRPr lang="en-US" sz="1400" dirty="0">
              <a:solidFill>
                <a:schemeClr val="bg1"/>
              </a:solidFill>
              <a:effectLst/>
              <a:latin typeface="Arial" panose="020B0604020202020204" pitchFamily="34" charset="0"/>
              <a:ea typeface="Arial" panose="020B0604020202020204" pitchFamily="34" charset="0"/>
              <a:cs typeface="Times New Roman (Body CS)"/>
            </a:endParaRPr>
          </a:p>
          <a:p>
            <a:endParaRPr lang="en-US" sz="1000" dirty="0"/>
          </a:p>
          <a:p>
            <a:pPr marL="0" indent="0">
              <a:buNone/>
            </a:pPr>
            <a:endParaRPr lang="en-US" sz="3600" dirty="0"/>
          </a:p>
          <a:p>
            <a:pPr marL="0" indent="0">
              <a:buNone/>
            </a:pPr>
            <a:endParaRPr lang="en-US" dirty="0"/>
          </a:p>
          <a:p>
            <a:pPr marL="0" indent="0">
              <a:buNone/>
            </a:pPr>
            <a:endParaRPr lang="en-US" dirty="0"/>
          </a:p>
          <a:p>
            <a:pPr marL="0" indent="0">
              <a:buNone/>
            </a:pPr>
            <a:endParaRPr lang="en-US" dirty="0"/>
          </a:p>
        </p:txBody>
      </p:sp>
      <p:pic>
        <p:nvPicPr>
          <p:cNvPr id="4098" name="Picture 2" descr="Sesame Street Oscar GIF">
            <a:extLst>
              <a:ext uri="{FF2B5EF4-FFF2-40B4-BE49-F238E27FC236}">
                <a16:creationId xmlns:a16="http://schemas.microsoft.com/office/drawing/2014/main" id="{1CFA0304-A739-4EB2-995D-257FACFDD17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44184" y="2068643"/>
            <a:ext cx="4197245" cy="410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21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478C-81AF-46CC-B87B-B5ED33E69227}"/>
              </a:ext>
            </a:extLst>
          </p:cNvPr>
          <p:cNvSpPr>
            <a:spLocks noGrp="1"/>
          </p:cNvSpPr>
          <p:nvPr>
            <p:ph type="title"/>
          </p:nvPr>
        </p:nvSpPr>
        <p:spPr>
          <a:xfrm>
            <a:off x="838200" y="365125"/>
            <a:ext cx="10515600" cy="1637846"/>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t>
            </a:r>
            <a:br>
              <a:rPr lang="en-US" dirty="0"/>
            </a:br>
            <a:r>
              <a:rPr lang="en-US" dirty="0"/>
              <a:t/>
            </a:r>
            <a:br>
              <a:rPr lang="en-US" dirty="0"/>
            </a:br>
            <a:r>
              <a:rPr lang="en-US" dirty="0"/>
              <a:t>	</a:t>
            </a:r>
            <a:br>
              <a:rPr lang="en-US" dirty="0"/>
            </a:br>
            <a:endParaRPr lang="en-US" dirty="0"/>
          </a:p>
        </p:txBody>
      </p:sp>
      <p:sp>
        <p:nvSpPr>
          <p:cNvPr id="4" name="Content Placeholder 3">
            <a:extLst>
              <a:ext uri="{FF2B5EF4-FFF2-40B4-BE49-F238E27FC236}">
                <a16:creationId xmlns:a16="http://schemas.microsoft.com/office/drawing/2014/main" id="{95498939-0440-447C-A24C-21BF35269376}"/>
              </a:ext>
            </a:extLst>
          </p:cNvPr>
          <p:cNvSpPr>
            <a:spLocks noGrp="1"/>
          </p:cNvSpPr>
          <p:nvPr>
            <p:ph idx="1"/>
          </p:nvPr>
        </p:nvSpPr>
        <p:spPr>
          <a:xfrm>
            <a:off x="838200" y="3238045"/>
            <a:ext cx="10515600" cy="2747963"/>
          </a:xfrm>
        </p:spPr>
        <p:txBody>
          <a:bodyPr>
            <a:normAutofit/>
          </a:bodyPr>
          <a:lstStyle/>
          <a:p>
            <a:pPr marL="0" indent="0" algn="ctr">
              <a:buNone/>
            </a:pPr>
            <a:endParaRPr lang="en-US" sz="1800" dirty="0"/>
          </a:p>
          <a:p>
            <a:pPr marL="0" indent="0" algn="ctr">
              <a:buNone/>
            </a:pPr>
            <a:endParaRPr lang="en-US" sz="1800" dirty="0"/>
          </a:p>
          <a:p>
            <a:pPr marL="0" indent="0" algn="ctr">
              <a:buNone/>
            </a:pPr>
            <a:endParaRPr lang="en-US" sz="1800" dirty="0"/>
          </a:p>
        </p:txBody>
      </p:sp>
      <p:pic>
        <p:nvPicPr>
          <p:cNvPr id="1026" name="Picture 2" descr="Image result for No Vacancy Gif">
            <a:extLst>
              <a:ext uri="{FF2B5EF4-FFF2-40B4-BE49-F238E27FC236}">
                <a16:creationId xmlns:a16="http://schemas.microsoft.com/office/drawing/2014/main" id="{F7F5DFCD-D25B-4C88-8C15-A429291D4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14" y="1039903"/>
            <a:ext cx="9525000" cy="477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59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AAA3-A297-4B61-A449-4F8F62074C49}"/>
              </a:ext>
            </a:extLst>
          </p:cNvPr>
          <p:cNvSpPr>
            <a:spLocks noGrp="1"/>
          </p:cNvSpPr>
          <p:nvPr>
            <p:ph type="title"/>
          </p:nvPr>
        </p:nvSpPr>
        <p:spPr>
          <a:xfrm>
            <a:off x="838200" y="365124"/>
            <a:ext cx="10515600" cy="1755776"/>
          </a:xfrm>
          <a:solidFill>
            <a:schemeClr val="tx1">
              <a:lumMod val="50000"/>
              <a:lumOff val="50000"/>
            </a:schemeClr>
          </a:solidFill>
        </p:spPr>
        <p:txBody>
          <a:bodyPr>
            <a:normAutofit fontScale="90000"/>
          </a:bodyPr>
          <a:lstStyle/>
          <a:p>
            <a:pPr algn="ctr"/>
            <a:r>
              <a:rPr lang="en-US" sz="4000" b="1" dirty="0"/>
              <a:t/>
            </a:r>
            <a:br>
              <a:rPr lang="en-US" sz="4000" b="1" dirty="0"/>
            </a:br>
            <a:r>
              <a:rPr lang="en-US" sz="4000" b="1" dirty="0"/>
              <a:t/>
            </a:r>
            <a:br>
              <a:rPr lang="en-US" sz="4000" b="1" dirty="0"/>
            </a:br>
            <a:r>
              <a:rPr lang="en-US" sz="4000" b="1" dirty="0"/>
              <a:t/>
            </a:r>
            <a:br>
              <a:rPr lang="en-US" sz="4000" b="1" dirty="0"/>
            </a:br>
            <a:r>
              <a:rPr lang="en-US" b="1" dirty="0">
                <a:solidFill>
                  <a:srgbClr val="FFC000"/>
                </a:solidFill>
              </a:rPr>
              <a:t>As of September 2021 – </a:t>
            </a:r>
            <a:r>
              <a:rPr lang="en-US" b="1" dirty="0">
                <a:solidFill>
                  <a:schemeClr val="bg1"/>
                </a:solidFill>
              </a:rPr>
              <a:t>97.1% </a:t>
            </a:r>
            <a:r>
              <a:rPr lang="en-US" b="1" dirty="0">
                <a:solidFill>
                  <a:srgbClr val="FFC000"/>
                </a:solidFill>
              </a:rPr>
              <a:t>of rental units in</a:t>
            </a:r>
            <a:br>
              <a:rPr lang="en-US" b="1" dirty="0">
                <a:solidFill>
                  <a:srgbClr val="FFC000"/>
                </a:solidFill>
              </a:rPr>
            </a:br>
            <a:r>
              <a:rPr lang="en-US" b="1" dirty="0">
                <a:solidFill>
                  <a:srgbClr val="FFC000"/>
                </a:solidFill>
              </a:rPr>
              <a:t>Maricopa County were occupied.</a:t>
            </a:r>
            <a:br>
              <a:rPr lang="en-US" b="1" dirty="0">
                <a:solidFill>
                  <a:srgbClr val="FFC000"/>
                </a:solidFill>
              </a:rPr>
            </a:br>
            <a:r>
              <a:rPr lang="en-US" sz="4800" b="1" dirty="0"/>
              <a:t/>
            </a:r>
            <a:br>
              <a:rPr lang="en-US" sz="4800" b="1" dirty="0"/>
            </a:br>
            <a:r>
              <a:rPr lang="en-US" b="1" dirty="0"/>
              <a:t> </a:t>
            </a:r>
            <a:r>
              <a:rPr lang="en-US" sz="4000" b="1" dirty="0"/>
              <a:t/>
            </a:r>
            <a:br>
              <a:rPr lang="en-US" sz="4000" b="1" dirty="0"/>
            </a:br>
            <a:endParaRPr lang="en-US" sz="4000" b="1" dirty="0"/>
          </a:p>
        </p:txBody>
      </p:sp>
      <p:sp>
        <p:nvSpPr>
          <p:cNvPr id="3" name="Content Placeholder 2">
            <a:extLst>
              <a:ext uri="{FF2B5EF4-FFF2-40B4-BE49-F238E27FC236}">
                <a16:creationId xmlns:a16="http://schemas.microsoft.com/office/drawing/2014/main" id="{86C63F6F-A20D-4D35-8FB5-A1C06B1F7757}"/>
              </a:ext>
            </a:extLst>
          </p:cNvPr>
          <p:cNvSpPr>
            <a:spLocks noGrp="1"/>
          </p:cNvSpPr>
          <p:nvPr>
            <p:ph idx="1"/>
          </p:nvPr>
        </p:nvSpPr>
        <p:spPr>
          <a:solidFill>
            <a:schemeClr val="tx1">
              <a:lumMod val="50000"/>
              <a:lumOff val="50000"/>
            </a:schemeClr>
          </a:solidFill>
        </p:spPr>
        <p:txBody>
          <a:bodyPr>
            <a:normAutofit/>
          </a:bodyPr>
          <a:lstStyle/>
          <a:p>
            <a:pPr marL="0" indent="0" algn="ctr">
              <a:buNone/>
            </a:pPr>
            <a:endParaRPr lang="en-US" b="1" dirty="0"/>
          </a:p>
          <a:p>
            <a:pPr marL="0" indent="0">
              <a:buNone/>
            </a:pPr>
            <a:r>
              <a:rPr lang="en-US" b="1" dirty="0">
                <a:solidFill>
                  <a:schemeClr val="bg1"/>
                </a:solidFill>
              </a:rPr>
              <a:t>    Low vacancy = Consequences for cost-burdened renters.   </a:t>
            </a:r>
          </a:p>
          <a:p>
            <a:pPr lvl="2"/>
            <a:r>
              <a:rPr lang="en-US" sz="2400" dirty="0">
                <a:solidFill>
                  <a:schemeClr val="bg1"/>
                </a:solidFill>
              </a:rPr>
              <a:t>Landlords can terminate leases and charge more rent. </a:t>
            </a:r>
          </a:p>
          <a:p>
            <a:pPr lvl="2"/>
            <a:r>
              <a:rPr lang="en-US" sz="2400" dirty="0">
                <a:solidFill>
                  <a:schemeClr val="bg1"/>
                </a:solidFill>
              </a:rPr>
              <a:t>Landlords can be “choosier” about applicants </a:t>
            </a:r>
          </a:p>
          <a:p>
            <a:pPr lvl="2"/>
            <a:r>
              <a:rPr lang="en-US" sz="2400" dirty="0">
                <a:solidFill>
                  <a:schemeClr val="bg1"/>
                </a:solidFill>
              </a:rPr>
              <a:t>Tenants have no where to move as costs go up.  As tenants stay, and become increasingly cost-burdened just to stay housed and teeter closer to possible eviction.    </a:t>
            </a:r>
          </a:p>
        </p:txBody>
      </p:sp>
    </p:spTree>
    <p:extLst>
      <p:ext uri="{BB962C8B-B14F-4D97-AF65-F5344CB8AC3E}">
        <p14:creationId xmlns:p14="http://schemas.microsoft.com/office/powerpoint/2010/main" val="145896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2F00-39F5-4060-9458-95E6F265BDE8}"/>
              </a:ext>
            </a:extLst>
          </p:cNvPr>
          <p:cNvSpPr>
            <a:spLocks noGrp="1"/>
          </p:cNvSpPr>
          <p:nvPr>
            <p:ph type="title"/>
          </p:nvPr>
        </p:nvSpPr>
        <p:spPr>
          <a:xfrm>
            <a:off x="838200" y="365126"/>
            <a:ext cx="10515600" cy="796018"/>
          </a:xfrm>
          <a:solidFill>
            <a:schemeClr val="bg1"/>
          </a:solidFill>
        </p:spPr>
        <p:txBody>
          <a:bodyPr>
            <a:normAutofit/>
          </a:bodyPr>
          <a:lstStyle/>
          <a:p>
            <a:pPr algn="ctr"/>
            <a:r>
              <a:rPr lang="en-US" sz="3600" b="1" dirty="0">
                <a:solidFill>
                  <a:srgbClr val="FFC000"/>
                </a:solidFill>
              </a:rPr>
              <a:t>Arizona Supply and Demand – Rental Homes - Part 1</a:t>
            </a:r>
          </a:p>
        </p:txBody>
      </p:sp>
      <p:graphicFrame>
        <p:nvGraphicFramePr>
          <p:cNvPr id="11" name="Chart 10">
            <a:extLst>
              <a:ext uri="{FF2B5EF4-FFF2-40B4-BE49-F238E27FC236}">
                <a16:creationId xmlns:a16="http://schemas.microsoft.com/office/drawing/2014/main" id="{08C0BA9B-F041-41DD-B137-22B8BDBD5941}"/>
              </a:ext>
            </a:extLst>
          </p:cNvPr>
          <p:cNvGraphicFramePr/>
          <p:nvPr>
            <p:extLst>
              <p:ext uri="{D42A27DB-BD31-4B8C-83A1-F6EECF244321}">
                <p14:modId xmlns:p14="http://schemas.microsoft.com/office/powerpoint/2010/main" val="359320037"/>
              </p:ext>
            </p:extLst>
          </p:nvPr>
        </p:nvGraphicFramePr>
        <p:xfrm>
          <a:off x="3947886" y="1524000"/>
          <a:ext cx="5573484" cy="4614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3261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A39D-C05B-45D1-B9DA-6F04F7045E62}"/>
              </a:ext>
            </a:extLst>
          </p:cNvPr>
          <p:cNvSpPr>
            <a:spLocks noGrp="1"/>
          </p:cNvSpPr>
          <p:nvPr>
            <p:ph type="title"/>
          </p:nvPr>
        </p:nvSpPr>
        <p:spPr>
          <a:xfrm>
            <a:off x="838200" y="365125"/>
            <a:ext cx="10515600" cy="1569692"/>
          </a:xfrm>
          <a:solidFill>
            <a:schemeClr val="tx1">
              <a:lumMod val="50000"/>
              <a:lumOff val="50000"/>
            </a:schemeClr>
          </a:solidFill>
        </p:spPr>
        <p:txBody>
          <a:bodyPr/>
          <a:lstStyle/>
          <a:p>
            <a:pPr algn="ctr"/>
            <a:r>
              <a:rPr lang="en-US" b="1" dirty="0">
                <a:solidFill>
                  <a:schemeClr val="bg1"/>
                </a:solidFill>
              </a:rPr>
              <a:t>Arizona Supply &amp; Demand Rental Units – Part 2 </a:t>
            </a:r>
            <a:r>
              <a:rPr lang="en-US" dirty="0"/>
              <a:t>	</a:t>
            </a:r>
          </a:p>
        </p:txBody>
      </p:sp>
      <p:graphicFrame>
        <p:nvGraphicFramePr>
          <p:cNvPr id="5" name="Chart 4">
            <a:extLst>
              <a:ext uri="{FF2B5EF4-FFF2-40B4-BE49-F238E27FC236}">
                <a16:creationId xmlns:a16="http://schemas.microsoft.com/office/drawing/2014/main" id="{BB9F1A34-3092-4054-AA61-ED9422C4ADF5}"/>
              </a:ext>
            </a:extLst>
          </p:cNvPr>
          <p:cNvGraphicFramePr/>
          <p:nvPr>
            <p:extLst>
              <p:ext uri="{D42A27DB-BD31-4B8C-83A1-F6EECF244321}">
                <p14:modId xmlns:p14="http://schemas.microsoft.com/office/powerpoint/2010/main" val="3719535378"/>
              </p:ext>
            </p:extLst>
          </p:nvPr>
        </p:nvGraphicFramePr>
        <p:xfrm>
          <a:off x="3460652" y="1338470"/>
          <a:ext cx="4698610" cy="4799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4534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4BFA-6AC9-4ECB-8A50-E44F9F5805D5}"/>
              </a:ext>
            </a:extLst>
          </p:cNvPr>
          <p:cNvSpPr>
            <a:spLocks noGrp="1"/>
          </p:cNvSpPr>
          <p:nvPr>
            <p:ph type="title"/>
          </p:nvPr>
        </p:nvSpPr>
        <p:spPr>
          <a:solidFill>
            <a:schemeClr val="tx1">
              <a:lumMod val="50000"/>
              <a:lumOff val="50000"/>
            </a:schemeClr>
          </a:solidFill>
        </p:spPr>
        <p:txBody>
          <a:bodyPr>
            <a:normAutofit/>
          </a:bodyPr>
          <a:lstStyle/>
          <a:p>
            <a:pPr algn="ctr"/>
            <a:r>
              <a:rPr lang="en-US" sz="4800" b="1" dirty="0">
                <a:solidFill>
                  <a:srgbClr val="FFC000"/>
                </a:solidFill>
              </a:rPr>
              <a:t>MARICOPA COUNTY EVICTION CASES FILED</a:t>
            </a:r>
          </a:p>
        </p:txBody>
      </p:sp>
      <p:graphicFrame>
        <p:nvGraphicFramePr>
          <p:cNvPr id="4" name="Content Placeholder 3">
            <a:extLst>
              <a:ext uri="{FF2B5EF4-FFF2-40B4-BE49-F238E27FC236}">
                <a16:creationId xmlns:a16="http://schemas.microsoft.com/office/drawing/2014/main" id="{00000000-0008-0000-0300-000003000000}"/>
              </a:ext>
            </a:extLst>
          </p:cNvPr>
          <p:cNvGraphicFramePr>
            <a:graphicFrameLocks noGrp="1"/>
          </p:cNvGraphicFramePr>
          <p:nvPr>
            <p:ph idx="1"/>
            <p:extLst>
              <p:ext uri="{D42A27DB-BD31-4B8C-83A1-F6EECF244321}">
                <p14:modId xmlns:p14="http://schemas.microsoft.com/office/powerpoint/2010/main" val="4117916521"/>
              </p:ext>
            </p:extLst>
          </p:nvPr>
        </p:nvGraphicFramePr>
        <p:xfrm>
          <a:off x="570914" y="2036641"/>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29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72AE8C-26AC-42C9-8196-30649E08A8F9}"/>
              </a:ext>
            </a:extLst>
          </p:cNvPr>
          <p:cNvSpPr>
            <a:spLocks noGrp="1"/>
          </p:cNvSpPr>
          <p:nvPr>
            <p:ph type="title"/>
          </p:nvPr>
        </p:nvSpPr>
        <p:spPr>
          <a:solidFill>
            <a:schemeClr val="tx1">
              <a:lumMod val="50000"/>
              <a:lumOff val="50000"/>
            </a:schemeClr>
          </a:solidFill>
        </p:spPr>
        <p:txBody>
          <a:bodyPr/>
          <a:lstStyle/>
          <a:p>
            <a:pPr algn="ctr"/>
            <a:r>
              <a:rPr lang="en-US" b="1" dirty="0">
                <a:solidFill>
                  <a:srgbClr val="FFC000"/>
                </a:solidFill>
              </a:rPr>
              <a:t>Data from Eviction Lab –evictionlab.org  </a:t>
            </a:r>
          </a:p>
        </p:txBody>
      </p:sp>
      <p:pic>
        <p:nvPicPr>
          <p:cNvPr id="5" name="Content Placeholder 4">
            <a:extLst>
              <a:ext uri="{FF2B5EF4-FFF2-40B4-BE49-F238E27FC236}">
                <a16:creationId xmlns:a16="http://schemas.microsoft.com/office/drawing/2014/main" id="{669BDC57-AA0F-42D0-81FE-F7FA8B9D0C1A}"/>
              </a:ext>
            </a:extLst>
          </p:cNvPr>
          <p:cNvPicPr>
            <a:picLocks noGrp="1" noChangeAspect="1"/>
          </p:cNvPicPr>
          <p:nvPr>
            <p:ph sz="half" idx="1"/>
          </p:nvPr>
        </p:nvPicPr>
        <p:blipFill>
          <a:blip r:embed="rId3"/>
          <a:stretch>
            <a:fillRect/>
          </a:stretch>
        </p:blipFill>
        <p:spPr>
          <a:xfrm>
            <a:off x="838200" y="1825624"/>
            <a:ext cx="7113104" cy="4879975"/>
          </a:xfrm>
        </p:spPr>
      </p:pic>
      <p:sp>
        <p:nvSpPr>
          <p:cNvPr id="7" name="Content Placeholder 6">
            <a:extLst>
              <a:ext uri="{FF2B5EF4-FFF2-40B4-BE49-F238E27FC236}">
                <a16:creationId xmlns:a16="http://schemas.microsoft.com/office/drawing/2014/main" id="{B98E9AE9-D233-4A14-AC09-3EC0B53706BF}"/>
              </a:ext>
            </a:extLst>
          </p:cNvPr>
          <p:cNvSpPr>
            <a:spLocks noGrp="1"/>
          </p:cNvSpPr>
          <p:nvPr>
            <p:ph sz="half" idx="2"/>
          </p:nvPr>
        </p:nvSpPr>
        <p:spPr>
          <a:xfrm>
            <a:off x="7951304" y="1825625"/>
            <a:ext cx="3402495" cy="4879974"/>
          </a:xfrm>
        </p:spPr>
        <p:txBody>
          <a:bodyPr>
            <a:normAutofit/>
          </a:bodyPr>
          <a:lstStyle/>
          <a:p>
            <a:endParaRPr lang="en-US" b="0" i="0" dirty="0">
              <a:solidFill>
                <a:srgbClr val="424242"/>
              </a:solidFill>
              <a:effectLst/>
              <a:latin typeface="Akkurat-Regular"/>
            </a:endParaRPr>
          </a:p>
          <a:p>
            <a:pPr marL="0" indent="0">
              <a:buNone/>
            </a:pPr>
            <a:r>
              <a:rPr lang="en-US" b="0" i="0" dirty="0">
                <a:solidFill>
                  <a:srgbClr val="424242"/>
                </a:solidFill>
                <a:effectLst/>
                <a:latin typeface="Akkurat-Regular"/>
              </a:rPr>
              <a:t>Eviction filings in Phoenix were near or above historical averages in January, February, and March of 2020.</a:t>
            </a:r>
            <a:r>
              <a:rPr lang="en-US" b="0" i="0" baseline="30000" dirty="0">
                <a:solidFill>
                  <a:srgbClr val="424242"/>
                </a:solidFill>
                <a:effectLst/>
                <a:latin typeface="Akkurat-Regular"/>
              </a:rPr>
              <a:t>1</a:t>
            </a:r>
            <a:r>
              <a:rPr lang="en-US" b="0" i="0" dirty="0">
                <a:solidFill>
                  <a:srgbClr val="424242"/>
                </a:solidFill>
                <a:effectLst/>
                <a:latin typeface="Akkurat-Regular"/>
              </a:rPr>
              <a:t> New filings dropped dramatically in April and have remained below historical averages.</a:t>
            </a:r>
            <a:endParaRPr lang="en-US" dirty="0"/>
          </a:p>
        </p:txBody>
      </p:sp>
    </p:spTree>
    <p:extLst>
      <p:ext uri="{BB962C8B-B14F-4D97-AF65-F5344CB8AC3E}">
        <p14:creationId xmlns:p14="http://schemas.microsoft.com/office/powerpoint/2010/main" val="1608411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678D-17F6-4273-BE01-5D7EECDF67B6}"/>
              </a:ext>
            </a:extLst>
          </p:cNvPr>
          <p:cNvSpPr>
            <a:spLocks noGrp="1"/>
          </p:cNvSpPr>
          <p:nvPr>
            <p:ph type="title"/>
          </p:nvPr>
        </p:nvSpPr>
        <p:spPr>
          <a:xfrm>
            <a:off x="838200" y="365126"/>
            <a:ext cx="10515600" cy="315912"/>
          </a:xfrm>
        </p:spPr>
        <p:txBody>
          <a:bodyPr>
            <a:noAutofit/>
          </a:bodyPr>
          <a:lstStyle/>
          <a:p>
            <a:pPr algn="ctr"/>
            <a:r>
              <a:rPr lang="en-US" sz="2800" b="1" dirty="0">
                <a:solidFill>
                  <a:srgbClr val="FFC000"/>
                </a:solidFill>
              </a:rPr>
              <a:t>Calendar Year 2022 Percent of Eviction Filings v. CY 2019 </a:t>
            </a:r>
          </a:p>
        </p:txBody>
      </p:sp>
      <p:sp>
        <p:nvSpPr>
          <p:cNvPr id="3" name="Content Placeholder 2">
            <a:extLst>
              <a:ext uri="{FF2B5EF4-FFF2-40B4-BE49-F238E27FC236}">
                <a16:creationId xmlns:a16="http://schemas.microsoft.com/office/drawing/2014/main" id="{AEAEE1E7-82A7-4C38-B5DE-135F5D16C212}"/>
              </a:ext>
            </a:extLst>
          </p:cNvPr>
          <p:cNvSpPr>
            <a:spLocks noGrp="1"/>
          </p:cNvSpPr>
          <p:nvPr>
            <p:ph idx="1"/>
          </p:nvPr>
        </p:nvSpPr>
        <p:spPr/>
        <p:txBody>
          <a:bodyPr/>
          <a:lstStyle/>
          <a:p>
            <a:endParaRPr lang="en-US" dirty="0"/>
          </a:p>
        </p:txBody>
      </p:sp>
      <p:graphicFrame>
        <p:nvGraphicFramePr>
          <p:cNvPr id="6" name="Table 6">
            <a:extLst>
              <a:ext uri="{FF2B5EF4-FFF2-40B4-BE49-F238E27FC236}">
                <a16:creationId xmlns:a16="http://schemas.microsoft.com/office/drawing/2014/main" id="{9AE8180A-A63A-4A62-B4FF-29E513EA2CF8}"/>
              </a:ext>
            </a:extLst>
          </p:cNvPr>
          <p:cNvGraphicFramePr>
            <a:graphicFrameLocks noGrp="1"/>
          </p:cNvGraphicFramePr>
          <p:nvPr>
            <p:extLst>
              <p:ext uri="{D42A27DB-BD31-4B8C-83A1-F6EECF244321}">
                <p14:modId xmlns:p14="http://schemas.microsoft.com/office/powerpoint/2010/main" val="1157894349"/>
              </p:ext>
            </p:extLst>
          </p:nvPr>
        </p:nvGraphicFramePr>
        <p:xfrm>
          <a:off x="838200" y="785705"/>
          <a:ext cx="10515600" cy="603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925087926"/>
                    </a:ext>
                  </a:extLst>
                </a:gridCol>
                <a:gridCol w="2628900">
                  <a:extLst>
                    <a:ext uri="{9D8B030D-6E8A-4147-A177-3AD203B41FA5}">
                      <a16:colId xmlns:a16="http://schemas.microsoft.com/office/drawing/2014/main" val="3951971162"/>
                    </a:ext>
                  </a:extLst>
                </a:gridCol>
                <a:gridCol w="2628900">
                  <a:extLst>
                    <a:ext uri="{9D8B030D-6E8A-4147-A177-3AD203B41FA5}">
                      <a16:colId xmlns:a16="http://schemas.microsoft.com/office/drawing/2014/main" val="981247370"/>
                    </a:ext>
                  </a:extLst>
                </a:gridCol>
                <a:gridCol w="2628900">
                  <a:extLst>
                    <a:ext uri="{9D8B030D-6E8A-4147-A177-3AD203B41FA5}">
                      <a16:colId xmlns:a16="http://schemas.microsoft.com/office/drawing/2014/main" val="3418188735"/>
                    </a:ext>
                  </a:extLst>
                </a:gridCol>
              </a:tblGrid>
              <a:tr h="620462">
                <a:tc>
                  <a:txBody>
                    <a:bodyPr/>
                    <a:lstStyle/>
                    <a:p>
                      <a:pPr algn="ctr"/>
                      <a:r>
                        <a:rPr lang="en-US" dirty="0"/>
                        <a:t>County </a:t>
                      </a:r>
                    </a:p>
                  </a:txBody>
                  <a:tcPr/>
                </a:tc>
                <a:tc>
                  <a:txBody>
                    <a:bodyPr/>
                    <a:lstStyle/>
                    <a:p>
                      <a:pPr algn="ctr"/>
                      <a:r>
                        <a:rPr lang="en-US" dirty="0"/>
                        <a:t>Percent Change </a:t>
                      </a:r>
                    </a:p>
                  </a:txBody>
                  <a:tcPr/>
                </a:tc>
                <a:tc>
                  <a:txBody>
                    <a:bodyPr/>
                    <a:lstStyle/>
                    <a:p>
                      <a:pPr algn="ctr"/>
                      <a:r>
                        <a:rPr lang="en-US" dirty="0"/>
                        <a:t>Jan –Feb 2022 Eviction Filings </a:t>
                      </a:r>
                    </a:p>
                  </a:txBody>
                  <a:tcPr/>
                </a:tc>
                <a:tc>
                  <a:txBody>
                    <a:bodyPr/>
                    <a:lstStyle/>
                    <a:p>
                      <a:pPr algn="ctr"/>
                      <a:r>
                        <a:rPr lang="en-US" dirty="0"/>
                        <a:t>Jan –Feb 2019 Eviction Filings </a:t>
                      </a:r>
                    </a:p>
                  </a:txBody>
                  <a:tcPr/>
                </a:tc>
                <a:extLst>
                  <a:ext uri="{0D108BD9-81ED-4DB2-BD59-A6C34878D82A}">
                    <a16:rowId xmlns:a16="http://schemas.microsoft.com/office/drawing/2014/main" val="2089836968"/>
                  </a:ext>
                </a:extLst>
              </a:tr>
              <a:tr h="354550">
                <a:tc>
                  <a:txBody>
                    <a:bodyPr/>
                    <a:lstStyle/>
                    <a:p>
                      <a:pPr algn="ctr"/>
                      <a:r>
                        <a:rPr lang="en-US" dirty="0">
                          <a:highlight>
                            <a:srgbClr val="FFFF00"/>
                          </a:highlight>
                        </a:rPr>
                        <a:t>Apache County </a:t>
                      </a:r>
                    </a:p>
                  </a:txBody>
                  <a:tcPr/>
                </a:tc>
                <a:tc>
                  <a:txBody>
                    <a:bodyPr/>
                    <a:lstStyle/>
                    <a:p>
                      <a:pPr algn="ctr"/>
                      <a:r>
                        <a:rPr lang="en-US" dirty="0">
                          <a:highlight>
                            <a:srgbClr val="FFFF00"/>
                          </a:highlight>
                        </a:rPr>
                        <a:t>100% </a:t>
                      </a:r>
                    </a:p>
                  </a:txBody>
                  <a:tcPr/>
                </a:tc>
                <a:tc>
                  <a:txBody>
                    <a:bodyPr/>
                    <a:lstStyle/>
                    <a:p>
                      <a:pPr algn="ctr"/>
                      <a:r>
                        <a:rPr lang="en-US" dirty="0"/>
                        <a:t>2</a:t>
                      </a:r>
                    </a:p>
                  </a:txBody>
                  <a:tcPr/>
                </a:tc>
                <a:tc>
                  <a:txBody>
                    <a:bodyPr/>
                    <a:lstStyle/>
                    <a:p>
                      <a:pPr algn="ctr"/>
                      <a:r>
                        <a:rPr lang="en-US" dirty="0"/>
                        <a:t>0 </a:t>
                      </a:r>
                    </a:p>
                  </a:txBody>
                  <a:tcPr/>
                </a:tc>
                <a:extLst>
                  <a:ext uri="{0D108BD9-81ED-4DB2-BD59-A6C34878D82A}">
                    <a16:rowId xmlns:a16="http://schemas.microsoft.com/office/drawing/2014/main" val="2533872345"/>
                  </a:ext>
                </a:extLst>
              </a:tr>
              <a:tr h="354550">
                <a:tc>
                  <a:txBody>
                    <a:bodyPr/>
                    <a:lstStyle/>
                    <a:p>
                      <a:pPr algn="ctr"/>
                      <a:r>
                        <a:rPr lang="en-US" dirty="0">
                          <a:highlight>
                            <a:srgbClr val="FFFF00"/>
                          </a:highlight>
                        </a:rPr>
                        <a:t>Cochise County </a:t>
                      </a:r>
                    </a:p>
                  </a:txBody>
                  <a:tcPr/>
                </a:tc>
                <a:tc>
                  <a:txBody>
                    <a:bodyPr/>
                    <a:lstStyle/>
                    <a:p>
                      <a:pPr algn="ctr"/>
                      <a:r>
                        <a:rPr lang="en-US" dirty="0">
                          <a:highlight>
                            <a:srgbClr val="FFFF00"/>
                          </a:highlight>
                        </a:rPr>
                        <a:t>130%</a:t>
                      </a:r>
                    </a:p>
                  </a:txBody>
                  <a:tcPr/>
                </a:tc>
                <a:tc>
                  <a:txBody>
                    <a:bodyPr/>
                    <a:lstStyle/>
                    <a:p>
                      <a:pPr algn="ctr"/>
                      <a:r>
                        <a:rPr lang="en-US" dirty="0"/>
                        <a:t>71</a:t>
                      </a:r>
                    </a:p>
                  </a:txBody>
                  <a:tcPr/>
                </a:tc>
                <a:tc>
                  <a:txBody>
                    <a:bodyPr/>
                    <a:lstStyle/>
                    <a:p>
                      <a:pPr algn="ctr"/>
                      <a:r>
                        <a:rPr lang="en-US" dirty="0"/>
                        <a:t>59</a:t>
                      </a:r>
                    </a:p>
                  </a:txBody>
                  <a:tcPr/>
                </a:tc>
                <a:extLst>
                  <a:ext uri="{0D108BD9-81ED-4DB2-BD59-A6C34878D82A}">
                    <a16:rowId xmlns:a16="http://schemas.microsoft.com/office/drawing/2014/main" val="448093594"/>
                  </a:ext>
                </a:extLst>
              </a:tr>
              <a:tr h="354550">
                <a:tc>
                  <a:txBody>
                    <a:bodyPr/>
                    <a:lstStyle/>
                    <a:p>
                      <a:pPr algn="ctr"/>
                      <a:r>
                        <a:rPr lang="en-US" dirty="0"/>
                        <a:t>Coconino County </a:t>
                      </a:r>
                    </a:p>
                  </a:txBody>
                  <a:tcPr/>
                </a:tc>
                <a:tc>
                  <a:txBody>
                    <a:bodyPr/>
                    <a:lstStyle/>
                    <a:p>
                      <a:pPr algn="ctr"/>
                      <a:r>
                        <a:rPr lang="en-US" dirty="0"/>
                        <a:t>50%</a:t>
                      </a:r>
                    </a:p>
                  </a:txBody>
                  <a:tcPr/>
                </a:tc>
                <a:tc>
                  <a:txBody>
                    <a:bodyPr/>
                    <a:lstStyle/>
                    <a:p>
                      <a:pPr algn="ctr"/>
                      <a:r>
                        <a:rPr lang="en-US" dirty="0"/>
                        <a:t>10</a:t>
                      </a:r>
                    </a:p>
                  </a:txBody>
                  <a:tcPr/>
                </a:tc>
                <a:tc>
                  <a:txBody>
                    <a:bodyPr/>
                    <a:lstStyle/>
                    <a:p>
                      <a:pPr algn="ctr"/>
                      <a:r>
                        <a:rPr lang="en-US" dirty="0"/>
                        <a:t>12</a:t>
                      </a:r>
                    </a:p>
                  </a:txBody>
                  <a:tcPr/>
                </a:tc>
                <a:extLst>
                  <a:ext uri="{0D108BD9-81ED-4DB2-BD59-A6C34878D82A}">
                    <a16:rowId xmlns:a16="http://schemas.microsoft.com/office/drawing/2014/main" val="1242188626"/>
                  </a:ext>
                </a:extLst>
              </a:tr>
              <a:tr h="354550">
                <a:tc>
                  <a:txBody>
                    <a:bodyPr/>
                    <a:lstStyle/>
                    <a:p>
                      <a:pPr algn="ctr"/>
                      <a:r>
                        <a:rPr lang="en-US" dirty="0">
                          <a:highlight>
                            <a:srgbClr val="FFFF00"/>
                          </a:highlight>
                        </a:rPr>
                        <a:t>Gila County </a:t>
                      </a:r>
                    </a:p>
                  </a:txBody>
                  <a:tcPr/>
                </a:tc>
                <a:tc>
                  <a:txBody>
                    <a:bodyPr/>
                    <a:lstStyle/>
                    <a:p>
                      <a:pPr algn="ctr"/>
                      <a:r>
                        <a:rPr lang="en-US" dirty="0">
                          <a:highlight>
                            <a:srgbClr val="FFFF00"/>
                          </a:highlight>
                        </a:rPr>
                        <a:t>120%</a:t>
                      </a:r>
                    </a:p>
                  </a:txBody>
                  <a:tcPr/>
                </a:tc>
                <a:tc>
                  <a:txBody>
                    <a:bodyPr/>
                    <a:lstStyle/>
                    <a:p>
                      <a:pPr algn="ctr"/>
                      <a:r>
                        <a:rPr lang="en-US" dirty="0"/>
                        <a:t>12</a:t>
                      </a:r>
                    </a:p>
                  </a:txBody>
                  <a:tcPr/>
                </a:tc>
                <a:tc>
                  <a:txBody>
                    <a:bodyPr/>
                    <a:lstStyle/>
                    <a:p>
                      <a:pPr algn="ctr"/>
                      <a:r>
                        <a:rPr lang="en-US" dirty="0"/>
                        <a:t>10</a:t>
                      </a:r>
                    </a:p>
                  </a:txBody>
                  <a:tcPr/>
                </a:tc>
                <a:extLst>
                  <a:ext uri="{0D108BD9-81ED-4DB2-BD59-A6C34878D82A}">
                    <a16:rowId xmlns:a16="http://schemas.microsoft.com/office/drawing/2014/main" val="1454673387"/>
                  </a:ext>
                </a:extLst>
              </a:tr>
              <a:tr h="354550">
                <a:tc>
                  <a:txBody>
                    <a:bodyPr/>
                    <a:lstStyle/>
                    <a:p>
                      <a:pPr algn="ctr"/>
                      <a:r>
                        <a:rPr lang="en-US" dirty="0">
                          <a:highlight>
                            <a:srgbClr val="FFFF00"/>
                          </a:highlight>
                        </a:rPr>
                        <a:t>Graham County </a:t>
                      </a:r>
                    </a:p>
                  </a:txBody>
                  <a:tcPr/>
                </a:tc>
                <a:tc>
                  <a:txBody>
                    <a:bodyPr/>
                    <a:lstStyle/>
                    <a:p>
                      <a:pPr algn="ctr"/>
                      <a:r>
                        <a:rPr lang="en-US" dirty="0">
                          <a:highlight>
                            <a:srgbClr val="FFFF00"/>
                          </a:highlight>
                        </a:rPr>
                        <a:t>146%</a:t>
                      </a:r>
                    </a:p>
                  </a:txBody>
                  <a:tcPr/>
                </a:tc>
                <a:tc>
                  <a:txBody>
                    <a:bodyPr/>
                    <a:lstStyle/>
                    <a:p>
                      <a:pPr algn="ctr"/>
                      <a:r>
                        <a:rPr lang="en-US" dirty="0"/>
                        <a:t>19</a:t>
                      </a:r>
                    </a:p>
                  </a:txBody>
                  <a:tcPr/>
                </a:tc>
                <a:tc>
                  <a:txBody>
                    <a:bodyPr/>
                    <a:lstStyle/>
                    <a:p>
                      <a:pPr algn="ctr"/>
                      <a:r>
                        <a:rPr lang="en-US" dirty="0"/>
                        <a:t>13</a:t>
                      </a:r>
                    </a:p>
                  </a:txBody>
                  <a:tcPr/>
                </a:tc>
                <a:extLst>
                  <a:ext uri="{0D108BD9-81ED-4DB2-BD59-A6C34878D82A}">
                    <a16:rowId xmlns:a16="http://schemas.microsoft.com/office/drawing/2014/main" val="3380908792"/>
                  </a:ext>
                </a:extLst>
              </a:tr>
              <a:tr h="354550">
                <a:tc>
                  <a:txBody>
                    <a:bodyPr/>
                    <a:lstStyle/>
                    <a:p>
                      <a:pPr algn="ctr"/>
                      <a:r>
                        <a:rPr lang="en-US" dirty="0">
                          <a:highlight>
                            <a:srgbClr val="FFFF00"/>
                          </a:highlight>
                        </a:rPr>
                        <a:t>Greenlee County </a:t>
                      </a:r>
                    </a:p>
                  </a:txBody>
                  <a:tcPr/>
                </a:tc>
                <a:tc>
                  <a:txBody>
                    <a:bodyPr/>
                    <a:lstStyle/>
                    <a:p>
                      <a:pPr algn="ctr"/>
                      <a:r>
                        <a:rPr lang="en-US" dirty="0">
                          <a:highlight>
                            <a:srgbClr val="FFFF00"/>
                          </a:highlight>
                        </a:rPr>
                        <a:t>100%</a:t>
                      </a:r>
                    </a:p>
                  </a:txBody>
                  <a:tcPr/>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196802339"/>
                  </a:ext>
                </a:extLst>
              </a:tr>
              <a:tr h="354550">
                <a:tc>
                  <a:txBody>
                    <a:bodyPr/>
                    <a:lstStyle/>
                    <a:p>
                      <a:pPr algn="ctr"/>
                      <a:r>
                        <a:rPr lang="en-US" dirty="0">
                          <a:highlight>
                            <a:srgbClr val="FFFF00"/>
                          </a:highlight>
                        </a:rPr>
                        <a:t>La Paz</a:t>
                      </a:r>
                    </a:p>
                  </a:txBody>
                  <a:tcPr/>
                </a:tc>
                <a:tc>
                  <a:txBody>
                    <a:bodyPr/>
                    <a:lstStyle/>
                    <a:p>
                      <a:pPr algn="ctr"/>
                      <a:r>
                        <a:rPr lang="en-US" dirty="0">
                          <a:highlight>
                            <a:srgbClr val="FFFF00"/>
                          </a:highlight>
                        </a:rPr>
                        <a:t>121%</a:t>
                      </a:r>
                    </a:p>
                  </a:txBody>
                  <a:tcPr/>
                </a:tc>
                <a:tc>
                  <a:txBody>
                    <a:bodyPr/>
                    <a:lstStyle/>
                    <a:p>
                      <a:pPr algn="ctr"/>
                      <a:r>
                        <a:rPr lang="en-US" dirty="0"/>
                        <a:t>17</a:t>
                      </a:r>
                    </a:p>
                  </a:txBody>
                  <a:tcPr/>
                </a:tc>
                <a:tc>
                  <a:txBody>
                    <a:bodyPr/>
                    <a:lstStyle/>
                    <a:p>
                      <a:pPr algn="ctr"/>
                      <a:r>
                        <a:rPr lang="en-US" dirty="0"/>
                        <a:t>14</a:t>
                      </a:r>
                    </a:p>
                  </a:txBody>
                  <a:tcPr/>
                </a:tc>
                <a:extLst>
                  <a:ext uri="{0D108BD9-81ED-4DB2-BD59-A6C34878D82A}">
                    <a16:rowId xmlns:a16="http://schemas.microsoft.com/office/drawing/2014/main" val="1784953382"/>
                  </a:ext>
                </a:extLst>
              </a:tr>
              <a:tr h="354550">
                <a:tc>
                  <a:txBody>
                    <a:bodyPr/>
                    <a:lstStyle/>
                    <a:p>
                      <a:pPr algn="ctr"/>
                      <a:r>
                        <a:rPr lang="en-US" dirty="0"/>
                        <a:t>Mohave </a:t>
                      </a:r>
                    </a:p>
                  </a:txBody>
                  <a:tcPr/>
                </a:tc>
                <a:tc>
                  <a:txBody>
                    <a:bodyPr/>
                    <a:lstStyle/>
                    <a:p>
                      <a:pPr algn="ctr"/>
                      <a:r>
                        <a:rPr lang="en-US" dirty="0"/>
                        <a:t>88%</a:t>
                      </a:r>
                    </a:p>
                  </a:txBody>
                  <a:tcPr/>
                </a:tc>
                <a:tc>
                  <a:txBody>
                    <a:bodyPr/>
                    <a:lstStyle/>
                    <a:p>
                      <a:pPr algn="ctr"/>
                      <a:r>
                        <a:rPr lang="en-US" dirty="0"/>
                        <a:t>163</a:t>
                      </a:r>
                    </a:p>
                  </a:txBody>
                  <a:tcPr/>
                </a:tc>
                <a:tc>
                  <a:txBody>
                    <a:bodyPr/>
                    <a:lstStyle/>
                    <a:p>
                      <a:pPr algn="ctr"/>
                      <a:r>
                        <a:rPr lang="en-US" dirty="0"/>
                        <a:t>188</a:t>
                      </a:r>
                    </a:p>
                  </a:txBody>
                  <a:tcPr/>
                </a:tc>
                <a:extLst>
                  <a:ext uri="{0D108BD9-81ED-4DB2-BD59-A6C34878D82A}">
                    <a16:rowId xmlns:a16="http://schemas.microsoft.com/office/drawing/2014/main" val="484402424"/>
                  </a:ext>
                </a:extLst>
              </a:tr>
              <a:tr h="354550">
                <a:tc>
                  <a:txBody>
                    <a:bodyPr/>
                    <a:lstStyle/>
                    <a:p>
                      <a:pPr algn="ctr"/>
                      <a:r>
                        <a:rPr lang="en-US" dirty="0"/>
                        <a:t>Navajo</a:t>
                      </a:r>
                    </a:p>
                  </a:txBody>
                  <a:tcPr/>
                </a:tc>
                <a:tc>
                  <a:txBody>
                    <a:bodyPr/>
                    <a:lstStyle/>
                    <a:p>
                      <a:pPr algn="ctr"/>
                      <a:r>
                        <a:rPr lang="en-US" dirty="0"/>
                        <a:t>77%</a:t>
                      </a:r>
                    </a:p>
                  </a:txBody>
                  <a:tcPr/>
                </a:tc>
                <a:tc>
                  <a:txBody>
                    <a:bodyPr/>
                    <a:lstStyle/>
                    <a:p>
                      <a:pPr algn="ctr"/>
                      <a:r>
                        <a:rPr lang="en-US" dirty="0"/>
                        <a:t>20</a:t>
                      </a:r>
                    </a:p>
                  </a:txBody>
                  <a:tcPr/>
                </a:tc>
                <a:tc>
                  <a:txBody>
                    <a:bodyPr/>
                    <a:lstStyle/>
                    <a:p>
                      <a:pPr algn="ctr"/>
                      <a:r>
                        <a:rPr lang="en-US" dirty="0"/>
                        <a:t>36</a:t>
                      </a:r>
                    </a:p>
                  </a:txBody>
                  <a:tcPr/>
                </a:tc>
                <a:extLst>
                  <a:ext uri="{0D108BD9-81ED-4DB2-BD59-A6C34878D82A}">
                    <a16:rowId xmlns:a16="http://schemas.microsoft.com/office/drawing/2014/main" val="3921808504"/>
                  </a:ext>
                </a:extLst>
              </a:tr>
              <a:tr h="620462">
                <a:tc>
                  <a:txBody>
                    <a:bodyPr/>
                    <a:lstStyle/>
                    <a:p>
                      <a:pPr algn="ctr"/>
                      <a:r>
                        <a:rPr lang="en-US" dirty="0"/>
                        <a:t>Pima </a:t>
                      </a:r>
                    </a:p>
                  </a:txBody>
                  <a:tcPr/>
                </a:tc>
                <a:tc>
                  <a:txBody>
                    <a:bodyPr/>
                    <a:lstStyle/>
                    <a:p>
                      <a:pPr algn="ctr"/>
                      <a:r>
                        <a:rPr lang="en-US" dirty="0"/>
                        <a:t>87%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1920</a:t>
                      </a:r>
                    </a:p>
                    <a:p>
                      <a:pPr algn="ctr"/>
                      <a:endParaRPr lang="en-US" dirty="0"/>
                    </a:p>
                  </a:txBody>
                  <a:tcPr/>
                </a:tc>
                <a:tc>
                  <a:txBody>
                    <a:bodyPr/>
                    <a:lstStyle/>
                    <a:p>
                      <a:pPr algn="ctr"/>
                      <a:r>
                        <a:rPr lang="en-US" dirty="0"/>
                        <a:t>2202</a:t>
                      </a:r>
                    </a:p>
                  </a:txBody>
                  <a:tcPr/>
                </a:tc>
                <a:extLst>
                  <a:ext uri="{0D108BD9-81ED-4DB2-BD59-A6C34878D82A}">
                    <a16:rowId xmlns:a16="http://schemas.microsoft.com/office/drawing/2014/main" val="3151994728"/>
                  </a:ext>
                </a:extLst>
              </a:tr>
              <a:tr h="354550">
                <a:tc>
                  <a:txBody>
                    <a:bodyPr/>
                    <a:lstStyle/>
                    <a:p>
                      <a:pPr algn="ctr"/>
                      <a:r>
                        <a:rPr lang="en-US" dirty="0"/>
                        <a:t>Pinal County </a:t>
                      </a:r>
                    </a:p>
                  </a:txBody>
                  <a:tcPr/>
                </a:tc>
                <a:tc>
                  <a:txBody>
                    <a:bodyPr/>
                    <a:lstStyle/>
                    <a:p>
                      <a:pPr algn="ctr"/>
                      <a:r>
                        <a:rPr lang="en-US" dirty="0"/>
                        <a:t>65%</a:t>
                      </a:r>
                    </a:p>
                  </a:txBody>
                  <a:tcPr/>
                </a:tc>
                <a:tc>
                  <a:txBody>
                    <a:bodyPr/>
                    <a:lstStyle/>
                    <a:p>
                      <a:pPr algn="ctr"/>
                      <a:r>
                        <a:rPr lang="en-US" dirty="0"/>
                        <a:t>222</a:t>
                      </a:r>
                    </a:p>
                  </a:txBody>
                  <a:tcPr/>
                </a:tc>
                <a:tc>
                  <a:txBody>
                    <a:bodyPr/>
                    <a:lstStyle/>
                    <a:p>
                      <a:pPr algn="ctr"/>
                      <a:r>
                        <a:rPr lang="en-US" dirty="0"/>
                        <a:t>342</a:t>
                      </a:r>
                    </a:p>
                  </a:txBody>
                  <a:tcPr/>
                </a:tc>
                <a:extLst>
                  <a:ext uri="{0D108BD9-81ED-4DB2-BD59-A6C34878D82A}">
                    <a16:rowId xmlns:a16="http://schemas.microsoft.com/office/drawing/2014/main" val="2079008670"/>
                  </a:ext>
                </a:extLst>
              </a:tr>
              <a:tr h="354550">
                <a:tc>
                  <a:txBody>
                    <a:bodyPr/>
                    <a:lstStyle/>
                    <a:p>
                      <a:pPr algn="ctr"/>
                      <a:r>
                        <a:rPr lang="en-US" dirty="0"/>
                        <a:t>Yavapai </a:t>
                      </a:r>
                    </a:p>
                  </a:txBody>
                  <a:tcPr/>
                </a:tc>
                <a:tc>
                  <a:txBody>
                    <a:bodyPr/>
                    <a:lstStyle/>
                    <a:p>
                      <a:pPr algn="ctr"/>
                      <a:r>
                        <a:rPr lang="en-US" dirty="0"/>
                        <a:t>90%</a:t>
                      </a:r>
                    </a:p>
                  </a:txBody>
                  <a:tcPr/>
                </a:tc>
                <a:tc>
                  <a:txBody>
                    <a:bodyPr/>
                    <a:lstStyle/>
                    <a:p>
                      <a:pPr algn="ctr"/>
                      <a:r>
                        <a:rPr lang="en-US" dirty="0"/>
                        <a:t>88</a:t>
                      </a:r>
                    </a:p>
                  </a:txBody>
                  <a:tcPr/>
                </a:tc>
                <a:tc>
                  <a:txBody>
                    <a:bodyPr/>
                    <a:lstStyle/>
                    <a:p>
                      <a:pPr algn="ctr"/>
                      <a:r>
                        <a:rPr lang="en-US" dirty="0"/>
                        <a:t>98</a:t>
                      </a:r>
                    </a:p>
                  </a:txBody>
                  <a:tcPr/>
                </a:tc>
                <a:extLst>
                  <a:ext uri="{0D108BD9-81ED-4DB2-BD59-A6C34878D82A}">
                    <a16:rowId xmlns:a16="http://schemas.microsoft.com/office/drawing/2014/main" val="759714604"/>
                  </a:ext>
                </a:extLst>
              </a:tr>
              <a:tr h="354550">
                <a:tc>
                  <a:txBody>
                    <a:bodyPr/>
                    <a:lstStyle/>
                    <a:p>
                      <a:pPr algn="ctr"/>
                      <a:r>
                        <a:rPr lang="en-US" dirty="0">
                          <a:highlight>
                            <a:srgbClr val="FFFF00"/>
                          </a:highlight>
                        </a:rPr>
                        <a:t>Yuma </a:t>
                      </a:r>
                    </a:p>
                  </a:txBody>
                  <a:tcPr/>
                </a:tc>
                <a:tc>
                  <a:txBody>
                    <a:bodyPr/>
                    <a:lstStyle/>
                    <a:p>
                      <a:pPr algn="ctr"/>
                      <a:r>
                        <a:rPr lang="en-US" dirty="0">
                          <a:highlight>
                            <a:srgbClr val="FFFF00"/>
                          </a:highlight>
                        </a:rPr>
                        <a:t>102%</a:t>
                      </a:r>
                    </a:p>
                  </a:txBody>
                  <a:tcPr/>
                </a:tc>
                <a:tc>
                  <a:txBody>
                    <a:bodyPr/>
                    <a:lstStyle/>
                    <a:p>
                      <a:pPr algn="ctr"/>
                      <a:r>
                        <a:rPr lang="en-US" dirty="0"/>
                        <a:t>110</a:t>
                      </a:r>
                    </a:p>
                  </a:txBody>
                  <a:tcPr/>
                </a:tc>
                <a:tc>
                  <a:txBody>
                    <a:bodyPr/>
                    <a:lstStyle/>
                    <a:p>
                      <a:pPr algn="ctr"/>
                      <a:r>
                        <a:rPr lang="en-US" dirty="0"/>
                        <a:t>109</a:t>
                      </a:r>
                    </a:p>
                  </a:txBody>
                  <a:tcPr/>
                </a:tc>
                <a:extLst>
                  <a:ext uri="{0D108BD9-81ED-4DB2-BD59-A6C34878D82A}">
                    <a16:rowId xmlns:a16="http://schemas.microsoft.com/office/drawing/2014/main" val="3427784695"/>
                  </a:ext>
                </a:extLst>
              </a:tr>
              <a:tr h="3545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11316841"/>
                  </a:ext>
                </a:extLst>
              </a:tr>
            </a:tbl>
          </a:graphicData>
        </a:graphic>
      </p:graphicFrame>
    </p:spTree>
    <p:extLst>
      <p:ext uri="{BB962C8B-B14F-4D97-AF65-F5344CB8AC3E}">
        <p14:creationId xmlns:p14="http://schemas.microsoft.com/office/powerpoint/2010/main" val="320706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3C19-EB5B-4CDC-BD99-3D7BE98E3D1E}"/>
              </a:ext>
            </a:extLst>
          </p:cNvPr>
          <p:cNvSpPr>
            <a:spLocks noGrp="1"/>
          </p:cNvSpPr>
          <p:nvPr>
            <p:ph type="title"/>
          </p:nvPr>
        </p:nvSpPr>
        <p:spPr/>
        <p:txBody>
          <a:bodyPr>
            <a:normAutofit/>
          </a:bodyPr>
          <a:lstStyle/>
          <a:p>
            <a:pPr algn="ctr"/>
            <a:r>
              <a:rPr lang="en-US" sz="5400" b="1" dirty="0">
                <a:solidFill>
                  <a:srgbClr val="FFC000"/>
                </a:solidFill>
              </a:rPr>
              <a:t>Evictions -  What is Happening NOW?  </a:t>
            </a:r>
          </a:p>
        </p:txBody>
      </p:sp>
      <p:pic>
        <p:nvPicPr>
          <p:cNvPr id="3074" name="Picture 2" descr="See the source image">
            <a:extLst>
              <a:ext uri="{FF2B5EF4-FFF2-40B4-BE49-F238E27FC236}">
                <a16:creationId xmlns:a16="http://schemas.microsoft.com/office/drawing/2014/main" id="{D3EAC666-EE69-40C9-A5F9-AA5A7D8AC0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8123" y="1913206"/>
            <a:ext cx="8693833" cy="4178105"/>
          </a:xfrm>
          <a:prstGeom prst="rect">
            <a:avLst/>
          </a:prstGeom>
          <a:solidFill>
            <a:schemeClr val="tx1">
              <a:lumMod val="50000"/>
              <a:lumOff val="50000"/>
            </a:schemeClr>
          </a:solidFill>
        </p:spPr>
      </p:pic>
    </p:spTree>
    <p:extLst>
      <p:ext uri="{BB962C8B-B14F-4D97-AF65-F5344CB8AC3E}">
        <p14:creationId xmlns:p14="http://schemas.microsoft.com/office/powerpoint/2010/main" val="2050298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185E9-EFCE-4E90-8717-6D126D8A6CB2}"/>
              </a:ext>
            </a:extLst>
          </p:cNvPr>
          <p:cNvSpPr/>
          <p:nvPr/>
        </p:nvSpPr>
        <p:spPr>
          <a:xfrm>
            <a:off x="0" y="0"/>
            <a:ext cx="1936865" cy="6858000"/>
          </a:xfrm>
          <a:prstGeom prst="rect">
            <a:avLst/>
          </a:prstGeom>
          <a:solidFill>
            <a:srgbClr val="094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2D06B"/>
                </a:solidFill>
                <a:effectLst/>
                <a:uLnTx/>
                <a:uFillTx/>
                <a:latin typeface="Open Sans"/>
                <a:ea typeface="+mn-ea"/>
                <a:cs typeface="+mn-cs"/>
              </a:rPr>
              <a:t>Eviction Process</a:t>
            </a:r>
          </a:p>
        </p:txBody>
      </p:sp>
      <p:pic>
        <p:nvPicPr>
          <p:cNvPr id="8" name="Picture 7" descr="Icon&#10;&#10;Description automatically generated">
            <a:extLst>
              <a:ext uri="{FF2B5EF4-FFF2-40B4-BE49-F238E27FC236}">
                <a16:creationId xmlns:a16="http://schemas.microsoft.com/office/drawing/2014/main" id="{23E4F654-84A4-481E-A606-F12BA2384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0" y="203661"/>
            <a:ext cx="1688523" cy="851016"/>
          </a:xfrm>
          <a:prstGeom prst="rect">
            <a:avLst/>
          </a:prstGeom>
        </p:spPr>
      </p:pic>
      <p:pic>
        <p:nvPicPr>
          <p:cNvPr id="10" name="Picture 9" descr="Icon&#10;&#10;Description automatically generated">
            <a:extLst>
              <a:ext uri="{FF2B5EF4-FFF2-40B4-BE49-F238E27FC236}">
                <a16:creationId xmlns:a16="http://schemas.microsoft.com/office/drawing/2014/main" id="{DC4708AA-2D58-471F-BCFA-E5D9978E7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153" y="1401847"/>
            <a:ext cx="875896" cy="875896"/>
          </a:xfrm>
          <a:prstGeom prst="rect">
            <a:avLst/>
          </a:prstGeom>
        </p:spPr>
      </p:pic>
      <p:sp>
        <p:nvSpPr>
          <p:cNvPr id="11" name="TextBox 10">
            <a:extLst>
              <a:ext uri="{FF2B5EF4-FFF2-40B4-BE49-F238E27FC236}">
                <a16:creationId xmlns:a16="http://schemas.microsoft.com/office/drawing/2014/main" id="{5E4ADE6C-18CA-4402-B698-F5FE8F67E827}"/>
              </a:ext>
            </a:extLst>
          </p:cNvPr>
          <p:cNvSpPr txBox="1"/>
          <p:nvPr/>
        </p:nvSpPr>
        <p:spPr>
          <a:xfrm>
            <a:off x="3832165" y="1516629"/>
            <a:ext cx="70242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Landlord provides </a:t>
            </a:r>
            <a:r>
              <a:rPr kumimoji="0" lang="en-US" sz="2000" b="1" i="0" u="none" strike="noStrike" kern="1200" cap="none" spc="0" normalizeH="0" baseline="0" noProof="0" dirty="0">
                <a:ln>
                  <a:noFill/>
                </a:ln>
                <a:solidFill>
                  <a:srgbClr val="1CAEC6"/>
                </a:solidFill>
                <a:effectLst/>
                <a:uLnTx/>
                <a:uFillTx/>
                <a:latin typeface="Open Sans" panose="020B0604020202020204" charset="0"/>
                <a:ea typeface="Open Sans" panose="020B0604020202020204" charset="0"/>
                <a:cs typeface="Open Sans" panose="020B0604020202020204" charset="0"/>
              </a:rPr>
              <a:t>NOTICE</a:t>
            </a: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to the tenant about the lease or rental agreement not being followed.</a:t>
            </a:r>
          </a:p>
        </p:txBody>
      </p:sp>
      <p:pic>
        <p:nvPicPr>
          <p:cNvPr id="13" name="Picture 12" descr="Icon&#10;&#10;Description automatically generated">
            <a:extLst>
              <a:ext uri="{FF2B5EF4-FFF2-40B4-BE49-F238E27FC236}">
                <a16:creationId xmlns:a16="http://schemas.microsoft.com/office/drawing/2014/main" id="{30413D5A-3A8B-41BD-B352-6CCA8EB40BE4}"/>
              </a:ext>
            </a:extLst>
          </p:cNvPr>
          <p:cNvPicPr>
            <a:picLocks noChangeAspect="1"/>
          </p:cNvPicPr>
          <p:nvPr/>
        </p:nvPicPr>
        <p:blipFill rotWithShape="1">
          <a:blip r:embed="rId5">
            <a:extLst>
              <a:ext uri="{28A0092B-C50C-407E-A947-70E740481C1C}">
                <a14:useLocalDpi xmlns:a14="http://schemas.microsoft.com/office/drawing/2010/main" val="0"/>
              </a:ext>
            </a:extLst>
          </a:blip>
          <a:srcRect l="9054" t="7042" r="8854" b="7646"/>
          <a:stretch/>
        </p:blipFill>
        <p:spPr>
          <a:xfrm>
            <a:off x="2699153" y="2660072"/>
            <a:ext cx="875895" cy="910244"/>
          </a:xfrm>
          <a:prstGeom prst="rect">
            <a:avLst/>
          </a:prstGeom>
        </p:spPr>
      </p:pic>
      <p:sp>
        <p:nvSpPr>
          <p:cNvPr id="14" name="TextBox 13">
            <a:extLst>
              <a:ext uri="{FF2B5EF4-FFF2-40B4-BE49-F238E27FC236}">
                <a16:creationId xmlns:a16="http://schemas.microsoft.com/office/drawing/2014/main" id="{A2ED4BEE-9ED2-4731-A952-CA3BB6588488}"/>
              </a:ext>
            </a:extLst>
          </p:cNvPr>
          <p:cNvSpPr txBox="1"/>
          <p:nvPr/>
        </p:nvSpPr>
        <p:spPr>
          <a:xfrm>
            <a:off x="3832164" y="2807984"/>
            <a:ext cx="70242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Tenant has the opportunity to correct the issue (except in immediate or irreparable violations of the lease).</a:t>
            </a:r>
          </a:p>
        </p:txBody>
      </p:sp>
      <p:pic>
        <p:nvPicPr>
          <p:cNvPr id="16" name="Picture 15" descr="Icon&#10;&#10;Description automatically generated">
            <a:extLst>
              <a:ext uri="{FF2B5EF4-FFF2-40B4-BE49-F238E27FC236}">
                <a16:creationId xmlns:a16="http://schemas.microsoft.com/office/drawing/2014/main" id="{393FEBD9-3B32-4037-9D38-3A8EF3CA81F8}"/>
              </a:ext>
            </a:extLst>
          </p:cNvPr>
          <p:cNvPicPr>
            <a:picLocks noChangeAspect="1"/>
          </p:cNvPicPr>
          <p:nvPr/>
        </p:nvPicPr>
        <p:blipFill rotWithShape="1">
          <a:blip r:embed="rId6">
            <a:extLst>
              <a:ext uri="{28A0092B-C50C-407E-A947-70E740481C1C}">
                <a14:useLocalDpi xmlns:a14="http://schemas.microsoft.com/office/drawing/2010/main" val="0"/>
              </a:ext>
            </a:extLst>
          </a:blip>
          <a:srcRect l="11503" t="3527" r="16642" b="4400"/>
          <a:stretch/>
        </p:blipFill>
        <p:spPr>
          <a:xfrm>
            <a:off x="2483714" y="3952645"/>
            <a:ext cx="1100052" cy="939720"/>
          </a:xfrm>
          <a:prstGeom prst="rect">
            <a:avLst/>
          </a:prstGeom>
        </p:spPr>
      </p:pic>
      <p:sp>
        <p:nvSpPr>
          <p:cNvPr id="17" name="TextBox 16">
            <a:extLst>
              <a:ext uri="{FF2B5EF4-FFF2-40B4-BE49-F238E27FC236}">
                <a16:creationId xmlns:a16="http://schemas.microsoft.com/office/drawing/2014/main" id="{DC9544CA-4ACC-4AB3-A89C-674A36E70934}"/>
              </a:ext>
            </a:extLst>
          </p:cNvPr>
          <p:cNvSpPr txBox="1"/>
          <p:nvPr/>
        </p:nvSpPr>
        <p:spPr>
          <a:xfrm>
            <a:off x="3832166" y="4099339"/>
            <a:ext cx="70242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If not corrected, the landlord can file a </a:t>
            </a:r>
            <a:r>
              <a:rPr kumimoji="0" lang="en-US" sz="2000" b="1" i="0" u="none" strike="noStrike" kern="1200" cap="none" spc="0" normalizeH="0" baseline="0" noProof="0" dirty="0">
                <a:ln>
                  <a:noFill/>
                </a:ln>
                <a:solidFill>
                  <a:srgbClr val="1CAEC6"/>
                </a:solidFill>
                <a:effectLst/>
                <a:uLnTx/>
                <a:uFillTx/>
                <a:latin typeface="Open Sans" panose="020B0604020202020204" charset="0"/>
                <a:ea typeface="Open Sans" panose="020B0604020202020204" charset="0"/>
                <a:cs typeface="Open Sans" panose="020B0604020202020204" charset="0"/>
              </a:rPr>
              <a:t>COMPLAINT</a:t>
            </a: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with the court to evict the tenant.</a:t>
            </a:r>
          </a:p>
        </p:txBody>
      </p:sp>
      <p:pic>
        <p:nvPicPr>
          <p:cNvPr id="19" name="Picture 18" descr="Icon&#10;&#10;Description automatically generated">
            <a:extLst>
              <a:ext uri="{FF2B5EF4-FFF2-40B4-BE49-F238E27FC236}">
                <a16:creationId xmlns:a16="http://schemas.microsoft.com/office/drawing/2014/main" id="{281C7301-E476-436E-A68F-0A087A48B8F7}"/>
              </a:ext>
            </a:extLst>
          </p:cNvPr>
          <p:cNvPicPr>
            <a:picLocks noChangeAspect="1"/>
          </p:cNvPicPr>
          <p:nvPr/>
        </p:nvPicPr>
        <p:blipFill rotWithShape="1">
          <a:blip r:embed="rId7">
            <a:extLst>
              <a:ext uri="{28A0092B-C50C-407E-A947-70E740481C1C}">
                <a14:useLocalDpi xmlns:a14="http://schemas.microsoft.com/office/drawing/2010/main" val="0"/>
              </a:ext>
            </a:extLst>
          </a:blip>
          <a:srcRect l="7029" r="5948" b="16872"/>
          <a:stretch/>
        </p:blipFill>
        <p:spPr>
          <a:xfrm>
            <a:off x="2707871" y="5274694"/>
            <a:ext cx="881150" cy="937898"/>
          </a:xfrm>
          <a:prstGeom prst="rect">
            <a:avLst/>
          </a:prstGeom>
        </p:spPr>
      </p:pic>
      <p:sp>
        <p:nvSpPr>
          <p:cNvPr id="20" name="TextBox 19">
            <a:extLst>
              <a:ext uri="{FF2B5EF4-FFF2-40B4-BE49-F238E27FC236}">
                <a16:creationId xmlns:a16="http://schemas.microsoft.com/office/drawing/2014/main" id="{A364C21C-8F93-4E37-BFE5-FEDC71CCC042}"/>
              </a:ext>
            </a:extLst>
          </p:cNvPr>
          <p:cNvSpPr txBox="1"/>
          <p:nvPr/>
        </p:nvSpPr>
        <p:spPr>
          <a:xfrm>
            <a:off x="3832167" y="5426122"/>
            <a:ext cx="70242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The tenant is issued a </a:t>
            </a:r>
            <a:r>
              <a:rPr kumimoji="0" lang="en-US" sz="2000" b="1" i="0" u="none" strike="noStrike" kern="1200" cap="none" spc="0" normalizeH="0" baseline="0" noProof="0" dirty="0">
                <a:ln>
                  <a:noFill/>
                </a:ln>
                <a:solidFill>
                  <a:srgbClr val="1CAEC6"/>
                </a:solidFill>
                <a:effectLst/>
                <a:uLnTx/>
                <a:uFillTx/>
                <a:latin typeface="Open Sans" panose="020B0604020202020204" charset="0"/>
                <a:ea typeface="Open Sans" panose="020B0604020202020204" charset="0"/>
                <a:cs typeface="Open Sans" panose="020B0604020202020204" charset="0"/>
              </a:rPr>
              <a:t>SUMMONS</a:t>
            </a: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by the court for a hearing about the Complaint.</a:t>
            </a:r>
          </a:p>
        </p:txBody>
      </p:sp>
      <p:sp>
        <p:nvSpPr>
          <p:cNvPr id="21" name="TextBox 20">
            <a:extLst>
              <a:ext uri="{FF2B5EF4-FFF2-40B4-BE49-F238E27FC236}">
                <a16:creationId xmlns:a16="http://schemas.microsoft.com/office/drawing/2014/main" id="{B4E6A070-8F88-49AF-8A6F-41FD743EB60B}"/>
              </a:ext>
            </a:extLst>
          </p:cNvPr>
          <p:cNvSpPr txBox="1"/>
          <p:nvPr/>
        </p:nvSpPr>
        <p:spPr>
          <a:xfrm>
            <a:off x="3778134" y="172030"/>
            <a:ext cx="7132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srgbClr val="002060"/>
                </a:solidFill>
                <a:effectLst/>
                <a:uLnTx/>
                <a:uFillTx/>
                <a:latin typeface="Open Sans" panose="020B0604020202020204" charset="0"/>
                <a:ea typeface="Open Sans" panose="020B0604020202020204" charset="0"/>
                <a:cs typeface="Open Sans" panose="020B0604020202020204" charset="0"/>
              </a:rPr>
              <a:t>Eviction Process Overview</a:t>
            </a:r>
          </a:p>
        </p:txBody>
      </p:sp>
      <p:cxnSp>
        <p:nvCxnSpPr>
          <p:cNvPr id="15" name="Straight Connector 14">
            <a:extLst>
              <a:ext uri="{FF2B5EF4-FFF2-40B4-BE49-F238E27FC236}">
                <a16:creationId xmlns:a16="http://schemas.microsoft.com/office/drawing/2014/main" id="{E4963383-2F74-4EC5-A3F6-81D13B214D69}"/>
              </a:ext>
            </a:extLst>
          </p:cNvPr>
          <p:cNvCxnSpPr/>
          <p:nvPr/>
        </p:nvCxnSpPr>
        <p:spPr>
          <a:xfrm>
            <a:off x="2719137" y="849992"/>
            <a:ext cx="8736840" cy="0"/>
          </a:xfrm>
          <a:prstGeom prst="line">
            <a:avLst/>
          </a:prstGeom>
          <a:ln>
            <a:solidFill>
              <a:srgbClr val="094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22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185E9-EFCE-4E90-8717-6D126D8A6CB2}"/>
              </a:ext>
            </a:extLst>
          </p:cNvPr>
          <p:cNvSpPr/>
          <p:nvPr/>
        </p:nvSpPr>
        <p:spPr>
          <a:xfrm>
            <a:off x="0" y="0"/>
            <a:ext cx="1936865" cy="6858000"/>
          </a:xfrm>
          <a:prstGeom prst="rect">
            <a:avLst/>
          </a:prstGeom>
          <a:solidFill>
            <a:srgbClr val="094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2D06B"/>
                </a:solidFill>
                <a:effectLst/>
                <a:uLnTx/>
                <a:uFillTx/>
                <a:latin typeface="Open Sans"/>
                <a:ea typeface="+mn-ea"/>
                <a:cs typeface="+mn-cs"/>
              </a:rPr>
              <a:t>Eviction Process</a:t>
            </a:r>
          </a:p>
        </p:txBody>
      </p:sp>
      <p:pic>
        <p:nvPicPr>
          <p:cNvPr id="8" name="Picture 7" descr="Icon&#10;&#10;Description automatically generated">
            <a:extLst>
              <a:ext uri="{FF2B5EF4-FFF2-40B4-BE49-F238E27FC236}">
                <a16:creationId xmlns:a16="http://schemas.microsoft.com/office/drawing/2014/main" id="{23E4F654-84A4-481E-A606-F12BA2384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0" y="203661"/>
            <a:ext cx="1688523" cy="851016"/>
          </a:xfrm>
          <a:prstGeom prst="rect">
            <a:avLst/>
          </a:prstGeom>
        </p:spPr>
      </p:pic>
      <p:sp>
        <p:nvSpPr>
          <p:cNvPr id="11" name="TextBox 10">
            <a:extLst>
              <a:ext uri="{FF2B5EF4-FFF2-40B4-BE49-F238E27FC236}">
                <a16:creationId xmlns:a16="http://schemas.microsoft.com/office/drawing/2014/main" id="{5E4ADE6C-18CA-4402-B698-F5FE8F67E827}"/>
              </a:ext>
            </a:extLst>
          </p:cNvPr>
          <p:cNvSpPr txBox="1"/>
          <p:nvPr/>
        </p:nvSpPr>
        <p:spPr>
          <a:xfrm>
            <a:off x="3948544" y="1351825"/>
            <a:ext cx="70242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The landlord and tenant have a </a:t>
            </a:r>
            <a:r>
              <a:rPr kumimoji="0" lang="en-US" sz="2000" b="1" i="0" u="none" strike="noStrike" kern="1200" cap="none" spc="0" normalizeH="0" baseline="0" noProof="0" dirty="0">
                <a:ln>
                  <a:noFill/>
                </a:ln>
                <a:solidFill>
                  <a:srgbClr val="1CAEC6"/>
                </a:solidFill>
                <a:effectLst/>
                <a:uLnTx/>
                <a:uFillTx/>
                <a:latin typeface="Open Sans" panose="020B0604020202020204" charset="0"/>
                <a:ea typeface="Open Sans" panose="020B0604020202020204" charset="0"/>
                <a:cs typeface="Open Sans" panose="020B0604020202020204" charset="0"/>
              </a:rPr>
              <a:t>HEARING</a:t>
            </a: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with a Judge about the Complaint.</a:t>
            </a:r>
          </a:p>
        </p:txBody>
      </p:sp>
      <p:sp>
        <p:nvSpPr>
          <p:cNvPr id="17" name="TextBox 16">
            <a:extLst>
              <a:ext uri="{FF2B5EF4-FFF2-40B4-BE49-F238E27FC236}">
                <a16:creationId xmlns:a16="http://schemas.microsoft.com/office/drawing/2014/main" id="{DC9544CA-4ACC-4AB3-A89C-674A36E70934}"/>
              </a:ext>
            </a:extLst>
          </p:cNvPr>
          <p:cNvSpPr txBox="1"/>
          <p:nvPr/>
        </p:nvSpPr>
        <p:spPr>
          <a:xfrm>
            <a:off x="3948544" y="2967335"/>
            <a:ext cx="70242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The Judge decides whether the landlord has a legal right to evict the tenant and any money owed. The Judge issues a </a:t>
            </a:r>
            <a:r>
              <a:rPr kumimoji="0" lang="en-US" sz="2000" b="1" i="0" u="none" strike="noStrike" kern="1200" cap="none" spc="0" normalizeH="0" baseline="0" noProof="0" dirty="0">
                <a:ln>
                  <a:noFill/>
                </a:ln>
                <a:solidFill>
                  <a:srgbClr val="1CAEC6"/>
                </a:solidFill>
                <a:effectLst/>
                <a:uLnTx/>
                <a:uFillTx/>
                <a:latin typeface="Open Sans" panose="020B0604020202020204" charset="0"/>
                <a:ea typeface="Open Sans" panose="020B0604020202020204" charset="0"/>
                <a:cs typeface="Open Sans" panose="020B0604020202020204" charset="0"/>
              </a:rPr>
              <a:t>JUDGMENT</a:t>
            </a: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The judgment will state whether the tenant must leave the property</a:t>
            </a:r>
            <a:r>
              <a:rPr kumimoji="0" lang="en-US" sz="18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a:t>
            </a:r>
          </a:p>
        </p:txBody>
      </p:sp>
      <p:sp>
        <p:nvSpPr>
          <p:cNvPr id="20" name="TextBox 19">
            <a:extLst>
              <a:ext uri="{FF2B5EF4-FFF2-40B4-BE49-F238E27FC236}">
                <a16:creationId xmlns:a16="http://schemas.microsoft.com/office/drawing/2014/main" id="{A364C21C-8F93-4E37-BFE5-FEDC71CCC042}"/>
              </a:ext>
            </a:extLst>
          </p:cNvPr>
          <p:cNvSpPr txBox="1"/>
          <p:nvPr/>
        </p:nvSpPr>
        <p:spPr>
          <a:xfrm>
            <a:off x="3948544" y="4742372"/>
            <a:ext cx="70242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If the Judge determines the tenant is evicted, the landlord can request a </a:t>
            </a:r>
            <a:r>
              <a:rPr kumimoji="0" lang="en-US" sz="2000" b="1" i="0" u="none" strike="noStrike" kern="1200" cap="none" spc="0" normalizeH="0" baseline="0" noProof="0" dirty="0">
                <a:ln>
                  <a:noFill/>
                </a:ln>
                <a:solidFill>
                  <a:srgbClr val="1CAEC6"/>
                </a:solidFill>
                <a:effectLst/>
                <a:uLnTx/>
                <a:uFillTx/>
                <a:latin typeface="Open Sans" panose="020B0604020202020204" charset="0"/>
                <a:ea typeface="Open Sans" panose="020B0604020202020204" charset="0"/>
                <a:cs typeface="Open Sans" panose="020B0604020202020204" charset="0"/>
              </a:rPr>
              <a:t>WRIT OF RESTITUTION </a:t>
            </a:r>
            <a:r>
              <a:rPr kumimoji="0" lang="en-US" sz="20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to remove the tenant from the property and change the locks.</a:t>
            </a:r>
          </a:p>
        </p:txBody>
      </p:sp>
      <p:pic>
        <p:nvPicPr>
          <p:cNvPr id="4" name="Picture 3" descr="Icon&#10;&#10;Description automatically generated">
            <a:extLst>
              <a:ext uri="{FF2B5EF4-FFF2-40B4-BE49-F238E27FC236}">
                <a16:creationId xmlns:a16="http://schemas.microsoft.com/office/drawing/2014/main" id="{CCBB6D4F-E3B1-43B7-AEE6-8F1432323276}"/>
              </a:ext>
            </a:extLst>
          </p:cNvPr>
          <p:cNvPicPr>
            <a:picLocks noChangeAspect="1"/>
          </p:cNvPicPr>
          <p:nvPr/>
        </p:nvPicPr>
        <p:blipFill rotWithShape="1">
          <a:blip r:embed="rId4">
            <a:extLst>
              <a:ext uri="{28A0092B-C50C-407E-A947-70E740481C1C}">
                <a14:useLocalDpi xmlns:a14="http://schemas.microsoft.com/office/drawing/2010/main" val="0"/>
              </a:ext>
            </a:extLst>
          </a:blip>
          <a:srcRect l="4473" r="4763"/>
          <a:stretch/>
        </p:blipFill>
        <p:spPr>
          <a:xfrm>
            <a:off x="2454350" y="1036643"/>
            <a:ext cx="1158777" cy="1276696"/>
          </a:xfrm>
          <a:prstGeom prst="rect">
            <a:avLst/>
          </a:prstGeom>
        </p:spPr>
      </p:pic>
      <p:pic>
        <p:nvPicPr>
          <p:cNvPr id="6" name="Picture 5" descr="Icon&#10;&#10;Description automatically generated">
            <a:extLst>
              <a:ext uri="{FF2B5EF4-FFF2-40B4-BE49-F238E27FC236}">
                <a16:creationId xmlns:a16="http://schemas.microsoft.com/office/drawing/2014/main" id="{100C10B7-5BB8-47CF-9585-3BC356B9AC8F}"/>
              </a:ext>
            </a:extLst>
          </p:cNvPr>
          <p:cNvPicPr>
            <a:picLocks noChangeAspect="1"/>
          </p:cNvPicPr>
          <p:nvPr/>
        </p:nvPicPr>
        <p:blipFill rotWithShape="1">
          <a:blip r:embed="rId5">
            <a:extLst>
              <a:ext uri="{28A0092B-C50C-407E-A947-70E740481C1C}">
                <a14:useLocalDpi xmlns:a14="http://schemas.microsoft.com/office/drawing/2010/main" val="0"/>
              </a:ext>
            </a:extLst>
          </a:blip>
          <a:srcRect t="12348" b="10852"/>
          <a:stretch/>
        </p:blipFill>
        <p:spPr>
          <a:xfrm>
            <a:off x="2065750" y="2978577"/>
            <a:ext cx="1753908" cy="942901"/>
          </a:xfrm>
          <a:prstGeom prst="rect">
            <a:avLst/>
          </a:prstGeom>
        </p:spPr>
      </p:pic>
      <p:pic>
        <p:nvPicPr>
          <p:cNvPr id="9" name="Picture 8" descr="Icon&#10;&#10;Description automatically generated">
            <a:extLst>
              <a:ext uri="{FF2B5EF4-FFF2-40B4-BE49-F238E27FC236}">
                <a16:creationId xmlns:a16="http://schemas.microsoft.com/office/drawing/2014/main" id="{81C53AFA-0F9A-4507-8961-C3C2C2D4D357}"/>
              </a:ext>
            </a:extLst>
          </p:cNvPr>
          <p:cNvPicPr>
            <a:picLocks noChangeAspect="1"/>
          </p:cNvPicPr>
          <p:nvPr/>
        </p:nvPicPr>
        <p:blipFill rotWithShape="1">
          <a:blip r:embed="rId6">
            <a:extLst>
              <a:ext uri="{28A0092B-C50C-407E-A947-70E740481C1C}">
                <a14:useLocalDpi xmlns:a14="http://schemas.microsoft.com/office/drawing/2010/main" val="0"/>
              </a:ext>
            </a:extLst>
          </a:blip>
          <a:srcRect l="12764" r="8442" b="6632"/>
          <a:stretch/>
        </p:blipFill>
        <p:spPr>
          <a:xfrm>
            <a:off x="2472697" y="4586717"/>
            <a:ext cx="1122084" cy="1234640"/>
          </a:xfrm>
          <a:prstGeom prst="rect">
            <a:avLst/>
          </a:prstGeom>
        </p:spPr>
      </p:pic>
      <p:sp>
        <p:nvSpPr>
          <p:cNvPr id="18" name="TextBox 17">
            <a:extLst>
              <a:ext uri="{FF2B5EF4-FFF2-40B4-BE49-F238E27FC236}">
                <a16:creationId xmlns:a16="http://schemas.microsoft.com/office/drawing/2014/main" id="{FA6860B1-37C1-4CC6-BDAD-DB21106DC2E6}"/>
              </a:ext>
            </a:extLst>
          </p:cNvPr>
          <p:cNvSpPr txBox="1"/>
          <p:nvPr/>
        </p:nvSpPr>
        <p:spPr>
          <a:xfrm>
            <a:off x="3778134" y="172030"/>
            <a:ext cx="7132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srgbClr val="002060"/>
                </a:solidFill>
                <a:effectLst/>
                <a:uLnTx/>
                <a:uFillTx/>
                <a:latin typeface="Open Sans" panose="020B0604020202020204" charset="0"/>
                <a:ea typeface="Open Sans" panose="020B0604020202020204" charset="0"/>
                <a:cs typeface="Open Sans" panose="020B0604020202020204" charset="0"/>
              </a:rPr>
              <a:t>Eviction Process Overview</a:t>
            </a:r>
          </a:p>
        </p:txBody>
      </p:sp>
      <p:cxnSp>
        <p:nvCxnSpPr>
          <p:cNvPr id="12" name="Straight Connector 11">
            <a:extLst>
              <a:ext uri="{FF2B5EF4-FFF2-40B4-BE49-F238E27FC236}">
                <a16:creationId xmlns:a16="http://schemas.microsoft.com/office/drawing/2014/main" id="{8BB8305D-EFFA-4954-A781-C7F8000D8468}"/>
              </a:ext>
            </a:extLst>
          </p:cNvPr>
          <p:cNvCxnSpPr/>
          <p:nvPr/>
        </p:nvCxnSpPr>
        <p:spPr>
          <a:xfrm>
            <a:off x="2719137" y="849992"/>
            <a:ext cx="8736840" cy="0"/>
          </a:xfrm>
          <a:prstGeom prst="line">
            <a:avLst/>
          </a:prstGeom>
          <a:ln>
            <a:solidFill>
              <a:srgbClr val="094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925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353C-5149-4C16-B832-271AE8AC250A}"/>
              </a:ext>
            </a:extLst>
          </p:cNvPr>
          <p:cNvSpPr>
            <a:spLocks noGrp="1"/>
          </p:cNvSpPr>
          <p:nvPr>
            <p:ph type="title"/>
          </p:nvPr>
        </p:nvSpPr>
        <p:spPr/>
        <p:txBody>
          <a:bodyPr/>
          <a:lstStyle/>
          <a:p>
            <a:pPr algn="ctr"/>
            <a:r>
              <a:rPr lang="en-US" sz="6600" b="1" dirty="0">
                <a:solidFill>
                  <a:srgbClr val="FFC000"/>
                </a:solidFill>
              </a:rPr>
              <a:t>OPPORTUNITIES FOR CHANGE</a:t>
            </a:r>
            <a:r>
              <a:rPr lang="en-US" b="1" dirty="0"/>
              <a:t> </a:t>
            </a:r>
          </a:p>
        </p:txBody>
      </p:sp>
      <p:pic>
        <p:nvPicPr>
          <p:cNvPr id="1026" name="Picture 2" descr="See the source image">
            <a:extLst>
              <a:ext uri="{FF2B5EF4-FFF2-40B4-BE49-F238E27FC236}">
                <a16:creationId xmlns:a16="http://schemas.microsoft.com/office/drawing/2014/main" id="{B9893B98-5270-4671-A2C7-524A8F17C5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6093" y="1547446"/>
            <a:ext cx="9973993" cy="444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015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4343" y="202150"/>
            <a:ext cx="12286340" cy="1569660"/>
          </a:xfrm>
          <a:prstGeom prst="rect">
            <a:avLst/>
          </a:prstGeom>
          <a:noFill/>
        </p:spPr>
        <p:txBody>
          <a:bodyPr wrap="square" rtlCol="0">
            <a:spAutoFit/>
          </a:bodyPr>
          <a:lstStyle/>
          <a:p>
            <a:pPr algn="ctr" defTabSz="609570">
              <a:defRPr/>
            </a:pPr>
            <a:r>
              <a:rPr lang="en-US" altLang="en-US" sz="4800" b="1" dirty="0">
                <a:solidFill>
                  <a:srgbClr val="11243E"/>
                </a:solidFill>
                <a:latin typeface="Minion Pro"/>
              </a:rPr>
              <a:t>TENANT EVICTION ASSISTANCE PROJECT</a:t>
            </a:r>
          </a:p>
          <a:p>
            <a:pPr algn="ctr" defTabSz="609570">
              <a:defRPr/>
            </a:pPr>
            <a:r>
              <a:rPr lang="en-US" altLang="en-US" sz="4800" b="1" dirty="0">
                <a:solidFill>
                  <a:srgbClr val="11243E"/>
                </a:solidFill>
                <a:latin typeface="Minion Pro"/>
              </a:rPr>
              <a:t>TEAP</a:t>
            </a:r>
          </a:p>
        </p:txBody>
      </p:sp>
      <p:sp>
        <p:nvSpPr>
          <p:cNvPr id="18" name="TextBox 17">
            <a:extLst>
              <a:ext uri="{FF2B5EF4-FFF2-40B4-BE49-F238E27FC236}">
                <a16:creationId xmlns:a16="http://schemas.microsoft.com/office/drawing/2014/main" id="{67EF2434-CDEF-E744-93BA-E562964A18F3}"/>
              </a:ext>
            </a:extLst>
          </p:cNvPr>
          <p:cNvSpPr txBox="1"/>
          <p:nvPr/>
        </p:nvSpPr>
        <p:spPr>
          <a:xfrm>
            <a:off x="9526206" y="6303648"/>
            <a:ext cx="2760135" cy="318164"/>
          </a:xfrm>
          <a:prstGeom prst="rect">
            <a:avLst/>
          </a:prstGeom>
          <a:noFill/>
        </p:spPr>
        <p:txBody>
          <a:bodyPr wrap="square" rtlCol="0">
            <a:spAutoFit/>
          </a:bodyPr>
          <a:lstStyle/>
          <a:p>
            <a:pPr defTabSz="609570">
              <a:lnSpc>
                <a:spcPct val="150000"/>
              </a:lnSpc>
              <a:defRPr/>
            </a:pPr>
            <a:r>
              <a:rPr lang="en-US" sz="1067" dirty="0">
                <a:solidFill>
                  <a:prstClr val="white">
                    <a:alpha val="24000"/>
                  </a:prstClr>
                </a:solidFill>
                <a:latin typeface="Heebo" pitchFamily="2" charset="-79"/>
                <a:cs typeface="Heebo" pitchFamily="2" charset="-79"/>
              </a:rPr>
              <a:t>COMMUNITY LEGAL SERVICES</a:t>
            </a:r>
            <a:endParaRPr lang="id-ID" sz="1067" dirty="0">
              <a:solidFill>
                <a:prstClr val="white">
                  <a:alpha val="24000"/>
                </a:prstClr>
              </a:solidFill>
              <a:latin typeface="Heebo" pitchFamily="2" charset="-79"/>
              <a:cs typeface="Heebo" pitchFamily="2" charset="-79"/>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573" y="1989590"/>
            <a:ext cx="5408507" cy="4267649"/>
          </a:xfrm>
          <a:prstGeom prst="rect">
            <a:avLst/>
          </a:prstGeom>
        </p:spPr>
      </p:pic>
      <p:sp>
        <p:nvSpPr>
          <p:cNvPr id="13" name="TextBox 12"/>
          <p:cNvSpPr txBox="1"/>
          <p:nvPr/>
        </p:nvSpPr>
        <p:spPr>
          <a:xfrm>
            <a:off x="1194194" y="4804011"/>
            <a:ext cx="5818065" cy="420564"/>
          </a:xfrm>
          <a:prstGeom prst="rect">
            <a:avLst/>
          </a:prstGeom>
          <a:noFill/>
        </p:spPr>
        <p:txBody>
          <a:bodyPr wrap="square" rtlCol="0">
            <a:spAutoFit/>
          </a:bodyPr>
          <a:lstStyle/>
          <a:p>
            <a:pPr algn="ctr" defTabSz="609570">
              <a:defRPr/>
            </a:pPr>
            <a:endParaRPr lang="en-US" sz="2133" i="1" dirty="0">
              <a:solidFill>
                <a:srgbClr val="0E223C"/>
              </a:solidFill>
              <a:latin typeface="Calibri" panose="020F0502020204030204"/>
            </a:endParaRPr>
          </a:p>
        </p:txBody>
      </p:sp>
      <p:sp>
        <p:nvSpPr>
          <p:cNvPr id="14" name="TextBox 13"/>
          <p:cNvSpPr txBox="1"/>
          <p:nvPr/>
        </p:nvSpPr>
        <p:spPr>
          <a:xfrm>
            <a:off x="6364672" y="4430009"/>
            <a:ext cx="5360016" cy="523220"/>
          </a:xfrm>
          <a:prstGeom prst="rect">
            <a:avLst/>
          </a:prstGeom>
          <a:noFill/>
        </p:spPr>
        <p:txBody>
          <a:bodyPr wrap="square" rtlCol="0">
            <a:spAutoFit/>
          </a:bodyPr>
          <a:lstStyle/>
          <a:p>
            <a:pPr algn="ctr" defTabSz="609570">
              <a:defRPr/>
            </a:pPr>
            <a:endParaRPr lang="en-US" sz="2800" b="1" dirty="0">
              <a:solidFill>
                <a:srgbClr val="0E223C"/>
              </a:solidFill>
              <a:latin typeface="Minion Pro"/>
            </a:endParaRPr>
          </a:p>
        </p:txBody>
      </p:sp>
    </p:spTree>
    <p:extLst>
      <p:ext uri="{BB962C8B-B14F-4D97-AF65-F5344CB8AC3E}">
        <p14:creationId xmlns:p14="http://schemas.microsoft.com/office/powerpoint/2010/main" val="6262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42"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1931"/>
          <a:stretch/>
        </p:blipFill>
        <p:spPr>
          <a:xfrm>
            <a:off x="4407015" y="-2627"/>
            <a:ext cx="3199215" cy="6860627"/>
          </a:xfrm>
          <a:prstGeom prst="rect">
            <a:avLst/>
          </a:prstGeom>
        </p:spPr>
      </p:pic>
      <p:sp>
        <p:nvSpPr>
          <p:cNvPr id="10" name="TextBox 9"/>
          <p:cNvSpPr txBox="1"/>
          <p:nvPr/>
        </p:nvSpPr>
        <p:spPr>
          <a:xfrm>
            <a:off x="4508205" y="4824040"/>
            <a:ext cx="7683795" cy="954300"/>
          </a:xfrm>
          <a:prstGeom prst="rect">
            <a:avLst/>
          </a:prstGeom>
          <a:noFill/>
        </p:spPr>
        <p:txBody>
          <a:bodyPr wrap="square" rtlCol="0">
            <a:spAutoFit/>
          </a:bodyPr>
          <a:lstStyle/>
          <a:p>
            <a:pPr defTabSz="609585">
              <a:defRPr/>
            </a:pPr>
            <a:endParaRPr lang="en-US" altLang="en-US" sz="1867" b="1" dirty="0">
              <a:solidFill>
                <a:prstClr val="black"/>
              </a:solidFill>
              <a:latin typeface="Minion Pro"/>
            </a:endParaRPr>
          </a:p>
          <a:p>
            <a:pPr defTabSz="609585">
              <a:defRPr/>
            </a:pPr>
            <a:endParaRPr lang="en-US" altLang="en-US" sz="1867" b="1" dirty="0">
              <a:solidFill>
                <a:prstClr val="black"/>
              </a:solidFill>
              <a:latin typeface="Minion Pro"/>
            </a:endParaRPr>
          </a:p>
          <a:p>
            <a:pPr marL="1219170" lvl="2" defTabSz="609585">
              <a:defRPr/>
            </a:pPr>
            <a:r>
              <a:rPr lang="en-US" sz="1867" b="1" dirty="0">
                <a:solidFill>
                  <a:prstClr val="black"/>
                </a:solidFill>
                <a:latin typeface="Minion Pro"/>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4849479" cy="6858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2522" y="0"/>
            <a:ext cx="4849479" cy="6858000"/>
          </a:xfrm>
          <a:prstGeom prst="rect">
            <a:avLst/>
          </a:prstGeom>
        </p:spPr>
      </p:pic>
    </p:spTree>
    <p:extLst>
      <p:ext uri="{BB962C8B-B14F-4D97-AF65-F5344CB8AC3E}">
        <p14:creationId xmlns:p14="http://schemas.microsoft.com/office/powerpoint/2010/main" val="31628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6090557" y="6472713"/>
            <a:ext cx="2879272" cy="0"/>
          </a:xfrm>
          <a:prstGeom prst="line">
            <a:avLst/>
          </a:prstGeom>
          <a:ln w="76200">
            <a:solidFill>
              <a:srgbClr val="101B2C"/>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1"/>
            <a:ext cx="4230525" cy="685800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id-ID" sz="1351">
              <a:solidFill>
                <a:prstClr val="white"/>
              </a:solidFill>
              <a:latin typeface="Calibri" panose="020F0502020204030204"/>
            </a:endParaRPr>
          </a:p>
        </p:txBody>
      </p:sp>
      <p:sp>
        <p:nvSpPr>
          <p:cNvPr id="16" name="TextBox 15"/>
          <p:cNvSpPr txBox="1"/>
          <p:nvPr/>
        </p:nvSpPr>
        <p:spPr>
          <a:xfrm>
            <a:off x="4438452" y="517895"/>
            <a:ext cx="7383705" cy="502766"/>
          </a:xfrm>
          <a:prstGeom prst="rect">
            <a:avLst/>
          </a:prstGeom>
          <a:noFill/>
        </p:spPr>
        <p:txBody>
          <a:bodyPr wrap="square" rtlCol="0">
            <a:spAutoFit/>
          </a:bodyPr>
          <a:lstStyle/>
          <a:p>
            <a:pPr algn="ctr" defTabSz="609585">
              <a:defRPr/>
            </a:pPr>
            <a:r>
              <a:rPr lang="en-US" sz="2667" b="1" u="sng" dirty="0">
                <a:solidFill>
                  <a:prstClr val="black">
                    <a:lumMod val="95000"/>
                    <a:lumOff val="5000"/>
                  </a:prstClr>
                </a:solidFill>
                <a:latin typeface="Minion Pro"/>
                <a:ea typeface="Baskerville" panose="02020502070401020303" pitchFamily="18" charset="0"/>
              </a:rPr>
              <a:t>Background</a:t>
            </a:r>
            <a:endParaRPr lang="id-ID" sz="2667" b="1" u="sng" dirty="0">
              <a:solidFill>
                <a:prstClr val="black">
                  <a:lumMod val="95000"/>
                  <a:lumOff val="5000"/>
                </a:prstClr>
              </a:solidFill>
              <a:latin typeface="Minion Pro"/>
              <a:ea typeface="Baskerville" panose="02020502070401020303" pitchFamily="18" charset="0"/>
            </a:endParaRPr>
          </a:p>
        </p:txBody>
      </p:sp>
      <p:cxnSp>
        <p:nvCxnSpPr>
          <p:cNvPr id="20" name="Straight Connector 19"/>
          <p:cNvCxnSpPr/>
          <p:nvPr/>
        </p:nvCxnSpPr>
        <p:spPr>
          <a:xfrm>
            <a:off x="7594518" y="302385"/>
            <a:ext cx="580519" cy="0"/>
          </a:xfrm>
          <a:prstGeom prst="line">
            <a:avLst/>
          </a:prstGeom>
          <a:ln w="76200">
            <a:solidFill>
              <a:srgbClr val="B3945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08205" y="1079560"/>
            <a:ext cx="7614040" cy="4812215"/>
          </a:xfrm>
          <a:prstGeom prst="rect">
            <a:avLst/>
          </a:prstGeom>
          <a:noFill/>
        </p:spPr>
        <p:txBody>
          <a:bodyPr wrap="square" rtlCol="0">
            <a:spAutoFit/>
          </a:bodyPr>
          <a:lstStyle/>
          <a:p>
            <a:pPr defTabSz="609585">
              <a:defRPr/>
            </a:pPr>
            <a:endParaRPr lang="en-US" altLang="en-US" sz="1867" b="1" dirty="0">
              <a:solidFill>
                <a:prstClr val="black"/>
              </a:solidFill>
              <a:latin typeface="Minion Pro"/>
            </a:endParaRPr>
          </a:p>
          <a:p>
            <a:pPr marL="380990" indent="-380990">
              <a:buFont typeface="Arial" panose="020B0604020202020204" pitchFamily="34" charset="0"/>
              <a:buChar char="•"/>
              <a:defRPr/>
            </a:pPr>
            <a:r>
              <a:rPr lang="en-US" altLang="en-US" sz="2667" b="1" dirty="0">
                <a:solidFill>
                  <a:prstClr val="black"/>
                </a:solidFill>
                <a:latin typeface="Minion Pro"/>
              </a:rPr>
              <a:t>CLS has a unit of five attorneys to assist tenants in Maricopa County</a:t>
            </a:r>
          </a:p>
          <a:p>
            <a:pPr marL="380990" indent="-380990">
              <a:buFont typeface="Arial" panose="020B0604020202020204" pitchFamily="34" charset="0"/>
              <a:buChar char="•"/>
              <a:defRPr/>
            </a:pPr>
            <a:r>
              <a:rPr lang="en-US" altLang="en-US" sz="2667" b="1" dirty="0">
                <a:solidFill>
                  <a:prstClr val="black"/>
                </a:solidFill>
                <a:latin typeface="Minion Pro"/>
              </a:rPr>
              <a:t>Other states are developing Right to Counsel/Tenant Assistance housed at Court initiatives</a:t>
            </a:r>
          </a:p>
          <a:p>
            <a:pPr marL="380990" indent="-380990">
              <a:buFont typeface="Arial" panose="020B0604020202020204" pitchFamily="34" charset="0"/>
              <a:buChar char="•"/>
              <a:defRPr/>
            </a:pPr>
            <a:r>
              <a:rPr lang="en-US" altLang="en-US" sz="2667" b="1" dirty="0">
                <a:solidFill>
                  <a:prstClr val="black"/>
                </a:solidFill>
                <a:latin typeface="Minion Pro"/>
              </a:rPr>
              <a:t>January 31, 2020: Letter to Mayor Requesting Right to Counsel Eviction Pilot Project</a:t>
            </a:r>
            <a:endParaRPr lang="en-US" sz="2667" b="1" dirty="0">
              <a:solidFill>
                <a:prstClr val="black"/>
              </a:solidFill>
              <a:latin typeface="Minion Pro"/>
            </a:endParaRPr>
          </a:p>
          <a:p>
            <a:pPr marL="990575" lvl="1" indent="-380990">
              <a:buFont typeface="Arial" panose="020B0604020202020204" pitchFamily="34" charset="0"/>
              <a:buChar char="•"/>
              <a:defRPr/>
            </a:pPr>
            <a:r>
              <a:rPr lang="en-US" sz="2667" b="1" dirty="0">
                <a:solidFill>
                  <a:prstClr val="black"/>
                </a:solidFill>
                <a:latin typeface="Minion Pro"/>
              </a:rPr>
              <a:t>Detailed successful programs in New York, Michigan, Los Angeles, Minnesota, Denver, Philadelphia, Newark, DC, Seattle, Wisconsin</a:t>
            </a:r>
          </a:p>
          <a:p>
            <a:pPr marL="990575" lvl="1" indent="-380990">
              <a:buFont typeface="Arial" panose="020B0604020202020204" pitchFamily="34" charset="0"/>
              <a:buChar char="•"/>
              <a:defRPr/>
            </a:pPr>
            <a:endParaRPr lang="id-ID" sz="2133" dirty="0">
              <a:solidFill>
                <a:prstClr val="black"/>
              </a:solidFill>
              <a:latin typeface="Calibri" panose="020F0502020204030204"/>
            </a:endParaRPr>
          </a:p>
        </p:txBody>
      </p:sp>
      <p:pic>
        <p:nvPicPr>
          <p:cNvPr id="2" name="Picture 1"/>
          <p:cNvPicPr>
            <a:picLocks noChangeAspect="1"/>
          </p:cNvPicPr>
          <p:nvPr/>
        </p:nvPicPr>
        <p:blipFill>
          <a:blip r:embed="rId3"/>
          <a:stretch>
            <a:fillRect/>
          </a:stretch>
        </p:blipFill>
        <p:spPr>
          <a:xfrm>
            <a:off x="394370" y="1597245"/>
            <a:ext cx="3636663" cy="2740803"/>
          </a:xfrm>
          <a:prstGeom prst="rect">
            <a:avLst/>
          </a:prstGeom>
        </p:spPr>
      </p:pic>
      <p:sp>
        <p:nvSpPr>
          <p:cNvPr id="10" name="TextBox 9"/>
          <p:cNvSpPr txBox="1"/>
          <p:nvPr/>
        </p:nvSpPr>
        <p:spPr>
          <a:xfrm>
            <a:off x="4508205" y="4428245"/>
            <a:ext cx="7683795" cy="666977"/>
          </a:xfrm>
          <a:prstGeom prst="rect">
            <a:avLst/>
          </a:prstGeom>
          <a:noFill/>
        </p:spPr>
        <p:txBody>
          <a:bodyPr wrap="square" rtlCol="0">
            <a:spAutoFit/>
          </a:bodyPr>
          <a:lstStyle/>
          <a:p>
            <a:pPr defTabSz="609585">
              <a:defRPr/>
            </a:pPr>
            <a:endParaRPr lang="en-US" altLang="en-US" sz="1867" b="1" dirty="0">
              <a:solidFill>
                <a:prstClr val="black"/>
              </a:solidFill>
              <a:latin typeface="Minion Pro"/>
            </a:endParaRPr>
          </a:p>
          <a:p>
            <a:pPr defTabSz="609585">
              <a:defRPr/>
            </a:pPr>
            <a:endParaRPr lang="en-US" altLang="en-US" sz="1867" b="1" dirty="0">
              <a:solidFill>
                <a:prstClr val="black"/>
              </a:solidFill>
              <a:latin typeface="Minion Pro"/>
            </a:endParaRPr>
          </a:p>
        </p:txBody>
      </p:sp>
    </p:spTree>
    <p:extLst>
      <p:ext uri="{BB962C8B-B14F-4D97-AF65-F5344CB8AC3E}">
        <p14:creationId xmlns:p14="http://schemas.microsoft.com/office/powerpoint/2010/main" val="21386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22" presetClass="entr" presetSubtype="4"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25"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ADD8DEC-3DB4-D14D-B62A-C58DB7F1907D}"/>
              </a:ext>
            </a:extLst>
          </p:cNvPr>
          <p:cNvSpPr/>
          <p:nvPr/>
        </p:nvSpPr>
        <p:spPr>
          <a:xfrm>
            <a:off x="-3" y="0"/>
            <a:ext cx="12192000" cy="6858000"/>
          </a:xfrm>
          <a:prstGeom prst="rect">
            <a:avLst/>
          </a:prstGeom>
          <a:solidFill>
            <a:srgbClr val="C29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400" b="1" dirty="0">
                <a:solidFill>
                  <a:srgbClr val="000000"/>
                </a:solidFill>
                <a:latin typeface="Minion Pro"/>
              </a:rPr>
              <a:t> </a:t>
            </a:r>
            <a:endParaRPr lang="id-ID" sz="1351" dirty="0">
              <a:solidFill>
                <a:prstClr val="white"/>
              </a:solidFill>
              <a:latin typeface="Calibri" panose="020F0502020204030204"/>
            </a:endParaRPr>
          </a:p>
        </p:txBody>
      </p:sp>
      <p:sp>
        <p:nvSpPr>
          <p:cNvPr id="13" name="TextBox 12"/>
          <p:cNvSpPr txBox="1"/>
          <p:nvPr/>
        </p:nvSpPr>
        <p:spPr>
          <a:xfrm>
            <a:off x="79298" y="4430009"/>
            <a:ext cx="5818065" cy="420564"/>
          </a:xfrm>
          <a:prstGeom prst="rect">
            <a:avLst/>
          </a:prstGeom>
          <a:noFill/>
        </p:spPr>
        <p:txBody>
          <a:bodyPr wrap="square" rtlCol="0">
            <a:spAutoFit/>
          </a:bodyPr>
          <a:lstStyle/>
          <a:p>
            <a:pPr algn="ctr" defTabSz="609570">
              <a:defRPr/>
            </a:pPr>
            <a:endParaRPr lang="en-US" sz="2133" i="1" dirty="0">
              <a:solidFill>
                <a:srgbClr val="0E223C"/>
              </a:solidFill>
              <a:latin typeface="Calibri" panose="020F0502020204030204"/>
            </a:endParaRPr>
          </a:p>
        </p:txBody>
      </p:sp>
      <p:sp>
        <p:nvSpPr>
          <p:cNvPr id="11" name="TextBox 10"/>
          <p:cNvSpPr txBox="1"/>
          <p:nvPr/>
        </p:nvSpPr>
        <p:spPr>
          <a:xfrm>
            <a:off x="0" y="5491345"/>
            <a:ext cx="5360016" cy="523220"/>
          </a:xfrm>
          <a:prstGeom prst="rect">
            <a:avLst/>
          </a:prstGeom>
          <a:noFill/>
        </p:spPr>
        <p:txBody>
          <a:bodyPr wrap="square" rtlCol="0">
            <a:spAutoFit/>
          </a:bodyPr>
          <a:lstStyle/>
          <a:p>
            <a:pPr algn="ctr" defTabSz="609570">
              <a:defRPr/>
            </a:pPr>
            <a:endParaRPr lang="en-US" sz="2800" b="1" dirty="0">
              <a:solidFill>
                <a:srgbClr val="0E223C"/>
              </a:solidFill>
              <a:latin typeface="Minion Pro"/>
            </a:endParaRPr>
          </a:p>
        </p:txBody>
      </p:sp>
      <p:sp>
        <p:nvSpPr>
          <p:cNvPr id="14" name="TextBox 13"/>
          <p:cNvSpPr txBox="1"/>
          <p:nvPr/>
        </p:nvSpPr>
        <p:spPr>
          <a:xfrm>
            <a:off x="6364672" y="4430009"/>
            <a:ext cx="5360016" cy="523220"/>
          </a:xfrm>
          <a:prstGeom prst="rect">
            <a:avLst/>
          </a:prstGeom>
          <a:noFill/>
        </p:spPr>
        <p:txBody>
          <a:bodyPr wrap="square" rtlCol="0">
            <a:spAutoFit/>
          </a:bodyPr>
          <a:lstStyle/>
          <a:p>
            <a:pPr algn="ctr" defTabSz="609570">
              <a:defRPr/>
            </a:pPr>
            <a:endParaRPr lang="en-US" sz="2800" b="1" dirty="0">
              <a:solidFill>
                <a:srgbClr val="0E223C"/>
              </a:solidFill>
              <a:latin typeface="Minion Pro"/>
            </a:endParaRPr>
          </a:p>
        </p:txBody>
      </p:sp>
      <p:graphicFrame>
        <p:nvGraphicFramePr>
          <p:cNvPr id="8" name="TextBox 3">
            <a:extLst>
              <a:ext uri="{FF2B5EF4-FFF2-40B4-BE49-F238E27FC236}">
                <a16:creationId xmlns:a16="http://schemas.microsoft.com/office/drawing/2014/main" id="{EE34D2D7-4231-4853-9304-84CACCD30929}"/>
              </a:ext>
            </a:extLst>
          </p:cNvPr>
          <p:cNvGraphicFramePr/>
          <p:nvPr/>
        </p:nvGraphicFramePr>
        <p:xfrm>
          <a:off x="429299" y="1158321"/>
          <a:ext cx="11333396" cy="4960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4">
            <a:extLst>
              <a:ext uri="{FF2B5EF4-FFF2-40B4-BE49-F238E27FC236}">
                <a16:creationId xmlns:a16="http://schemas.microsoft.com/office/drawing/2014/main" id="{0CBE451D-E5F0-418A-8744-1610D7D24CA3}"/>
              </a:ext>
            </a:extLst>
          </p:cNvPr>
          <p:cNvSpPr txBox="1">
            <a:spLocks/>
          </p:cNvSpPr>
          <p:nvPr/>
        </p:nvSpPr>
        <p:spPr>
          <a:xfrm>
            <a:off x="2802751" y="-132020"/>
            <a:ext cx="6586491" cy="1286160"/>
          </a:xfrm>
          <a:prstGeom prst="rect">
            <a:avLst/>
          </a:prstGeom>
        </p:spPr>
        <p:txBody>
          <a:bodyPr vert="horz" lIns="121920" tIns="60960" rIns="121920" bIns="6096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defTabSz="609585">
              <a:defRPr/>
            </a:pPr>
            <a:r>
              <a:rPr lang="en-US" sz="5867" b="1" dirty="0">
                <a:solidFill>
                  <a:srgbClr val="11243E"/>
                </a:solidFill>
                <a:latin typeface="Bookman Old Style" panose="02050604050505020204" pitchFamily="18" charset="0"/>
                <a:ea typeface="+mn-ea"/>
                <a:cs typeface="+mn-cs"/>
              </a:rPr>
              <a:t>Timeline</a:t>
            </a:r>
          </a:p>
        </p:txBody>
      </p:sp>
    </p:spTree>
    <p:extLst>
      <p:ext uri="{BB962C8B-B14F-4D97-AF65-F5344CB8AC3E}">
        <p14:creationId xmlns:p14="http://schemas.microsoft.com/office/powerpoint/2010/main" val="32261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grpId="0" nodeType="after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85798" y="105214"/>
            <a:ext cx="10434740" cy="830997"/>
          </a:xfrm>
          <a:prstGeom prst="rect">
            <a:avLst/>
          </a:prstGeom>
          <a:noFill/>
        </p:spPr>
        <p:txBody>
          <a:bodyPr wrap="square" rtlCol="0">
            <a:spAutoFit/>
          </a:bodyPr>
          <a:lstStyle/>
          <a:p>
            <a:pPr lvl="0" algn="ctr">
              <a:defRPr/>
            </a:pPr>
            <a:r>
              <a:rPr lang="en-US" altLang="en-US" sz="4800" b="1" dirty="0">
                <a:solidFill>
                  <a:srgbClr val="B3945D"/>
                </a:solidFill>
                <a:latin typeface="Bookman Old Style" panose="02050604050505020204" pitchFamily="18" charset="0"/>
              </a:rPr>
              <a:t>Logistics</a:t>
            </a:r>
          </a:p>
        </p:txBody>
      </p:sp>
      <p:cxnSp>
        <p:nvCxnSpPr>
          <p:cNvPr id="11" name="Straight Connector 10"/>
          <p:cNvCxnSpPr/>
          <p:nvPr/>
        </p:nvCxnSpPr>
        <p:spPr>
          <a:xfrm>
            <a:off x="5650919" y="-92669"/>
            <a:ext cx="58051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nvGraphicFramePr>
        <p:xfrm>
          <a:off x="959371" y="966987"/>
          <a:ext cx="9973456" cy="5568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38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6381" y="256538"/>
            <a:ext cx="11939239" cy="913007"/>
          </a:xfrm>
          <a:prstGeom prst="rect">
            <a:avLst/>
          </a:prstGeom>
          <a:noFill/>
        </p:spPr>
        <p:txBody>
          <a:bodyPr wrap="square" rtlCol="0">
            <a:spAutoFit/>
          </a:bodyPr>
          <a:lstStyle/>
          <a:p>
            <a:pPr lvl="0" algn="ctr">
              <a:defRPr/>
            </a:pPr>
            <a:r>
              <a:rPr lang="en-US" altLang="en-US" sz="5333" b="1" dirty="0">
                <a:solidFill>
                  <a:srgbClr val="B3945D"/>
                </a:solidFill>
                <a:latin typeface="Bookman Old Style" panose="02050604050505020204" pitchFamily="18" charset="0"/>
              </a:rPr>
              <a:t>DATA</a:t>
            </a:r>
          </a:p>
        </p:txBody>
      </p:sp>
      <p:cxnSp>
        <p:nvCxnSpPr>
          <p:cNvPr id="11" name="Straight Connector 10"/>
          <p:cNvCxnSpPr/>
          <p:nvPr/>
        </p:nvCxnSpPr>
        <p:spPr>
          <a:xfrm>
            <a:off x="5650919" y="-92669"/>
            <a:ext cx="58051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315F803-0313-A243-B27A-EA70686AC4CE}"/>
              </a:ext>
            </a:extLst>
          </p:cNvPr>
          <p:cNvSpPr/>
          <p:nvPr/>
        </p:nvSpPr>
        <p:spPr>
          <a:xfrm>
            <a:off x="0" y="5902658"/>
            <a:ext cx="12192000" cy="955343"/>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id-ID" sz="1351">
              <a:solidFill>
                <a:prstClr val="white"/>
              </a:solidFill>
              <a:latin typeface="Calibri" panose="020F0502020204030204"/>
            </a:endParaRPr>
          </a:p>
        </p:txBody>
      </p:sp>
      <p:sp>
        <p:nvSpPr>
          <p:cNvPr id="2" name="Rectangle 1"/>
          <p:cNvSpPr/>
          <p:nvPr/>
        </p:nvSpPr>
        <p:spPr>
          <a:xfrm>
            <a:off x="877223" y="871791"/>
            <a:ext cx="11473024" cy="1897699"/>
          </a:xfrm>
          <a:prstGeom prst="rect">
            <a:avLst/>
          </a:prstGeom>
        </p:spPr>
        <p:txBody>
          <a:bodyPr wrap="square">
            <a:spAutoFit/>
          </a:bodyPr>
          <a:lstStyle/>
          <a:p>
            <a:endParaRPr lang="en-US" sz="1067" b="1" u="sng" dirty="0"/>
          </a:p>
          <a:p>
            <a:pPr marL="380990" indent="-380990">
              <a:buFont typeface="Arial" panose="020B0604020202020204" pitchFamily="34" charset="0"/>
              <a:buChar char="•"/>
            </a:pPr>
            <a:r>
              <a:rPr lang="en-US" sz="2133" b="1" i="1" dirty="0"/>
              <a:t>Funded for 12 attorneys, 6 paralegals</a:t>
            </a:r>
          </a:p>
          <a:p>
            <a:pPr marL="380990" indent="-380990">
              <a:buFont typeface="Arial" panose="020B0604020202020204" pitchFamily="34" charset="0"/>
              <a:buChar char="•"/>
            </a:pPr>
            <a:r>
              <a:rPr lang="en-US" sz="2133" b="1" i="1" dirty="0"/>
              <a:t>In 2021, TEAP assisted with 949 cases, 1597 individuals</a:t>
            </a:r>
          </a:p>
          <a:p>
            <a:pPr marL="380990" indent="-380990">
              <a:buFont typeface="Arial" panose="020B0604020202020204" pitchFamily="34" charset="0"/>
              <a:buChar char="•"/>
            </a:pPr>
            <a:r>
              <a:rPr lang="en-US" sz="2133" b="1" i="1" dirty="0"/>
              <a:t>During the moratorium,  TEAP has stopped 95% of all evictions with CDC Declaration</a:t>
            </a:r>
          </a:p>
          <a:p>
            <a:pPr marL="380990" indent="-380990">
              <a:buFont typeface="Arial" panose="020B0604020202020204" pitchFamily="34" charset="0"/>
              <a:buChar char="•"/>
            </a:pPr>
            <a:r>
              <a:rPr lang="en-US" sz="2133" b="1" dirty="0"/>
              <a:t>During the moratorium, TEAP won 90% of challenges against the CDC Declaration</a:t>
            </a:r>
          </a:p>
          <a:p>
            <a:pPr marL="380990" indent="-380990">
              <a:buFont typeface="Arial" panose="020B0604020202020204" pitchFamily="34" charset="0"/>
              <a:buChar char="•"/>
            </a:pPr>
            <a:r>
              <a:rPr lang="en-US" sz="2133" b="1" dirty="0"/>
              <a:t>CLS TEAP Attorneys have appeared in all Justice Courts within the City of Phoenix</a:t>
            </a:r>
          </a:p>
        </p:txBody>
      </p:sp>
      <p:pic>
        <p:nvPicPr>
          <p:cNvPr id="4" name="Picture 3"/>
          <p:cNvPicPr>
            <a:picLocks noChangeAspect="1"/>
          </p:cNvPicPr>
          <p:nvPr/>
        </p:nvPicPr>
        <p:blipFill>
          <a:blip r:embed="rId3"/>
          <a:stretch>
            <a:fillRect/>
          </a:stretch>
        </p:blipFill>
        <p:spPr>
          <a:xfrm>
            <a:off x="3259275" y="3129211"/>
            <a:ext cx="5673447" cy="3488677"/>
          </a:xfrm>
          <a:prstGeom prst="rect">
            <a:avLst/>
          </a:prstGeom>
          <a:ln w="76200">
            <a:solidFill>
              <a:srgbClr val="B3945D"/>
            </a:solidFill>
          </a:ln>
        </p:spPr>
      </p:pic>
    </p:spTree>
    <p:extLst>
      <p:ext uri="{BB962C8B-B14F-4D97-AF65-F5344CB8AC3E}">
        <p14:creationId xmlns:p14="http://schemas.microsoft.com/office/powerpoint/2010/main" val="37250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 y="0"/>
            <a:ext cx="12192000" cy="6858000"/>
          </a:xfrm>
          <a:prstGeom prst="rect">
            <a:avLst/>
          </a:prstGeom>
          <a:solidFill>
            <a:srgbClr val="101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id-ID" sz="1351">
              <a:solidFill>
                <a:prstClr val="white"/>
              </a:solidFill>
              <a:latin typeface="Calibri" panose="020F0502020204030204"/>
            </a:endParaRPr>
          </a:p>
        </p:txBody>
      </p:sp>
      <p:sp>
        <p:nvSpPr>
          <p:cNvPr id="8" name="Rectangle 3"/>
          <p:cNvSpPr txBox="1">
            <a:spLocks noChangeArrowheads="1"/>
          </p:cNvSpPr>
          <p:nvPr/>
        </p:nvSpPr>
        <p:spPr>
          <a:xfrm>
            <a:off x="162190" y="1025922"/>
            <a:ext cx="11867621" cy="585519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defTabSz="914377">
              <a:lnSpc>
                <a:spcPct val="80000"/>
              </a:lnSpc>
              <a:spcBef>
                <a:spcPts val="500"/>
              </a:spcBef>
              <a:buNone/>
              <a:defRPr/>
            </a:pPr>
            <a:r>
              <a:rPr lang="en-US" altLang="en-US" sz="2667" b="1" dirty="0">
                <a:solidFill>
                  <a:prstClr val="white"/>
                </a:solidFill>
                <a:latin typeface="Century Gothic" panose="020B0502020202020204" pitchFamily="34" charset="0"/>
              </a:rPr>
              <a:t> </a:t>
            </a:r>
          </a:p>
        </p:txBody>
      </p:sp>
      <p:graphicFrame>
        <p:nvGraphicFramePr>
          <p:cNvPr id="5" name="Diagram 4"/>
          <p:cNvGraphicFramePr/>
          <p:nvPr/>
        </p:nvGraphicFramePr>
        <p:xfrm>
          <a:off x="162189" y="828832"/>
          <a:ext cx="10712971" cy="520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793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3B4-5FB3-412B-AB72-3D2CE96077DE}"/>
              </a:ext>
            </a:extLst>
          </p:cNvPr>
          <p:cNvSpPr>
            <a:spLocks noGrp="1"/>
          </p:cNvSpPr>
          <p:nvPr>
            <p:ph type="title"/>
          </p:nvPr>
        </p:nvSpPr>
        <p:spPr>
          <a:solidFill>
            <a:schemeClr val="tx1">
              <a:lumMod val="50000"/>
              <a:lumOff val="50000"/>
            </a:schemeClr>
          </a:solidFill>
        </p:spPr>
        <p:txBody>
          <a:bodyPr>
            <a:normAutofit/>
          </a:bodyPr>
          <a:lstStyle/>
          <a:p>
            <a:pPr algn="ctr"/>
            <a:r>
              <a:rPr lang="en-US" sz="4800" b="1" dirty="0">
                <a:solidFill>
                  <a:srgbClr val="FFC000"/>
                </a:solidFill>
              </a:rPr>
              <a:t>Arizona Evictions -  2017 to 2021</a:t>
            </a:r>
          </a:p>
        </p:txBody>
      </p:sp>
      <p:sp>
        <p:nvSpPr>
          <p:cNvPr id="3" name="Content Placeholder 2">
            <a:extLst>
              <a:ext uri="{FF2B5EF4-FFF2-40B4-BE49-F238E27FC236}">
                <a16:creationId xmlns:a16="http://schemas.microsoft.com/office/drawing/2014/main" id="{45C51549-CF6B-4DF0-81E0-D06A3D739A7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0F0AAA2-D606-479E-A866-75902E554302}"/>
              </a:ext>
            </a:extLst>
          </p:cNvPr>
          <p:cNvPicPr>
            <a:picLocks noChangeAspect="1"/>
          </p:cNvPicPr>
          <p:nvPr/>
        </p:nvPicPr>
        <p:blipFill>
          <a:blip r:embed="rId3"/>
          <a:stretch>
            <a:fillRect/>
          </a:stretch>
        </p:blipFill>
        <p:spPr>
          <a:xfrm>
            <a:off x="838200" y="1715294"/>
            <a:ext cx="10515600" cy="4572000"/>
          </a:xfrm>
          <a:prstGeom prst="rect">
            <a:avLst/>
          </a:prstGeom>
        </p:spPr>
      </p:pic>
    </p:spTree>
    <p:extLst>
      <p:ext uri="{BB962C8B-B14F-4D97-AF65-F5344CB8AC3E}">
        <p14:creationId xmlns:p14="http://schemas.microsoft.com/office/powerpoint/2010/main" val="2627365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1D00-05E5-44A0-9352-2BEEF6840E01}"/>
              </a:ext>
            </a:extLst>
          </p:cNvPr>
          <p:cNvSpPr>
            <a:spLocks noGrp="1"/>
          </p:cNvSpPr>
          <p:nvPr>
            <p:ph type="title"/>
          </p:nvPr>
        </p:nvSpPr>
        <p:spPr>
          <a:solidFill>
            <a:schemeClr val="tx1">
              <a:lumMod val="50000"/>
              <a:lumOff val="50000"/>
            </a:schemeClr>
          </a:solidFill>
        </p:spPr>
        <p:txBody>
          <a:bodyPr>
            <a:noAutofit/>
          </a:bodyPr>
          <a:lstStyle/>
          <a:p>
            <a:pPr algn="ctr"/>
            <a:r>
              <a:rPr lang="en-US" sz="5400" b="1" dirty="0">
                <a:solidFill>
                  <a:srgbClr val="FFC000"/>
                </a:solidFill>
              </a:rPr>
              <a:t>Pilot Eviction Mediation Programs -  </a:t>
            </a:r>
            <a:br>
              <a:rPr lang="en-US" sz="5400" b="1" dirty="0">
                <a:solidFill>
                  <a:srgbClr val="FFC000"/>
                </a:solidFill>
              </a:rPr>
            </a:br>
            <a:r>
              <a:rPr lang="en-US" sz="5400" b="1" dirty="0">
                <a:solidFill>
                  <a:srgbClr val="FFC000"/>
                </a:solidFill>
              </a:rPr>
              <a:t>Pima County and Maricopa County </a:t>
            </a:r>
          </a:p>
        </p:txBody>
      </p:sp>
      <p:sp>
        <p:nvSpPr>
          <p:cNvPr id="3" name="Content Placeholder 2">
            <a:extLst>
              <a:ext uri="{FF2B5EF4-FFF2-40B4-BE49-F238E27FC236}">
                <a16:creationId xmlns:a16="http://schemas.microsoft.com/office/drawing/2014/main" id="{5D5B36CA-4313-4706-AC65-AAE4A1A2A6E5}"/>
              </a:ext>
            </a:extLst>
          </p:cNvPr>
          <p:cNvSpPr>
            <a:spLocks noGrp="1"/>
          </p:cNvSpPr>
          <p:nvPr>
            <p:ph idx="1"/>
          </p:nvPr>
        </p:nvSpPr>
        <p:spPr>
          <a:solidFill>
            <a:schemeClr val="tx1">
              <a:lumMod val="50000"/>
              <a:lumOff val="50000"/>
            </a:schemeClr>
          </a:solidFill>
        </p:spPr>
        <p:txBody>
          <a:bodyPr>
            <a:normAutofit fontScale="85000" lnSpcReduction="10000"/>
          </a:bodyPr>
          <a:lstStyle/>
          <a:p>
            <a:pPr marL="0" indent="0">
              <a:buNone/>
            </a:pPr>
            <a:r>
              <a:rPr lang="en-US" sz="2600" dirty="0">
                <a:solidFill>
                  <a:schemeClr val="bg1"/>
                </a:solidFill>
              </a:rPr>
              <a:t>Pima County – </a:t>
            </a:r>
          </a:p>
          <a:p>
            <a:pPr lvl="1"/>
            <a:r>
              <a:rPr lang="en-US" sz="2600" dirty="0">
                <a:solidFill>
                  <a:schemeClr val="bg1"/>
                </a:solidFill>
              </a:rPr>
              <a:t>Voluntary Program  </a:t>
            </a:r>
          </a:p>
          <a:p>
            <a:pPr lvl="1"/>
            <a:r>
              <a:rPr lang="en-US" sz="2600" dirty="0">
                <a:solidFill>
                  <a:schemeClr val="bg1"/>
                </a:solidFill>
              </a:rPr>
              <a:t>*Court Program- Cannot Go to Mediation unless an Eviction is Filed*</a:t>
            </a:r>
          </a:p>
          <a:p>
            <a:pPr lvl="1"/>
            <a:r>
              <a:rPr lang="en-US" sz="2600" dirty="0">
                <a:solidFill>
                  <a:schemeClr val="bg1"/>
                </a:solidFill>
              </a:rPr>
              <a:t>49 Settlement Conferences  </a:t>
            </a:r>
          </a:p>
          <a:p>
            <a:pPr lvl="1"/>
            <a:r>
              <a:rPr lang="en-US" sz="2600" dirty="0">
                <a:solidFill>
                  <a:schemeClr val="bg1"/>
                </a:solidFill>
              </a:rPr>
              <a:t>66% Success Rate</a:t>
            </a:r>
          </a:p>
          <a:p>
            <a:pPr lvl="1"/>
            <a:r>
              <a:rPr lang="en-US" sz="2600" dirty="0">
                <a:solidFill>
                  <a:schemeClr val="bg1"/>
                </a:solidFill>
                <a:ea typeface="Times New Roman" panose="02020603050405020304" pitchFamily="18" charset="0"/>
              </a:rPr>
              <a:t>Requested Improvement: </a:t>
            </a:r>
          </a:p>
          <a:p>
            <a:pPr lvl="2"/>
            <a:r>
              <a:rPr lang="en-US" sz="2600" dirty="0">
                <a:solidFill>
                  <a:schemeClr val="bg1"/>
                </a:solidFill>
                <a:effectLst/>
                <a:ea typeface="Times New Roman" panose="02020603050405020304" pitchFamily="18" charset="0"/>
              </a:rPr>
              <a:t>“Create an immediate post-filing “offramp” = Landlord can immediately elect into the program and the court would not schedule an initial appearance. Instead, the tenant would be notified and given an opportunity to opt-in, and if they do the case could directly be set for settlement conference (or if the only issue is ERA $, directly assigned to a caseworker), and then only go to initial appearance if the settlement conference fails.</a:t>
            </a:r>
            <a:endParaRPr lang="en-US" sz="2600" dirty="0">
              <a:solidFill>
                <a:schemeClr val="bg1"/>
              </a:solidFill>
            </a:endParaRPr>
          </a:p>
          <a:p>
            <a:pPr marL="457200" lvl="1" indent="0">
              <a:buNone/>
            </a:pPr>
            <a:endParaRPr lang="en-US" dirty="0"/>
          </a:p>
          <a:p>
            <a:pPr marL="45720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590490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6544-7C6C-47C0-A1EC-092F24BBFAF8}"/>
              </a:ext>
            </a:extLst>
          </p:cNvPr>
          <p:cNvSpPr>
            <a:spLocks noGrp="1"/>
          </p:cNvSpPr>
          <p:nvPr>
            <p:ph type="title"/>
          </p:nvPr>
        </p:nvSpPr>
        <p:spPr>
          <a:solidFill>
            <a:schemeClr val="tx1">
              <a:lumMod val="50000"/>
              <a:lumOff val="50000"/>
            </a:schemeClr>
          </a:solidFill>
        </p:spPr>
        <p:txBody>
          <a:bodyPr>
            <a:normAutofit fontScale="90000"/>
          </a:bodyPr>
          <a:lstStyle/>
          <a:p>
            <a:pPr algn="ctr"/>
            <a:r>
              <a:rPr lang="en-US" sz="6000" b="1" dirty="0">
                <a:solidFill>
                  <a:srgbClr val="FFC000"/>
                </a:solidFill>
              </a:rPr>
              <a:t/>
            </a:r>
            <a:br>
              <a:rPr lang="en-US" sz="6000" b="1" dirty="0">
                <a:solidFill>
                  <a:srgbClr val="FFC000"/>
                </a:solidFill>
              </a:rPr>
            </a:br>
            <a:r>
              <a:rPr lang="en-US" sz="6000" b="1" dirty="0">
                <a:solidFill>
                  <a:srgbClr val="FFC000"/>
                </a:solidFill>
                <a:latin typeface="Khmer"/>
              </a:rPr>
              <a:t>DES Housing Stability Court Navigators </a:t>
            </a:r>
            <a:r>
              <a:rPr lang="en-US" b="1" dirty="0"/>
              <a:t/>
            </a:r>
            <a:br>
              <a:rPr lang="en-US" b="1" dirty="0"/>
            </a:br>
            <a:endParaRPr lang="en-US" b="1" dirty="0"/>
          </a:p>
        </p:txBody>
      </p:sp>
      <p:sp>
        <p:nvSpPr>
          <p:cNvPr id="3" name="Content Placeholder 2">
            <a:extLst>
              <a:ext uri="{FF2B5EF4-FFF2-40B4-BE49-F238E27FC236}">
                <a16:creationId xmlns:a16="http://schemas.microsoft.com/office/drawing/2014/main" id="{8C1305D6-1E5B-49C5-B887-B6C00FD1DEB6}"/>
              </a:ext>
            </a:extLst>
          </p:cNvPr>
          <p:cNvSpPr>
            <a:spLocks noGrp="1"/>
          </p:cNvSpPr>
          <p:nvPr>
            <p:ph sz="half" idx="1"/>
          </p:nvPr>
        </p:nvSpPr>
        <p:spPr>
          <a:xfrm>
            <a:off x="838200" y="1825624"/>
            <a:ext cx="5181600" cy="4853471"/>
          </a:xfrm>
          <a:solidFill>
            <a:schemeClr val="tx1">
              <a:lumMod val="50000"/>
              <a:lumOff val="50000"/>
            </a:schemeClr>
          </a:solidFill>
        </p:spPr>
        <p:txBody>
          <a:bodyPr>
            <a:normAutofit fontScale="92500" lnSpcReduction="20000"/>
          </a:bodyPr>
          <a:lstStyle/>
          <a:p>
            <a:pPr>
              <a:buFont typeface="Arial" panose="020B0604020202020204" pitchFamily="34" charset="0"/>
              <a:buChar char="•"/>
            </a:pPr>
            <a:endParaRPr lang="en-US" dirty="0">
              <a:solidFill>
                <a:srgbClr val="A94A1F"/>
              </a:solidFill>
              <a:latin typeface="Open Sans" panose="020B0606030504020204" pitchFamily="34" charset="0"/>
            </a:endParaRPr>
          </a:p>
          <a:p>
            <a:pPr algn="l" fontAlgn="base">
              <a:buFont typeface="Arial" panose="020B0604020202020204" pitchFamily="34" charset="0"/>
              <a:buChar char="•"/>
            </a:pPr>
            <a:r>
              <a:rPr lang="en-US" b="1" i="0" dirty="0">
                <a:solidFill>
                  <a:schemeClr val="bg1"/>
                </a:solidFill>
                <a:effectLst/>
                <a:latin typeface="Khmer"/>
              </a:rPr>
              <a:t>Assist litigants with obtaining available federal and local resources to avoid unnecessary evictions while at the same time safeguarding landlord rights.</a:t>
            </a:r>
          </a:p>
          <a:p>
            <a:pPr marL="0" indent="0" algn="l" fontAlgn="base">
              <a:buNone/>
            </a:pPr>
            <a:endParaRPr lang="en-US" b="1" i="0" dirty="0">
              <a:solidFill>
                <a:schemeClr val="bg1"/>
              </a:solidFill>
              <a:effectLst/>
              <a:latin typeface="Khmer"/>
            </a:endParaRPr>
          </a:p>
          <a:p>
            <a:pPr algn="l" fontAlgn="base">
              <a:buFont typeface="Arial" panose="020B0604020202020204" pitchFamily="34" charset="0"/>
              <a:buChar char="•"/>
            </a:pPr>
            <a:r>
              <a:rPr lang="en-US" b="1" i="0" dirty="0">
                <a:solidFill>
                  <a:schemeClr val="bg1"/>
                </a:solidFill>
                <a:effectLst/>
                <a:latin typeface="Khmer"/>
              </a:rPr>
              <a:t>Address housing stability in vulnerable populations in treatment and specialty courts, individuals on other forms of probation, as well as those in the dependency system.</a:t>
            </a:r>
          </a:p>
          <a:p>
            <a:endParaRPr lang="en-US" b="0" i="0" dirty="0">
              <a:solidFill>
                <a:schemeClr val="bg1"/>
              </a:solidFill>
              <a:effectLst/>
              <a:latin typeface="Open Sans" panose="020B0606030504020204" pitchFamily="34" charset="0"/>
            </a:endParaRPr>
          </a:p>
          <a:p>
            <a:endParaRPr lang="en-US" dirty="0"/>
          </a:p>
          <a:p>
            <a:endParaRPr lang="en-US" dirty="0"/>
          </a:p>
        </p:txBody>
      </p:sp>
      <p:sp>
        <p:nvSpPr>
          <p:cNvPr id="5" name="Content Placeholder 4">
            <a:extLst>
              <a:ext uri="{FF2B5EF4-FFF2-40B4-BE49-F238E27FC236}">
                <a16:creationId xmlns:a16="http://schemas.microsoft.com/office/drawing/2014/main" id="{163969DE-BF6E-4DCD-85E3-01F9B42488A5}"/>
              </a:ext>
            </a:extLst>
          </p:cNvPr>
          <p:cNvSpPr>
            <a:spLocks noGrp="1"/>
          </p:cNvSpPr>
          <p:nvPr>
            <p:ph sz="half" idx="2"/>
          </p:nvPr>
        </p:nvSpPr>
        <p:spPr>
          <a:xfrm>
            <a:off x="6172200" y="1825625"/>
            <a:ext cx="5181600" cy="4813714"/>
          </a:xfrm>
          <a:solidFill>
            <a:schemeClr val="tx1">
              <a:lumMod val="50000"/>
              <a:lumOff val="50000"/>
            </a:schemeClr>
          </a:solidFill>
        </p:spPr>
        <p:txBody>
          <a:bodyPr>
            <a:normAutofit fontScale="92500" lnSpcReduction="20000"/>
          </a:bodyPr>
          <a:lstStyle/>
          <a:p>
            <a:endParaRPr lang="en-US" b="1" dirty="0">
              <a:solidFill>
                <a:schemeClr val="bg1"/>
              </a:solidFill>
              <a:latin typeface="Khmer"/>
            </a:endParaRPr>
          </a:p>
          <a:p>
            <a:r>
              <a:rPr lang="en-US" sz="2600" b="1" dirty="0">
                <a:solidFill>
                  <a:schemeClr val="bg1"/>
                </a:solidFill>
                <a:latin typeface="Khmer"/>
              </a:rPr>
              <a:t>W</a:t>
            </a:r>
            <a:r>
              <a:rPr lang="en-US" sz="2600" b="1" i="0" dirty="0">
                <a:solidFill>
                  <a:schemeClr val="bg1"/>
                </a:solidFill>
                <a:effectLst/>
                <a:latin typeface="Khmer"/>
              </a:rPr>
              <a:t>ill use available Emergency Rental Assistance Program (ERAP) funds from DES for at least the next 3 years.</a:t>
            </a:r>
          </a:p>
          <a:p>
            <a:endParaRPr lang="en-US" sz="2600" b="1" i="0" dirty="0">
              <a:solidFill>
                <a:schemeClr val="bg1"/>
              </a:solidFill>
              <a:effectLst/>
              <a:latin typeface="Khmer"/>
            </a:endParaRPr>
          </a:p>
          <a:p>
            <a:r>
              <a:rPr lang="en-US" sz="2600" b="1" i="0" dirty="0">
                <a:solidFill>
                  <a:schemeClr val="bg1"/>
                </a:solidFill>
                <a:effectLst/>
                <a:latin typeface="Khmer"/>
              </a:rPr>
              <a:t>At this time, five counties are participating in the Navigator program:</a:t>
            </a:r>
          </a:p>
          <a:p>
            <a:pPr marL="0" indent="0" algn="ctr">
              <a:buNone/>
            </a:pPr>
            <a:r>
              <a:rPr lang="en-US" b="0" i="0" dirty="0">
                <a:solidFill>
                  <a:schemeClr val="bg1"/>
                </a:solidFill>
                <a:effectLst/>
                <a:latin typeface="Khmer"/>
              </a:rPr>
              <a:t/>
            </a:r>
            <a:br>
              <a:rPr lang="en-US" b="0" i="0" dirty="0">
                <a:solidFill>
                  <a:schemeClr val="bg1"/>
                </a:solidFill>
                <a:effectLst/>
                <a:latin typeface="Khmer"/>
              </a:rPr>
            </a:br>
            <a:r>
              <a:rPr lang="en-US" b="1" i="0" dirty="0">
                <a:solidFill>
                  <a:schemeClr val="bg1"/>
                </a:solidFill>
                <a:effectLst/>
                <a:latin typeface="Khmer"/>
              </a:rPr>
              <a:t>Yavapai</a:t>
            </a:r>
            <a:br>
              <a:rPr lang="en-US" b="1" i="0" dirty="0">
                <a:solidFill>
                  <a:schemeClr val="bg1"/>
                </a:solidFill>
                <a:effectLst/>
                <a:latin typeface="Khmer"/>
              </a:rPr>
            </a:br>
            <a:r>
              <a:rPr lang="en-US" b="1" i="0" dirty="0">
                <a:solidFill>
                  <a:schemeClr val="bg1"/>
                </a:solidFill>
                <a:effectLst/>
                <a:latin typeface="Khmer"/>
              </a:rPr>
              <a:t>Mohave</a:t>
            </a:r>
            <a:br>
              <a:rPr lang="en-US" b="1" i="0" dirty="0">
                <a:solidFill>
                  <a:schemeClr val="bg1"/>
                </a:solidFill>
                <a:effectLst/>
                <a:latin typeface="Khmer"/>
              </a:rPr>
            </a:br>
            <a:r>
              <a:rPr lang="en-US" b="1" i="0" dirty="0">
                <a:solidFill>
                  <a:schemeClr val="bg1"/>
                </a:solidFill>
                <a:effectLst/>
                <a:latin typeface="Khmer"/>
              </a:rPr>
              <a:t>Coconino</a:t>
            </a:r>
            <a:br>
              <a:rPr lang="en-US" b="1" i="0" dirty="0">
                <a:solidFill>
                  <a:schemeClr val="bg1"/>
                </a:solidFill>
                <a:effectLst/>
                <a:latin typeface="Khmer"/>
              </a:rPr>
            </a:br>
            <a:r>
              <a:rPr lang="en-US" b="1" i="0" dirty="0">
                <a:solidFill>
                  <a:schemeClr val="bg1"/>
                </a:solidFill>
                <a:effectLst/>
                <a:latin typeface="Khmer"/>
              </a:rPr>
              <a:t>Pinal</a:t>
            </a:r>
            <a:br>
              <a:rPr lang="en-US" b="1" i="0" dirty="0">
                <a:solidFill>
                  <a:schemeClr val="bg1"/>
                </a:solidFill>
                <a:effectLst/>
                <a:latin typeface="Khmer"/>
              </a:rPr>
            </a:br>
            <a:r>
              <a:rPr lang="en-US" b="1" i="0" dirty="0">
                <a:solidFill>
                  <a:schemeClr val="bg1"/>
                </a:solidFill>
                <a:effectLst/>
                <a:latin typeface="Khmer"/>
              </a:rPr>
              <a:t>Yuma</a:t>
            </a:r>
          </a:p>
          <a:p>
            <a:pPr marL="0" indent="0">
              <a:buNone/>
            </a:pPr>
            <a:endParaRPr lang="en-US" dirty="0"/>
          </a:p>
        </p:txBody>
      </p:sp>
    </p:spTree>
    <p:extLst>
      <p:ext uri="{BB962C8B-B14F-4D97-AF65-F5344CB8AC3E}">
        <p14:creationId xmlns:p14="http://schemas.microsoft.com/office/powerpoint/2010/main" val="318174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3373-0ACE-4734-82CA-88E584724162}"/>
              </a:ext>
            </a:extLst>
          </p:cNvPr>
          <p:cNvSpPr>
            <a:spLocks noGrp="1"/>
          </p:cNvSpPr>
          <p:nvPr>
            <p:ph type="title"/>
          </p:nvPr>
        </p:nvSpPr>
        <p:spPr>
          <a:solidFill>
            <a:schemeClr val="tx1">
              <a:lumMod val="50000"/>
              <a:lumOff val="50000"/>
            </a:schemeClr>
          </a:solidFill>
        </p:spPr>
        <p:txBody>
          <a:bodyPr/>
          <a:lstStyle/>
          <a:p>
            <a:pPr algn="ctr"/>
            <a:r>
              <a:rPr lang="en-US" dirty="0">
                <a:solidFill>
                  <a:srgbClr val="FFC000"/>
                </a:solidFill>
              </a:rPr>
              <a:t>AZEVICTIONHELP.ORG </a:t>
            </a:r>
          </a:p>
        </p:txBody>
      </p:sp>
      <p:sp>
        <p:nvSpPr>
          <p:cNvPr id="3" name="Content Placeholder 2">
            <a:extLst>
              <a:ext uri="{FF2B5EF4-FFF2-40B4-BE49-F238E27FC236}">
                <a16:creationId xmlns:a16="http://schemas.microsoft.com/office/drawing/2014/main" id="{F23D0F05-182F-49A3-B9FA-53356B6AE7B7}"/>
              </a:ext>
            </a:extLst>
          </p:cNvPr>
          <p:cNvSpPr>
            <a:spLocks noGrp="1"/>
          </p:cNvSpPr>
          <p:nvPr>
            <p:ph idx="1"/>
          </p:nvPr>
        </p:nvSpPr>
        <p:spPr/>
        <p:txBody>
          <a:bodyPr/>
          <a:lstStyle/>
          <a:p>
            <a:r>
              <a:rPr lang="en-US" sz="3200" dirty="0"/>
              <a:t>AZEvictionHelp.org was launched January, 2021</a:t>
            </a:r>
          </a:p>
          <a:p>
            <a:r>
              <a:rPr lang="en-US" sz="3200" dirty="0"/>
              <a:t>Since launch, more than 185,000 individuals have accessed the legal information on the site.</a:t>
            </a:r>
          </a:p>
          <a:p>
            <a:r>
              <a:rPr lang="en-US" sz="3200" dirty="0"/>
              <a:t>More than 41,000 referrals made to rent/utility assistance, legal help, and other resources.</a:t>
            </a:r>
          </a:p>
          <a:p>
            <a:r>
              <a:rPr lang="en-US" sz="3200" dirty="0"/>
              <a:t>Live Chat feature on AZEvictionHelp.org (staffed by Foundation staff and volunteer experts) has helped more than 250 individuals with direct assistance. </a:t>
            </a:r>
          </a:p>
          <a:p>
            <a:endParaRPr lang="en-US" dirty="0"/>
          </a:p>
        </p:txBody>
      </p:sp>
    </p:spTree>
    <p:extLst>
      <p:ext uri="{BB962C8B-B14F-4D97-AF65-F5344CB8AC3E}">
        <p14:creationId xmlns:p14="http://schemas.microsoft.com/office/powerpoint/2010/main" val="2548248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2856-5E49-463F-AD1D-402282A7A12E}"/>
              </a:ext>
            </a:extLst>
          </p:cNvPr>
          <p:cNvSpPr>
            <a:spLocks noGrp="1"/>
          </p:cNvSpPr>
          <p:nvPr>
            <p:ph type="title"/>
          </p:nvPr>
        </p:nvSpPr>
        <p:spPr>
          <a:xfrm>
            <a:off x="838200" y="140676"/>
            <a:ext cx="10515600" cy="1167619"/>
          </a:xfrm>
          <a:solidFill>
            <a:schemeClr val="tx1">
              <a:lumMod val="50000"/>
              <a:lumOff val="50000"/>
            </a:schemeClr>
          </a:solidFill>
        </p:spPr>
        <p:txBody>
          <a:bodyPr>
            <a:normAutofit fontScale="90000"/>
          </a:bodyPr>
          <a:lstStyle/>
          <a:p>
            <a:pPr algn="ctr"/>
            <a:r>
              <a:rPr lang="en-US" b="1" dirty="0">
                <a:solidFill>
                  <a:srgbClr val="FFC000"/>
                </a:solidFill>
              </a:rPr>
              <a:t>Emergency Rental Assistance is </a:t>
            </a:r>
            <a:br>
              <a:rPr lang="en-US" b="1" dirty="0">
                <a:solidFill>
                  <a:srgbClr val="FFC000"/>
                </a:solidFill>
              </a:rPr>
            </a:br>
            <a:r>
              <a:rPr lang="en-US" b="1" dirty="0">
                <a:solidFill>
                  <a:srgbClr val="FFC000"/>
                </a:solidFill>
              </a:rPr>
              <a:t>STILL AVAILABLE STATEWIDE!  </a:t>
            </a:r>
          </a:p>
        </p:txBody>
      </p:sp>
      <p:sp>
        <p:nvSpPr>
          <p:cNvPr id="3" name="Content Placeholder 2">
            <a:extLst>
              <a:ext uri="{FF2B5EF4-FFF2-40B4-BE49-F238E27FC236}">
                <a16:creationId xmlns:a16="http://schemas.microsoft.com/office/drawing/2014/main" id="{74230906-BDFF-494A-81CA-E7B0B49059D3}"/>
              </a:ext>
            </a:extLst>
          </p:cNvPr>
          <p:cNvSpPr>
            <a:spLocks noGrp="1"/>
          </p:cNvSpPr>
          <p:nvPr>
            <p:ph idx="1"/>
          </p:nvPr>
        </p:nvSpPr>
        <p:spPr>
          <a:xfrm>
            <a:off x="838200" y="1308294"/>
            <a:ext cx="10515600" cy="5549705"/>
          </a:xfrm>
          <a:solidFill>
            <a:schemeClr val="tx1">
              <a:lumMod val="50000"/>
              <a:lumOff val="50000"/>
            </a:schemeClr>
          </a:solidFill>
        </p:spPr>
        <p:txBody>
          <a:bodyPr>
            <a:normAutofit/>
          </a:bodyPr>
          <a:lstStyle/>
          <a:p>
            <a:pPr lvl="1"/>
            <a:r>
              <a:rPr lang="en-US" sz="3200" dirty="0">
                <a:solidFill>
                  <a:schemeClr val="bg1">
                    <a:lumMod val="95000"/>
                  </a:schemeClr>
                </a:solidFill>
              </a:rPr>
              <a:t>Utility Funding</a:t>
            </a:r>
          </a:p>
          <a:p>
            <a:pPr lvl="2"/>
            <a:r>
              <a:rPr lang="en-US" sz="2400" b="0" i="0" dirty="0">
                <a:solidFill>
                  <a:schemeClr val="bg1">
                    <a:lumMod val="95000"/>
                  </a:schemeClr>
                </a:solidFill>
                <a:effectLst/>
              </a:rPr>
              <a:t>The Arizona Low </a:t>
            </a:r>
            <a:r>
              <a:rPr lang="en-US" sz="2400" b="0" i="0" dirty="0" err="1">
                <a:solidFill>
                  <a:schemeClr val="bg1">
                    <a:lumMod val="95000"/>
                  </a:schemeClr>
                </a:solidFill>
                <a:effectLst/>
              </a:rPr>
              <a:t>IncomeHome</a:t>
            </a:r>
            <a:r>
              <a:rPr lang="en-US" sz="2400" b="0" i="0" dirty="0">
                <a:solidFill>
                  <a:schemeClr val="bg1">
                    <a:lumMod val="95000"/>
                  </a:schemeClr>
                </a:solidFill>
                <a:effectLst/>
              </a:rPr>
              <a:t> Energy Assistance </a:t>
            </a:r>
            <a:r>
              <a:rPr lang="en-US" sz="2400" dirty="0">
                <a:solidFill>
                  <a:schemeClr val="bg1">
                    <a:lumMod val="95000"/>
                  </a:schemeClr>
                </a:solidFill>
              </a:rPr>
              <a:t>Program</a:t>
            </a:r>
            <a:r>
              <a:rPr lang="en-US" sz="2400" b="0" i="0" dirty="0">
                <a:solidFill>
                  <a:schemeClr val="bg1">
                    <a:lumMod val="95000"/>
                  </a:schemeClr>
                </a:solidFill>
                <a:effectLst/>
              </a:rPr>
              <a:t> (LIHEAP) assists low-income Arizona families and households pay heating, cooling, and appliance repair costs. Funding for the program is supported by utility providers, private donations, and abandoned utility deposits.</a:t>
            </a:r>
          </a:p>
          <a:p>
            <a:pPr marL="914400" lvl="2" indent="0">
              <a:buNone/>
            </a:pPr>
            <a:endParaRPr lang="en-US" sz="2400" dirty="0">
              <a:solidFill>
                <a:schemeClr val="bg1">
                  <a:lumMod val="95000"/>
                </a:schemeClr>
              </a:solidFill>
            </a:endParaRPr>
          </a:p>
          <a:p>
            <a:pPr lvl="1"/>
            <a:r>
              <a:rPr lang="en-US" sz="3200" dirty="0">
                <a:solidFill>
                  <a:schemeClr val="bg1">
                    <a:lumMod val="95000"/>
                  </a:schemeClr>
                </a:solidFill>
              </a:rPr>
              <a:t>Water Funding</a:t>
            </a:r>
          </a:p>
          <a:p>
            <a:pPr lvl="2"/>
            <a:r>
              <a:rPr lang="en-US" sz="2400" b="0" i="0" dirty="0">
                <a:solidFill>
                  <a:schemeClr val="bg1">
                    <a:lumMod val="95000"/>
                  </a:schemeClr>
                </a:solidFill>
                <a:effectLst/>
              </a:rPr>
              <a:t>The</a:t>
            </a:r>
            <a:r>
              <a:rPr lang="en-US" sz="2400" b="1" i="0" dirty="0">
                <a:solidFill>
                  <a:schemeClr val="bg1">
                    <a:lumMod val="95000"/>
                  </a:schemeClr>
                </a:solidFill>
                <a:effectLst/>
              </a:rPr>
              <a:t> </a:t>
            </a:r>
            <a:r>
              <a:rPr lang="en-US" sz="2400" i="0" dirty="0">
                <a:solidFill>
                  <a:schemeClr val="bg1">
                    <a:lumMod val="95000"/>
                  </a:schemeClr>
                </a:solidFill>
                <a:effectLst/>
              </a:rPr>
              <a:t>Low Income Household Water Assistance Program (LIHWAP) provides </a:t>
            </a:r>
            <a:r>
              <a:rPr lang="en-US" sz="2400" dirty="0">
                <a:solidFill>
                  <a:schemeClr val="bg1">
                    <a:lumMod val="95000"/>
                  </a:schemeClr>
                </a:solidFill>
              </a:rPr>
              <a:t>e</a:t>
            </a:r>
            <a:r>
              <a:rPr lang="en-US" sz="2400" b="0" i="0" dirty="0">
                <a:solidFill>
                  <a:schemeClr val="bg1">
                    <a:lumMod val="95000"/>
                  </a:schemeClr>
                </a:solidFill>
                <a:effectLst/>
              </a:rPr>
              <a:t>ligible households up to $1,800 in water assistance. </a:t>
            </a:r>
            <a:endParaRPr lang="en-US" sz="2400" dirty="0">
              <a:solidFill>
                <a:schemeClr val="bg1">
                  <a:lumMod val="95000"/>
                </a:schemeClr>
              </a:solidFill>
            </a:endParaRPr>
          </a:p>
          <a:p>
            <a:pPr lvl="1"/>
            <a:r>
              <a:rPr lang="en-US" sz="3200" dirty="0">
                <a:solidFill>
                  <a:schemeClr val="bg1">
                    <a:lumMod val="95000"/>
                  </a:schemeClr>
                </a:solidFill>
              </a:rPr>
              <a:t>Broadband Assistance –</a:t>
            </a:r>
          </a:p>
          <a:p>
            <a:pPr lvl="2"/>
            <a:r>
              <a:rPr lang="en-US" sz="2800" dirty="0">
                <a:solidFill>
                  <a:schemeClr val="bg1">
                    <a:lumMod val="95000"/>
                  </a:schemeClr>
                </a:solidFill>
              </a:rPr>
              <a:t>“Affordable Connectivity Program” </a:t>
            </a:r>
            <a:r>
              <a:rPr lang="en-US" b="0" i="0" dirty="0">
                <a:solidFill>
                  <a:schemeClr val="bg1"/>
                </a:solidFill>
                <a:effectLst/>
                <a:latin typeface="Lato" panose="020F0502020204030203" pitchFamily="34" charset="0"/>
              </a:rPr>
              <a:t>$30 in assistance per month ($75 per month for households on tribal lands) to help pay for internet service. Eligible households can also receive a one-time $100 benefit for devices such as laptops and tablets.</a:t>
            </a:r>
            <a:endParaRPr lang="en-US" dirty="0">
              <a:solidFill>
                <a:schemeClr val="bg1"/>
              </a:solidFill>
            </a:endParaRPr>
          </a:p>
          <a:p>
            <a:endParaRPr lang="en-US" dirty="0"/>
          </a:p>
        </p:txBody>
      </p:sp>
    </p:spTree>
    <p:extLst>
      <p:ext uri="{BB962C8B-B14F-4D97-AF65-F5344CB8AC3E}">
        <p14:creationId xmlns:p14="http://schemas.microsoft.com/office/powerpoint/2010/main" val="1095164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6CB0-A6DD-40C8-B80D-0F6B3B4FF73D}"/>
              </a:ext>
            </a:extLst>
          </p:cNvPr>
          <p:cNvSpPr>
            <a:spLocks noGrp="1"/>
          </p:cNvSpPr>
          <p:nvPr>
            <p:ph type="title"/>
          </p:nvPr>
        </p:nvSpPr>
        <p:spPr/>
        <p:txBody>
          <a:bodyPr>
            <a:normAutofit fontScale="90000"/>
          </a:bodyPr>
          <a:lstStyle/>
          <a:p>
            <a:pPr algn="ctr"/>
            <a:r>
              <a:rPr lang="en-US" dirty="0"/>
              <a:t/>
            </a:r>
            <a:br>
              <a:rPr lang="en-US" dirty="0"/>
            </a:br>
            <a:r>
              <a:rPr lang="en-US" b="1" dirty="0">
                <a:solidFill>
                  <a:srgbClr val="FFC000"/>
                </a:solidFill>
              </a:rPr>
              <a:t>Wildfire’s Policy Goals for 2021-2022: </a:t>
            </a:r>
            <a:br>
              <a:rPr lang="en-US" b="1" dirty="0">
                <a:solidFill>
                  <a:srgbClr val="FFC000"/>
                </a:solidFill>
              </a:rPr>
            </a:br>
            <a:r>
              <a:rPr lang="en-US" b="1" dirty="0">
                <a:solidFill>
                  <a:srgbClr val="FFC000"/>
                </a:solidFill>
              </a:rPr>
              <a:t>Lessen the  Consequences of Eviction</a:t>
            </a:r>
            <a:r>
              <a:rPr lang="en-US" dirty="0"/>
              <a:t/>
            </a:r>
            <a:br>
              <a:rPr lang="en-US" dirty="0"/>
            </a:br>
            <a:endParaRPr lang="en-US" dirty="0"/>
          </a:p>
        </p:txBody>
      </p:sp>
      <p:sp>
        <p:nvSpPr>
          <p:cNvPr id="3" name="Content Placeholder 2">
            <a:extLst>
              <a:ext uri="{FF2B5EF4-FFF2-40B4-BE49-F238E27FC236}">
                <a16:creationId xmlns:a16="http://schemas.microsoft.com/office/drawing/2014/main" id="{4CC4FE24-F558-4B3C-9745-536E94D36D5C}"/>
              </a:ext>
            </a:extLst>
          </p:cNvPr>
          <p:cNvSpPr>
            <a:spLocks noGrp="1"/>
          </p:cNvSpPr>
          <p:nvPr>
            <p:ph idx="1"/>
          </p:nvPr>
        </p:nvSpPr>
        <p:spPr>
          <a:solidFill>
            <a:schemeClr val="tx1">
              <a:lumMod val="50000"/>
              <a:lumOff val="50000"/>
            </a:schemeClr>
          </a:solidFill>
        </p:spPr>
        <p:txBody>
          <a:bodyPr>
            <a:normAutofit/>
          </a:bodyPr>
          <a:lstStyle/>
          <a:p>
            <a:pPr lvl="1"/>
            <a:r>
              <a:rPr lang="en-US" sz="4000" dirty="0">
                <a:solidFill>
                  <a:schemeClr val="bg1"/>
                </a:solidFill>
              </a:rPr>
              <a:t>Remove Requirement to Pay Filing Fees/File Motion for Fee Deferral or Waiver</a:t>
            </a:r>
          </a:p>
          <a:p>
            <a:pPr marL="457200" lvl="1" indent="0">
              <a:buNone/>
            </a:pPr>
            <a:endParaRPr lang="en-US" sz="4000" dirty="0">
              <a:solidFill>
                <a:schemeClr val="bg1"/>
              </a:solidFill>
            </a:endParaRPr>
          </a:p>
          <a:p>
            <a:pPr lvl="1"/>
            <a:r>
              <a:rPr lang="en-US" sz="4000" dirty="0">
                <a:solidFill>
                  <a:schemeClr val="bg1"/>
                </a:solidFill>
              </a:rPr>
              <a:t>Record Sealing</a:t>
            </a:r>
          </a:p>
          <a:p>
            <a:pPr marL="457200" lvl="1" indent="0">
              <a:buNone/>
            </a:pPr>
            <a:r>
              <a:rPr lang="en-US" sz="4000" dirty="0">
                <a:solidFill>
                  <a:schemeClr val="bg1"/>
                </a:solidFill>
              </a:rPr>
              <a:t>  </a:t>
            </a:r>
          </a:p>
          <a:p>
            <a:pPr lvl="1"/>
            <a:r>
              <a:rPr lang="en-US" sz="4000" dirty="0">
                <a:solidFill>
                  <a:schemeClr val="bg1"/>
                </a:solidFill>
              </a:rPr>
              <a:t>Rule Change Petition </a:t>
            </a:r>
          </a:p>
        </p:txBody>
      </p:sp>
      <p:pic>
        <p:nvPicPr>
          <p:cNvPr id="4" name="Picture 3" descr="A picture containing room&#10;&#10;Description automatically generated">
            <a:extLst>
              <a:ext uri="{FF2B5EF4-FFF2-40B4-BE49-F238E27FC236}">
                <a16:creationId xmlns:a16="http://schemas.microsoft.com/office/drawing/2014/main" id="{19EDC156-0248-47A8-9AC8-89927AE5B1DC}"/>
              </a:ext>
            </a:extLst>
          </p:cNvPr>
          <p:cNvPicPr>
            <a:picLocks noChangeAspect="1"/>
          </p:cNvPicPr>
          <p:nvPr/>
        </p:nvPicPr>
        <p:blipFill>
          <a:blip r:embed="rId3">
            <a:alphaModFix amt="70000"/>
          </a:blip>
          <a:stretch>
            <a:fillRect/>
          </a:stretch>
        </p:blipFill>
        <p:spPr>
          <a:xfrm>
            <a:off x="7825153" y="3798277"/>
            <a:ext cx="4229101" cy="3278358"/>
          </a:xfrm>
          <a:prstGeom prst="rect">
            <a:avLst/>
          </a:prstGeom>
        </p:spPr>
      </p:pic>
    </p:spTree>
    <p:extLst>
      <p:ext uri="{BB962C8B-B14F-4D97-AF65-F5344CB8AC3E}">
        <p14:creationId xmlns:p14="http://schemas.microsoft.com/office/powerpoint/2010/main" val="1290596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3CFD-9977-4597-B6EB-8997BF7F42F9}"/>
              </a:ext>
            </a:extLst>
          </p:cNvPr>
          <p:cNvSpPr>
            <a:spLocks noGrp="1"/>
          </p:cNvSpPr>
          <p:nvPr>
            <p:ph type="title"/>
          </p:nvPr>
        </p:nvSpPr>
        <p:spPr>
          <a:solidFill>
            <a:schemeClr val="tx1">
              <a:lumMod val="50000"/>
              <a:lumOff val="50000"/>
            </a:schemeClr>
          </a:solidFill>
        </p:spPr>
        <p:txBody>
          <a:bodyPr>
            <a:normAutofit/>
          </a:bodyPr>
          <a:lstStyle/>
          <a:p>
            <a:pPr algn="ctr"/>
            <a:r>
              <a:rPr lang="en-US" sz="6000" dirty="0">
                <a:solidFill>
                  <a:srgbClr val="FFC000"/>
                </a:solidFill>
                <a:latin typeface="+mn-lt"/>
              </a:rPr>
              <a:t>HB 2484</a:t>
            </a:r>
          </a:p>
        </p:txBody>
      </p:sp>
      <p:sp>
        <p:nvSpPr>
          <p:cNvPr id="3" name="Content Placeholder 2">
            <a:extLst>
              <a:ext uri="{FF2B5EF4-FFF2-40B4-BE49-F238E27FC236}">
                <a16:creationId xmlns:a16="http://schemas.microsoft.com/office/drawing/2014/main" id="{F31C22BD-6367-4E44-A5FA-E3EE71CFAC3B}"/>
              </a:ext>
            </a:extLst>
          </p:cNvPr>
          <p:cNvSpPr>
            <a:spLocks noGrp="1"/>
          </p:cNvSpPr>
          <p:nvPr>
            <p:ph idx="1"/>
          </p:nvPr>
        </p:nvSpPr>
        <p:spPr>
          <a:solidFill>
            <a:schemeClr val="tx1">
              <a:lumMod val="50000"/>
              <a:lumOff val="50000"/>
            </a:schemeClr>
          </a:solidFill>
        </p:spPr>
        <p:txBody>
          <a:bodyPr>
            <a:normAutofit lnSpcReduction="10000"/>
          </a:bodyPr>
          <a:lstStyle/>
          <a:p>
            <a:r>
              <a:rPr lang="en-US" sz="4000" dirty="0">
                <a:solidFill>
                  <a:schemeClr val="bg1"/>
                </a:solidFill>
              </a:rPr>
              <a:t>Removes all Fees and Requirement to File Motions for Fee Deferral or Waivers</a:t>
            </a:r>
          </a:p>
          <a:p>
            <a:pPr marL="0" indent="0">
              <a:buNone/>
            </a:pPr>
            <a:r>
              <a:rPr lang="en-US" sz="4000" dirty="0">
                <a:solidFill>
                  <a:schemeClr val="bg1"/>
                </a:solidFill>
              </a:rPr>
              <a:t>  </a:t>
            </a:r>
          </a:p>
          <a:p>
            <a:r>
              <a:rPr lang="en-US" sz="4000" dirty="0">
                <a:solidFill>
                  <a:schemeClr val="bg1"/>
                </a:solidFill>
              </a:rPr>
              <a:t>Sponsored Representatives Wilmeth and Weninger  </a:t>
            </a:r>
          </a:p>
          <a:p>
            <a:endParaRPr lang="en-US" sz="4000" dirty="0">
              <a:solidFill>
                <a:schemeClr val="bg1"/>
              </a:solidFill>
            </a:endParaRPr>
          </a:p>
          <a:p>
            <a:r>
              <a:rPr lang="en-US" sz="4000" dirty="0">
                <a:solidFill>
                  <a:schemeClr val="bg1"/>
                </a:solidFill>
              </a:rPr>
              <a:t>Signed by Governor </a:t>
            </a:r>
            <a:r>
              <a:rPr lang="en-US" sz="4000" dirty="0" err="1">
                <a:solidFill>
                  <a:schemeClr val="bg1"/>
                </a:solidFill>
              </a:rPr>
              <a:t>Ducey</a:t>
            </a:r>
            <a:r>
              <a:rPr lang="en-US" sz="4000" dirty="0">
                <a:solidFill>
                  <a:schemeClr val="bg1"/>
                </a:solidFill>
              </a:rPr>
              <a:t> on March 30! </a:t>
            </a:r>
          </a:p>
        </p:txBody>
      </p:sp>
      <p:pic>
        <p:nvPicPr>
          <p:cNvPr id="4" name="Picture 3" descr="A picture containing room&#10;&#10;Description automatically generated">
            <a:extLst>
              <a:ext uri="{FF2B5EF4-FFF2-40B4-BE49-F238E27FC236}">
                <a16:creationId xmlns:a16="http://schemas.microsoft.com/office/drawing/2014/main" id="{80359CCB-9386-49D3-A0F7-F1EDD814DE9A}"/>
              </a:ext>
            </a:extLst>
          </p:cNvPr>
          <p:cNvPicPr>
            <a:picLocks noChangeAspect="1"/>
          </p:cNvPicPr>
          <p:nvPr/>
        </p:nvPicPr>
        <p:blipFill>
          <a:blip r:embed="rId3">
            <a:alphaModFix amt="70000"/>
          </a:blip>
          <a:stretch>
            <a:fillRect/>
          </a:stretch>
        </p:blipFill>
        <p:spPr>
          <a:xfrm>
            <a:off x="8796216" y="4001294"/>
            <a:ext cx="3606800" cy="2950509"/>
          </a:xfrm>
          <a:prstGeom prst="rect">
            <a:avLst/>
          </a:prstGeom>
        </p:spPr>
      </p:pic>
    </p:spTree>
    <p:extLst>
      <p:ext uri="{BB962C8B-B14F-4D97-AF65-F5344CB8AC3E}">
        <p14:creationId xmlns:p14="http://schemas.microsoft.com/office/powerpoint/2010/main" val="1121917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6DFF-7C58-4D00-84E1-221D693F132B}"/>
              </a:ext>
            </a:extLst>
          </p:cNvPr>
          <p:cNvSpPr>
            <a:spLocks noGrp="1"/>
          </p:cNvSpPr>
          <p:nvPr>
            <p:ph type="title"/>
          </p:nvPr>
        </p:nvSpPr>
        <p:spPr>
          <a:solidFill>
            <a:schemeClr val="tx1">
              <a:lumMod val="50000"/>
              <a:lumOff val="50000"/>
            </a:schemeClr>
          </a:solidFill>
        </p:spPr>
        <p:txBody>
          <a:bodyPr>
            <a:normAutofit/>
          </a:bodyPr>
          <a:lstStyle/>
          <a:p>
            <a:pPr algn="ctr"/>
            <a:r>
              <a:rPr lang="en-US" sz="6000" dirty="0">
                <a:solidFill>
                  <a:srgbClr val="FFC000"/>
                </a:solidFill>
                <a:latin typeface="+mn-lt"/>
              </a:rPr>
              <a:t>HB 2485</a:t>
            </a:r>
          </a:p>
        </p:txBody>
      </p:sp>
      <p:sp>
        <p:nvSpPr>
          <p:cNvPr id="3" name="Content Placeholder 2">
            <a:extLst>
              <a:ext uri="{FF2B5EF4-FFF2-40B4-BE49-F238E27FC236}">
                <a16:creationId xmlns:a16="http://schemas.microsoft.com/office/drawing/2014/main" id="{B9C7AA34-4A3A-45DE-80CE-9025544B42E2}"/>
              </a:ext>
            </a:extLst>
          </p:cNvPr>
          <p:cNvSpPr>
            <a:spLocks noGrp="1"/>
          </p:cNvSpPr>
          <p:nvPr>
            <p:ph idx="1"/>
          </p:nvPr>
        </p:nvSpPr>
        <p:spPr>
          <a:solidFill>
            <a:schemeClr val="tx1">
              <a:lumMod val="50000"/>
              <a:lumOff val="50000"/>
            </a:schemeClr>
          </a:solidFill>
        </p:spPr>
        <p:txBody>
          <a:bodyPr>
            <a:normAutofit fontScale="77500" lnSpcReduction="20000"/>
          </a:bodyPr>
          <a:lstStyle/>
          <a:p>
            <a:r>
              <a:rPr lang="en-US" sz="4000" dirty="0">
                <a:solidFill>
                  <a:schemeClr val="bg1"/>
                </a:solidFill>
              </a:rPr>
              <a:t>Seal case files for eviction cases that were dismissed prior to judgment or where judgment is entered in favor or tenant. </a:t>
            </a:r>
          </a:p>
          <a:p>
            <a:pPr marL="0" indent="0">
              <a:buNone/>
            </a:pPr>
            <a:endParaRPr lang="en-US" sz="4000" dirty="0">
              <a:solidFill>
                <a:schemeClr val="bg1"/>
              </a:solidFill>
            </a:endParaRPr>
          </a:p>
          <a:p>
            <a:r>
              <a:rPr lang="en-US" sz="4000" dirty="0">
                <a:solidFill>
                  <a:schemeClr val="bg1"/>
                </a:solidFill>
              </a:rPr>
              <a:t>Worked through a stakeholder process with AMA </a:t>
            </a:r>
          </a:p>
          <a:p>
            <a:pPr marL="0" indent="0">
              <a:buNone/>
            </a:pPr>
            <a:r>
              <a:rPr lang="en-US" sz="4000" dirty="0">
                <a:solidFill>
                  <a:schemeClr val="bg1"/>
                </a:solidFill>
              </a:rPr>
              <a:t> </a:t>
            </a:r>
          </a:p>
          <a:p>
            <a:r>
              <a:rPr lang="en-US" sz="4000" dirty="0">
                <a:solidFill>
                  <a:schemeClr val="bg1"/>
                </a:solidFill>
              </a:rPr>
              <a:t>Sponsored by Rep. Wilmeth, Rep. Weninger, and Rep. Blackman </a:t>
            </a:r>
          </a:p>
          <a:p>
            <a:pPr marL="0" indent="0">
              <a:buNone/>
            </a:pPr>
            <a:r>
              <a:rPr lang="en-US" sz="4000" dirty="0">
                <a:solidFill>
                  <a:schemeClr val="bg1"/>
                </a:solidFill>
              </a:rPr>
              <a:t> </a:t>
            </a:r>
          </a:p>
          <a:p>
            <a:r>
              <a:rPr lang="en-US" sz="4000" dirty="0">
                <a:solidFill>
                  <a:schemeClr val="bg1"/>
                </a:solidFill>
              </a:rPr>
              <a:t>Passed House; Passed Senate Committee</a:t>
            </a:r>
          </a:p>
        </p:txBody>
      </p:sp>
      <p:pic>
        <p:nvPicPr>
          <p:cNvPr id="4" name="Picture 3" descr="A picture containing room&#10;&#10;Description automatically generated">
            <a:extLst>
              <a:ext uri="{FF2B5EF4-FFF2-40B4-BE49-F238E27FC236}">
                <a16:creationId xmlns:a16="http://schemas.microsoft.com/office/drawing/2014/main" id="{9891D837-64B9-4081-B15E-55BC2ED41079}"/>
              </a:ext>
            </a:extLst>
          </p:cNvPr>
          <p:cNvPicPr>
            <a:picLocks noChangeAspect="1"/>
          </p:cNvPicPr>
          <p:nvPr/>
        </p:nvPicPr>
        <p:blipFill>
          <a:blip r:embed="rId3">
            <a:alphaModFix amt="70000"/>
          </a:blip>
          <a:stretch>
            <a:fillRect/>
          </a:stretch>
        </p:blipFill>
        <p:spPr>
          <a:xfrm>
            <a:off x="8397726" y="3896117"/>
            <a:ext cx="4138332" cy="3105523"/>
          </a:xfrm>
          <a:prstGeom prst="rect">
            <a:avLst/>
          </a:prstGeom>
        </p:spPr>
      </p:pic>
    </p:spTree>
    <p:extLst>
      <p:ext uri="{BB962C8B-B14F-4D97-AF65-F5344CB8AC3E}">
        <p14:creationId xmlns:p14="http://schemas.microsoft.com/office/powerpoint/2010/main" val="1796108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8B2F-5D64-4897-B7E9-CE463B02D562}"/>
              </a:ext>
            </a:extLst>
          </p:cNvPr>
          <p:cNvSpPr>
            <a:spLocks noGrp="1"/>
          </p:cNvSpPr>
          <p:nvPr>
            <p:ph type="title"/>
          </p:nvPr>
        </p:nvSpPr>
        <p:spPr>
          <a:solidFill>
            <a:schemeClr val="tx1">
              <a:lumMod val="50000"/>
              <a:lumOff val="50000"/>
            </a:schemeClr>
          </a:solidFill>
        </p:spPr>
        <p:txBody>
          <a:bodyPr>
            <a:normAutofit/>
          </a:bodyPr>
          <a:lstStyle/>
          <a:p>
            <a:pPr algn="ctr"/>
            <a:r>
              <a:rPr lang="en-US" sz="5400" b="1" dirty="0">
                <a:solidFill>
                  <a:srgbClr val="FFC000"/>
                </a:solidFill>
              </a:rPr>
              <a:t>Arizona Supreme Court Rule Petition</a:t>
            </a:r>
          </a:p>
        </p:txBody>
      </p:sp>
      <p:sp>
        <p:nvSpPr>
          <p:cNvPr id="3" name="Content Placeholder 2">
            <a:extLst>
              <a:ext uri="{FF2B5EF4-FFF2-40B4-BE49-F238E27FC236}">
                <a16:creationId xmlns:a16="http://schemas.microsoft.com/office/drawing/2014/main" id="{66B301C8-C199-41D9-97C2-257DFC9862F0}"/>
              </a:ext>
            </a:extLst>
          </p:cNvPr>
          <p:cNvSpPr>
            <a:spLocks noGrp="1"/>
          </p:cNvSpPr>
          <p:nvPr>
            <p:ph idx="1"/>
          </p:nvPr>
        </p:nvSpPr>
        <p:spPr>
          <a:solidFill>
            <a:schemeClr val="tx1">
              <a:lumMod val="50000"/>
              <a:lumOff val="50000"/>
            </a:schemeClr>
          </a:solidFill>
        </p:spPr>
        <p:txBody>
          <a:bodyPr/>
          <a:lstStyle/>
          <a:p>
            <a:r>
              <a:rPr lang="en-US" dirty="0">
                <a:solidFill>
                  <a:schemeClr val="bg1"/>
                </a:solidFill>
              </a:rPr>
              <a:t>Requesting Two Rules of Eviction Procedure Be Amended  </a:t>
            </a:r>
          </a:p>
          <a:p>
            <a:r>
              <a:rPr lang="en-US" dirty="0">
                <a:solidFill>
                  <a:schemeClr val="bg1"/>
                </a:solidFill>
              </a:rPr>
              <a:t>Co-Sponsored by </a:t>
            </a:r>
          </a:p>
          <a:p>
            <a:pPr lvl="1"/>
            <a:r>
              <a:rPr lang="en-US" dirty="0">
                <a:solidFill>
                  <a:schemeClr val="bg1"/>
                </a:solidFill>
              </a:rPr>
              <a:t>Community Legal Services </a:t>
            </a:r>
          </a:p>
          <a:p>
            <a:pPr lvl="1"/>
            <a:r>
              <a:rPr lang="en-US" dirty="0">
                <a:solidFill>
                  <a:schemeClr val="bg1"/>
                </a:solidFill>
              </a:rPr>
              <a:t>Southern Arizona Legal Aid </a:t>
            </a:r>
          </a:p>
          <a:p>
            <a:pPr lvl="1"/>
            <a:r>
              <a:rPr lang="en-US" dirty="0">
                <a:solidFill>
                  <a:schemeClr val="bg1"/>
                </a:solidFill>
              </a:rPr>
              <a:t>DNA People’s Legal Services </a:t>
            </a:r>
          </a:p>
          <a:p>
            <a:pPr lvl="1"/>
            <a:r>
              <a:rPr lang="en-US" dirty="0">
                <a:solidFill>
                  <a:schemeClr val="bg1"/>
                </a:solidFill>
              </a:rPr>
              <a:t>Southwest Fair Housing Council  </a:t>
            </a:r>
          </a:p>
          <a:p>
            <a:pPr marL="457200" lvl="1" indent="0">
              <a:buNone/>
            </a:pPr>
            <a:endParaRPr lang="en-US" dirty="0">
              <a:solidFill>
                <a:schemeClr val="bg1"/>
              </a:solidFill>
            </a:endParaRPr>
          </a:p>
          <a:p>
            <a:r>
              <a:rPr lang="en-US" dirty="0">
                <a:solidFill>
                  <a:schemeClr val="bg1"/>
                </a:solidFill>
              </a:rPr>
              <a:t>Comment In Support Filed from the Access to Justice Commission   </a:t>
            </a:r>
          </a:p>
          <a:p>
            <a:pPr marL="457200" lvl="1" indent="0">
              <a:buNone/>
            </a:pPr>
            <a:endParaRPr lang="en-US" dirty="0"/>
          </a:p>
        </p:txBody>
      </p:sp>
    </p:spTree>
    <p:extLst>
      <p:ext uri="{BB962C8B-B14F-4D97-AF65-F5344CB8AC3E}">
        <p14:creationId xmlns:p14="http://schemas.microsoft.com/office/powerpoint/2010/main" val="1449915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A09D-B040-49CE-ADB9-79ACF1F1E26A}"/>
              </a:ext>
            </a:extLst>
          </p:cNvPr>
          <p:cNvSpPr>
            <a:spLocks noGrp="1"/>
          </p:cNvSpPr>
          <p:nvPr>
            <p:ph type="title"/>
          </p:nvPr>
        </p:nvSpPr>
        <p:spPr>
          <a:solidFill>
            <a:schemeClr val="tx1">
              <a:lumMod val="50000"/>
              <a:lumOff val="50000"/>
            </a:schemeClr>
          </a:solidFill>
        </p:spPr>
        <p:txBody>
          <a:bodyPr>
            <a:normAutofit/>
          </a:bodyPr>
          <a:lstStyle/>
          <a:p>
            <a:pPr algn="ctr"/>
            <a:r>
              <a:rPr lang="en-US" sz="6000" b="1" dirty="0">
                <a:solidFill>
                  <a:srgbClr val="FFC000"/>
                </a:solidFill>
              </a:rPr>
              <a:t>More Eviction Numbers</a:t>
            </a:r>
          </a:p>
        </p:txBody>
      </p:sp>
      <p:sp>
        <p:nvSpPr>
          <p:cNvPr id="3" name="Content Placeholder 2">
            <a:extLst>
              <a:ext uri="{FF2B5EF4-FFF2-40B4-BE49-F238E27FC236}">
                <a16:creationId xmlns:a16="http://schemas.microsoft.com/office/drawing/2014/main" id="{44CE7812-F71B-4BE9-99FB-407B6E93E04E}"/>
              </a:ext>
            </a:extLst>
          </p:cNvPr>
          <p:cNvSpPr>
            <a:spLocks noGrp="1"/>
          </p:cNvSpPr>
          <p:nvPr>
            <p:ph sz="half" idx="1"/>
          </p:nvPr>
        </p:nvSpPr>
        <p:spPr>
          <a:solidFill>
            <a:schemeClr val="tx1">
              <a:lumMod val="50000"/>
              <a:lumOff val="50000"/>
            </a:schemeClr>
          </a:solidFill>
        </p:spPr>
        <p:txBody>
          <a:bodyPr>
            <a:normAutofit fontScale="92500" lnSpcReduction="20000"/>
          </a:bodyPr>
          <a:lstStyle/>
          <a:p>
            <a:pPr lvl="1"/>
            <a:endParaRPr lang="en-US" sz="2400" dirty="0">
              <a:latin typeface="+mj-lt"/>
            </a:endParaRPr>
          </a:p>
          <a:p>
            <a:pPr lvl="1"/>
            <a:r>
              <a:rPr lang="en-US" sz="2400" b="1" dirty="0">
                <a:solidFill>
                  <a:schemeClr val="bg1"/>
                </a:solidFill>
                <a:latin typeface="+mj-lt"/>
              </a:rPr>
              <a:t>An average of 64,000 evictions filed each year in Maricopa County. </a:t>
            </a:r>
          </a:p>
          <a:p>
            <a:pPr lvl="1"/>
            <a:endParaRPr lang="en-US" sz="2400" dirty="0">
              <a:solidFill>
                <a:schemeClr val="bg1"/>
              </a:solidFill>
              <a:latin typeface="+mj-lt"/>
            </a:endParaRPr>
          </a:p>
          <a:p>
            <a:pPr lvl="1"/>
            <a:r>
              <a:rPr lang="en-US" sz="2400" b="1" dirty="0">
                <a:solidFill>
                  <a:schemeClr val="bg1"/>
                </a:solidFill>
                <a:latin typeface="+mj-lt"/>
              </a:rPr>
              <a:t> 25% to 30% of judgments are satisfied each year (16,000 to 19,200 cases). </a:t>
            </a:r>
          </a:p>
          <a:p>
            <a:pPr lvl="1"/>
            <a:endParaRPr lang="en-US" sz="2400" b="1" dirty="0">
              <a:solidFill>
                <a:schemeClr val="bg1"/>
              </a:solidFill>
              <a:latin typeface="+mj-lt"/>
            </a:endParaRPr>
          </a:p>
          <a:p>
            <a:pPr lvl="1"/>
            <a:r>
              <a:rPr lang="en-US" sz="2400" b="1" dirty="0">
                <a:solidFill>
                  <a:schemeClr val="bg1"/>
                </a:solidFill>
                <a:latin typeface="+mj-lt"/>
              </a:rPr>
              <a:t>Average of 4% (approximately 2,560 cases) of judgments are vacated each year.  Vacated Judgments render the judgment legally void- as if it never happened.  </a:t>
            </a:r>
          </a:p>
          <a:p>
            <a:pPr marL="457200" lvl="1" indent="0">
              <a:buNone/>
            </a:pPr>
            <a:endParaRPr lang="en-US" dirty="0">
              <a:solidFill>
                <a:schemeClr val="bg1"/>
              </a:solidFill>
              <a:latin typeface="+mj-lt"/>
            </a:endParaRPr>
          </a:p>
          <a:p>
            <a:pPr marL="457200" lvl="1" indent="0">
              <a:buNone/>
            </a:pPr>
            <a:r>
              <a:rPr lang="en-US" dirty="0">
                <a:solidFill>
                  <a:schemeClr val="bg1"/>
                </a:solidFill>
                <a:latin typeface="+mj-lt"/>
              </a:rPr>
              <a:t>*Pre-Pandemic statistics.  Reflects data from 2015 through 2019.  </a:t>
            </a:r>
          </a:p>
        </p:txBody>
      </p:sp>
      <p:sp>
        <p:nvSpPr>
          <p:cNvPr id="4" name="Content Placeholder 3">
            <a:extLst>
              <a:ext uri="{FF2B5EF4-FFF2-40B4-BE49-F238E27FC236}">
                <a16:creationId xmlns:a16="http://schemas.microsoft.com/office/drawing/2014/main" id="{5F9BF361-A0E9-4344-973A-4986310B16ED}"/>
              </a:ext>
            </a:extLst>
          </p:cNvPr>
          <p:cNvSpPr>
            <a:spLocks noGrp="1"/>
          </p:cNvSpPr>
          <p:nvPr>
            <p:ph sz="half" idx="2"/>
          </p:nvPr>
        </p:nvSpPr>
        <p:spPr/>
        <p:txBody>
          <a:bodyPr>
            <a:normAutofit fontScale="92500" lnSpcReduction="20000"/>
          </a:bodyPr>
          <a:lstStyle/>
          <a:p>
            <a:endParaRPr lang="en-US" dirty="0"/>
          </a:p>
        </p:txBody>
      </p:sp>
      <p:pic>
        <p:nvPicPr>
          <p:cNvPr id="1026" name="Picture 2" descr="Sesame Street Vampire GIF by Muppet Wiki">
            <a:extLst>
              <a:ext uri="{FF2B5EF4-FFF2-40B4-BE49-F238E27FC236}">
                <a16:creationId xmlns:a16="http://schemas.microsoft.com/office/drawing/2014/main" id="{D8169DAF-24BD-4437-B4AD-94B0D7154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78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583A-D90F-455D-9690-3321675C6A7E}"/>
              </a:ext>
            </a:extLst>
          </p:cNvPr>
          <p:cNvSpPr>
            <a:spLocks noGrp="1"/>
          </p:cNvSpPr>
          <p:nvPr>
            <p:ph type="title"/>
          </p:nvPr>
        </p:nvSpPr>
        <p:spPr>
          <a:solidFill>
            <a:schemeClr val="tx1">
              <a:lumMod val="50000"/>
              <a:lumOff val="50000"/>
            </a:schemeClr>
          </a:solidFill>
        </p:spPr>
        <p:txBody>
          <a:bodyPr>
            <a:normAutofit/>
          </a:bodyPr>
          <a:lstStyle/>
          <a:p>
            <a:pPr algn="ctr"/>
            <a:r>
              <a:rPr lang="en-US" sz="6000" b="1" dirty="0">
                <a:solidFill>
                  <a:srgbClr val="FFC000"/>
                </a:solidFill>
              </a:rPr>
              <a:t>Objectives for Rule Petition</a:t>
            </a:r>
          </a:p>
        </p:txBody>
      </p:sp>
      <p:sp>
        <p:nvSpPr>
          <p:cNvPr id="3" name="Content Placeholder 2">
            <a:extLst>
              <a:ext uri="{FF2B5EF4-FFF2-40B4-BE49-F238E27FC236}">
                <a16:creationId xmlns:a16="http://schemas.microsoft.com/office/drawing/2014/main" id="{D1C1793B-5364-4F5F-80C1-F403AA435EB5}"/>
              </a:ext>
            </a:extLst>
          </p:cNvPr>
          <p:cNvSpPr>
            <a:spLocks noGrp="1"/>
          </p:cNvSpPr>
          <p:nvPr>
            <p:ph idx="1"/>
          </p:nvPr>
        </p:nvSpPr>
        <p:spPr>
          <a:solidFill>
            <a:schemeClr val="tx1">
              <a:lumMod val="50000"/>
              <a:lumOff val="50000"/>
            </a:schemeClr>
          </a:solidFill>
        </p:spPr>
        <p:txBody>
          <a:bodyPr/>
          <a:lstStyle/>
          <a:p>
            <a:r>
              <a:rPr lang="en-US" sz="2800" b="1" dirty="0">
                <a:solidFill>
                  <a:schemeClr val="bg1"/>
                </a:solidFill>
              </a:rPr>
              <a:t>1.	</a:t>
            </a:r>
            <a:r>
              <a:rPr lang="en-US" sz="2800" b="1" cap="none" dirty="0">
                <a:solidFill>
                  <a:schemeClr val="bg1"/>
                </a:solidFill>
              </a:rPr>
              <a:t>Rules for eviction judgments should be consistent with rules, statutes, and administrative orders that govern other Arizona civil judgments. </a:t>
            </a:r>
            <a:br>
              <a:rPr lang="en-US" sz="2800" b="1" cap="none" dirty="0">
                <a:solidFill>
                  <a:schemeClr val="bg1"/>
                </a:solidFill>
              </a:rPr>
            </a:br>
            <a:r>
              <a:rPr lang="en-US" sz="2800" b="1" cap="none" dirty="0">
                <a:solidFill>
                  <a:schemeClr val="bg1"/>
                </a:solidFill>
              </a:rPr>
              <a:t/>
            </a:r>
            <a:br>
              <a:rPr lang="en-US" sz="2800" b="1" cap="none" dirty="0">
                <a:solidFill>
                  <a:schemeClr val="bg1"/>
                </a:solidFill>
              </a:rPr>
            </a:br>
            <a:r>
              <a:rPr lang="en-US" sz="2800" b="1" cap="none" dirty="0">
                <a:solidFill>
                  <a:schemeClr val="bg1"/>
                </a:solidFill>
              </a:rPr>
              <a:t>2.	Provides a way for tenants who pay their eviction judgments to rehabilitate their credit and rental history, which benefits their housing opportunities.   </a:t>
            </a:r>
            <a:br>
              <a:rPr lang="en-US" sz="2800" b="1" cap="none" dirty="0">
                <a:solidFill>
                  <a:schemeClr val="bg1"/>
                </a:solidFill>
              </a:rPr>
            </a:br>
            <a:r>
              <a:rPr lang="en-US" sz="2800" b="1" cap="none" dirty="0">
                <a:solidFill>
                  <a:schemeClr val="bg1"/>
                </a:solidFill>
              </a:rPr>
              <a:t/>
            </a:r>
            <a:br>
              <a:rPr lang="en-US" sz="2800" b="1" cap="none" dirty="0">
                <a:solidFill>
                  <a:schemeClr val="bg1"/>
                </a:solidFill>
              </a:rPr>
            </a:br>
            <a:r>
              <a:rPr lang="en-US" sz="2800" b="1" cap="none" dirty="0">
                <a:solidFill>
                  <a:schemeClr val="bg1"/>
                </a:solidFill>
              </a:rPr>
              <a:t>3.	Promotes the repayment of eviction debts, benefitting landlords.</a:t>
            </a:r>
            <a:endParaRPr lang="en-US" dirty="0">
              <a:solidFill>
                <a:schemeClr val="bg1"/>
              </a:solidFill>
            </a:endParaRPr>
          </a:p>
        </p:txBody>
      </p:sp>
    </p:spTree>
    <p:extLst>
      <p:ext uri="{BB962C8B-B14F-4D97-AF65-F5344CB8AC3E}">
        <p14:creationId xmlns:p14="http://schemas.microsoft.com/office/powerpoint/2010/main" val="3978469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3DE5-F9CE-4375-9E98-714ED0ED6AE6}"/>
              </a:ext>
            </a:extLst>
          </p:cNvPr>
          <p:cNvSpPr>
            <a:spLocks noGrp="1"/>
          </p:cNvSpPr>
          <p:nvPr>
            <p:ph type="title"/>
          </p:nvPr>
        </p:nvSpPr>
        <p:spPr>
          <a:xfrm>
            <a:off x="838200" y="365125"/>
            <a:ext cx="10515600" cy="1679575"/>
          </a:xfrm>
          <a:solidFill>
            <a:schemeClr val="tx1">
              <a:lumMod val="50000"/>
              <a:lumOff val="50000"/>
            </a:schemeClr>
          </a:solidFill>
        </p:spPr>
        <p:txBody>
          <a:bodyPr>
            <a:normAutofit fontScale="90000"/>
          </a:bodyPr>
          <a:lstStyle/>
          <a:p>
            <a:pPr algn="ctr"/>
            <a:r>
              <a:rPr lang="en-US" b="1" dirty="0">
                <a:solidFill>
                  <a:srgbClr val="FFC000"/>
                </a:solidFill>
              </a:rPr>
              <a:t>Housing in Maricopa County 2010-2018-  </a:t>
            </a:r>
            <a:br>
              <a:rPr lang="en-US" b="1" dirty="0">
                <a:solidFill>
                  <a:srgbClr val="FFC000"/>
                </a:solidFill>
              </a:rPr>
            </a:br>
            <a:r>
              <a:rPr lang="en-US" b="1" dirty="0">
                <a:solidFill>
                  <a:srgbClr val="FFC000"/>
                </a:solidFill>
              </a:rPr>
              <a:t>Elusive at Best</a:t>
            </a:r>
            <a:r>
              <a:rPr lang="en-US" b="1" dirty="0"/>
              <a:t/>
            </a:r>
            <a:br>
              <a:rPr lang="en-US" b="1" dirty="0"/>
            </a:br>
            <a:r>
              <a:rPr lang="en-US" sz="1600" b="1" dirty="0"/>
              <a:t/>
            </a:r>
            <a:br>
              <a:rPr lang="en-US" sz="1600" b="1" dirty="0"/>
            </a:br>
            <a:endParaRPr lang="en-US" sz="1600" b="1" dirty="0"/>
          </a:p>
        </p:txBody>
      </p:sp>
      <p:graphicFrame>
        <p:nvGraphicFramePr>
          <p:cNvPr id="6" name="Content Placeholder 5">
            <a:extLst>
              <a:ext uri="{FF2B5EF4-FFF2-40B4-BE49-F238E27FC236}">
                <a16:creationId xmlns:a16="http://schemas.microsoft.com/office/drawing/2014/main" id="{11298F3B-65A6-48CC-8498-83D401E63DE8}"/>
              </a:ext>
            </a:extLst>
          </p:cNvPr>
          <p:cNvGraphicFramePr>
            <a:graphicFrameLocks noGrp="1"/>
          </p:cNvGraphicFramePr>
          <p:nvPr>
            <p:ph idx="1"/>
            <p:extLst>
              <p:ext uri="{D42A27DB-BD31-4B8C-83A1-F6EECF244321}">
                <p14:modId xmlns:p14="http://schemas.microsoft.com/office/powerpoint/2010/main" val="3275320160"/>
              </p:ext>
            </p:extLst>
          </p:nvPr>
        </p:nvGraphicFramePr>
        <p:xfrm>
          <a:off x="838200" y="1816101"/>
          <a:ext cx="10515600" cy="4051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4709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B92A616-CE7B-49E5-94E8-702A96C26CF2}"/>
              </a:ext>
            </a:extLst>
          </p:cNvPr>
          <p:cNvGraphicFramePr>
            <a:graphicFrameLocks noGrp="1"/>
          </p:cNvGraphicFramePr>
          <p:nvPr>
            <p:ph idx="1"/>
          </p:nvPr>
        </p:nvGraphicFramePr>
        <p:xfrm>
          <a:off x="5065404" y="3759205"/>
          <a:ext cx="2506373" cy="1019109"/>
        </p:xfrm>
        <a:graphic>
          <a:graphicData uri="http://schemas.openxmlformats.org/drawingml/2006/table">
            <a:tbl>
              <a:tblPr firstRow="1" firstCol="1" bandRow="1">
                <a:tableStyleId>{5C22544A-7EE6-4342-B048-85BDC9FD1C3A}</a:tableStyleId>
              </a:tblPr>
              <a:tblGrid>
                <a:gridCol w="222789">
                  <a:extLst>
                    <a:ext uri="{9D8B030D-6E8A-4147-A177-3AD203B41FA5}">
                      <a16:colId xmlns:a16="http://schemas.microsoft.com/office/drawing/2014/main" val="4027131977"/>
                    </a:ext>
                  </a:extLst>
                </a:gridCol>
                <a:gridCol w="285448">
                  <a:extLst>
                    <a:ext uri="{9D8B030D-6E8A-4147-A177-3AD203B41FA5}">
                      <a16:colId xmlns:a16="http://schemas.microsoft.com/office/drawing/2014/main" val="509437041"/>
                    </a:ext>
                  </a:extLst>
                </a:gridCol>
                <a:gridCol w="285448">
                  <a:extLst>
                    <a:ext uri="{9D8B030D-6E8A-4147-A177-3AD203B41FA5}">
                      <a16:colId xmlns:a16="http://schemas.microsoft.com/office/drawing/2014/main" val="11382082"/>
                    </a:ext>
                  </a:extLst>
                </a:gridCol>
                <a:gridCol w="285448">
                  <a:extLst>
                    <a:ext uri="{9D8B030D-6E8A-4147-A177-3AD203B41FA5}">
                      <a16:colId xmlns:a16="http://schemas.microsoft.com/office/drawing/2014/main" val="1840760749"/>
                    </a:ext>
                  </a:extLst>
                </a:gridCol>
                <a:gridCol w="285448">
                  <a:extLst>
                    <a:ext uri="{9D8B030D-6E8A-4147-A177-3AD203B41FA5}">
                      <a16:colId xmlns:a16="http://schemas.microsoft.com/office/drawing/2014/main" val="1842870182"/>
                    </a:ext>
                  </a:extLst>
                </a:gridCol>
                <a:gridCol w="285448">
                  <a:extLst>
                    <a:ext uri="{9D8B030D-6E8A-4147-A177-3AD203B41FA5}">
                      <a16:colId xmlns:a16="http://schemas.microsoft.com/office/drawing/2014/main" val="3937644801"/>
                    </a:ext>
                  </a:extLst>
                </a:gridCol>
                <a:gridCol w="285448">
                  <a:extLst>
                    <a:ext uri="{9D8B030D-6E8A-4147-A177-3AD203B41FA5}">
                      <a16:colId xmlns:a16="http://schemas.microsoft.com/office/drawing/2014/main" val="1987189545"/>
                    </a:ext>
                  </a:extLst>
                </a:gridCol>
                <a:gridCol w="285448">
                  <a:extLst>
                    <a:ext uri="{9D8B030D-6E8A-4147-A177-3AD203B41FA5}">
                      <a16:colId xmlns:a16="http://schemas.microsoft.com/office/drawing/2014/main" val="3543605624"/>
                    </a:ext>
                  </a:extLst>
                </a:gridCol>
                <a:gridCol w="285448">
                  <a:extLst>
                    <a:ext uri="{9D8B030D-6E8A-4147-A177-3AD203B41FA5}">
                      <a16:colId xmlns:a16="http://schemas.microsoft.com/office/drawing/2014/main" val="387835092"/>
                    </a:ext>
                  </a:extLst>
                </a:gridCol>
              </a:tblGrid>
              <a:tr h="20713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84258"/>
                  </a:ext>
                </a:extLst>
              </a:tr>
              <a:tr h="397701">
                <a:tc>
                  <a:txBody>
                    <a:bodyPr/>
                    <a:lstStyle/>
                    <a:p>
                      <a:pPr marL="0" marR="0">
                        <a:lnSpc>
                          <a:spcPct val="107000"/>
                        </a:lnSpc>
                        <a:spcBef>
                          <a:spcPts val="0"/>
                        </a:spcBef>
                        <a:spcAft>
                          <a:spcPts val="0"/>
                        </a:spcAft>
                      </a:pPr>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50440178"/>
                  </a:ext>
                </a:extLst>
              </a:tr>
              <a:tr h="20713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768804"/>
                  </a:ext>
                </a:extLst>
              </a:tr>
              <a:tr h="20713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7139363"/>
                  </a:ext>
                </a:extLst>
              </a:tr>
            </a:tbl>
          </a:graphicData>
        </a:graphic>
      </p:graphicFrame>
      <p:graphicFrame>
        <p:nvGraphicFramePr>
          <p:cNvPr id="5" name="Chart 4">
            <a:extLst>
              <a:ext uri="{FF2B5EF4-FFF2-40B4-BE49-F238E27FC236}">
                <a16:creationId xmlns:a16="http://schemas.microsoft.com/office/drawing/2014/main" id="{00000000-0008-0000-0000-000005000000}"/>
              </a:ext>
            </a:extLst>
          </p:cNvPr>
          <p:cNvGraphicFramePr/>
          <p:nvPr>
            <p:extLst>
              <p:ext uri="{D42A27DB-BD31-4B8C-83A1-F6EECF244321}">
                <p14:modId xmlns:p14="http://schemas.microsoft.com/office/powerpoint/2010/main" val="1158377509"/>
              </p:ext>
            </p:extLst>
          </p:nvPr>
        </p:nvGraphicFramePr>
        <p:xfrm>
          <a:off x="887897" y="351692"/>
          <a:ext cx="10504004" cy="56942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8890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1C32-5769-4020-8197-52CC62A49B02}"/>
              </a:ext>
            </a:extLst>
          </p:cNvPr>
          <p:cNvSpPr>
            <a:spLocks noGrp="1"/>
          </p:cNvSpPr>
          <p:nvPr>
            <p:ph type="title"/>
          </p:nvPr>
        </p:nvSpPr>
        <p:spPr>
          <a:solidFill>
            <a:schemeClr val="tx1">
              <a:lumMod val="50000"/>
              <a:lumOff val="50000"/>
            </a:schemeClr>
          </a:solidFill>
        </p:spPr>
        <p:txBody>
          <a:bodyPr>
            <a:normAutofit/>
          </a:bodyPr>
          <a:lstStyle/>
          <a:p>
            <a:pPr algn="ctr"/>
            <a:r>
              <a:rPr lang="en-US" sz="6000" b="1" dirty="0">
                <a:solidFill>
                  <a:srgbClr val="FFC000"/>
                </a:solidFill>
              </a:rPr>
              <a:t>What else can we do?  </a:t>
            </a:r>
          </a:p>
        </p:txBody>
      </p:sp>
      <p:sp>
        <p:nvSpPr>
          <p:cNvPr id="3" name="Content Placeholder 2">
            <a:extLst>
              <a:ext uri="{FF2B5EF4-FFF2-40B4-BE49-F238E27FC236}">
                <a16:creationId xmlns:a16="http://schemas.microsoft.com/office/drawing/2014/main" id="{A77ED9CD-3191-41C8-A8B8-3FCB90B958C4}"/>
              </a:ext>
            </a:extLst>
          </p:cNvPr>
          <p:cNvSpPr>
            <a:spLocks noGrp="1"/>
          </p:cNvSpPr>
          <p:nvPr>
            <p:ph idx="1"/>
          </p:nvPr>
        </p:nvSpPr>
        <p:spPr>
          <a:solidFill>
            <a:schemeClr val="tx1">
              <a:lumMod val="50000"/>
              <a:lumOff val="50000"/>
            </a:schemeClr>
          </a:solidFill>
        </p:spPr>
        <p:txBody>
          <a:bodyPr>
            <a:normAutofit fontScale="92500" lnSpcReduction="10000"/>
          </a:bodyPr>
          <a:lstStyle/>
          <a:p>
            <a:endParaRPr lang="en-US" dirty="0">
              <a:solidFill>
                <a:schemeClr val="bg1"/>
              </a:solidFill>
            </a:endParaRPr>
          </a:p>
          <a:p>
            <a:r>
              <a:rPr lang="en-US" dirty="0">
                <a:solidFill>
                  <a:schemeClr val="bg1"/>
                </a:solidFill>
              </a:rPr>
              <a:t>File a Comment in Support of the Rule Petition !</a:t>
            </a:r>
          </a:p>
          <a:p>
            <a:pPr lvl="1"/>
            <a:r>
              <a:rPr lang="en-US" dirty="0">
                <a:solidFill>
                  <a:schemeClr val="bg1"/>
                </a:solidFill>
                <a:hlinkClick r:id="rId2"/>
              </a:rPr>
              <a:t>www.azcourts.gov/Rules-Forum</a:t>
            </a:r>
            <a:endParaRPr lang="en-US" dirty="0">
              <a:solidFill>
                <a:schemeClr val="bg1"/>
              </a:solidFill>
            </a:endParaRPr>
          </a:p>
          <a:p>
            <a:pPr marL="0" indent="0">
              <a:buNone/>
            </a:pPr>
            <a:r>
              <a:rPr lang="en-US" dirty="0">
                <a:solidFill>
                  <a:schemeClr val="bg1"/>
                </a:solidFill>
              </a:rPr>
              <a:t>  </a:t>
            </a:r>
          </a:p>
          <a:p>
            <a:r>
              <a:rPr lang="en-US" dirty="0">
                <a:solidFill>
                  <a:schemeClr val="bg1"/>
                </a:solidFill>
              </a:rPr>
              <a:t>Tenants Bill of Rights </a:t>
            </a:r>
          </a:p>
          <a:p>
            <a:endParaRPr lang="en-US" dirty="0">
              <a:solidFill>
                <a:schemeClr val="bg1"/>
              </a:solidFill>
            </a:endParaRPr>
          </a:p>
          <a:p>
            <a:r>
              <a:rPr lang="en-US" dirty="0">
                <a:solidFill>
                  <a:schemeClr val="bg1"/>
                </a:solidFill>
              </a:rPr>
              <a:t>Gap Funding for most vulnerable (seniors and disabled).</a:t>
            </a:r>
          </a:p>
          <a:p>
            <a:pPr marL="0" indent="0">
              <a:buNone/>
            </a:pPr>
            <a:r>
              <a:rPr lang="en-US" dirty="0">
                <a:solidFill>
                  <a:schemeClr val="bg1"/>
                </a:solidFill>
              </a:rPr>
              <a:t>  </a:t>
            </a:r>
          </a:p>
          <a:p>
            <a:r>
              <a:rPr lang="en-US" dirty="0">
                <a:solidFill>
                  <a:schemeClr val="bg1"/>
                </a:solidFill>
              </a:rPr>
              <a:t>Income Discrimination </a:t>
            </a:r>
          </a:p>
          <a:p>
            <a:r>
              <a:rPr lang="en-US" dirty="0">
                <a:solidFill>
                  <a:schemeClr val="bg1"/>
                </a:solidFill>
              </a:rPr>
              <a:t>So much more work to do!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descr="A picture containing room&#10;&#10;Description automatically generated">
            <a:extLst>
              <a:ext uri="{FF2B5EF4-FFF2-40B4-BE49-F238E27FC236}">
                <a16:creationId xmlns:a16="http://schemas.microsoft.com/office/drawing/2014/main" id="{B3548548-57B6-4AD9-AC8E-DF493D3BFB4A}"/>
              </a:ext>
            </a:extLst>
          </p:cNvPr>
          <p:cNvPicPr>
            <a:picLocks noChangeAspect="1"/>
          </p:cNvPicPr>
          <p:nvPr/>
        </p:nvPicPr>
        <p:blipFill>
          <a:blip r:embed="rId3">
            <a:alphaModFix amt="70000"/>
          </a:blip>
          <a:stretch>
            <a:fillRect/>
          </a:stretch>
        </p:blipFill>
        <p:spPr>
          <a:xfrm>
            <a:off x="8053668" y="3094691"/>
            <a:ext cx="4138332" cy="4138332"/>
          </a:xfrm>
          <a:prstGeom prst="rect">
            <a:avLst/>
          </a:prstGeom>
        </p:spPr>
      </p:pic>
    </p:spTree>
    <p:extLst>
      <p:ext uri="{BB962C8B-B14F-4D97-AF65-F5344CB8AC3E}">
        <p14:creationId xmlns:p14="http://schemas.microsoft.com/office/powerpoint/2010/main" val="1278295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AD8B-7E9F-4A8A-A3BB-C619E6E6E9CA}"/>
              </a:ext>
            </a:extLst>
          </p:cNvPr>
          <p:cNvSpPr>
            <a:spLocks noGrp="1"/>
          </p:cNvSpPr>
          <p:nvPr>
            <p:ph type="title"/>
          </p:nvPr>
        </p:nvSpPr>
        <p:spPr/>
        <p:txBody>
          <a:bodyPr>
            <a:normAutofit/>
          </a:bodyPr>
          <a:lstStyle/>
          <a:p>
            <a:pPr algn="ctr"/>
            <a:r>
              <a:rPr lang="en-US" sz="5400" b="1" dirty="0">
                <a:solidFill>
                  <a:srgbClr val="FFC000"/>
                </a:solidFill>
              </a:rPr>
              <a:t>Thank you for attending!  </a:t>
            </a:r>
          </a:p>
        </p:txBody>
      </p:sp>
      <p:pic>
        <p:nvPicPr>
          <p:cNvPr id="2050" name="Picture 2" descr="See the source image">
            <a:extLst>
              <a:ext uri="{FF2B5EF4-FFF2-40B4-BE49-F238E27FC236}">
                <a16:creationId xmlns:a16="http://schemas.microsoft.com/office/drawing/2014/main" id="{EA49297F-3E88-4B86-B81E-405F6AF520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9649" y="2025749"/>
            <a:ext cx="8665699" cy="409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90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DA5B-F175-43DF-8DD6-0B9A89CF9BF7}"/>
              </a:ext>
            </a:extLst>
          </p:cNvPr>
          <p:cNvSpPr>
            <a:spLocks noGrp="1"/>
          </p:cNvSpPr>
          <p:nvPr>
            <p:ph type="title"/>
          </p:nvPr>
        </p:nvSpPr>
        <p:spPr>
          <a:solidFill>
            <a:schemeClr val="tx1">
              <a:lumMod val="50000"/>
              <a:lumOff val="50000"/>
            </a:schemeClr>
          </a:solidFill>
        </p:spPr>
        <p:txBody>
          <a:bodyPr>
            <a:normAutofit/>
          </a:bodyPr>
          <a:lstStyle/>
          <a:p>
            <a:pPr algn="ctr"/>
            <a:r>
              <a:rPr lang="en-US" sz="5400" b="1" dirty="0">
                <a:solidFill>
                  <a:srgbClr val="FFC000"/>
                </a:solidFill>
              </a:rPr>
              <a:t>Evictions by Arizona County</a:t>
            </a:r>
          </a:p>
        </p:txBody>
      </p:sp>
      <p:sp>
        <p:nvSpPr>
          <p:cNvPr id="7" name="Content Placeholder 6">
            <a:extLst>
              <a:ext uri="{FF2B5EF4-FFF2-40B4-BE49-F238E27FC236}">
                <a16:creationId xmlns:a16="http://schemas.microsoft.com/office/drawing/2014/main" id="{CABFA402-DBC6-42AB-8BFA-3ECA696B8DEF}"/>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E7D6501E-A5D0-49CD-ADA8-8F2C64A403AF}"/>
              </a:ext>
            </a:extLst>
          </p:cNvPr>
          <p:cNvPicPr>
            <a:picLocks noChangeAspect="1"/>
          </p:cNvPicPr>
          <p:nvPr/>
        </p:nvPicPr>
        <p:blipFill>
          <a:blip r:embed="rId3"/>
          <a:stretch>
            <a:fillRect/>
          </a:stretch>
        </p:blipFill>
        <p:spPr>
          <a:xfrm>
            <a:off x="464234" y="1406769"/>
            <a:ext cx="11282289" cy="5289453"/>
          </a:xfrm>
          <a:prstGeom prst="rect">
            <a:avLst/>
          </a:prstGeom>
        </p:spPr>
      </p:pic>
    </p:spTree>
    <p:extLst>
      <p:ext uri="{BB962C8B-B14F-4D97-AF65-F5344CB8AC3E}">
        <p14:creationId xmlns:p14="http://schemas.microsoft.com/office/powerpoint/2010/main" val="3736502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E905-8473-4AEC-ABF3-1E3E1AE182B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6247801-4D52-42F9-9E21-333EBE8DBDD5}"/>
              </a:ext>
            </a:extLst>
          </p:cNvPr>
          <p:cNvPicPr>
            <a:picLocks noChangeAspect="1"/>
          </p:cNvPicPr>
          <p:nvPr/>
        </p:nvPicPr>
        <p:blipFill>
          <a:blip r:embed="rId3"/>
          <a:stretch>
            <a:fillRect/>
          </a:stretch>
        </p:blipFill>
        <p:spPr>
          <a:xfrm>
            <a:off x="838201" y="365125"/>
            <a:ext cx="10641036" cy="6302961"/>
          </a:xfrm>
          <a:prstGeom prst="rect">
            <a:avLst/>
          </a:prstGeom>
        </p:spPr>
      </p:pic>
    </p:spTree>
    <p:extLst>
      <p:ext uri="{BB962C8B-B14F-4D97-AF65-F5344CB8AC3E}">
        <p14:creationId xmlns:p14="http://schemas.microsoft.com/office/powerpoint/2010/main" val="3956440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CE4F-FBED-4AA4-B119-7AF019DF7DD5}"/>
              </a:ext>
            </a:extLst>
          </p:cNvPr>
          <p:cNvSpPr>
            <a:spLocks noGrp="1"/>
          </p:cNvSpPr>
          <p:nvPr>
            <p:ph type="title"/>
          </p:nvPr>
        </p:nvSpPr>
        <p:spPr/>
        <p:txBody>
          <a:bodyPr>
            <a:normAutofit/>
          </a:bodyPr>
          <a:lstStyle/>
          <a:p>
            <a:pPr algn="ctr"/>
            <a:r>
              <a:rPr lang="en-US" sz="5400" b="1" dirty="0">
                <a:solidFill>
                  <a:srgbClr val="FFC000"/>
                </a:solidFill>
              </a:rPr>
              <a:t>City of Phoenix ERAP 1.0 &amp; 2.0</a:t>
            </a:r>
          </a:p>
        </p:txBody>
      </p:sp>
      <p:pic>
        <p:nvPicPr>
          <p:cNvPr id="5" name="Content Placeholder 4">
            <a:extLst>
              <a:ext uri="{FF2B5EF4-FFF2-40B4-BE49-F238E27FC236}">
                <a16:creationId xmlns:a16="http://schemas.microsoft.com/office/drawing/2014/main" id="{96DD4A30-79D0-4E53-ADBA-1E00A204E86C}"/>
              </a:ext>
            </a:extLst>
          </p:cNvPr>
          <p:cNvPicPr>
            <a:picLocks noGrp="1" noChangeAspect="1"/>
          </p:cNvPicPr>
          <p:nvPr>
            <p:ph idx="1"/>
          </p:nvPr>
        </p:nvPicPr>
        <p:blipFill>
          <a:blip r:embed="rId3"/>
          <a:stretch>
            <a:fillRect/>
          </a:stretch>
        </p:blipFill>
        <p:spPr>
          <a:xfrm>
            <a:off x="838200" y="2199724"/>
            <a:ext cx="10515600" cy="3603139"/>
          </a:xfrm>
        </p:spPr>
      </p:pic>
    </p:spTree>
    <p:extLst>
      <p:ext uri="{BB962C8B-B14F-4D97-AF65-F5344CB8AC3E}">
        <p14:creationId xmlns:p14="http://schemas.microsoft.com/office/powerpoint/2010/main" val="183101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E0B9-62BB-4CFB-BA32-2B392DFD7230}"/>
              </a:ext>
            </a:extLst>
          </p:cNvPr>
          <p:cNvSpPr>
            <a:spLocks noGrp="1"/>
          </p:cNvSpPr>
          <p:nvPr>
            <p:ph type="title"/>
          </p:nvPr>
        </p:nvSpPr>
        <p:spPr>
          <a:xfrm>
            <a:off x="838200" y="365125"/>
            <a:ext cx="10515600" cy="662781"/>
          </a:xfrm>
        </p:spPr>
        <p:txBody>
          <a:bodyPr>
            <a:normAutofit fontScale="90000"/>
          </a:bodyPr>
          <a:lstStyle/>
          <a:p>
            <a:pPr algn="ctr"/>
            <a:r>
              <a:rPr lang="en-US" b="1" dirty="0">
                <a:solidFill>
                  <a:srgbClr val="FFC000"/>
                </a:solidFill>
              </a:rPr>
              <a:t>Pima County ERAP Dashboard</a:t>
            </a:r>
          </a:p>
        </p:txBody>
      </p:sp>
      <p:pic>
        <p:nvPicPr>
          <p:cNvPr id="5" name="Content Placeholder 4">
            <a:extLst>
              <a:ext uri="{FF2B5EF4-FFF2-40B4-BE49-F238E27FC236}">
                <a16:creationId xmlns:a16="http://schemas.microsoft.com/office/drawing/2014/main" id="{422315B4-FE09-4864-B77F-FFEAF3276692}"/>
              </a:ext>
            </a:extLst>
          </p:cNvPr>
          <p:cNvPicPr>
            <a:picLocks noGrp="1" noChangeAspect="1"/>
          </p:cNvPicPr>
          <p:nvPr>
            <p:ph idx="1"/>
          </p:nvPr>
        </p:nvPicPr>
        <p:blipFill>
          <a:blip r:embed="rId3"/>
          <a:stretch>
            <a:fillRect/>
          </a:stretch>
        </p:blipFill>
        <p:spPr>
          <a:xfrm>
            <a:off x="2278966" y="1027906"/>
            <a:ext cx="7596554" cy="5464969"/>
          </a:xfrm>
        </p:spPr>
      </p:pic>
    </p:spTree>
    <p:extLst>
      <p:ext uri="{BB962C8B-B14F-4D97-AF65-F5344CB8AC3E}">
        <p14:creationId xmlns:p14="http://schemas.microsoft.com/office/powerpoint/2010/main" val="462903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7342-73F0-4D28-9250-8D5857A68343}"/>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AFBECF30-22B3-468E-BE82-EA7ECCC8E04E}"/>
              </a:ext>
            </a:extLst>
          </p:cNvPr>
          <p:cNvPicPr>
            <a:picLocks noGrp="1" noChangeAspect="1"/>
          </p:cNvPicPr>
          <p:nvPr>
            <p:ph idx="1"/>
          </p:nvPr>
        </p:nvPicPr>
        <p:blipFill>
          <a:blip r:embed="rId3"/>
          <a:stretch>
            <a:fillRect/>
          </a:stretch>
        </p:blipFill>
        <p:spPr>
          <a:xfrm>
            <a:off x="838200" y="365125"/>
            <a:ext cx="10515600" cy="5811838"/>
          </a:xfrm>
        </p:spPr>
      </p:pic>
    </p:spTree>
    <p:extLst>
      <p:ext uri="{BB962C8B-B14F-4D97-AF65-F5344CB8AC3E}">
        <p14:creationId xmlns:p14="http://schemas.microsoft.com/office/powerpoint/2010/main" val="2255169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18201</TotalTime>
  <Words>2258</Words>
  <Application>Microsoft Office PowerPoint</Application>
  <PresentationFormat>Widescreen</PresentationFormat>
  <Paragraphs>348</Paragraphs>
  <Slides>42</Slides>
  <Notes>39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Akkurat-Regular</vt:lpstr>
      <vt:lpstr>Arial</vt:lpstr>
      <vt:lpstr>Baskerville</vt:lpstr>
      <vt:lpstr>Bookman Old Style</vt:lpstr>
      <vt:lpstr>Calibri</vt:lpstr>
      <vt:lpstr>Calibri Light</vt:lpstr>
      <vt:lpstr>Century Gothic</vt:lpstr>
      <vt:lpstr>Heebo</vt:lpstr>
      <vt:lpstr>Khmer</vt:lpstr>
      <vt:lpstr>Lato</vt:lpstr>
      <vt:lpstr>Minion Pro</vt:lpstr>
      <vt:lpstr>Open Sans</vt:lpstr>
      <vt:lpstr>PT Serif</vt:lpstr>
      <vt:lpstr>Times New Roman</vt:lpstr>
      <vt:lpstr>Times New Roman (Body CS)</vt:lpstr>
      <vt:lpstr>Office Theme</vt:lpstr>
      <vt:lpstr>  Evictions in Arizona  -  An Opportunity for Change </vt:lpstr>
      <vt:lpstr>Evictions -  What is Happening NOW?  </vt:lpstr>
      <vt:lpstr>Arizona Evictions -  2017 to 2021</vt:lpstr>
      <vt:lpstr>Housing in Maricopa County 2010-2018-   Elusive at Best  </vt:lpstr>
      <vt:lpstr>Evictions by Arizona County</vt:lpstr>
      <vt:lpstr>PowerPoint Presentation</vt:lpstr>
      <vt:lpstr>City of Phoenix ERAP 1.0 &amp; 2.0</vt:lpstr>
      <vt:lpstr>Pima County ERAP Dashboard</vt:lpstr>
      <vt:lpstr>PowerPoint Presentation</vt:lpstr>
      <vt:lpstr>Phoenix Wages &amp; Compensation Rise 5.1%  Between 2021 &amp; 2022 </vt:lpstr>
      <vt:lpstr>Phoenix Rent Rises 37.2% Since 2019  60.8% Rise in Rent Since 2015</vt:lpstr>
      <vt:lpstr>Too Big of a Burden</vt:lpstr>
      <vt:lpstr>        </vt:lpstr>
      <vt:lpstr>   As of September 2021 – 97.1% of rental units in Maricopa County were occupied.    </vt:lpstr>
      <vt:lpstr>Arizona Supply and Demand – Rental Homes - Part 1</vt:lpstr>
      <vt:lpstr>Arizona Supply &amp; Demand Rental Units – Part 2  </vt:lpstr>
      <vt:lpstr>MARICOPA COUNTY EVICTION CASES FILED</vt:lpstr>
      <vt:lpstr>Data from Eviction Lab –evictionlab.org  </vt:lpstr>
      <vt:lpstr>Calendar Year 2022 Percent of Eviction Filings v. CY 2019 </vt:lpstr>
      <vt:lpstr>PowerPoint Presentation</vt:lpstr>
      <vt:lpstr>PowerPoint Presentation</vt:lpstr>
      <vt:lpstr>OPPORTUNITIES FOR 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Pilot Eviction Mediation Programs -   Pima County and Maricopa County </vt:lpstr>
      <vt:lpstr> DES Housing Stability Court Navigators  </vt:lpstr>
      <vt:lpstr>AZEVICTIONHELP.ORG </vt:lpstr>
      <vt:lpstr>Emergency Rental Assistance is  STILL AVAILABLE STATEWIDE!  </vt:lpstr>
      <vt:lpstr> Wildfire’s Policy Goals for 2021-2022:  Lessen the  Consequences of Eviction </vt:lpstr>
      <vt:lpstr>HB 2484</vt:lpstr>
      <vt:lpstr>HB 2485</vt:lpstr>
      <vt:lpstr>Arizona Supreme Court Rule Petition</vt:lpstr>
      <vt:lpstr>More Eviction Numbers</vt:lpstr>
      <vt:lpstr>Objectives for Rule Petition</vt:lpstr>
      <vt:lpstr>PowerPoint Presentation</vt:lpstr>
      <vt:lpstr>What else can we do?  </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Evictions in Arizona</dc:title>
  <dc:creator>Maxine Becker</dc:creator>
  <cp:lastModifiedBy>HP</cp:lastModifiedBy>
  <cp:revision>118</cp:revision>
  <cp:lastPrinted>2022-04-12T01:41:35Z</cp:lastPrinted>
  <dcterms:created xsi:type="dcterms:W3CDTF">2022-03-18T18:59:45Z</dcterms:created>
  <dcterms:modified xsi:type="dcterms:W3CDTF">2022-04-12T18:28:04Z</dcterms:modified>
</cp:coreProperties>
</file>