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3.jpg" ContentType="image/jpeg"/>
  <Override PartName="/ppt/media/image14.jpg" ContentType="image/jpeg"/>
  <Override PartName="/ppt/notesSlides/notesSlide6.xml" ContentType="application/vnd.openxmlformats-officedocument.presentationml.notesSlide+xml"/>
  <Override PartName="/ppt/media/image16.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472" r:id="rId6"/>
    <p:sldId id="464" r:id="rId7"/>
    <p:sldId id="474" r:id="rId8"/>
    <p:sldId id="475" r:id="rId9"/>
    <p:sldId id="481" r:id="rId10"/>
    <p:sldId id="274" r:id="rId11"/>
    <p:sldId id="482" r:id="rId12"/>
    <p:sldId id="257" r:id="rId13"/>
    <p:sldId id="258" r:id="rId14"/>
    <p:sldId id="259" r:id="rId15"/>
    <p:sldId id="483" r:id="rId16"/>
    <p:sldId id="262" r:id="rId17"/>
    <p:sldId id="263" r:id="rId18"/>
    <p:sldId id="264" r:id="rId19"/>
    <p:sldId id="266" r:id="rId20"/>
    <p:sldId id="268" r:id="rId21"/>
    <p:sldId id="269" r:id="rId22"/>
    <p:sldId id="270" r:id="rId23"/>
    <p:sldId id="478" r:id="rId24"/>
    <p:sldId id="484" r:id="rId25"/>
    <p:sldId id="273" r:id="rId26"/>
    <p:sldId id="260" r:id="rId27"/>
    <p:sldId id="312" r:id="rId28"/>
    <p:sldId id="310" r:id="rId29"/>
    <p:sldId id="311" r:id="rId30"/>
    <p:sldId id="485" r:id="rId31"/>
    <p:sldId id="486" r:id="rId32"/>
    <p:sldId id="3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8" autoAdjust="0"/>
    <p:restoredTop sz="89673" autoAdjust="0"/>
  </p:normalViewPr>
  <p:slideViewPr>
    <p:cSldViewPr snapToGrid="0">
      <p:cViewPr varScale="1">
        <p:scale>
          <a:sx n="61" d="100"/>
          <a:sy n="61" d="100"/>
        </p:scale>
        <p:origin x="91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B3683-D38F-416E-9E4E-445F75547CC6}" type="doc">
      <dgm:prSet loTypeId="urn:microsoft.com/office/officeart/2005/8/layout/arrow5" loCatId="relationship" qsTypeId="urn:microsoft.com/office/officeart/2005/8/quickstyle/simple4" qsCatId="simple" csTypeId="urn:microsoft.com/office/officeart/2005/8/colors/colorful1" csCatId="colorful" phldr="1"/>
      <dgm:spPr/>
      <dgm:t>
        <a:bodyPr/>
        <a:lstStyle/>
        <a:p>
          <a:endParaRPr lang="en-US"/>
        </a:p>
      </dgm:t>
    </dgm:pt>
    <dgm:pt modelId="{A469CA79-87C6-4133-85A9-2A1E304203CF}">
      <dgm:prSet custT="1"/>
      <dgm:spPr/>
      <dgm:t>
        <a:bodyPr/>
        <a:lstStyle/>
        <a:p>
          <a:endParaRPr lang="en-US" sz="1800" dirty="0"/>
        </a:p>
        <a:p>
          <a:endParaRPr lang="en-US" sz="1800" dirty="0"/>
        </a:p>
        <a:p>
          <a:endParaRPr lang="en-US" sz="1700" dirty="0"/>
        </a:p>
        <a:p>
          <a:r>
            <a:rPr lang="en-US" sz="1700" dirty="0"/>
            <a:t>Training</a:t>
          </a:r>
        </a:p>
        <a:p>
          <a:r>
            <a:rPr lang="en-US" sz="1700" dirty="0"/>
            <a:t>&amp;</a:t>
          </a:r>
        </a:p>
        <a:p>
          <a:r>
            <a:rPr lang="en-US" sz="1700" dirty="0"/>
            <a:t>Education</a:t>
          </a:r>
        </a:p>
      </dgm:t>
    </dgm:pt>
    <dgm:pt modelId="{0053996C-EB1C-4C6E-ABE9-7FEB448407B8}" type="parTrans" cxnId="{18385B6A-3965-446F-A986-6CB0E0BE3E43}">
      <dgm:prSet/>
      <dgm:spPr/>
      <dgm:t>
        <a:bodyPr/>
        <a:lstStyle/>
        <a:p>
          <a:endParaRPr lang="en-US"/>
        </a:p>
      </dgm:t>
    </dgm:pt>
    <dgm:pt modelId="{9B53F403-8B49-4498-BB50-2CECF5D5E9EA}" type="sibTrans" cxnId="{18385B6A-3965-446F-A986-6CB0E0BE3E43}">
      <dgm:prSet/>
      <dgm:spPr/>
      <dgm:t>
        <a:bodyPr/>
        <a:lstStyle/>
        <a:p>
          <a:endParaRPr lang="en-US"/>
        </a:p>
      </dgm:t>
    </dgm:pt>
    <dgm:pt modelId="{2B0D03F4-3432-4099-80A6-959271CD8AA8}">
      <dgm:prSet custT="1"/>
      <dgm:spPr/>
      <dgm:t>
        <a:bodyPr/>
        <a:lstStyle/>
        <a:p>
          <a:r>
            <a:rPr lang="en-US" sz="1800" dirty="0"/>
            <a:t>Good Real Estate Agent</a:t>
          </a:r>
        </a:p>
      </dgm:t>
    </dgm:pt>
    <dgm:pt modelId="{6FE4DA97-8A4A-4ACB-B09A-B4A878C73B0A}" type="parTrans" cxnId="{D8D867A0-9743-4D0F-8C10-5080D2A8C8E4}">
      <dgm:prSet/>
      <dgm:spPr/>
      <dgm:t>
        <a:bodyPr/>
        <a:lstStyle/>
        <a:p>
          <a:endParaRPr lang="en-US"/>
        </a:p>
      </dgm:t>
    </dgm:pt>
    <dgm:pt modelId="{3DCE7C63-A17B-403F-81FD-570D529FAFD5}" type="sibTrans" cxnId="{D8D867A0-9743-4D0F-8C10-5080D2A8C8E4}">
      <dgm:prSet/>
      <dgm:spPr/>
      <dgm:t>
        <a:bodyPr/>
        <a:lstStyle/>
        <a:p>
          <a:endParaRPr lang="en-US"/>
        </a:p>
      </dgm:t>
    </dgm:pt>
    <dgm:pt modelId="{BC7A8D7B-6D31-476E-897C-3AC258D4ADDE}">
      <dgm:prSet custT="1"/>
      <dgm:spPr/>
      <dgm:t>
        <a:bodyPr/>
        <a:lstStyle/>
        <a:p>
          <a:r>
            <a:rPr lang="en-US" sz="1800" dirty="0"/>
            <a:t>Good </a:t>
          </a:r>
        </a:p>
        <a:p>
          <a:r>
            <a:rPr lang="en-US" sz="1800" dirty="0"/>
            <a:t>Financing</a:t>
          </a:r>
        </a:p>
      </dgm:t>
    </dgm:pt>
    <dgm:pt modelId="{A5CCAD5D-E911-424F-9AF0-389231D59919}" type="parTrans" cxnId="{934C7E82-18AA-4620-B917-818C69A710F0}">
      <dgm:prSet/>
      <dgm:spPr/>
      <dgm:t>
        <a:bodyPr/>
        <a:lstStyle/>
        <a:p>
          <a:endParaRPr lang="en-US"/>
        </a:p>
      </dgm:t>
    </dgm:pt>
    <dgm:pt modelId="{7AE6F714-770D-48EC-9F5F-367C24973C19}" type="sibTrans" cxnId="{934C7E82-18AA-4620-B917-818C69A710F0}">
      <dgm:prSet/>
      <dgm:spPr/>
      <dgm:t>
        <a:bodyPr/>
        <a:lstStyle/>
        <a:p>
          <a:endParaRPr lang="en-US"/>
        </a:p>
      </dgm:t>
    </dgm:pt>
    <dgm:pt modelId="{272CA940-3104-4134-AAE9-B7F7E8C0BFA7}">
      <dgm:prSet custT="1"/>
      <dgm:spPr/>
      <dgm:t>
        <a:bodyPr/>
        <a:lstStyle/>
        <a:p>
          <a:r>
            <a:rPr lang="en-US" sz="1800" dirty="0"/>
            <a:t>Good</a:t>
          </a:r>
          <a:r>
            <a:rPr lang="en-US" sz="1800" baseline="0" dirty="0"/>
            <a:t> Jobs</a:t>
          </a:r>
          <a:endParaRPr lang="en-US" sz="1800" dirty="0"/>
        </a:p>
      </dgm:t>
    </dgm:pt>
    <dgm:pt modelId="{683C9B6F-9352-45FB-8BEC-871F7675D085}" type="parTrans" cxnId="{B02B6C2B-367F-4EC6-890D-F606E72EC344}">
      <dgm:prSet/>
      <dgm:spPr/>
      <dgm:t>
        <a:bodyPr/>
        <a:lstStyle/>
        <a:p>
          <a:endParaRPr lang="en-US"/>
        </a:p>
      </dgm:t>
    </dgm:pt>
    <dgm:pt modelId="{33ADA129-4A9A-4DFE-B3DE-41826DF95277}" type="sibTrans" cxnId="{B02B6C2B-367F-4EC6-890D-F606E72EC344}">
      <dgm:prSet/>
      <dgm:spPr/>
      <dgm:t>
        <a:bodyPr/>
        <a:lstStyle/>
        <a:p>
          <a:endParaRPr lang="en-US"/>
        </a:p>
      </dgm:t>
    </dgm:pt>
    <dgm:pt modelId="{4EF3FD35-41BC-499C-9093-662B34818DCA}" type="pres">
      <dgm:prSet presAssocID="{630B3683-D38F-416E-9E4E-445F75547CC6}" presName="diagram" presStyleCnt="0">
        <dgm:presLayoutVars>
          <dgm:dir/>
          <dgm:resizeHandles val="exact"/>
        </dgm:presLayoutVars>
      </dgm:prSet>
      <dgm:spPr/>
    </dgm:pt>
    <dgm:pt modelId="{AC12CF46-70DE-4C09-8892-EBBC2340F0C5}" type="pres">
      <dgm:prSet presAssocID="{A469CA79-87C6-4133-85A9-2A1E304203CF}" presName="arrow" presStyleLbl="node1" presStyleIdx="0" presStyleCnt="4" custScaleX="108618">
        <dgm:presLayoutVars>
          <dgm:bulletEnabled val="1"/>
        </dgm:presLayoutVars>
      </dgm:prSet>
      <dgm:spPr/>
    </dgm:pt>
    <dgm:pt modelId="{3651C3E3-DF7E-48E2-8E4D-8086976727F9}" type="pres">
      <dgm:prSet presAssocID="{2B0D03F4-3432-4099-80A6-959271CD8AA8}" presName="arrow" presStyleLbl="node1" presStyleIdx="1" presStyleCnt="4">
        <dgm:presLayoutVars>
          <dgm:bulletEnabled val="1"/>
        </dgm:presLayoutVars>
      </dgm:prSet>
      <dgm:spPr/>
    </dgm:pt>
    <dgm:pt modelId="{B0A817FE-CFE7-4789-BA3C-067A27F3A36E}" type="pres">
      <dgm:prSet presAssocID="{BC7A8D7B-6D31-476E-897C-3AC258D4ADDE}" presName="arrow" presStyleLbl="node1" presStyleIdx="2" presStyleCnt="4" custScaleX="111719">
        <dgm:presLayoutVars>
          <dgm:bulletEnabled val="1"/>
        </dgm:presLayoutVars>
      </dgm:prSet>
      <dgm:spPr/>
    </dgm:pt>
    <dgm:pt modelId="{714F9F55-52FD-41AD-A1DC-CF6B35D23EBD}" type="pres">
      <dgm:prSet presAssocID="{272CA940-3104-4134-AAE9-B7F7E8C0BFA7}" presName="arrow" presStyleLbl="node1" presStyleIdx="3" presStyleCnt="4">
        <dgm:presLayoutVars>
          <dgm:bulletEnabled val="1"/>
        </dgm:presLayoutVars>
      </dgm:prSet>
      <dgm:spPr/>
    </dgm:pt>
  </dgm:ptLst>
  <dgm:cxnLst>
    <dgm:cxn modelId="{CB14221A-45FF-472F-B794-2423343C3093}" type="presOf" srcId="{2B0D03F4-3432-4099-80A6-959271CD8AA8}" destId="{3651C3E3-DF7E-48E2-8E4D-8086976727F9}" srcOrd="0" destOrd="0" presId="urn:microsoft.com/office/officeart/2005/8/layout/arrow5"/>
    <dgm:cxn modelId="{1A2C801B-E3CA-4810-923B-3D787C721F3C}" type="presOf" srcId="{630B3683-D38F-416E-9E4E-445F75547CC6}" destId="{4EF3FD35-41BC-499C-9093-662B34818DCA}" srcOrd="0" destOrd="0" presId="urn:microsoft.com/office/officeart/2005/8/layout/arrow5"/>
    <dgm:cxn modelId="{B02B6C2B-367F-4EC6-890D-F606E72EC344}" srcId="{630B3683-D38F-416E-9E4E-445F75547CC6}" destId="{272CA940-3104-4134-AAE9-B7F7E8C0BFA7}" srcOrd="3" destOrd="0" parTransId="{683C9B6F-9352-45FB-8BEC-871F7675D085}" sibTransId="{33ADA129-4A9A-4DFE-B3DE-41826DF95277}"/>
    <dgm:cxn modelId="{3D9AA22F-FBF4-4203-9384-7CC8B386DCFE}" type="presOf" srcId="{A469CA79-87C6-4133-85A9-2A1E304203CF}" destId="{AC12CF46-70DE-4C09-8892-EBBC2340F0C5}" srcOrd="0" destOrd="0" presId="urn:microsoft.com/office/officeart/2005/8/layout/arrow5"/>
    <dgm:cxn modelId="{18385B6A-3965-446F-A986-6CB0E0BE3E43}" srcId="{630B3683-D38F-416E-9E4E-445F75547CC6}" destId="{A469CA79-87C6-4133-85A9-2A1E304203CF}" srcOrd="0" destOrd="0" parTransId="{0053996C-EB1C-4C6E-ABE9-7FEB448407B8}" sibTransId="{9B53F403-8B49-4498-BB50-2CECF5D5E9EA}"/>
    <dgm:cxn modelId="{934C7E82-18AA-4620-B917-818C69A710F0}" srcId="{630B3683-D38F-416E-9E4E-445F75547CC6}" destId="{BC7A8D7B-6D31-476E-897C-3AC258D4ADDE}" srcOrd="2" destOrd="0" parTransId="{A5CCAD5D-E911-424F-9AF0-389231D59919}" sibTransId="{7AE6F714-770D-48EC-9F5F-367C24973C19}"/>
    <dgm:cxn modelId="{4236469C-FF16-44A4-92FA-1F876FB122FF}" type="presOf" srcId="{272CA940-3104-4134-AAE9-B7F7E8C0BFA7}" destId="{714F9F55-52FD-41AD-A1DC-CF6B35D23EBD}" srcOrd="0" destOrd="0" presId="urn:microsoft.com/office/officeart/2005/8/layout/arrow5"/>
    <dgm:cxn modelId="{D8D867A0-9743-4D0F-8C10-5080D2A8C8E4}" srcId="{630B3683-D38F-416E-9E4E-445F75547CC6}" destId="{2B0D03F4-3432-4099-80A6-959271CD8AA8}" srcOrd="1" destOrd="0" parTransId="{6FE4DA97-8A4A-4ACB-B09A-B4A878C73B0A}" sibTransId="{3DCE7C63-A17B-403F-81FD-570D529FAFD5}"/>
    <dgm:cxn modelId="{093F8BF4-B18F-4C92-AD4D-F2616408D143}" type="presOf" srcId="{BC7A8D7B-6D31-476E-897C-3AC258D4ADDE}" destId="{B0A817FE-CFE7-4789-BA3C-067A27F3A36E}" srcOrd="0" destOrd="0" presId="urn:microsoft.com/office/officeart/2005/8/layout/arrow5"/>
    <dgm:cxn modelId="{8D318908-12E6-428B-9A04-F80492DE1884}" type="presParOf" srcId="{4EF3FD35-41BC-499C-9093-662B34818DCA}" destId="{AC12CF46-70DE-4C09-8892-EBBC2340F0C5}" srcOrd="0" destOrd="0" presId="urn:microsoft.com/office/officeart/2005/8/layout/arrow5"/>
    <dgm:cxn modelId="{528F0C15-7A13-4AE2-8E66-7FF0340B7EEC}" type="presParOf" srcId="{4EF3FD35-41BC-499C-9093-662B34818DCA}" destId="{3651C3E3-DF7E-48E2-8E4D-8086976727F9}" srcOrd="1" destOrd="0" presId="urn:microsoft.com/office/officeart/2005/8/layout/arrow5"/>
    <dgm:cxn modelId="{B5995FFF-E289-4850-BCE2-806337BA8B39}" type="presParOf" srcId="{4EF3FD35-41BC-499C-9093-662B34818DCA}" destId="{B0A817FE-CFE7-4789-BA3C-067A27F3A36E}" srcOrd="2" destOrd="0" presId="urn:microsoft.com/office/officeart/2005/8/layout/arrow5"/>
    <dgm:cxn modelId="{6332C265-342A-4474-8231-4568AA8B31ED}" type="presParOf" srcId="{4EF3FD35-41BC-499C-9093-662B34818DCA}" destId="{714F9F55-52FD-41AD-A1DC-CF6B35D23EBD}"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A717C1-A15C-4BA2-99FC-96AC9A00017C}"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256248AA-80AB-4BD9-9272-D0090CE3C55B}">
      <dgm:prSet/>
      <dgm:spPr/>
      <dgm:t>
        <a:bodyPr/>
        <a:lstStyle/>
        <a:p>
          <a:r>
            <a:rPr lang="en-US" dirty="0"/>
            <a:t>Low down payment 2.25% vs. 3 or 5%</a:t>
          </a:r>
        </a:p>
      </dgm:t>
    </dgm:pt>
    <dgm:pt modelId="{51D7C6BB-0F85-44E3-9BFD-9BE118A179A5}" type="parTrans" cxnId="{EF3E12D9-5F36-4FEF-B3F7-1074D061F48E}">
      <dgm:prSet/>
      <dgm:spPr/>
      <dgm:t>
        <a:bodyPr/>
        <a:lstStyle/>
        <a:p>
          <a:endParaRPr lang="en-US"/>
        </a:p>
      </dgm:t>
    </dgm:pt>
    <dgm:pt modelId="{7E1D6BEF-60A3-42FB-A18C-17D9A5488D46}" type="sibTrans" cxnId="{EF3E12D9-5F36-4FEF-B3F7-1074D061F48E}">
      <dgm:prSet/>
      <dgm:spPr/>
      <dgm:t>
        <a:bodyPr/>
        <a:lstStyle/>
        <a:p>
          <a:endParaRPr lang="en-US"/>
        </a:p>
      </dgm:t>
    </dgm:pt>
    <dgm:pt modelId="{59895D63-CE3B-4939-B05F-4F20A10240B9}">
      <dgm:prSet/>
      <dgm:spPr/>
      <dgm:t>
        <a:bodyPr/>
        <a:lstStyle/>
        <a:p>
          <a:r>
            <a:rPr lang="en-US"/>
            <a:t>Lower monthly payment due to lower rates and </a:t>
          </a:r>
          <a:r>
            <a:rPr lang="en-US" u="sng"/>
            <a:t>NO</a:t>
          </a:r>
          <a:r>
            <a:rPr lang="en-US"/>
            <a:t> monthly Mortgage Insurance</a:t>
          </a:r>
        </a:p>
      </dgm:t>
    </dgm:pt>
    <dgm:pt modelId="{EB9E7807-D37F-4B5F-A1A5-49BC24E8E925}" type="parTrans" cxnId="{A442C7DD-125D-4638-9299-5E7377643271}">
      <dgm:prSet/>
      <dgm:spPr/>
      <dgm:t>
        <a:bodyPr/>
        <a:lstStyle/>
        <a:p>
          <a:endParaRPr lang="en-US"/>
        </a:p>
      </dgm:t>
    </dgm:pt>
    <dgm:pt modelId="{DD9EF587-0C16-4EA3-BAD4-04986A157E94}" type="sibTrans" cxnId="{A442C7DD-125D-4638-9299-5E7377643271}">
      <dgm:prSet/>
      <dgm:spPr/>
      <dgm:t>
        <a:bodyPr/>
        <a:lstStyle/>
        <a:p>
          <a:endParaRPr lang="en-US"/>
        </a:p>
      </dgm:t>
    </dgm:pt>
    <dgm:pt modelId="{AE03A2D7-759D-41DD-94BF-57F567039D9C}">
      <dgm:prSet/>
      <dgm:spPr/>
      <dgm:t>
        <a:bodyPr/>
        <a:lstStyle/>
        <a:p>
          <a:r>
            <a:rPr lang="en-US" dirty="0"/>
            <a:t>Lowest “Guarantee fee” of all federally insured loans.</a:t>
          </a:r>
        </a:p>
      </dgm:t>
    </dgm:pt>
    <dgm:pt modelId="{C4EB8F63-3221-470F-94F6-753DF69C8D32}" type="parTrans" cxnId="{4F38B5C9-9C8D-4866-885E-21983BFEBD44}">
      <dgm:prSet/>
      <dgm:spPr/>
      <dgm:t>
        <a:bodyPr/>
        <a:lstStyle/>
        <a:p>
          <a:endParaRPr lang="en-US"/>
        </a:p>
      </dgm:t>
    </dgm:pt>
    <dgm:pt modelId="{A336F755-C7B8-40A4-8A26-BD92268B00A9}" type="sibTrans" cxnId="{4F38B5C9-9C8D-4866-885E-21983BFEBD44}">
      <dgm:prSet/>
      <dgm:spPr/>
      <dgm:t>
        <a:bodyPr/>
        <a:lstStyle/>
        <a:p>
          <a:endParaRPr lang="en-US"/>
        </a:p>
      </dgm:t>
    </dgm:pt>
    <dgm:pt modelId="{FE90D1F9-09C9-4566-9681-85CBD8E3AB24}">
      <dgm:prSet/>
      <dgm:spPr/>
      <dgm:t>
        <a:bodyPr/>
        <a:lstStyle/>
        <a:p>
          <a:r>
            <a:rPr lang="en-US"/>
            <a:t>You can buy up to 4 units!</a:t>
          </a:r>
        </a:p>
      </dgm:t>
    </dgm:pt>
    <dgm:pt modelId="{192C4BC8-EBE9-40F3-9468-2D77F9A3B449}" type="parTrans" cxnId="{8A518A28-46EC-43C5-9139-CEA24697E287}">
      <dgm:prSet/>
      <dgm:spPr/>
      <dgm:t>
        <a:bodyPr/>
        <a:lstStyle/>
        <a:p>
          <a:endParaRPr lang="en-US"/>
        </a:p>
      </dgm:t>
    </dgm:pt>
    <dgm:pt modelId="{A68C6894-15E8-4CD4-9CD0-81A6195A4219}" type="sibTrans" cxnId="{8A518A28-46EC-43C5-9139-CEA24697E287}">
      <dgm:prSet/>
      <dgm:spPr/>
      <dgm:t>
        <a:bodyPr/>
        <a:lstStyle/>
        <a:p>
          <a:endParaRPr lang="en-US"/>
        </a:p>
      </dgm:t>
    </dgm:pt>
    <dgm:pt modelId="{ABAEFBDA-15C3-4B45-AD21-A6EB739FCB65}" type="pres">
      <dgm:prSet presAssocID="{7CA717C1-A15C-4BA2-99FC-96AC9A00017C}" presName="Name0" presStyleCnt="0">
        <dgm:presLayoutVars>
          <dgm:dir/>
          <dgm:resizeHandles val="exact"/>
        </dgm:presLayoutVars>
      </dgm:prSet>
      <dgm:spPr/>
    </dgm:pt>
    <dgm:pt modelId="{CBDCFE09-AFAB-422B-8654-FA3D263F34E2}" type="pres">
      <dgm:prSet presAssocID="{7CA717C1-A15C-4BA2-99FC-96AC9A00017C}" presName="cycle" presStyleCnt="0"/>
      <dgm:spPr/>
    </dgm:pt>
    <dgm:pt modelId="{A4DFA2F0-5012-4AAC-B548-18F23C1C38B3}" type="pres">
      <dgm:prSet presAssocID="{256248AA-80AB-4BD9-9272-D0090CE3C55B}" presName="nodeFirstNode" presStyleLbl="node1" presStyleIdx="0" presStyleCnt="4">
        <dgm:presLayoutVars>
          <dgm:bulletEnabled val="1"/>
        </dgm:presLayoutVars>
      </dgm:prSet>
      <dgm:spPr/>
    </dgm:pt>
    <dgm:pt modelId="{21DA36DD-A300-43A5-B45D-5A30655B86D5}" type="pres">
      <dgm:prSet presAssocID="{7E1D6BEF-60A3-42FB-A18C-17D9A5488D46}" presName="sibTransFirstNode" presStyleLbl="bgShp" presStyleIdx="0" presStyleCnt="1"/>
      <dgm:spPr/>
    </dgm:pt>
    <dgm:pt modelId="{63DC000D-4A2C-48C5-A12D-1C6B9730A4BB}" type="pres">
      <dgm:prSet presAssocID="{59895D63-CE3B-4939-B05F-4F20A10240B9}" presName="nodeFollowingNodes" presStyleLbl="node1" presStyleIdx="1" presStyleCnt="4">
        <dgm:presLayoutVars>
          <dgm:bulletEnabled val="1"/>
        </dgm:presLayoutVars>
      </dgm:prSet>
      <dgm:spPr/>
    </dgm:pt>
    <dgm:pt modelId="{8941491D-E36B-4815-858A-91224AA1C49B}" type="pres">
      <dgm:prSet presAssocID="{AE03A2D7-759D-41DD-94BF-57F567039D9C}" presName="nodeFollowingNodes" presStyleLbl="node1" presStyleIdx="2" presStyleCnt="4">
        <dgm:presLayoutVars>
          <dgm:bulletEnabled val="1"/>
        </dgm:presLayoutVars>
      </dgm:prSet>
      <dgm:spPr/>
    </dgm:pt>
    <dgm:pt modelId="{4FB735C4-7D62-4A01-9C9E-237054CD9DFB}" type="pres">
      <dgm:prSet presAssocID="{FE90D1F9-09C9-4566-9681-85CBD8E3AB24}" presName="nodeFollowingNodes" presStyleLbl="node1" presStyleIdx="3" presStyleCnt="4">
        <dgm:presLayoutVars>
          <dgm:bulletEnabled val="1"/>
        </dgm:presLayoutVars>
      </dgm:prSet>
      <dgm:spPr/>
    </dgm:pt>
  </dgm:ptLst>
  <dgm:cxnLst>
    <dgm:cxn modelId="{4C14621C-E4DA-4C46-9D74-2EE8E7DDD48B}" type="presOf" srcId="{FE90D1F9-09C9-4566-9681-85CBD8E3AB24}" destId="{4FB735C4-7D62-4A01-9C9E-237054CD9DFB}" srcOrd="0" destOrd="0" presId="urn:microsoft.com/office/officeart/2005/8/layout/cycle3"/>
    <dgm:cxn modelId="{8A518A28-46EC-43C5-9139-CEA24697E287}" srcId="{7CA717C1-A15C-4BA2-99FC-96AC9A00017C}" destId="{FE90D1F9-09C9-4566-9681-85CBD8E3AB24}" srcOrd="3" destOrd="0" parTransId="{192C4BC8-EBE9-40F3-9468-2D77F9A3B449}" sibTransId="{A68C6894-15E8-4CD4-9CD0-81A6195A4219}"/>
    <dgm:cxn modelId="{D7C9DF6D-92C1-44B6-AE57-3187B37AF8AA}" type="presOf" srcId="{7CA717C1-A15C-4BA2-99FC-96AC9A00017C}" destId="{ABAEFBDA-15C3-4B45-AD21-A6EB739FCB65}" srcOrd="0" destOrd="0" presId="urn:microsoft.com/office/officeart/2005/8/layout/cycle3"/>
    <dgm:cxn modelId="{25E29158-211F-4B9A-9B72-B92FCB0EAEB6}" type="presOf" srcId="{59895D63-CE3B-4939-B05F-4F20A10240B9}" destId="{63DC000D-4A2C-48C5-A12D-1C6B9730A4BB}" srcOrd="0" destOrd="0" presId="urn:microsoft.com/office/officeart/2005/8/layout/cycle3"/>
    <dgm:cxn modelId="{EC74E591-8C4D-4F1F-87E0-8ACD2842F39A}" type="presOf" srcId="{7E1D6BEF-60A3-42FB-A18C-17D9A5488D46}" destId="{21DA36DD-A300-43A5-B45D-5A30655B86D5}" srcOrd="0" destOrd="0" presId="urn:microsoft.com/office/officeart/2005/8/layout/cycle3"/>
    <dgm:cxn modelId="{58B74A9B-8FDF-4AAE-AEA0-B27A18234416}" type="presOf" srcId="{AE03A2D7-759D-41DD-94BF-57F567039D9C}" destId="{8941491D-E36B-4815-858A-91224AA1C49B}" srcOrd="0" destOrd="0" presId="urn:microsoft.com/office/officeart/2005/8/layout/cycle3"/>
    <dgm:cxn modelId="{245B8CC2-AFEB-4841-A316-A4DDE5FFE179}" type="presOf" srcId="{256248AA-80AB-4BD9-9272-D0090CE3C55B}" destId="{A4DFA2F0-5012-4AAC-B548-18F23C1C38B3}" srcOrd="0" destOrd="0" presId="urn:microsoft.com/office/officeart/2005/8/layout/cycle3"/>
    <dgm:cxn modelId="{4F38B5C9-9C8D-4866-885E-21983BFEBD44}" srcId="{7CA717C1-A15C-4BA2-99FC-96AC9A00017C}" destId="{AE03A2D7-759D-41DD-94BF-57F567039D9C}" srcOrd="2" destOrd="0" parTransId="{C4EB8F63-3221-470F-94F6-753DF69C8D32}" sibTransId="{A336F755-C7B8-40A4-8A26-BD92268B00A9}"/>
    <dgm:cxn modelId="{EF3E12D9-5F36-4FEF-B3F7-1074D061F48E}" srcId="{7CA717C1-A15C-4BA2-99FC-96AC9A00017C}" destId="{256248AA-80AB-4BD9-9272-D0090CE3C55B}" srcOrd="0" destOrd="0" parTransId="{51D7C6BB-0F85-44E3-9BFD-9BE118A179A5}" sibTransId="{7E1D6BEF-60A3-42FB-A18C-17D9A5488D46}"/>
    <dgm:cxn modelId="{A442C7DD-125D-4638-9299-5E7377643271}" srcId="{7CA717C1-A15C-4BA2-99FC-96AC9A00017C}" destId="{59895D63-CE3B-4939-B05F-4F20A10240B9}" srcOrd="1" destOrd="0" parTransId="{EB9E7807-D37F-4B5F-A1A5-49BC24E8E925}" sibTransId="{DD9EF587-0C16-4EA3-BAD4-04986A157E94}"/>
    <dgm:cxn modelId="{0B8EAA71-5802-4610-82F1-396644FB806A}" type="presParOf" srcId="{ABAEFBDA-15C3-4B45-AD21-A6EB739FCB65}" destId="{CBDCFE09-AFAB-422B-8654-FA3D263F34E2}" srcOrd="0" destOrd="0" presId="urn:microsoft.com/office/officeart/2005/8/layout/cycle3"/>
    <dgm:cxn modelId="{040549DF-BBC4-4F3B-9746-074B68C58021}" type="presParOf" srcId="{CBDCFE09-AFAB-422B-8654-FA3D263F34E2}" destId="{A4DFA2F0-5012-4AAC-B548-18F23C1C38B3}" srcOrd="0" destOrd="0" presId="urn:microsoft.com/office/officeart/2005/8/layout/cycle3"/>
    <dgm:cxn modelId="{CDB778F5-2A84-44EA-961B-5F8D58485B04}" type="presParOf" srcId="{CBDCFE09-AFAB-422B-8654-FA3D263F34E2}" destId="{21DA36DD-A300-43A5-B45D-5A30655B86D5}" srcOrd="1" destOrd="0" presId="urn:microsoft.com/office/officeart/2005/8/layout/cycle3"/>
    <dgm:cxn modelId="{2E55D66D-F7D7-4BFE-81CC-F81E0659D3AE}" type="presParOf" srcId="{CBDCFE09-AFAB-422B-8654-FA3D263F34E2}" destId="{63DC000D-4A2C-48C5-A12D-1C6B9730A4BB}" srcOrd="2" destOrd="0" presId="urn:microsoft.com/office/officeart/2005/8/layout/cycle3"/>
    <dgm:cxn modelId="{167EED0E-1DE3-4E05-8564-213A9388FF8E}" type="presParOf" srcId="{CBDCFE09-AFAB-422B-8654-FA3D263F34E2}" destId="{8941491D-E36B-4815-858A-91224AA1C49B}" srcOrd="3" destOrd="0" presId="urn:microsoft.com/office/officeart/2005/8/layout/cycle3"/>
    <dgm:cxn modelId="{4831F438-F55A-4A16-B3C3-5503B0E30C06}" type="presParOf" srcId="{CBDCFE09-AFAB-422B-8654-FA3D263F34E2}" destId="{4FB735C4-7D62-4A01-9C9E-237054CD9DFB}"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2CF46-70DE-4C09-8892-EBBC2340F0C5}">
      <dsp:nvSpPr>
        <dsp:cNvPr id="0" name=""/>
        <dsp:cNvSpPr/>
      </dsp:nvSpPr>
      <dsp:spPr>
        <a:xfrm>
          <a:off x="1829826" y="9639"/>
          <a:ext cx="2798238" cy="2576219"/>
        </a:xfrm>
        <a:prstGeom prst="downArrow">
          <a:avLst>
            <a:gd name="adj1" fmla="val 50000"/>
            <a:gd name="adj2" fmla="val 3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700" kern="1200" dirty="0"/>
        </a:p>
        <a:p>
          <a:pPr marL="0" lvl="0" indent="0" algn="ctr" defTabSz="800100">
            <a:lnSpc>
              <a:spcPct val="90000"/>
            </a:lnSpc>
            <a:spcBef>
              <a:spcPct val="0"/>
            </a:spcBef>
            <a:spcAft>
              <a:spcPct val="35000"/>
            </a:spcAft>
            <a:buNone/>
          </a:pPr>
          <a:r>
            <a:rPr lang="en-US" sz="1700" kern="1200" dirty="0"/>
            <a:t>Training</a:t>
          </a:r>
        </a:p>
        <a:p>
          <a:pPr marL="0" lvl="0" indent="0" algn="ctr" defTabSz="800100">
            <a:lnSpc>
              <a:spcPct val="90000"/>
            </a:lnSpc>
            <a:spcBef>
              <a:spcPct val="0"/>
            </a:spcBef>
            <a:spcAft>
              <a:spcPct val="35000"/>
            </a:spcAft>
            <a:buNone/>
          </a:pPr>
          <a:r>
            <a:rPr lang="en-US" sz="1700" kern="1200" dirty="0"/>
            <a:t>&amp;</a:t>
          </a:r>
        </a:p>
        <a:p>
          <a:pPr marL="0" lvl="0" indent="0" algn="ctr" defTabSz="800100">
            <a:lnSpc>
              <a:spcPct val="90000"/>
            </a:lnSpc>
            <a:spcBef>
              <a:spcPct val="0"/>
            </a:spcBef>
            <a:spcAft>
              <a:spcPct val="35000"/>
            </a:spcAft>
            <a:buNone/>
          </a:pPr>
          <a:r>
            <a:rPr lang="en-US" sz="1700" kern="1200" dirty="0"/>
            <a:t>Education</a:t>
          </a:r>
        </a:p>
      </dsp:txBody>
      <dsp:txXfrm>
        <a:off x="2529386" y="9639"/>
        <a:ext cx="1399119" cy="2125381"/>
      </dsp:txXfrm>
    </dsp:sp>
    <dsp:sp modelId="{3651C3E3-DF7E-48E2-8E4D-8086976727F9}">
      <dsp:nvSpPr>
        <dsp:cNvPr id="0" name=""/>
        <dsp:cNvSpPr/>
      </dsp:nvSpPr>
      <dsp:spPr>
        <a:xfrm rot="5400000">
          <a:off x="3880062" y="1948866"/>
          <a:ext cx="2576219" cy="2576219"/>
        </a:xfrm>
        <a:prstGeom prst="downArrow">
          <a:avLst>
            <a:gd name="adj1" fmla="val 50000"/>
            <a:gd name="adj2" fmla="val 3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Good Real Estate Agent</a:t>
          </a:r>
        </a:p>
      </dsp:txBody>
      <dsp:txXfrm rot="-5400000">
        <a:off x="4330900" y="2592921"/>
        <a:ext cx="2125381" cy="1288109"/>
      </dsp:txXfrm>
    </dsp:sp>
    <dsp:sp modelId="{B0A817FE-CFE7-4789-BA3C-067A27F3A36E}">
      <dsp:nvSpPr>
        <dsp:cNvPr id="0" name=""/>
        <dsp:cNvSpPr/>
      </dsp:nvSpPr>
      <dsp:spPr>
        <a:xfrm rot="10800000">
          <a:off x="1789882" y="3888092"/>
          <a:ext cx="2878126" cy="2576219"/>
        </a:xfrm>
        <a:prstGeom prst="downArrow">
          <a:avLst>
            <a:gd name="adj1" fmla="val 50000"/>
            <a:gd name="adj2" fmla="val 3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Good </a:t>
          </a:r>
        </a:p>
        <a:p>
          <a:pPr marL="0" lvl="0" indent="0" algn="ctr" defTabSz="800100">
            <a:lnSpc>
              <a:spcPct val="90000"/>
            </a:lnSpc>
            <a:spcBef>
              <a:spcPct val="0"/>
            </a:spcBef>
            <a:spcAft>
              <a:spcPct val="35000"/>
            </a:spcAft>
            <a:buNone/>
          </a:pPr>
          <a:r>
            <a:rPr lang="en-US" sz="1800" kern="1200" dirty="0"/>
            <a:t>Financing</a:t>
          </a:r>
        </a:p>
      </dsp:txBody>
      <dsp:txXfrm rot="10800000">
        <a:off x="2509413" y="4338930"/>
        <a:ext cx="1439063" cy="2125381"/>
      </dsp:txXfrm>
    </dsp:sp>
    <dsp:sp modelId="{714F9F55-52FD-41AD-A1DC-CF6B35D23EBD}">
      <dsp:nvSpPr>
        <dsp:cNvPr id="0" name=""/>
        <dsp:cNvSpPr/>
      </dsp:nvSpPr>
      <dsp:spPr>
        <a:xfrm rot="16200000">
          <a:off x="1609" y="1948866"/>
          <a:ext cx="2576219" cy="2576219"/>
        </a:xfrm>
        <a:prstGeom prst="down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Good</a:t>
          </a:r>
          <a:r>
            <a:rPr lang="en-US" sz="1800" kern="1200" baseline="0" dirty="0"/>
            <a:t> Jobs</a:t>
          </a:r>
          <a:endParaRPr lang="en-US" sz="1800" kern="1200" dirty="0"/>
        </a:p>
      </dsp:txBody>
      <dsp:txXfrm rot="5400000">
        <a:off x="1609" y="2592921"/>
        <a:ext cx="2125381" cy="12881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A36DD-A300-43A5-B45D-5A30655B86D5}">
      <dsp:nvSpPr>
        <dsp:cNvPr id="0" name=""/>
        <dsp:cNvSpPr/>
      </dsp:nvSpPr>
      <dsp:spPr>
        <a:xfrm>
          <a:off x="661856" y="1051344"/>
          <a:ext cx="3848408" cy="3848408"/>
        </a:xfrm>
        <a:prstGeom prst="circularArrow">
          <a:avLst>
            <a:gd name="adj1" fmla="val 4668"/>
            <a:gd name="adj2" fmla="val 272909"/>
            <a:gd name="adj3" fmla="val 13066196"/>
            <a:gd name="adj4" fmla="val 17872888"/>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DFA2F0-5012-4AAC-B548-18F23C1C38B3}">
      <dsp:nvSpPr>
        <dsp:cNvPr id="0" name=""/>
        <dsp:cNvSpPr/>
      </dsp:nvSpPr>
      <dsp:spPr>
        <a:xfrm>
          <a:off x="1382683" y="1115546"/>
          <a:ext cx="2406753" cy="12033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Low down payment 2.25% vs. 3 or 5%</a:t>
          </a:r>
        </a:p>
      </dsp:txBody>
      <dsp:txXfrm>
        <a:off x="1441427" y="1174290"/>
        <a:ext cx="2289265" cy="1085888"/>
      </dsp:txXfrm>
    </dsp:sp>
    <dsp:sp modelId="{63DC000D-4A2C-48C5-A12D-1C6B9730A4BB}">
      <dsp:nvSpPr>
        <dsp:cNvPr id="0" name=""/>
        <dsp:cNvSpPr/>
      </dsp:nvSpPr>
      <dsp:spPr>
        <a:xfrm>
          <a:off x="2764517" y="2497381"/>
          <a:ext cx="2406753" cy="12033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Lower monthly payment due to lower rates and </a:t>
          </a:r>
          <a:r>
            <a:rPr lang="en-US" sz="1700" u="sng" kern="1200"/>
            <a:t>NO</a:t>
          </a:r>
          <a:r>
            <a:rPr lang="en-US" sz="1700" kern="1200"/>
            <a:t> monthly Mortgage Insurance</a:t>
          </a:r>
        </a:p>
      </dsp:txBody>
      <dsp:txXfrm>
        <a:off x="2823261" y="2556125"/>
        <a:ext cx="2289265" cy="1085888"/>
      </dsp:txXfrm>
    </dsp:sp>
    <dsp:sp modelId="{8941491D-E36B-4815-858A-91224AA1C49B}">
      <dsp:nvSpPr>
        <dsp:cNvPr id="0" name=""/>
        <dsp:cNvSpPr/>
      </dsp:nvSpPr>
      <dsp:spPr>
        <a:xfrm>
          <a:off x="1382683" y="3879215"/>
          <a:ext cx="2406753" cy="12033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Lowest “Guarantee fee” of all federally insured loans.</a:t>
          </a:r>
        </a:p>
      </dsp:txBody>
      <dsp:txXfrm>
        <a:off x="1441427" y="3937959"/>
        <a:ext cx="2289265" cy="1085888"/>
      </dsp:txXfrm>
    </dsp:sp>
    <dsp:sp modelId="{4FB735C4-7D62-4A01-9C9E-237054CD9DFB}">
      <dsp:nvSpPr>
        <dsp:cNvPr id="0" name=""/>
        <dsp:cNvSpPr/>
      </dsp:nvSpPr>
      <dsp:spPr>
        <a:xfrm>
          <a:off x="849" y="2497381"/>
          <a:ext cx="2406753" cy="12033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You can buy up to 4 units!</a:t>
          </a:r>
        </a:p>
      </dsp:txBody>
      <dsp:txXfrm>
        <a:off x="59593" y="2556125"/>
        <a:ext cx="2289265" cy="1085888"/>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E688A-F78C-634F-9520-EF991BF3023E}"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6F619-96D5-3F48-8606-9140E1E9891D}" type="slidenum">
              <a:rPr lang="en-US" smtClean="0"/>
              <a:t>‹#›</a:t>
            </a:fld>
            <a:endParaRPr lang="en-US"/>
          </a:p>
        </p:txBody>
      </p:sp>
    </p:spTree>
    <p:extLst>
      <p:ext uri="{BB962C8B-B14F-4D97-AF65-F5344CB8AC3E}">
        <p14:creationId xmlns:p14="http://schemas.microsoft.com/office/powerpoint/2010/main" val="751351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6F619-96D5-3F48-8606-9140E1E9891D}" type="slidenum">
              <a:rPr lang="en-US" smtClean="0"/>
              <a:t>1</a:t>
            </a:fld>
            <a:endParaRPr lang="en-US" dirty="0"/>
          </a:p>
        </p:txBody>
      </p:sp>
    </p:spTree>
    <p:extLst>
      <p:ext uri="{BB962C8B-B14F-4D97-AF65-F5344CB8AC3E}">
        <p14:creationId xmlns:p14="http://schemas.microsoft.com/office/powerpoint/2010/main" val="859639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Pascua Yaqui Tribal Member Raymundo Baltazar is now the General Manager of SPC and has passed the Arizona Registrar of Contractors KB-1 test for large commercial contracts with unlimited contract amounts. Mr. Baltazar is committed to serving his community and has been working for the Tribe, Casino, PYDC, and now SPC for most of his life.</a:t>
            </a:r>
          </a:p>
          <a:p>
            <a:pPr marR="0" lvl="0">
              <a:lnSpc>
                <a:spcPct val="107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Pascua Yaqui Tribal Member Veronica Escobar is the managing member of PYDC Ventures LLC. A licensed realtor in the State of Arizona, and has established a partnership with real estate broker Robert Underwood to meet all the company’s broker needs. Mr. Underwood has committed to mentoring Ms. Escobar, and by year two, Ms. Escobar is expected to become a broker. She worked for the Pascua Yaqui Tribal Prosecutor’s office for several years and is committed to seeing PYDC Ventures become very successful. </a:t>
            </a:r>
          </a:p>
          <a:p>
            <a:pPr marR="0" lvl="0">
              <a:lnSpc>
                <a:spcPct val="107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Pascua Yaqui Tribal Member Daune Cardenas-Daily is the CEO of the Pascua Yaqui Development Corporation. Mrs. Cardenas-Daily has her Juris Doctor from the University of Arizona James E. Rogers College of Law and has earned her Bachelor of Business Administration from NAU. She is admitted to practice law in the Pascua Yaqui Tribal Courts and in the State of New Mexico. She worked for the Pascua Yaqui Office of the Attorney General and helped form the Pascua Yaqui Development Corporation, Sonoran Pueblo Contracting, and PYDC Ventures. </a:t>
            </a:r>
            <a:endParaRPr lang="en-US" dirty="0"/>
          </a:p>
        </p:txBody>
      </p:sp>
      <p:sp>
        <p:nvSpPr>
          <p:cNvPr id="4" name="Slide Number Placeholder 3"/>
          <p:cNvSpPr>
            <a:spLocks noGrp="1"/>
          </p:cNvSpPr>
          <p:nvPr>
            <p:ph type="sldNum" sz="quarter" idx="5"/>
          </p:nvPr>
        </p:nvSpPr>
        <p:spPr/>
        <p:txBody>
          <a:bodyPr/>
          <a:lstStyle/>
          <a:p>
            <a:fld id="{B636F619-96D5-3F48-8606-9140E1E9891D}" type="slidenum">
              <a:rPr lang="en-US" smtClean="0"/>
              <a:t>2</a:t>
            </a:fld>
            <a:endParaRPr lang="en-US" dirty="0"/>
          </a:p>
        </p:txBody>
      </p:sp>
    </p:spTree>
    <p:extLst>
      <p:ext uri="{BB962C8B-B14F-4D97-AF65-F5344CB8AC3E}">
        <p14:creationId xmlns:p14="http://schemas.microsoft.com/office/powerpoint/2010/main" val="132582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6F619-96D5-3F48-8606-9140E1E9891D}" type="slidenum">
              <a:rPr lang="en-US" smtClean="0"/>
              <a:t>3</a:t>
            </a:fld>
            <a:endParaRPr lang="en-US" dirty="0"/>
          </a:p>
        </p:txBody>
      </p:sp>
    </p:spTree>
    <p:extLst>
      <p:ext uri="{BB962C8B-B14F-4D97-AF65-F5344CB8AC3E}">
        <p14:creationId xmlns:p14="http://schemas.microsoft.com/office/powerpoint/2010/main" val="103465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SPC has started training SPC and Tribal employees in project management. The first cohort had eight SPC employees, a PYDC employee, and a Tribal employee. To continue developing project managers for the federal market, interested trainees will be attending the Constriction Manager Certification Institute (CMCI), which national leaders in the industry teach. </a:t>
            </a: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PYDC Ventures is looking to work with PYT WIOA to hire its clients once they have become licensed real estate agents.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PYDC is working on a plan to collaborate with WIOA to develop a strong trades training program. </a:t>
            </a:r>
          </a:p>
          <a:p>
            <a:pPr marL="342900" marR="0" lvl="0" indent="-342900">
              <a:lnSpc>
                <a:spcPct val="107000"/>
              </a:lnSpc>
              <a:spcBef>
                <a:spcPts val="0"/>
              </a:spcBef>
              <a:spcAft>
                <a:spcPts val="80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PYDC has been awarded the USDA RBDG Grant and utilized ARPA grant funding to develop a trades training center in New Pascua (see Master Plan Concept to Right). The center has a ramada and fencing to house the heavy equipment that will be purchased for hands-on heavy equipment operator training. The training will be provided in partnership with training providers. </a:t>
            </a:r>
          </a:p>
          <a:p>
            <a:endParaRPr lang="en-US" dirty="0"/>
          </a:p>
        </p:txBody>
      </p:sp>
      <p:sp>
        <p:nvSpPr>
          <p:cNvPr id="4" name="Slide Number Placeholder 3"/>
          <p:cNvSpPr>
            <a:spLocks noGrp="1"/>
          </p:cNvSpPr>
          <p:nvPr>
            <p:ph type="sldNum" sz="quarter" idx="5"/>
          </p:nvPr>
        </p:nvSpPr>
        <p:spPr/>
        <p:txBody>
          <a:bodyPr/>
          <a:lstStyle/>
          <a:p>
            <a:fld id="{B636F619-96D5-3F48-8606-9140E1E9891D}" type="slidenum">
              <a:rPr lang="en-US" smtClean="0"/>
              <a:t>4</a:t>
            </a:fld>
            <a:endParaRPr lang="en-US" dirty="0"/>
          </a:p>
        </p:txBody>
      </p:sp>
    </p:spTree>
    <p:extLst>
      <p:ext uri="{BB962C8B-B14F-4D97-AF65-F5344CB8AC3E}">
        <p14:creationId xmlns:p14="http://schemas.microsoft.com/office/powerpoint/2010/main" val="2383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28600">
              <a:lnSpc>
                <a:spcPct val="90000"/>
              </a:lnSpc>
              <a:spcBef>
                <a:spcPts val="0"/>
              </a:spcBef>
              <a:spcAft>
                <a:spcPts val="800"/>
              </a:spcAft>
              <a:buFont typeface="Arial" panose="020B0604020202020204" pitchFamily="34" charset="0"/>
              <a:buChar char="•"/>
            </a:pPr>
            <a:r>
              <a:rPr lang="en-US" dirty="0">
                <a:solidFill>
                  <a:schemeClr val="tx2">
                    <a:lumMod val="50000"/>
                  </a:schemeClr>
                </a:solidFill>
                <a:effectLst/>
              </a:rPr>
              <a:t>The Pascua Yaqui Development Corporation is requesting $3,992,613.29 in Department of Commerce, Economic Development Administration funding for design, construction, heavy equipment simulator, heavy equipment, permit &amp; inspection fees, admin &amp; management expense,  and contingencies to build a state-of-the art construction trades training center near Grant Road and Fairview Ave in Tucson, near Old Pascua.</a:t>
            </a:r>
          </a:p>
          <a:p>
            <a:pPr marL="0" marR="0" indent="-228600">
              <a:lnSpc>
                <a:spcPct val="90000"/>
              </a:lnSpc>
              <a:spcBef>
                <a:spcPts val="0"/>
              </a:spcBef>
              <a:spcAft>
                <a:spcPts val="800"/>
              </a:spcAft>
              <a:buFont typeface="Arial" panose="020B0604020202020204" pitchFamily="34" charset="0"/>
              <a:buChar char="•"/>
            </a:pPr>
            <a:endParaRPr lang="en-US" dirty="0">
              <a:solidFill>
                <a:schemeClr val="tx2">
                  <a:lumMod val="50000"/>
                </a:schemeClr>
              </a:solidFill>
            </a:endParaRPr>
          </a:p>
          <a:p>
            <a:pPr marL="0" marR="0" indent="-228600">
              <a:lnSpc>
                <a:spcPct val="90000"/>
              </a:lnSpc>
              <a:spcBef>
                <a:spcPts val="0"/>
              </a:spcBef>
              <a:spcAft>
                <a:spcPts val="800"/>
              </a:spcAft>
              <a:buFont typeface="Arial" panose="020B0604020202020204" pitchFamily="34" charset="0"/>
              <a:buChar char="•"/>
            </a:pPr>
            <a:r>
              <a:rPr lang="en-US" dirty="0">
                <a:solidFill>
                  <a:schemeClr val="tx2">
                    <a:lumMod val="50000"/>
                  </a:schemeClr>
                </a:solidFill>
                <a:effectLst/>
              </a:rPr>
              <a:t>The final application has been submitted, and it looks very favorable that PYDC will receive the award funding within the next </a:t>
            </a:r>
            <a:r>
              <a:rPr lang="en-US" dirty="0">
                <a:solidFill>
                  <a:schemeClr val="tx2">
                    <a:lumMod val="50000"/>
                  </a:schemeClr>
                </a:solidFill>
              </a:rPr>
              <a:t>sixty to ninety</a:t>
            </a:r>
            <a:r>
              <a:rPr lang="en-US" dirty="0">
                <a:solidFill>
                  <a:schemeClr val="tx2">
                    <a:lumMod val="50000"/>
                  </a:schemeClr>
                </a:solidFill>
                <a:effectLst/>
              </a:rPr>
              <a:t> days. </a:t>
            </a:r>
          </a:p>
          <a:p>
            <a:pPr marR="0" indent="-228600">
              <a:lnSpc>
                <a:spcPct val="90000"/>
              </a:lnSpc>
              <a:spcBef>
                <a:spcPts val="0"/>
              </a:spcBef>
              <a:spcAft>
                <a:spcPts val="800"/>
              </a:spcAft>
              <a:buFont typeface="Arial" panose="020B0604020202020204" pitchFamily="34" charset="0"/>
              <a:buChar char="•"/>
            </a:pPr>
            <a:endParaRPr lang="en-US" dirty="0">
              <a:solidFill>
                <a:schemeClr val="tx2">
                  <a:lumMod val="50000"/>
                </a:schemeClr>
              </a:solidFill>
              <a:effectLst/>
            </a:endParaRPr>
          </a:p>
          <a:p>
            <a:endParaRPr lang="en-US" dirty="0"/>
          </a:p>
        </p:txBody>
      </p:sp>
      <p:sp>
        <p:nvSpPr>
          <p:cNvPr id="4" name="Slide Number Placeholder 3"/>
          <p:cNvSpPr>
            <a:spLocks noGrp="1"/>
          </p:cNvSpPr>
          <p:nvPr>
            <p:ph type="sldNum" sz="quarter" idx="5"/>
          </p:nvPr>
        </p:nvSpPr>
        <p:spPr/>
        <p:txBody>
          <a:bodyPr/>
          <a:lstStyle/>
          <a:p>
            <a:fld id="{B636F619-96D5-3F48-8606-9140E1E9891D}" type="slidenum">
              <a:rPr lang="en-US" smtClean="0"/>
              <a:t>5</a:t>
            </a:fld>
            <a:endParaRPr lang="en-US" dirty="0"/>
          </a:p>
        </p:txBody>
      </p:sp>
    </p:spTree>
    <p:extLst>
      <p:ext uri="{BB962C8B-B14F-4D97-AF65-F5344CB8AC3E}">
        <p14:creationId xmlns:p14="http://schemas.microsoft.com/office/powerpoint/2010/main" val="3692753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2A18-5A1B-BB2C-E202-32FFF6C37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D0565-0E81-AB18-DC12-8B7A3B5F2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3BDAB-D6E6-178E-A036-9A03CBCE7D4C}"/>
              </a:ext>
            </a:extLst>
          </p:cNvPr>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SPC has started training SPC and Tribal employees in project management. The first cohort had eight SPC employees, a PYDC employee, and a Tribal employee. To continue developing project managers for the federal market, interested trainees will be attending the Constriction Manager Certification Institute (CMCI), which national leaders in the industry teach. </a:t>
            </a: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PYDC Ventures is looking to work with PYT WIOA to hire its clients once they have become licensed real estate agents.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PYDC is working on a plan to collaborate with WIOA to develop a strong trades training program. </a:t>
            </a:r>
          </a:p>
          <a:p>
            <a:pPr marL="342900" marR="0" lvl="0" indent="-342900">
              <a:lnSpc>
                <a:spcPct val="107000"/>
              </a:lnSpc>
              <a:spcBef>
                <a:spcPts val="0"/>
              </a:spcBef>
              <a:spcAft>
                <a:spcPts val="80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PYDC has been awarded the USDA RBDG Grant and utilized ARPA grant funding to develop a trades training center in New Pascua (see Master Plan Concept to Right). The center has a ramada and fencing to house the heavy equipment that will be purchased for hands-on heavy equipment operator training. The training will be provided in partnership with training providers. </a:t>
            </a:r>
          </a:p>
          <a:p>
            <a:endParaRPr lang="en-US" dirty="0"/>
          </a:p>
        </p:txBody>
      </p:sp>
      <p:sp>
        <p:nvSpPr>
          <p:cNvPr id="4" name="Slide Number Placeholder 3">
            <a:extLst>
              <a:ext uri="{FF2B5EF4-FFF2-40B4-BE49-F238E27FC236}">
                <a16:creationId xmlns:a16="http://schemas.microsoft.com/office/drawing/2014/main" id="{67F80209-560E-BB8A-1608-4C0C6174A62B}"/>
              </a:ext>
            </a:extLst>
          </p:cNvPr>
          <p:cNvSpPr>
            <a:spLocks noGrp="1"/>
          </p:cNvSpPr>
          <p:nvPr>
            <p:ph type="sldNum" sz="quarter" idx="5"/>
          </p:nvPr>
        </p:nvSpPr>
        <p:spPr/>
        <p:txBody>
          <a:bodyPr/>
          <a:lstStyle/>
          <a:p>
            <a:fld id="{B636F619-96D5-3F48-8606-9140E1E9891D}" type="slidenum">
              <a:rPr lang="en-US" smtClean="0"/>
              <a:t>6</a:t>
            </a:fld>
            <a:endParaRPr lang="en-US" dirty="0"/>
          </a:p>
        </p:txBody>
      </p:sp>
    </p:spTree>
    <p:extLst>
      <p:ext uri="{BB962C8B-B14F-4D97-AF65-F5344CB8AC3E}">
        <p14:creationId xmlns:p14="http://schemas.microsoft.com/office/powerpoint/2010/main" val="150539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PYDC Ventures began as a vehicle for the Tribe to keep its commercial properties safe and secure.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PYDC Ventures has moved into the mainstream real estate market and is managing several properties for the general public.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Next, PYDC Ventures will be moving into the mainstream commercial and federal markets.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Within the next year, PYDC Ventures is expecting to be added to the Federal GSA Schedule and become a Tribal 8(a).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latin typeface="Calibri" panose="020F0502020204030204" pitchFamily="34" charset="0"/>
                <a:ea typeface="Calibri" panose="020F0502020204030204" pitchFamily="34" charset="0"/>
                <a:cs typeface="Times New Roman" panose="02020603050405020304" pitchFamily="18" charset="0"/>
              </a:rPr>
              <a:t>C</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ontinue to provide property management services for the Tribe’s upcoming opportunities, such as the McDonald’s property, the Co-Op, the Micro Market, the incubator spaces, and any further purchases or developments on or off the reservation.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36F619-96D5-3F48-8606-9140E1E9891D}" type="slidenum">
              <a:rPr lang="en-US" smtClean="0"/>
              <a:t>20</a:t>
            </a:fld>
            <a:endParaRPr lang="en-US" dirty="0"/>
          </a:p>
        </p:txBody>
      </p:sp>
    </p:spTree>
    <p:extLst>
      <p:ext uri="{BB962C8B-B14F-4D97-AF65-F5344CB8AC3E}">
        <p14:creationId xmlns:p14="http://schemas.microsoft.com/office/powerpoint/2010/main" val="3410171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4B34E-4FDC-EE0D-F060-9A1FA15CC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FD93D-31D9-4490-09BD-09A07E875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5F01D-2D2C-55C7-AF9E-F02744102A3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PYDC Ventures began as a vehicle for the Tribe to keep its commercial properties safe and secure.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PYDC Ventures has moved into the mainstream real estate market and is managing several properties for the general public.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Next, PYDC Ventures will be moving into the mainstream commercial and federal markets.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Within the next year, PYDC Ventures is expecting to be added to the Federal GSA Schedule and become a Tribal 8(a).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latin typeface="Calibri" panose="020F0502020204030204" pitchFamily="34" charset="0"/>
                <a:ea typeface="Calibri" panose="020F0502020204030204" pitchFamily="34" charset="0"/>
                <a:cs typeface="Times New Roman" panose="02020603050405020304" pitchFamily="18" charset="0"/>
              </a:rPr>
              <a:t>C</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ontinue to provide property management services for the Tribe’s upcoming opportunities, such as the McDonald’s property, the Co-Op, the Micro Market, the incubator spaces, and any further purchases or developments on or off the reservation.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341FB69-74FB-D9A7-87AA-0833AB6838E4}"/>
              </a:ext>
            </a:extLst>
          </p:cNvPr>
          <p:cNvSpPr>
            <a:spLocks noGrp="1"/>
          </p:cNvSpPr>
          <p:nvPr>
            <p:ph type="sldNum" sz="quarter" idx="5"/>
          </p:nvPr>
        </p:nvSpPr>
        <p:spPr/>
        <p:txBody>
          <a:bodyPr/>
          <a:lstStyle/>
          <a:p>
            <a:fld id="{B636F619-96D5-3F48-8606-9140E1E9891D}" type="slidenum">
              <a:rPr lang="en-US" smtClean="0"/>
              <a:t>21</a:t>
            </a:fld>
            <a:endParaRPr lang="en-US" dirty="0"/>
          </a:p>
        </p:txBody>
      </p:sp>
    </p:spTree>
    <p:extLst>
      <p:ext uri="{BB962C8B-B14F-4D97-AF65-F5344CB8AC3E}">
        <p14:creationId xmlns:p14="http://schemas.microsoft.com/office/powerpoint/2010/main" val="1506054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6F619-96D5-3F48-8606-9140E1E9891D}" type="slidenum">
              <a:rPr lang="en-US" smtClean="0"/>
              <a:t>22</a:t>
            </a:fld>
            <a:endParaRPr lang="en-US"/>
          </a:p>
        </p:txBody>
      </p:sp>
    </p:spTree>
    <p:extLst>
      <p:ext uri="{BB962C8B-B14F-4D97-AF65-F5344CB8AC3E}">
        <p14:creationId xmlns:p14="http://schemas.microsoft.com/office/powerpoint/2010/main" val="1779206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E403-DA0E-4E74-AD13-112275364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48A931-5B38-4205-A85A-762DCF382B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86A53-579A-4A1E-8EF4-F6D6085B2678}"/>
              </a:ext>
            </a:extLst>
          </p:cNvPr>
          <p:cNvSpPr>
            <a:spLocks noGrp="1"/>
          </p:cNvSpPr>
          <p:nvPr>
            <p:ph type="dt" sz="half" idx="10"/>
          </p:nvPr>
        </p:nvSpPr>
        <p:spPr/>
        <p:txBody>
          <a:bodyPr/>
          <a:lstStyle/>
          <a:p>
            <a:fld id="{7BCF5CC9-6C7B-4522-9A88-70AA04CF407F}" type="datetimeFigureOut">
              <a:rPr lang="en-US" smtClean="0"/>
              <a:t>2/28/2024</a:t>
            </a:fld>
            <a:endParaRPr lang="en-US"/>
          </a:p>
        </p:txBody>
      </p:sp>
      <p:sp>
        <p:nvSpPr>
          <p:cNvPr id="5" name="Footer Placeholder 4">
            <a:extLst>
              <a:ext uri="{FF2B5EF4-FFF2-40B4-BE49-F238E27FC236}">
                <a16:creationId xmlns:a16="http://schemas.microsoft.com/office/drawing/2014/main" id="{647959AD-6992-450D-8248-4ADE81D08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381A2-9967-466E-B1B4-2F4483B808EC}"/>
              </a:ext>
            </a:extLst>
          </p:cNvPr>
          <p:cNvSpPr>
            <a:spLocks noGrp="1"/>
          </p:cNvSpPr>
          <p:nvPr>
            <p:ph type="sldNum" sz="quarter" idx="12"/>
          </p:nvPr>
        </p:nvSpPr>
        <p:spPr/>
        <p:txBody>
          <a:bodyPr/>
          <a:lstStyle/>
          <a:p>
            <a:fld id="{864C6428-87BD-443D-AD40-F10BE672227B}" type="slidenum">
              <a:rPr lang="en-US" smtClean="0"/>
              <a:t>‹#›</a:t>
            </a:fld>
            <a:endParaRPr lang="en-US"/>
          </a:p>
        </p:txBody>
      </p:sp>
    </p:spTree>
    <p:extLst>
      <p:ext uri="{BB962C8B-B14F-4D97-AF65-F5344CB8AC3E}">
        <p14:creationId xmlns:p14="http://schemas.microsoft.com/office/powerpoint/2010/main" val="2244931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AC4A-43C1-4628-8A3E-42FFA97C35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1A4209-4E9A-4479-BB98-C719D0760C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981ED-EDC8-4108-A1F9-B697CCB47EBA}"/>
              </a:ext>
            </a:extLst>
          </p:cNvPr>
          <p:cNvSpPr>
            <a:spLocks noGrp="1"/>
          </p:cNvSpPr>
          <p:nvPr>
            <p:ph type="dt" sz="half" idx="10"/>
          </p:nvPr>
        </p:nvSpPr>
        <p:spPr/>
        <p:txBody>
          <a:bodyPr/>
          <a:lstStyle/>
          <a:p>
            <a:fld id="{7BCF5CC9-6C7B-4522-9A88-70AA04CF407F}" type="datetimeFigureOut">
              <a:rPr lang="en-US" smtClean="0"/>
              <a:t>2/28/2024</a:t>
            </a:fld>
            <a:endParaRPr lang="en-US"/>
          </a:p>
        </p:txBody>
      </p:sp>
      <p:sp>
        <p:nvSpPr>
          <p:cNvPr id="5" name="Footer Placeholder 4">
            <a:extLst>
              <a:ext uri="{FF2B5EF4-FFF2-40B4-BE49-F238E27FC236}">
                <a16:creationId xmlns:a16="http://schemas.microsoft.com/office/drawing/2014/main" id="{31B6FDD0-B099-4AF3-BC54-0383EAF42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6AA4D-ABB2-480E-AF68-6CBFF6B8E6EB}"/>
              </a:ext>
            </a:extLst>
          </p:cNvPr>
          <p:cNvSpPr>
            <a:spLocks noGrp="1"/>
          </p:cNvSpPr>
          <p:nvPr>
            <p:ph type="sldNum" sz="quarter" idx="12"/>
          </p:nvPr>
        </p:nvSpPr>
        <p:spPr/>
        <p:txBody>
          <a:bodyPr/>
          <a:lstStyle/>
          <a:p>
            <a:fld id="{864C6428-87BD-443D-AD40-F10BE672227B}" type="slidenum">
              <a:rPr lang="en-US" smtClean="0"/>
              <a:t>‹#›</a:t>
            </a:fld>
            <a:endParaRPr lang="en-US"/>
          </a:p>
        </p:txBody>
      </p:sp>
    </p:spTree>
    <p:extLst>
      <p:ext uri="{BB962C8B-B14F-4D97-AF65-F5344CB8AC3E}">
        <p14:creationId xmlns:p14="http://schemas.microsoft.com/office/powerpoint/2010/main" val="103557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95957-D34B-414E-9602-16CB179521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96761A-4381-4186-A7F7-505BBD5927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AF3D-DB12-443E-8153-7F1B28FC4984}"/>
              </a:ext>
            </a:extLst>
          </p:cNvPr>
          <p:cNvSpPr>
            <a:spLocks noGrp="1"/>
          </p:cNvSpPr>
          <p:nvPr>
            <p:ph type="dt" sz="half" idx="10"/>
          </p:nvPr>
        </p:nvSpPr>
        <p:spPr/>
        <p:txBody>
          <a:bodyPr/>
          <a:lstStyle/>
          <a:p>
            <a:fld id="{7BCF5CC9-6C7B-4522-9A88-70AA04CF407F}" type="datetimeFigureOut">
              <a:rPr lang="en-US" smtClean="0"/>
              <a:t>2/28/2024</a:t>
            </a:fld>
            <a:endParaRPr lang="en-US"/>
          </a:p>
        </p:txBody>
      </p:sp>
      <p:sp>
        <p:nvSpPr>
          <p:cNvPr id="5" name="Footer Placeholder 4">
            <a:extLst>
              <a:ext uri="{FF2B5EF4-FFF2-40B4-BE49-F238E27FC236}">
                <a16:creationId xmlns:a16="http://schemas.microsoft.com/office/drawing/2014/main" id="{A218DAC6-F39A-4B73-84BF-72BDCAAB7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13A96-A4FD-4E52-8443-D3EED77660AF}"/>
              </a:ext>
            </a:extLst>
          </p:cNvPr>
          <p:cNvSpPr>
            <a:spLocks noGrp="1"/>
          </p:cNvSpPr>
          <p:nvPr>
            <p:ph type="sldNum" sz="quarter" idx="12"/>
          </p:nvPr>
        </p:nvSpPr>
        <p:spPr/>
        <p:txBody>
          <a:bodyPr/>
          <a:lstStyle/>
          <a:p>
            <a:fld id="{864C6428-87BD-443D-AD40-F10BE672227B}" type="slidenum">
              <a:rPr lang="en-US" smtClean="0"/>
              <a:t>‹#›</a:t>
            </a:fld>
            <a:endParaRPr lang="en-US"/>
          </a:p>
        </p:txBody>
      </p:sp>
    </p:spTree>
    <p:extLst>
      <p:ext uri="{BB962C8B-B14F-4D97-AF65-F5344CB8AC3E}">
        <p14:creationId xmlns:p14="http://schemas.microsoft.com/office/powerpoint/2010/main" val="2702684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C">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4E4A8D-EE05-6C4E-A22C-7347FB4E87D5}"/>
              </a:ext>
            </a:extLst>
          </p:cNvPr>
          <p:cNvPicPr>
            <a:picLocks noChangeAspect="1"/>
          </p:cNvPicPr>
          <p:nvPr userDrawn="1"/>
        </p:nvPicPr>
        <p:blipFill>
          <a:blip r:embed="rId2"/>
          <a:stretch>
            <a:fillRect/>
          </a:stretch>
        </p:blipFill>
        <p:spPr>
          <a:xfrm>
            <a:off x="-896681" y="2384029"/>
            <a:ext cx="7079050" cy="5153132"/>
          </a:xfrm>
          <a:prstGeom prst="rect">
            <a:avLst/>
          </a:prstGeom>
        </p:spPr>
      </p:pic>
      <p:sp>
        <p:nvSpPr>
          <p:cNvPr id="8" name="Text Placeholder 8">
            <a:extLst>
              <a:ext uri="{FF2B5EF4-FFF2-40B4-BE49-F238E27FC236}">
                <a16:creationId xmlns:a16="http://schemas.microsoft.com/office/drawing/2014/main" id="{AC2C7495-3CA1-7A4E-A805-97D0DC80A2F1}"/>
              </a:ext>
            </a:extLst>
          </p:cNvPr>
          <p:cNvSpPr>
            <a:spLocks noGrp="1"/>
          </p:cNvSpPr>
          <p:nvPr>
            <p:ph type="body" sz="quarter" idx="20" hasCustomPrompt="1"/>
          </p:nvPr>
        </p:nvSpPr>
        <p:spPr>
          <a:xfrm>
            <a:off x="6376599" y="6260092"/>
            <a:ext cx="4586112" cy="434228"/>
          </a:xfrm>
        </p:spPr>
        <p:txBody>
          <a:bodyPr anchor="b">
            <a:noAutofit/>
          </a:bodyPr>
          <a:lstStyle>
            <a:lvl1pPr marL="0" marR="0" indent="0" algn="l" defTabSz="806867" rtl="0" eaLnBrk="1" fontAlgn="auto" latinLnBrk="0" hangingPunct="1">
              <a:lnSpc>
                <a:spcPct val="100000"/>
              </a:lnSpc>
              <a:spcBef>
                <a:spcPts val="0"/>
              </a:spcBef>
              <a:spcAft>
                <a:spcPts val="0"/>
              </a:spcAft>
              <a:buClrTx/>
              <a:buSzTx/>
              <a:buFontTx/>
              <a:buNone/>
              <a:tabLst/>
              <a:defRPr sz="706"/>
            </a:lvl1pPr>
            <a:lvl2pPr>
              <a:defRPr sz="706"/>
            </a:lvl2pPr>
            <a:lvl3pPr>
              <a:defRPr sz="706"/>
            </a:lvl3pPr>
            <a:lvl4pPr>
              <a:defRPr sz="706"/>
            </a:lvl4pPr>
            <a:lvl5pPr>
              <a:defRPr sz="706"/>
            </a:lvl5pPr>
          </a:lstStyle>
          <a:p>
            <a:pPr marL="0" marR="0" lvl="0" indent="0" algn="l" defTabSz="806867" rtl="0" eaLnBrk="1" fontAlgn="auto" latinLnBrk="0" hangingPunct="1">
              <a:lnSpc>
                <a:spcPct val="100000"/>
              </a:lnSpc>
              <a:spcBef>
                <a:spcPts val="0"/>
              </a:spcBef>
              <a:spcAft>
                <a:spcPts val="0"/>
              </a:spcAft>
              <a:buClrTx/>
              <a:buSzTx/>
              <a:buFontTx/>
              <a:buNone/>
              <a:tabLst/>
              <a:defRPr/>
            </a:pPr>
            <a:r>
              <a:rPr lang="en-US" sz="706" dirty="0">
                <a:latin typeface="Roboto" panose="02000000000000000000" pitchFamily="2" charset="0"/>
                <a:ea typeface="Roboto" panose="02000000000000000000" pitchFamily="2" charset="0"/>
              </a:rPr>
              <a:t>Disclaimer and legal</a:t>
            </a:r>
          </a:p>
        </p:txBody>
      </p:sp>
      <p:sp>
        <p:nvSpPr>
          <p:cNvPr id="11" name="Content Placeholder 2">
            <a:extLst>
              <a:ext uri="{FF2B5EF4-FFF2-40B4-BE49-F238E27FC236}">
                <a16:creationId xmlns:a16="http://schemas.microsoft.com/office/drawing/2014/main" id="{7264C76F-D8DE-F34A-8FAE-836DB4A2C9F1}"/>
              </a:ext>
            </a:extLst>
          </p:cNvPr>
          <p:cNvSpPr>
            <a:spLocks noGrp="1"/>
          </p:cNvSpPr>
          <p:nvPr>
            <p:ph sz="quarter" idx="21" hasCustomPrompt="1"/>
          </p:nvPr>
        </p:nvSpPr>
        <p:spPr>
          <a:xfrm>
            <a:off x="6516899" y="4860336"/>
            <a:ext cx="2392101" cy="482793"/>
          </a:xfrm>
          <a:prstGeom prst="rect">
            <a:avLst/>
          </a:prstGeom>
        </p:spPr>
        <p:txBody>
          <a:bodyPr/>
          <a:lstStyle>
            <a:lvl1pPr marL="0" indent="0">
              <a:buNone/>
              <a:defRPr/>
            </a:lvl1pPr>
          </a:lstStyle>
          <a:p>
            <a:pPr lvl="0"/>
            <a:r>
              <a:rPr lang="en-US" dirty="0"/>
              <a:t>Client Logo Placeholder</a:t>
            </a:r>
          </a:p>
        </p:txBody>
      </p:sp>
      <p:sp>
        <p:nvSpPr>
          <p:cNvPr id="17" name="Text Placeholder 2">
            <a:extLst>
              <a:ext uri="{FF2B5EF4-FFF2-40B4-BE49-F238E27FC236}">
                <a16:creationId xmlns:a16="http://schemas.microsoft.com/office/drawing/2014/main" id="{E0031B1E-BD7E-C449-ABFE-0618A74FF41D}"/>
              </a:ext>
            </a:extLst>
          </p:cNvPr>
          <p:cNvSpPr>
            <a:spLocks noGrp="1"/>
          </p:cNvSpPr>
          <p:nvPr>
            <p:ph type="body" sz="quarter" idx="22" hasCustomPrompt="1"/>
          </p:nvPr>
        </p:nvSpPr>
        <p:spPr>
          <a:xfrm>
            <a:off x="6376940" y="5490882"/>
            <a:ext cx="4987636" cy="287981"/>
          </a:xfrm>
        </p:spPr>
        <p:txBody>
          <a:bodyPr lIns="109728" rIns="109728">
            <a:normAutofit/>
          </a:bodyPr>
          <a:lstStyle>
            <a:lvl1pPr>
              <a:spcBef>
                <a:spcPts val="0"/>
              </a:spcBef>
              <a:defRPr sz="1765" b="1"/>
            </a:lvl1pPr>
          </a:lstStyle>
          <a:p>
            <a:pPr lvl="0"/>
            <a:r>
              <a:rPr lang="en-US" dirty="0"/>
              <a:t>Client Name</a:t>
            </a:r>
          </a:p>
        </p:txBody>
      </p:sp>
      <p:sp>
        <p:nvSpPr>
          <p:cNvPr id="18" name="Text Placeholder 2">
            <a:extLst>
              <a:ext uri="{FF2B5EF4-FFF2-40B4-BE49-F238E27FC236}">
                <a16:creationId xmlns:a16="http://schemas.microsoft.com/office/drawing/2014/main" id="{B5DAE491-E846-C842-AD9B-26A86FAAE9AF}"/>
              </a:ext>
            </a:extLst>
          </p:cNvPr>
          <p:cNvSpPr>
            <a:spLocks noGrp="1"/>
          </p:cNvSpPr>
          <p:nvPr>
            <p:ph type="body" sz="quarter" idx="23" hasCustomPrompt="1"/>
          </p:nvPr>
        </p:nvSpPr>
        <p:spPr>
          <a:xfrm>
            <a:off x="6376940" y="5960679"/>
            <a:ext cx="4987636" cy="287981"/>
          </a:xfrm>
        </p:spPr>
        <p:txBody>
          <a:bodyPr lIns="109728" rIns="109728" bIns="109728">
            <a:normAutofit/>
          </a:bodyPr>
          <a:lstStyle>
            <a:lvl1pPr>
              <a:spcBef>
                <a:spcPts val="0"/>
              </a:spcBef>
              <a:defRPr sz="1765" b="0"/>
            </a:lvl1pPr>
          </a:lstStyle>
          <a:p>
            <a:pPr lvl="0"/>
            <a:r>
              <a:rPr lang="en-US" dirty="0"/>
              <a:t>Date</a:t>
            </a:r>
          </a:p>
        </p:txBody>
      </p:sp>
      <p:sp>
        <p:nvSpPr>
          <p:cNvPr id="19" name="Title 1">
            <a:extLst>
              <a:ext uri="{FF2B5EF4-FFF2-40B4-BE49-F238E27FC236}">
                <a16:creationId xmlns:a16="http://schemas.microsoft.com/office/drawing/2014/main" id="{1BD7FD0C-5885-8F42-B4CC-FCBC149A60A4}"/>
              </a:ext>
            </a:extLst>
          </p:cNvPr>
          <p:cNvSpPr>
            <a:spLocks noGrp="1"/>
          </p:cNvSpPr>
          <p:nvPr>
            <p:ph type="title" hasCustomPrompt="1"/>
          </p:nvPr>
        </p:nvSpPr>
        <p:spPr>
          <a:xfrm>
            <a:off x="4068676" y="441266"/>
            <a:ext cx="7568907" cy="1470574"/>
          </a:xfrm>
          <a:prstGeom prst="rect">
            <a:avLst/>
          </a:prstGeom>
        </p:spPr>
        <p:txBody>
          <a:bodyPr lIns="0" tIns="0" rIns="0" bIns="0" anchor="b">
            <a:normAutofit/>
          </a:bodyPr>
          <a:lstStyle>
            <a:lvl1pPr>
              <a:lnSpc>
                <a:spcPct val="100000"/>
              </a:lnSpc>
              <a:defRPr sz="3000" b="1" i="0">
                <a:solidFill>
                  <a:schemeClr val="tx1"/>
                </a:solidFill>
                <a:latin typeface="IBM Plex Sans" panose="020B0503050203000203" pitchFamily="34" charset="0"/>
              </a:defRPr>
            </a:lvl1pPr>
          </a:lstStyle>
          <a:p>
            <a:r>
              <a:rPr lang="en-US" dirty="0"/>
              <a:t>Click to Edit Section Title</a:t>
            </a:r>
          </a:p>
        </p:txBody>
      </p:sp>
      <p:sp>
        <p:nvSpPr>
          <p:cNvPr id="20" name="Text Placeholder 17">
            <a:extLst>
              <a:ext uri="{FF2B5EF4-FFF2-40B4-BE49-F238E27FC236}">
                <a16:creationId xmlns:a16="http://schemas.microsoft.com/office/drawing/2014/main" id="{6D8FEA89-58C2-EE44-9E89-A6F6D22D8902}"/>
              </a:ext>
            </a:extLst>
          </p:cNvPr>
          <p:cNvSpPr>
            <a:spLocks noGrp="1"/>
          </p:cNvSpPr>
          <p:nvPr>
            <p:ph type="body" sz="quarter" idx="10" hasCustomPrompt="1"/>
          </p:nvPr>
        </p:nvSpPr>
        <p:spPr>
          <a:xfrm>
            <a:off x="4069562" y="2069694"/>
            <a:ext cx="7568257" cy="939948"/>
          </a:xfrm>
          <a:prstGeom prst="rect">
            <a:avLst/>
          </a:prstGeom>
        </p:spPr>
        <p:txBody>
          <a:bodyPr lIns="0" tIns="0" rIns="0" bIns="0">
            <a:normAutofit/>
          </a:bodyPr>
          <a:lstStyle>
            <a:lvl1pPr marL="0" indent="0">
              <a:lnSpc>
                <a:spcPct val="100000"/>
              </a:lnSpc>
              <a:spcBef>
                <a:spcPts val="0"/>
              </a:spcBef>
              <a:buNone/>
              <a:defRPr sz="1941" b="0" i="0">
                <a:latin typeface="IBM Plex Sans Light" panose="020B0403050203000203" pitchFamily="34" charset="0"/>
              </a:defRPr>
            </a:lvl1pPr>
            <a:lvl2pPr marL="403414" indent="0">
              <a:buNone/>
              <a:defRPr sz="3883" b="0" i="0">
                <a:latin typeface="IBM Plex Sans Light" panose="020B0403050203000203" pitchFamily="34" charset="0"/>
              </a:defRPr>
            </a:lvl2pPr>
            <a:lvl3pPr marL="806826" indent="0">
              <a:buNone/>
              <a:defRPr sz="3883" b="0" i="0">
                <a:latin typeface="IBM Plex Sans Light" panose="020B0403050203000203" pitchFamily="34" charset="0"/>
              </a:defRPr>
            </a:lvl3pPr>
            <a:lvl4pPr marL="1210240" indent="0">
              <a:buNone/>
              <a:defRPr sz="3883" b="0" i="0">
                <a:latin typeface="IBM Plex Sans Light" panose="020B0403050203000203" pitchFamily="34" charset="0"/>
              </a:defRPr>
            </a:lvl4pPr>
            <a:lvl5pPr marL="1613653" indent="0">
              <a:buNone/>
              <a:defRPr sz="3883" b="0" i="0">
                <a:latin typeface="IBM Plex Sans Light" panose="020B0403050203000203" pitchFamily="34" charset="0"/>
              </a:defRPr>
            </a:lvl5pPr>
          </a:lstStyle>
          <a:p>
            <a:pPr lvl="0"/>
            <a:r>
              <a:rPr lang="en-US" dirty="0"/>
              <a:t>Click to Edit Subtitle</a:t>
            </a:r>
          </a:p>
        </p:txBody>
      </p:sp>
      <p:pic>
        <p:nvPicPr>
          <p:cNvPr id="10" name="Graphic 7">
            <a:extLst>
              <a:ext uri="{FF2B5EF4-FFF2-40B4-BE49-F238E27FC236}">
                <a16:creationId xmlns:a16="http://schemas.microsoft.com/office/drawing/2014/main" id="{443E0139-EC9C-214E-99F8-24D6935AA0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16898" y="3435752"/>
            <a:ext cx="3879273" cy="595995"/>
          </a:xfrm>
          <a:prstGeom prst="rect">
            <a:avLst/>
          </a:prstGeom>
        </p:spPr>
      </p:pic>
    </p:spTree>
    <p:extLst>
      <p:ext uri="{BB962C8B-B14F-4D97-AF65-F5344CB8AC3E}">
        <p14:creationId xmlns:p14="http://schemas.microsoft.com/office/powerpoint/2010/main" val="2159635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portant Message B">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A8B3C14-B8E9-2D45-86E7-F26D47DB4430}"/>
              </a:ext>
            </a:extLst>
          </p:cNvPr>
          <p:cNvSpPr>
            <a:spLocks noGrp="1"/>
          </p:cNvSpPr>
          <p:nvPr>
            <p:ph type="sldNum" sz="quarter" idx="4"/>
          </p:nvPr>
        </p:nvSpPr>
        <p:spPr>
          <a:xfrm>
            <a:off x="11240698" y="6386608"/>
            <a:ext cx="390788" cy="280892"/>
          </a:xfrm>
          <a:prstGeom prst="rect">
            <a:avLst/>
          </a:prstGeom>
        </p:spPr>
        <p:txBody>
          <a:bodyPr vert="horz" lIns="0" tIns="0" rIns="0" bIns="0" rtlCol="0" anchor="b" anchorCtr="0"/>
          <a:lstStyle>
            <a:lvl1pPr algn="r">
              <a:defRPr sz="882" b="1" i="0">
                <a:solidFill>
                  <a:schemeClr val="tx1"/>
                </a:solidFill>
                <a:latin typeface="IBM Plex Sans" panose="020B0503050203000203" pitchFamily="34" charset="0"/>
              </a:defRPr>
            </a:lvl1pPr>
          </a:lstStyle>
          <a:p>
            <a:fld id="{DE0F21F1-205D-A749-A8CF-AA0C73715D22}" type="slidenum">
              <a:rPr lang="en-US" smtClean="0"/>
              <a:pPr/>
              <a:t>‹#›</a:t>
            </a:fld>
            <a:endParaRPr lang="en-US" dirty="0"/>
          </a:p>
        </p:txBody>
      </p:sp>
      <p:sp>
        <p:nvSpPr>
          <p:cNvPr id="10" name="Content Placeholder 2">
            <a:extLst>
              <a:ext uri="{FF2B5EF4-FFF2-40B4-BE49-F238E27FC236}">
                <a16:creationId xmlns:a16="http://schemas.microsoft.com/office/drawing/2014/main" id="{49D337BC-CDC4-DF4B-9C3A-669BF3788278}"/>
              </a:ext>
            </a:extLst>
          </p:cNvPr>
          <p:cNvSpPr>
            <a:spLocks noGrp="1"/>
          </p:cNvSpPr>
          <p:nvPr>
            <p:ph idx="20" hasCustomPrompt="1"/>
          </p:nvPr>
        </p:nvSpPr>
        <p:spPr>
          <a:xfrm>
            <a:off x="4417869" y="403412"/>
            <a:ext cx="7213618" cy="5631628"/>
          </a:xfrm>
          <a:prstGeom prst="rect">
            <a:avLst/>
          </a:prstGeom>
        </p:spPr>
        <p:txBody>
          <a:bodyPr lIns="0" tIns="0" rIns="0" bIns="0" anchor="ctr" anchorCtr="0">
            <a:normAutofit/>
          </a:bodyPr>
          <a:lstStyle>
            <a:lvl1pPr marL="0" indent="0">
              <a:lnSpc>
                <a:spcPct val="100000"/>
              </a:lnSpc>
              <a:spcBef>
                <a:spcPts val="0"/>
              </a:spcBef>
              <a:buNone/>
              <a:defRPr sz="1412"/>
            </a:lvl1pPr>
            <a:lvl2pPr marL="403414" indent="0">
              <a:buNone/>
              <a:defRPr sz="1588"/>
            </a:lvl2pPr>
            <a:lvl3pPr marL="806826" indent="0">
              <a:buNone/>
              <a:defRPr sz="1588"/>
            </a:lvl3pPr>
            <a:lvl4pPr marL="1210240" indent="0">
              <a:buFont typeface="Arial" panose="020B0604020202020204" pitchFamily="34" charset="0"/>
              <a:buNone/>
              <a:defRPr sz="1588"/>
            </a:lvl4pPr>
            <a:lvl5pPr marL="1613653" indent="0">
              <a:buNone/>
              <a:defRPr sz="1588"/>
            </a:lvl5pPr>
          </a:lstStyle>
          <a:p>
            <a:pPr lvl="0"/>
            <a:r>
              <a:rPr lang="en-US" dirty="0"/>
              <a:t>This text will grow from the center just like the “Important Message” to the left.</a:t>
            </a:r>
          </a:p>
        </p:txBody>
      </p:sp>
      <p:sp>
        <p:nvSpPr>
          <p:cNvPr id="11" name="Rectangle 10">
            <a:extLst>
              <a:ext uri="{FF2B5EF4-FFF2-40B4-BE49-F238E27FC236}">
                <a16:creationId xmlns:a16="http://schemas.microsoft.com/office/drawing/2014/main" id="{E748AD4C-E149-5641-85F8-D9B08038EEC0}"/>
              </a:ext>
            </a:extLst>
          </p:cNvPr>
          <p:cNvSpPr/>
          <p:nvPr userDrawn="1"/>
        </p:nvSpPr>
        <p:spPr>
          <a:xfrm>
            <a:off x="-1" y="0"/>
            <a:ext cx="3906789" cy="6035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2" name="Parallelogram 10">
            <a:extLst>
              <a:ext uri="{FF2B5EF4-FFF2-40B4-BE49-F238E27FC236}">
                <a16:creationId xmlns:a16="http://schemas.microsoft.com/office/drawing/2014/main" id="{74B6DE9E-DB19-F247-A603-851A4EADBDE8}"/>
              </a:ext>
            </a:extLst>
          </p:cNvPr>
          <p:cNvSpPr/>
          <p:nvPr userDrawn="1"/>
        </p:nvSpPr>
        <p:spPr>
          <a:xfrm>
            <a:off x="-2078375" y="6035041"/>
            <a:ext cx="5985164" cy="841184"/>
          </a:xfrm>
          <a:custGeom>
            <a:avLst/>
            <a:gdLst>
              <a:gd name="connsiteX0" fmla="*/ 0 w 5212080"/>
              <a:gd name="connsiteY0" fmla="*/ 1097280 h 1097280"/>
              <a:gd name="connsiteX1" fmla="*/ 274320 w 5212080"/>
              <a:gd name="connsiteY1" fmla="*/ 0 h 1097280"/>
              <a:gd name="connsiteX2" fmla="*/ 5212080 w 5212080"/>
              <a:gd name="connsiteY2" fmla="*/ 0 h 1097280"/>
              <a:gd name="connsiteX3" fmla="*/ 4937760 w 5212080"/>
              <a:gd name="connsiteY3" fmla="*/ 1097280 h 1097280"/>
              <a:gd name="connsiteX4" fmla="*/ 0 w 5212080"/>
              <a:gd name="connsiteY4" fmla="*/ 1097280 h 1097280"/>
              <a:gd name="connsiteX0" fmla="*/ 0 w 5212080"/>
              <a:gd name="connsiteY0" fmla="*/ 1097280 h 1097280"/>
              <a:gd name="connsiteX1" fmla="*/ 274320 w 5212080"/>
              <a:gd name="connsiteY1" fmla="*/ 0 h 1097280"/>
              <a:gd name="connsiteX2" fmla="*/ 5212080 w 5212080"/>
              <a:gd name="connsiteY2" fmla="*/ 0 h 1097280"/>
              <a:gd name="connsiteX3" fmla="*/ 3767328 w 5212080"/>
              <a:gd name="connsiteY3" fmla="*/ 1078992 h 1097280"/>
              <a:gd name="connsiteX4" fmla="*/ 0 w 5212080"/>
              <a:gd name="connsiteY4" fmla="*/ 1097280 h 1097280"/>
              <a:gd name="connsiteX0" fmla="*/ 0 w 5212080"/>
              <a:gd name="connsiteY0" fmla="*/ 1097280 h 1115568"/>
              <a:gd name="connsiteX1" fmla="*/ 274320 w 5212080"/>
              <a:gd name="connsiteY1" fmla="*/ 0 h 1115568"/>
              <a:gd name="connsiteX2" fmla="*/ 5212080 w 5212080"/>
              <a:gd name="connsiteY2" fmla="*/ 0 h 1115568"/>
              <a:gd name="connsiteX3" fmla="*/ 4151376 w 5212080"/>
              <a:gd name="connsiteY3" fmla="*/ 1115568 h 1115568"/>
              <a:gd name="connsiteX4" fmla="*/ 0 w 5212080"/>
              <a:gd name="connsiteY4" fmla="*/ 1097280 h 1115568"/>
              <a:gd name="connsiteX0" fmla="*/ 0 w 5212080"/>
              <a:gd name="connsiteY0" fmla="*/ 1097280 h 1097280"/>
              <a:gd name="connsiteX1" fmla="*/ 274320 w 5212080"/>
              <a:gd name="connsiteY1" fmla="*/ 0 h 1097280"/>
              <a:gd name="connsiteX2" fmla="*/ 5212080 w 5212080"/>
              <a:gd name="connsiteY2" fmla="*/ 0 h 1097280"/>
              <a:gd name="connsiteX3" fmla="*/ 4185369 w 5212080"/>
              <a:gd name="connsiteY3" fmla="*/ 891217 h 1097280"/>
              <a:gd name="connsiteX4" fmla="*/ 0 w 5212080"/>
              <a:gd name="connsiteY4" fmla="*/ 1097280 h 1097280"/>
              <a:gd name="connsiteX0" fmla="*/ 0 w 5212080"/>
              <a:gd name="connsiteY0" fmla="*/ 1097280 h 1097280"/>
              <a:gd name="connsiteX1" fmla="*/ 274320 w 5212080"/>
              <a:gd name="connsiteY1" fmla="*/ 0 h 1097280"/>
              <a:gd name="connsiteX2" fmla="*/ 5212080 w 5212080"/>
              <a:gd name="connsiteY2" fmla="*/ 0 h 1097280"/>
              <a:gd name="connsiteX3" fmla="*/ 4314540 w 5212080"/>
              <a:gd name="connsiteY3" fmla="*/ 959203 h 1097280"/>
              <a:gd name="connsiteX4" fmla="*/ 0 w 5212080"/>
              <a:gd name="connsiteY4" fmla="*/ 1097280 h 1097280"/>
              <a:gd name="connsiteX0" fmla="*/ 0 w 5212080"/>
              <a:gd name="connsiteY0" fmla="*/ 1097280 h 1097280"/>
              <a:gd name="connsiteX1" fmla="*/ 274320 w 5212080"/>
              <a:gd name="connsiteY1" fmla="*/ 0 h 1097280"/>
              <a:gd name="connsiteX2" fmla="*/ 5212080 w 5212080"/>
              <a:gd name="connsiteY2" fmla="*/ 0 h 1097280"/>
              <a:gd name="connsiteX3" fmla="*/ 4232958 w 5212080"/>
              <a:gd name="connsiteY3" fmla="*/ 853826 h 1097280"/>
              <a:gd name="connsiteX4" fmla="*/ 0 w 5212080"/>
              <a:gd name="connsiteY4" fmla="*/ 1097280 h 1097280"/>
              <a:gd name="connsiteX0" fmla="*/ 0 w 5212080"/>
              <a:gd name="connsiteY0" fmla="*/ 1097280 h 1097280"/>
              <a:gd name="connsiteX1" fmla="*/ 274320 w 5212080"/>
              <a:gd name="connsiteY1" fmla="*/ 0 h 1097280"/>
              <a:gd name="connsiteX2" fmla="*/ 5212080 w 5212080"/>
              <a:gd name="connsiteY2" fmla="*/ 0 h 1097280"/>
              <a:gd name="connsiteX3" fmla="*/ 4314540 w 5212080"/>
              <a:gd name="connsiteY3" fmla="*/ 921811 h 1097280"/>
              <a:gd name="connsiteX4" fmla="*/ 0 w 5212080"/>
              <a:gd name="connsiteY4" fmla="*/ 1097280 h 1097280"/>
              <a:gd name="connsiteX0" fmla="*/ 929017 w 4937760"/>
              <a:gd name="connsiteY0" fmla="*/ 437825 h 921811"/>
              <a:gd name="connsiteX1" fmla="*/ 0 w 4937760"/>
              <a:gd name="connsiteY1" fmla="*/ 0 h 921811"/>
              <a:gd name="connsiteX2" fmla="*/ 4937760 w 4937760"/>
              <a:gd name="connsiteY2" fmla="*/ 0 h 921811"/>
              <a:gd name="connsiteX3" fmla="*/ 4040220 w 4937760"/>
              <a:gd name="connsiteY3" fmla="*/ 921811 h 921811"/>
              <a:gd name="connsiteX4" fmla="*/ 929017 w 4937760"/>
              <a:gd name="connsiteY4" fmla="*/ 437825 h 921811"/>
              <a:gd name="connsiteX0" fmla="*/ 704666 w 4937760"/>
              <a:gd name="connsiteY0" fmla="*/ 920519 h 921811"/>
              <a:gd name="connsiteX1" fmla="*/ 0 w 4937760"/>
              <a:gd name="connsiteY1" fmla="*/ 0 h 921811"/>
              <a:gd name="connsiteX2" fmla="*/ 4937760 w 4937760"/>
              <a:gd name="connsiteY2" fmla="*/ 0 h 921811"/>
              <a:gd name="connsiteX3" fmla="*/ 4040220 w 4937760"/>
              <a:gd name="connsiteY3" fmla="*/ 921811 h 921811"/>
              <a:gd name="connsiteX4" fmla="*/ 704666 w 4937760"/>
              <a:gd name="connsiteY4" fmla="*/ 920519 h 921811"/>
              <a:gd name="connsiteX0" fmla="*/ 704666 w 4937760"/>
              <a:gd name="connsiteY0" fmla="*/ 920519 h 953342"/>
              <a:gd name="connsiteX1" fmla="*/ 0 w 4937760"/>
              <a:gd name="connsiteY1" fmla="*/ 0 h 953342"/>
              <a:gd name="connsiteX2" fmla="*/ 4937760 w 4937760"/>
              <a:gd name="connsiteY2" fmla="*/ 0 h 953342"/>
              <a:gd name="connsiteX3" fmla="*/ 4026707 w 4937760"/>
              <a:gd name="connsiteY3" fmla="*/ 953342 h 953342"/>
              <a:gd name="connsiteX4" fmla="*/ 704666 w 4937760"/>
              <a:gd name="connsiteY4" fmla="*/ 920519 h 953342"/>
              <a:gd name="connsiteX0" fmla="*/ 700161 w 4937760"/>
              <a:gd name="connsiteY0" fmla="*/ 952050 h 953342"/>
              <a:gd name="connsiteX1" fmla="*/ 0 w 4937760"/>
              <a:gd name="connsiteY1" fmla="*/ 0 h 953342"/>
              <a:gd name="connsiteX2" fmla="*/ 4937760 w 4937760"/>
              <a:gd name="connsiteY2" fmla="*/ 0 h 953342"/>
              <a:gd name="connsiteX3" fmla="*/ 4026707 w 4937760"/>
              <a:gd name="connsiteY3" fmla="*/ 953342 h 953342"/>
              <a:gd name="connsiteX4" fmla="*/ 700161 w 4937760"/>
              <a:gd name="connsiteY4" fmla="*/ 952050 h 95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7760" h="953342">
                <a:moveTo>
                  <a:pt x="700161" y="952050"/>
                </a:moveTo>
                <a:lnTo>
                  <a:pt x="0" y="0"/>
                </a:lnTo>
                <a:lnTo>
                  <a:pt x="4937760" y="0"/>
                </a:lnTo>
                <a:lnTo>
                  <a:pt x="4026707" y="953342"/>
                </a:lnTo>
                <a:lnTo>
                  <a:pt x="700161" y="952050"/>
                </a:lnTo>
                <a:close/>
              </a:path>
            </a:pathLst>
          </a:custGeom>
          <a:solidFill>
            <a:srgbClr val="E40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88" dirty="0"/>
              <a:t> </a:t>
            </a:r>
          </a:p>
        </p:txBody>
      </p:sp>
      <p:sp>
        <p:nvSpPr>
          <p:cNvPr id="3" name="Text Placeholder 2">
            <a:extLst>
              <a:ext uri="{FF2B5EF4-FFF2-40B4-BE49-F238E27FC236}">
                <a16:creationId xmlns:a16="http://schemas.microsoft.com/office/drawing/2014/main" id="{E1D7B459-54FB-AB4C-87E9-8B25600D6116}"/>
              </a:ext>
            </a:extLst>
          </p:cNvPr>
          <p:cNvSpPr>
            <a:spLocks noGrp="1"/>
          </p:cNvSpPr>
          <p:nvPr>
            <p:ph type="body" sz="quarter" idx="21" hasCustomPrompt="1"/>
          </p:nvPr>
        </p:nvSpPr>
        <p:spPr>
          <a:xfrm>
            <a:off x="1" y="0"/>
            <a:ext cx="3906212" cy="6051176"/>
          </a:xfrm>
        </p:spPr>
        <p:txBody>
          <a:bodyPr lIns="274320" tIns="274320" rIns="274320" bIns="274320" anchor="ctr" anchorCtr="0">
            <a:normAutofit/>
          </a:bodyPr>
          <a:lstStyle>
            <a:lvl1pPr>
              <a:spcBef>
                <a:spcPts val="0"/>
              </a:spcBef>
              <a:defRPr sz="2824" b="1" i="0">
                <a:solidFill>
                  <a:schemeClr val="bg1"/>
                </a:solidFill>
                <a:latin typeface="IBM Plex Sans" panose="020B0503050203000203" pitchFamily="34" charset="0"/>
              </a:defRPr>
            </a:lvl1pPr>
          </a:lstStyle>
          <a:p>
            <a:pPr lvl="0"/>
            <a:r>
              <a:rPr lang="en-US" dirty="0"/>
              <a:t>This is where an important message would go.</a:t>
            </a:r>
          </a:p>
        </p:txBody>
      </p:sp>
      <p:sp>
        <p:nvSpPr>
          <p:cNvPr id="8" name="Text Placeholder 8">
            <a:extLst>
              <a:ext uri="{FF2B5EF4-FFF2-40B4-BE49-F238E27FC236}">
                <a16:creationId xmlns:a16="http://schemas.microsoft.com/office/drawing/2014/main" id="{77E95AF1-4817-3B4F-B280-E80938F152AE}"/>
              </a:ext>
            </a:extLst>
          </p:cNvPr>
          <p:cNvSpPr>
            <a:spLocks noGrp="1"/>
          </p:cNvSpPr>
          <p:nvPr>
            <p:ph type="body" sz="quarter" idx="22" hasCustomPrompt="1"/>
          </p:nvPr>
        </p:nvSpPr>
        <p:spPr>
          <a:xfrm>
            <a:off x="4417869" y="6260092"/>
            <a:ext cx="6544842" cy="434228"/>
          </a:xfrm>
        </p:spPr>
        <p:txBody>
          <a:bodyPr anchor="b">
            <a:noAutofit/>
          </a:bodyPr>
          <a:lstStyle>
            <a:lvl1pPr marL="0" marR="0" indent="0" algn="l" defTabSz="806867" rtl="0" eaLnBrk="1" fontAlgn="auto" latinLnBrk="0" hangingPunct="1">
              <a:lnSpc>
                <a:spcPct val="100000"/>
              </a:lnSpc>
              <a:spcBef>
                <a:spcPts val="0"/>
              </a:spcBef>
              <a:spcAft>
                <a:spcPts val="0"/>
              </a:spcAft>
              <a:buClrTx/>
              <a:buSzTx/>
              <a:buFontTx/>
              <a:buNone/>
              <a:tabLst/>
              <a:defRPr sz="706"/>
            </a:lvl1pPr>
            <a:lvl2pPr>
              <a:defRPr sz="706"/>
            </a:lvl2pPr>
            <a:lvl3pPr>
              <a:defRPr sz="706"/>
            </a:lvl3pPr>
            <a:lvl4pPr>
              <a:defRPr sz="706"/>
            </a:lvl4pPr>
            <a:lvl5pPr>
              <a:defRPr sz="706"/>
            </a:lvl5pPr>
          </a:lstStyle>
          <a:p>
            <a:pPr marL="0" marR="0" lvl="0" indent="0" algn="l" defTabSz="806867" rtl="0" eaLnBrk="1" fontAlgn="auto" latinLnBrk="0" hangingPunct="1">
              <a:lnSpc>
                <a:spcPct val="100000"/>
              </a:lnSpc>
              <a:spcBef>
                <a:spcPts val="0"/>
              </a:spcBef>
              <a:spcAft>
                <a:spcPts val="0"/>
              </a:spcAft>
              <a:buClrTx/>
              <a:buSzTx/>
              <a:buFontTx/>
              <a:buNone/>
              <a:tabLst/>
              <a:defRPr/>
            </a:pPr>
            <a:r>
              <a:rPr lang="en-US" sz="706" dirty="0">
                <a:latin typeface="Roboto" panose="02000000000000000000" pitchFamily="2" charset="0"/>
                <a:ea typeface="Roboto" panose="02000000000000000000" pitchFamily="2" charset="0"/>
              </a:rPr>
              <a:t>Disclaimer and legal</a:t>
            </a:r>
          </a:p>
        </p:txBody>
      </p:sp>
    </p:spTree>
    <p:extLst>
      <p:ext uri="{BB962C8B-B14F-4D97-AF65-F5344CB8AC3E}">
        <p14:creationId xmlns:p14="http://schemas.microsoft.com/office/powerpoint/2010/main" val="583819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Divider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B70E-4E95-B143-B111-9305AD8ADA89}"/>
              </a:ext>
            </a:extLst>
          </p:cNvPr>
          <p:cNvSpPr>
            <a:spLocks noGrp="1"/>
          </p:cNvSpPr>
          <p:nvPr>
            <p:ph type="title" hasCustomPrompt="1"/>
          </p:nvPr>
        </p:nvSpPr>
        <p:spPr>
          <a:xfrm>
            <a:off x="583770" y="2427193"/>
            <a:ext cx="6512055" cy="1495178"/>
          </a:xfrm>
          <a:prstGeom prst="rect">
            <a:avLst/>
          </a:prstGeom>
        </p:spPr>
        <p:txBody>
          <a:bodyPr lIns="0" tIns="0" rIns="0" bIns="0" anchor="b">
            <a:normAutofit/>
          </a:bodyPr>
          <a:lstStyle>
            <a:lvl1pPr>
              <a:lnSpc>
                <a:spcPct val="100000"/>
              </a:lnSpc>
              <a:defRPr sz="3000">
                <a:solidFill>
                  <a:schemeClr val="tx1"/>
                </a:solidFill>
              </a:defRPr>
            </a:lvl1pPr>
          </a:lstStyle>
          <a:p>
            <a:r>
              <a:rPr lang="en-US" dirty="0"/>
              <a:t>Click </a:t>
            </a:r>
            <a:br>
              <a:rPr lang="en-US" dirty="0"/>
            </a:br>
            <a:r>
              <a:rPr lang="en-US" dirty="0"/>
              <a:t>to </a:t>
            </a:r>
            <a:br>
              <a:rPr lang="en-US" dirty="0"/>
            </a:br>
            <a:r>
              <a:rPr lang="en-US" dirty="0"/>
              <a:t>Edit Title</a:t>
            </a:r>
          </a:p>
        </p:txBody>
      </p:sp>
      <p:sp>
        <p:nvSpPr>
          <p:cNvPr id="3" name="Text Placeholder 17">
            <a:extLst>
              <a:ext uri="{FF2B5EF4-FFF2-40B4-BE49-F238E27FC236}">
                <a16:creationId xmlns:a16="http://schemas.microsoft.com/office/drawing/2014/main" id="{32E69882-167F-2344-AF91-F055DB480301}"/>
              </a:ext>
            </a:extLst>
          </p:cNvPr>
          <p:cNvSpPr>
            <a:spLocks noGrp="1"/>
          </p:cNvSpPr>
          <p:nvPr>
            <p:ph type="body" sz="quarter" idx="10" hasCustomPrompt="1"/>
          </p:nvPr>
        </p:nvSpPr>
        <p:spPr>
          <a:xfrm>
            <a:off x="584549" y="4060041"/>
            <a:ext cx="6512055" cy="1153897"/>
          </a:xfrm>
          <a:prstGeom prst="rect">
            <a:avLst/>
          </a:prstGeom>
        </p:spPr>
        <p:txBody>
          <a:bodyPr lIns="0" tIns="0" rIns="0" bIns="0">
            <a:normAutofit/>
          </a:bodyPr>
          <a:lstStyle>
            <a:lvl1pPr marL="0" indent="0">
              <a:lnSpc>
                <a:spcPct val="100000"/>
              </a:lnSpc>
              <a:spcBef>
                <a:spcPts val="0"/>
              </a:spcBef>
              <a:buNone/>
              <a:defRPr sz="1941" b="0" i="0">
                <a:solidFill>
                  <a:schemeClr val="tx1"/>
                </a:solidFill>
                <a:latin typeface="IBM Plex Sans Light" panose="020B0403050203000203" pitchFamily="34" charset="0"/>
              </a:defRPr>
            </a:lvl1pPr>
            <a:lvl2pPr marL="403414" indent="0">
              <a:buNone/>
              <a:defRPr sz="3883" b="0" i="0">
                <a:latin typeface="IBM Plex Sans Light" panose="020B0403050203000203" pitchFamily="34" charset="0"/>
              </a:defRPr>
            </a:lvl2pPr>
            <a:lvl3pPr marL="806826" indent="0">
              <a:buNone/>
              <a:defRPr sz="3883" b="0" i="0">
                <a:latin typeface="IBM Plex Sans Light" panose="020B0403050203000203" pitchFamily="34" charset="0"/>
              </a:defRPr>
            </a:lvl3pPr>
            <a:lvl4pPr marL="1210240" indent="0">
              <a:buNone/>
              <a:defRPr sz="3883" b="0" i="0">
                <a:latin typeface="IBM Plex Sans Light" panose="020B0403050203000203" pitchFamily="34" charset="0"/>
              </a:defRPr>
            </a:lvl4pPr>
            <a:lvl5pPr marL="1613653" indent="0">
              <a:buNone/>
              <a:defRPr sz="3883" b="0" i="0">
                <a:latin typeface="IBM Plex Sans Light" panose="020B0403050203000203" pitchFamily="34" charset="0"/>
              </a:defRPr>
            </a:lvl5pPr>
          </a:lstStyle>
          <a:p>
            <a:pPr lvl="0"/>
            <a:r>
              <a:rPr lang="en-US" dirty="0"/>
              <a:t>Click To Edit Subtitle</a:t>
            </a:r>
          </a:p>
        </p:txBody>
      </p:sp>
      <p:sp>
        <p:nvSpPr>
          <p:cNvPr id="4" name="Text Placeholder 2">
            <a:extLst>
              <a:ext uri="{FF2B5EF4-FFF2-40B4-BE49-F238E27FC236}">
                <a16:creationId xmlns:a16="http://schemas.microsoft.com/office/drawing/2014/main" id="{B805B2A4-257D-464A-8A24-901E8647748F}"/>
              </a:ext>
            </a:extLst>
          </p:cNvPr>
          <p:cNvSpPr>
            <a:spLocks noGrp="1"/>
          </p:cNvSpPr>
          <p:nvPr>
            <p:ph type="body" sz="quarter" idx="11" hasCustomPrompt="1"/>
          </p:nvPr>
        </p:nvSpPr>
        <p:spPr>
          <a:xfrm>
            <a:off x="583046" y="414616"/>
            <a:ext cx="1541318" cy="1210235"/>
          </a:xfrm>
          <a:prstGeom prst="rect">
            <a:avLst/>
          </a:prstGeom>
        </p:spPr>
        <p:txBody>
          <a:bodyPr lIns="0" tIns="0" rIns="0" bIns="0">
            <a:noAutofit/>
          </a:bodyPr>
          <a:lstStyle>
            <a:lvl1pPr marL="0" indent="0">
              <a:buNone/>
              <a:defRPr sz="7059" b="1" i="0">
                <a:solidFill>
                  <a:schemeClr val="tx2"/>
                </a:solidFill>
                <a:latin typeface="IBM Plex Sans" panose="020B0503050203000203" pitchFamily="34" charset="0"/>
              </a:defRPr>
            </a:lvl1pPr>
          </a:lstStyle>
          <a:p>
            <a:pPr lvl="0"/>
            <a:r>
              <a:rPr lang="en-US" dirty="0"/>
              <a:t>#</a:t>
            </a:r>
          </a:p>
        </p:txBody>
      </p:sp>
      <p:cxnSp>
        <p:nvCxnSpPr>
          <p:cNvPr id="5" name="Straight Connector 4">
            <a:extLst>
              <a:ext uri="{FF2B5EF4-FFF2-40B4-BE49-F238E27FC236}">
                <a16:creationId xmlns:a16="http://schemas.microsoft.com/office/drawing/2014/main" id="{708F88F6-C1EA-A341-90D8-1519FBE120A5}"/>
              </a:ext>
            </a:extLst>
          </p:cNvPr>
          <p:cNvCxnSpPr>
            <a:cxnSpLocks/>
          </p:cNvCxnSpPr>
          <p:nvPr userDrawn="1"/>
        </p:nvCxnSpPr>
        <p:spPr>
          <a:xfrm>
            <a:off x="598747" y="1420904"/>
            <a:ext cx="74011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159BC45-D50A-3842-811C-4EF03531BB9A}"/>
              </a:ext>
            </a:extLst>
          </p:cNvPr>
          <p:cNvPicPr>
            <a:picLocks noChangeAspect="1"/>
          </p:cNvPicPr>
          <p:nvPr userDrawn="1"/>
        </p:nvPicPr>
        <p:blipFill>
          <a:blip r:embed="rId2"/>
          <a:stretch>
            <a:fillRect/>
          </a:stretch>
        </p:blipFill>
        <p:spPr>
          <a:xfrm flipH="1">
            <a:off x="7096605" y="-565008"/>
            <a:ext cx="5893432" cy="4290071"/>
          </a:xfrm>
          <a:prstGeom prst="rect">
            <a:avLst/>
          </a:prstGeom>
        </p:spPr>
      </p:pic>
      <p:sp>
        <p:nvSpPr>
          <p:cNvPr id="8" name="Text Placeholder 8">
            <a:extLst>
              <a:ext uri="{FF2B5EF4-FFF2-40B4-BE49-F238E27FC236}">
                <a16:creationId xmlns:a16="http://schemas.microsoft.com/office/drawing/2014/main" id="{D1F7AEE7-3BD8-2543-8800-BE67968444B5}"/>
              </a:ext>
            </a:extLst>
          </p:cNvPr>
          <p:cNvSpPr>
            <a:spLocks noGrp="1"/>
          </p:cNvSpPr>
          <p:nvPr>
            <p:ph type="body" sz="quarter" idx="20" hasCustomPrompt="1"/>
          </p:nvPr>
        </p:nvSpPr>
        <p:spPr>
          <a:xfrm>
            <a:off x="589124" y="6260092"/>
            <a:ext cx="10373587" cy="434228"/>
          </a:xfrm>
        </p:spPr>
        <p:txBody>
          <a:bodyPr anchor="b">
            <a:noAutofit/>
          </a:bodyPr>
          <a:lstStyle>
            <a:lvl1pPr marL="0" marR="0" indent="0" algn="l" defTabSz="806867" rtl="0" eaLnBrk="1" fontAlgn="auto" latinLnBrk="0" hangingPunct="1">
              <a:lnSpc>
                <a:spcPct val="100000"/>
              </a:lnSpc>
              <a:spcBef>
                <a:spcPts val="0"/>
              </a:spcBef>
              <a:spcAft>
                <a:spcPts val="0"/>
              </a:spcAft>
              <a:buClrTx/>
              <a:buSzTx/>
              <a:buFontTx/>
              <a:buNone/>
              <a:tabLst/>
              <a:defRPr sz="706"/>
            </a:lvl1pPr>
            <a:lvl2pPr>
              <a:defRPr sz="706"/>
            </a:lvl2pPr>
            <a:lvl3pPr>
              <a:defRPr sz="706"/>
            </a:lvl3pPr>
            <a:lvl4pPr>
              <a:defRPr sz="706"/>
            </a:lvl4pPr>
            <a:lvl5pPr>
              <a:defRPr sz="706"/>
            </a:lvl5pPr>
          </a:lstStyle>
          <a:p>
            <a:pPr marL="0" marR="0" lvl="0" indent="0" algn="l" defTabSz="806867" rtl="0" eaLnBrk="1" fontAlgn="auto" latinLnBrk="0" hangingPunct="1">
              <a:lnSpc>
                <a:spcPct val="100000"/>
              </a:lnSpc>
              <a:spcBef>
                <a:spcPts val="0"/>
              </a:spcBef>
              <a:spcAft>
                <a:spcPts val="0"/>
              </a:spcAft>
              <a:buClrTx/>
              <a:buSzTx/>
              <a:buFontTx/>
              <a:buNone/>
              <a:tabLst/>
              <a:defRPr/>
            </a:pPr>
            <a:r>
              <a:rPr lang="en-US" sz="706" dirty="0">
                <a:latin typeface="Roboto" panose="02000000000000000000" pitchFamily="2" charset="0"/>
                <a:ea typeface="Roboto" panose="02000000000000000000" pitchFamily="2" charset="0"/>
              </a:rPr>
              <a:t>Disclaimer and legal</a:t>
            </a:r>
          </a:p>
        </p:txBody>
      </p:sp>
    </p:spTree>
    <p:extLst>
      <p:ext uri="{BB962C8B-B14F-4D97-AF65-F5344CB8AC3E}">
        <p14:creationId xmlns:p14="http://schemas.microsoft.com/office/powerpoint/2010/main" val="303615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355A-B323-4155-A756-F132811D07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BF5B3-6FF4-4DE1-9202-7E57DF1CD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D4133-26FD-4F0E-B6E9-D62E72C4B443}"/>
              </a:ext>
            </a:extLst>
          </p:cNvPr>
          <p:cNvSpPr>
            <a:spLocks noGrp="1"/>
          </p:cNvSpPr>
          <p:nvPr>
            <p:ph type="dt" sz="half" idx="10"/>
          </p:nvPr>
        </p:nvSpPr>
        <p:spPr/>
        <p:txBody>
          <a:bodyPr/>
          <a:lstStyle/>
          <a:p>
            <a:fld id="{7BCF5CC9-6C7B-4522-9A88-70AA04CF407F}" type="datetimeFigureOut">
              <a:rPr lang="en-US" smtClean="0"/>
              <a:t>2/28/2024</a:t>
            </a:fld>
            <a:endParaRPr lang="en-US"/>
          </a:p>
        </p:txBody>
      </p:sp>
      <p:sp>
        <p:nvSpPr>
          <p:cNvPr id="5" name="Footer Placeholder 4">
            <a:extLst>
              <a:ext uri="{FF2B5EF4-FFF2-40B4-BE49-F238E27FC236}">
                <a16:creationId xmlns:a16="http://schemas.microsoft.com/office/drawing/2014/main" id="{D88DBE06-64C2-42AE-9BDA-04CC552A0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FAC44-4D3A-488D-AB61-1789E60ED8B3}"/>
              </a:ext>
            </a:extLst>
          </p:cNvPr>
          <p:cNvSpPr>
            <a:spLocks noGrp="1"/>
          </p:cNvSpPr>
          <p:nvPr>
            <p:ph type="sldNum" sz="quarter" idx="12"/>
          </p:nvPr>
        </p:nvSpPr>
        <p:spPr/>
        <p:txBody>
          <a:bodyPr/>
          <a:lstStyle/>
          <a:p>
            <a:fld id="{864C6428-87BD-443D-AD40-F10BE672227B}" type="slidenum">
              <a:rPr lang="en-US" smtClean="0"/>
              <a:t>‹#›</a:t>
            </a:fld>
            <a:endParaRPr lang="en-US"/>
          </a:p>
        </p:txBody>
      </p:sp>
    </p:spTree>
    <p:extLst>
      <p:ext uri="{BB962C8B-B14F-4D97-AF65-F5344CB8AC3E}">
        <p14:creationId xmlns:p14="http://schemas.microsoft.com/office/powerpoint/2010/main" val="4221630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AF6F-E606-46DB-9154-23458F32D6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BFC004-881D-4795-A83F-6CE7C2FEFB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99B6E-BA09-46BB-8A07-B1A700019ECA}"/>
              </a:ext>
            </a:extLst>
          </p:cNvPr>
          <p:cNvSpPr>
            <a:spLocks noGrp="1"/>
          </p:cNvSpPr>
          <p:nvPr>
            <p:ph type="dt" sz="half" idx="10"/>
          </p:nvPr>
        </p:nvSpPr>
        <p:spPr/>
        <p:txBody>
          <a:bodyPr/>
          <a:lstStyle/>
          <a:p>
            <a:fld id="{7BCF5CC9-6C7B-4522-9A88-70AA04CF407F}" type="datetimeFigureOut">
              <a:rPr lang="en-US" smtClean="0"/>
              <a:t>2/28/2024</a:t>
            </a:fld>
            <a:endParaRPr lang="en-US"/>
          </a:p>
        </p:txBody>
      </p:sp>
      <p:sp>
        <p:nvSpPr>
          <p:cNvPr id="5" name="Footer Placeholder 4">
            <a:extLst>
              <a:ext uri="{FF2B5EF4-FFF2-40B4-BE49-F238E27FC236}">
                <a16:creationId xmlns:a16="http://schemas.microsoft.com/office/drawing/2014/main" id="{E15559B6-3AD2-4190-9C5F-9BD78A49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4337C-48CF-4A12-9C88-1C17E350E366}"/>
              </a:ext>
            </a:extLst>
          </p:cNvPr>
          <p:cNvSpPr>
            <a:spLocks noGrp="1"/>
          </p:cNvSpPr>
          <p:nvPr>
            <p:ph type="sldNum" sz="quarter" idx="12"/>
          </p:nvPr>
        </p:nvSpPr>
        <p:spPr/>
        <p:txBody>
          <a:bodyPr/>
          <a:lstStyle/>
          <a:p>
            <a:fld id="{864C6428-87BD-443D-AD40-F10BE672227B}" type="slidenum">
              <a:rPr lang="en-US" smtClean="0"/>
              <a:t>‹#›</a:t>
            </a:fld>
            <a:endParaRPr lang="en-US"/>
          </a:p>
        </p:txBody>
      </p:sp>
    </p:spTree>
    <p:extLst>
      <p:ext uri="{BB962C8B-B14F-4D97-AF65-F5344CB8AC3E}">
        <p14:creationId xmlns:p14="http://schemas.microsoft.com/office/powerpoint/2010/main" val="1038706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C79A-17F9-4591-8903-EA45EF8F3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6E3645-AA21-4022-B632-203ACAFDFA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772AB-8800-459E-A5B8-2F20F3A1A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651615-94C5-40E4-B9A9-17BFDFDD37FA}"/>
              </a:ext>
            </a:extLst>
          </p:cNvPr>
          <p:cNvSpPr>
            <a:spLocks noGrp="1"/>
          </p:cNvSpPr>
          <p:nvPr>
            <p:ph type="dt" sz="half" idx="10"/>
          </p:nvPr>
        </p:nvSpPr>
        <p:spPr/>
        <p:txBody>
          <a:bodyPr/>
          <a:lstStyle/>
          <a:p>
            <a:fld id="{7BCF5CC9-6C7B-4522-9A88-70AA04CF407F}" type="datetimeFigureOut">
              <a:rPr lang="en-US" smtClean="0"/>
              <a:t>2/28/2024</a:t>
            </a:fld>
            <a:endParaRPr lang="en-US"/>
          </a:p>
        </p:txBody>
      </p:sp>
      <p:sp>
        <p:nvSpPr>
          <p:cNvPr id="6" name="Footer Placeholder 5">
            <a:extLst>
              <a:ext uri="{FF2B5EF4-FFF2-40B4-BE49-F238E27FC236}">
                <a16:creationId xmlns:a16="http://schemas.microsoft.com/office/drawing/2014/main" id="{D460E94D-420A-409D-95E9-4A83497F18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32F0C-A37E-43B7-942D-591FD9DD1688}"/>
              </a:ext>
            </a:extLst>
          </p:cNvPr>
          <p:cNvSpPr>
            <a:spLocks noGrp="1"/>
          </p:cNvSpPr>
          <p:nvPr>
            <p:ph type="sldNum" sz="quarter" idx="12"/>
          </p:nvPr>
        </p:nvSpPr>
        <p:spPr/>
        <p:txBody>
          <a:bodyPr/>
          <a:lstStyle/>
          <a:p>
            <a:fld id="{864C6428-87BD-443D-AD40-F10BE672227B}" type="slidenum">
              <a:rPr lang="en-US" smtClean="0"/>
              <a:t>‹#›</a:t>
            </a:fld>
            <a:endParaRPr lang="en-US"/>
          </a:p>
        </p:txBody>
      </p:sp>
    </p:spTree>
    <p:extLst>
      <p:ext uri="{BB962C8B-B14F-4D97-AF65-F5344CB8AC3E}">
        <p14:creationId xmlns:p14="http://schemas.microsoft.com/office/powerpoint/2010/main" val="3209251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BE922-D6D3-4849-A51B-24AF30697F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ADEFED-3160-4960-B15B-D92B48984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86A27E-4140-419D-B4AE-2A6E7852BD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34D9B5-CB22-4972-82FF-7665BDA42E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67A667-DBA0-4678-856F-2A40B23DAC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7BA9CA-A7F1-40E6-9730-18615381818C}"/>
              </a:ext>
            </a:extLst>
          </p:cNvPr>
          <p:cNvSpPr>
            <a:spLocks noGrp="1"/>
          </p:cNvSpPr>
          <p:nvPr>
            <p:ph type="dt" sz="half" idx="10"/>
          </p:nvPr>
        </p:nvSpPr>
        <p:spPr/>
        <p:txBody>
          <a:bodyPr/>
          <a:lstStyle/>
          <a:p>
            <a:fld id="{7BCF5CC9-6C7B-4522-9A88-70AA04CF407F}" type="datetimeFigureOut">
              <a:rPr lang="en-US" smtClean="0"/>
              <a:t>2/28/2024</a:t>
            </a:fld>
            <a:endParaRPr lang="en-US"/>
          </a:p>
        </p:txBody>
      </p:sp>
      <p:sp>
        <p:nvSpPr>
          <p:cNvPr id="8" name="Footer Placeholder 7">
            <a:extLst>
              <a:ext uri="{FF2B5EF4-FFF2-40B4-BE49-F238E27FC236}">
                <a16:creationId xmlns:a16="http://schemas.microsoft.com/office/drawing/2014/main" id="{5AC5FF10-1B80-4C55-A335-A0428AD42E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25D554-DC57-4B0D-A9F7-A4F8AA175C93}"/>
              </a:ext>
            </a:extLst>
          </p:cNvPr>
          <p:cNvSpPr>
            <a:spLocks noGrp="1"/>
          </p:cNvSpPr>
          <p:nvPr>
            <p:ph type="sldNum" sz="quarter" idx="12"/>
          </p:nvPr>
        </p:nvSpPr>
        <p:spPr/>
        <p:txBody>
          <a:bodyPr/>
          <a:lstStyle/>
          <a:p>
            <a:fld id="{864C6428-87BD-443D-AD40-F10BE672227B}" type="slidenum">
              <a:rPr lang="en-US" smtClean="0"/>
              <a:t>‹#›</a:t>
            </a:fld>
            <a:endParaRPr lang="en-US"/>
          </a:p>
        </p:txBody>
      </p:sp>
    </p:spTree>
    <p:extLst>
      <p:ext uri="{BB962C8B-B14F-4D97-AF65-F5344CB8AC3E}">
        <p14:creationId xmlns:p14="http://schemas.microsoft.com/office/powerpoint/2010/main" val="231654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92E16-657E-41A3-9FE0-CBADB4C6E8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A2E756-8FDD-4ED3-BD36-843F7042DC9C}"/>
              </a:ext>
            </a:extLst>
          </p:cNvPr>
          <p:cNvSpPr>
            <a:spLocks noGrp="1"/>
          </p:cNvSpPr>
          <p:nvPr>
            <p:ph type="dt" sz="half" idx="10"/>
          </p:nvPr>
        </p:nvSpPr>
        <p:spPr/>
        <p:txBody>
          <a:bodyPr/>
          <a:lstStyle/>
          <a:p>
            <a:fld id="{7BCF5CC9-6C7B-4522-9A88-70AA04CF407F}" type="datetimeFigureOut">
              <a:rPr lang="en-US" smtClean="0"/>
              <a:t>2/28/2024</a:t>
            </a:fld>
            <a:endParaRPr lang="en-US"/>
          </a:p>
        </p:txBody>
      </p:sp>
      <p:sp>
        <p:nvSpPr>
          <p:cNvPr id="4" name="Footer Placeholder 3">
            <a:extLst>
              <a:ext uri="{FF2B5EF4-FFF2-40B4-BE49-F238E27FC236}">
                <a16:creationId xmlns:a16="http://schemas.microsoft.com/office/drawing/2014/main" id="{6B444283-1E35-412F-9C74-363B38D32D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369C06-01C3-42DC-B6A7-6FFF5B64A821}"/>
              </a:ext>
            </a:extLst>
          </p:cNvPr>
          <p:cNvSpPr>
            <a:spLocks noGrp="1"/>
          </p:cNvSpPr>
          <p:nvPr>
            <p:ph type="sldNum" sz="quarter" idx="12"/>
          </p:nvPr>
        </p:nvSpPr>
        <p:spPr/>
        <p:txBody>
          <a:bodyPr/>
          <a:lstStyle/>
          <a:p>
            <a:fld id="{864C6428-87BD-443D-AD40-F10BE672227B}" type="slidenum">
              <a:rPr lang="en-US" smtClean="0"/>
              <a:t>‹#›</a:t>
            </a:fld>
            <a:endParaRPr lang="en-US"/>
          </a:p>
        </p:txBody>
      </p:sp>
    </p:spTree>
    <p:extLst>
      <p:ext uri="{BB962C8B-B14F-4D97-AF65-F5344CB8AC3E}">
        <p14:creationId xmlns:p14="http://schemas.microsoft.com/office/powerpoint/2010/main" val="419401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18295-B857-41CD-BDCA-660FC1E776AE}"/>
              </a:ext>
            </a:extLst>
          </p:cNvPr>
          <p:cNvSpPr>
            <a:spLocks noGrp="1"/>
          </p:cNvSpPr>
          <p:nvPr>
            <p:ph type="dt" sz="half" idx="10"/>
          </p:nvPr>
        </p:nvSpPr>
        <p:spPr/>
        <p:txBody>
          <a:bodyPr/>
          <a:lstStyle/>
          <a:p>
            <a:fld id="{7BCF5CC9-6C7B-4522-9A88-70AA04CF407F}" type="datetimeFigureOut">
              <a:rPr lang="en-US" smtClean="0"/>
              <a:t>2/28/2024</a:t>
            </a:fld>
            <a:endParaRPr lang="en-US"/>
          </a:p>
        </p:txBody>
      </p:sp>
      <p:sp>
        <p:nvSpPr>
          <p:cNvPr id="3" name="Footer Placeholder 2">
            <a:extLst>
              <a:ext uri="{FF2B5EF4-FFF2-40B4-BE49-F238E27FC236}">
                <a16:creationId xmlns:a16="http://schemas.microsoft.com/office/drawing/2014/main" id="{B0E9DF0F-57A5-4BD4-A023-4F27B0877F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03CB7C-76FC-4CB6-B29B-41154F644DBD}"/>
              </a:ext>
            </a:extLst>
          </p:cNvPr>
          <p:cNvSpPr>
            <a:spLocks noGrp="1"/>
          </p:cNvSpPr>
          <p:nvPr>
            <p:ph type="sldNum" sz="quarter" idx="12"/>
          </p:nvPr>
        </p:nvSpPr>
        <p:spPr/>
        <p:txBody>
          <a:bodyPr/>
          <a:lstStyle/>
          <a:p>
            <a:fld id="{864C6428-87BD-443D-AD40-F10BE672227B}" type="slidenum">
              <a:rPr lang="en-US" smtClean="0"/>
              <a:t>‹#›</a:t>
            </a:fld>
            <a:endParaRPr lang="en-US"/>
          </a:p>
        </p:txBody>
      </p:sp>
    </p:spTree>
    <p:extLst>
      <p:ext uri="{BB962C8B-B14F-4D97-AF65-F5344CB8AC3E}">
        <p14:creationId xmlns:p14="http://schemas.microsoft.com/office/powerpoint/2010/main" val="997244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B0712-D490-4D8C-92E2-F15432E9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CF86B-2129-43A6-AF7E-E6C34BEB9F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DB9943-AFED-4601-A61F-F431EFDBE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E9EFA-37F8-4D95-95DB-EB63325F5C5F}"/>
              </a:ext>
            </a:extLst>
          </p:cNvPr>
          <p:cNvSpPr>
            <a:spLocks noGrp="1"/>
          </p:cNvSpPr>
          <p:nvPr>
            <p:ph type="dt" sz="half" idx="10"/>
          </p:nvPr>
        </p:nvSpPr>
        <p:spPr/>
        <p:txBody>
          <a:bodyPr/>
          <a:lstStyle/>
          <a:p>
            <a:fld id="{7BCF5CC9-6C7B-4522-9A88-70AA04CF407F}" type="datetimeFigureOut">
              <a:rPr lang="en-US" smtClean="0"/>
              <a:t>2/28/2024</a:t>
            </a:fld>
            <a:endParaRPr lang="en-US"/>
          </a:p>
        </p:txBody>
      </p:sp>
      <p:sp>
        <p:nvSpPr>
          <p:cNvPr id="6" name="Footer Placeholder 5">
            <a:extLst>
              <a:ext uri="{FF2B5EF4-FFF2-40B4-BE49-F238E27FC236}">
                <a16:creationId xmlns:a16="http://schemas.microsoft.com/office/drawing/2014/main" id="{99BB6D70-8063-47FA-AB27-FA9FAA392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1EDBFB-B7C5-4600-8884-6EDF81D22339}"/>
              </a:ext>
            </a:extLst>
          </p:cNvPr>
          <p:cNvSpPr>
            <a:spLocks noGrp="1"/>
          </p:cNvSpPr>
          <p:nvPr>
            <p:ph type="sldNum" sz="quarter" idx="12"/>
          </p:nvPr>
        </p:nvSpPr>
        <p:spPr/>
        <p:txBody>
          <a:bodyPr/>
          <a:lstStyle/>
          <a:p>
            <a:fld id="{864C6428-87BD-443D-AD40-F10BE672227B}" type="slidenum">
              <a:rPr lang="en-US" smtClean="0"/>
              <a:t>‹#›</a:t>
            </a:fld>
            <a:endParaRPr lang="en-US"/>
          </a:p>
        </p:txBody>
      </p:sp>
    </p:spTree>
    <p:extLst>
      <p:ext uri="{BB962C8B-B14F-4D97-AF65-F5344CB8AC3E}">
        <p14:creationId xmlns:p14="http://schemas.microsoft.com/office/powerpoint/2010/main" val="1454962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59FD-5654-4A65-8ECF-8E248FCEC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1D78F7-DE08-4D14-BBB5-6D306D9610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9A4FF9-8386-4674-ACFF-207B558AC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3E417-A2F6-4D05-A1DE-A7EB72208B85}"/>
              </a:ext>
            </a:extLst>
          </p:cNvPr>
          <p:cNvSpPr>
            <a:spLocks noGrp="1"/>
          </p:cNvSpPr>
          <p:nvPr>
            <p:ph type="dt" sz="half" idx="10"/>
          </p:nvPr>
        </p:nvSpPr>
        <p:spPr/>
        <p:txBody>
          <a:bodyPr/>
          <a:lstStyle/>
          <a:p>
            <a:fld id="{7BCF5CC9-6C7B-4522-9A88-70AA04CF407F}" type="datetimeFigureOut">
              <a:rPr lang="en-US" smtClean="0"/>
              <a:t>2/28/2024</a:t>
            </a:fld>
            <a:endParaRPr lang="en-US"/>
          </a:p>
        </p:txBody>
      </p:sp>
      <p:sp>
        <p:nvSpPr>
          <p:cNvPr id="6" name="Footer Placeholder 5">
            <a:extLst>
              <a:ext uri="{FF2B5EF4-FFF2-40B4-BE49-F238E27FC236}">
                <a16:creationId xmlns:a16="http://schemas.microsoft.com/office/drawing/2014/main" id="{E1207BA2-5207-4A36-9CE5-F09EBB0D9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18C88-F8FF-4900-BE97-0EA87903D667}"/>
              </a:ext>
            </a:extLst>
          </p:cNvPr>
          <p:cNvSpPr>
            <a:spLocks noGrp="1"/>
          </p:cNvSpPr>
          <p:nvPr>
            <p:ph type="sldNum" sz="quarter" idx="12"/>
          </p:nvPr>
        </p:nvSpPr>
        <p:spPr/>
        <p:txBody>
          <a:bodyPr/>
          <a:lstStyle/>
          <a:p>
            <a:fld id="{864C6428-87BD-443D-AD40-F10BE672227B}" type="slidenum">
              <a:rPr lang="en-US" smtClean="0"/>
              <a:t>‹#›</a:t>
            </a:fld>
            <a:endParaRPr lang="en-US"/>
          </a:p>
        </p:txBody>
      </p:sp>
    </p:spTree>
    <p:extLst>
      <p:ext uri="{BB962C8B-B14F-4D97-AF65-F5344CB8AC3E}">
        <p14:creationId xmlns:p14="http://schemas.microsoft.com/office/powerpoint/2010/main" val="231033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7D11D2-87AC-442D-AE86-5F1F43968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DEC678-939B-4C17-8847-487D003900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CB7169-BBDC-480B-BA8A-55F1DCA4A6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F5CC9-6C7B-4522-9A88-70AA04CF407F}" type="datetimeFigureOut">
              <a:rPr lang="en-US" smtClean="0"/>
              <a:t>2/28/2024</a:t>
            </a:fld>
            <a:endParaRPr lang="en-US"/>
          </a:p>
        </p:txBody>
      </p:sp>
      <p:sp>
        <p:nvSpPr>
          <p:cNvPr id="5" name="Footer Placeholder 4">
            <a:extLst>
              <a:ext uri="{FF2B5EF4-FFF2-40B4-BE49-F238E27FC236}">
                <a16:creationId xmlns:a16="http://schemas.microsoft.com/office/drawing/2014/main" id="{CDC1D595-E60C-4765-AAD9-273F4B5EA3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B31554-928B-45F9-AD30-D5BBCCB67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C6428-87BD-443D-AD40-F10BE672227B}" type="slidenum">
              <a:rPr lang="en-US" smtClean="0"/>
              <a:t>‹#›</a:t>
            </a:fld>
            <a:endParaRPr lang="en-US"/>
          </a:p>
        </p:txBody>
      </p:sp>
    </p:spTree>
    <p:extLst>
      <p:ext uri="{BB962C8B-B14F-4D97-AF65-F5344CB8AC3E}">
        <p14:creationId xmlns:p14="http://schemas.microsoft.com/office/powerpoint/2010/main" val="758985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mailto:r.baltazar@sonoranpueblo.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3.jpeg"/><Relationship Id="rId7" Type="http://schemas.openxmlformats.org/officeDocument/2006/relationships/diagramColors" Target="../diagrams/colors2.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3" Type="http://schemas.openxmlformats.org/officeDocument/2006/relationships/hyperlink" Target="mailto:MNoriega@bokf.com" TargetMode="External"/><Relationship Id="rId2" Type="http://schemas.openxmlformats.org/officeDocument/2006/relationships/hyperlink" Target="mailto:Erin.halbert@bokf.com" TargetMode="Externa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6B4A43-2A34-4B22-882C-D7552FA9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429BAE5-B200-4FC0-BBC1-8D7C57D1D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71" y="0"/>
            <a:ext cx="456510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E93112-4106-46DA-BC23-65CDE502B803}"/>
              </a:ext>
            </a:extLst>
          </p:cNvPr>
          <p:cNvSpPr>
            <a:spLocks noGrp="1"/>
          </p:cNvSpPr>
          <p:nvPr>
            <p:ph type="ctrTitle"/>
          </p:nvPr>
        </p:nvSpPr>
        <p:spPr>
          <a:xfrm>
            <a:off x="580903" y="1616993"/>
            <a:ext cx="4617241" cy="1763998"/>
          </a:xfrm>
        </p:spPr>
        <p:txBody>
          <a:bodyPr>
            <a:noAutofit/>
          </a:bodyPr>
          <a:lstStyle/>
          <a:p>
            <a:r>
              <a:rPr lang="en-US" sz="3600" dirty="0">
                <a:latin typeface="Aharoni" panose="02010803020104030203" pitchFamily="2" charset="-79"/>
                <a:cs typeface="Aharoni" panose="02010803020104030203" pitchFamily="2" charset="-79"/>
              </a:rPr>
              <a:t>Building a Homeownership Path for Tribal Members</a:t>
            </a:r>
          </a:p>
        </p:txBody>
      </p:sp>
      <p:sp>
        <p:nvSpPr>
          <p:cNvPr id="3" name="Subtitle 2">
            <a:extLst>
              <a:ext uri="{FF2B5EF4-FFF2-40B4-BE49-F238E27FC236}">
                <a16:creationId xmlns:a16="http://schemas.microsoft.com/office/drawing/2014/main" id="{D90F2328-9431-4EEC-A735-683C587D516E}"/>
              </a:ext>
            </a:extLst>
          </p:cNvPr>
          <p:cNvSpPr>
            <a:spLocks noGrp="1"/>
          </p:cNvSpPr>
          <p:nvPr>
            <p:ph type="subTitle" idx="1"/>
          </p:nvPr>
        </p:nvSpPr>
        <p:spPr>
          <a:xfrm>
            <a:off x="1036685" y="5463642"/>
            <a:ext cx="3794760" cy="1272831"/>
          </a:xfrm>
        </p:spPr>
        <p:txBody>
          <a:bodyPr anchor="t">
            <a:normAutofit/>
          </a:bodyPr>
          <a:lstStyle/>
          <a:p>
            <a:pPr algn="l"/>
            <a:r>
              <a:rPr lang="en-US" dirty="0">
                <a:latin typeface="Franklin Gothic Heavy" panose="020B0903020102020204" pitchFamily="34" charset="0"/>
                <a:cs typeface="Aharoni" panose="02010803020104030203" pitchFamily="2" charset="-79"/>
              </a:rPr>
              <a:t>February 28, 2024</a:t>
            </a:r>
            <a:br>
              <a:rPr lang="en-US" dirty="0">
                <a:latin typeface="Franklin Gothic Heavy" panose="020B0903020102020204" pitchFamily="34" charset="0"/>
                <a:cs typeface="Aharoni" panose="02010803020104030203" pitchFamily="2" charset="-79"/>
              </a:rPr>
            </a:br>
            <a:endParaRPr lang="en-US" dirty="0">
              <a:latin typeface="Franklin Gothic Heavy" panose="020B0903020102020204" pitchFamily="34" charset="0"/>
              <a:cs typeface="Aharoni" panose="02010803020104030203" pitchFamily="2" charset="-79"/>
            </a:endParaRPr>
          </a:p>
        </p:txBody>
      </p:sp>
      <p:grpSp>
        <p:nvGrpSpPr>
          <p:cNvPr id="25" name="Group 24">
            <a:extLst>
              <a:ext uri="{FF2B5EF4-FFF2-40B4-BE49-F238E27FC236}">
                <a16:creationId xmlns:a16="http://schemas.microsoft.com/office/drawing/2014/main" id="{A9644633-5AE1-44D6-8F5F-6376DDA130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6" name="Rectangle 64">
              <a:extLst>
                <a:ext uri="{FF2B5EF4-FFF2-40B4-BE49-F238E27FC236}">
                  <a16:creationId xmlns:a16="http://schemas.microsoft.com/office/drawing/2014/main" id="{4FA74995-C5A7-4DBF-BFD1-C4831852D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6">
              <a:extLst>
                <a:ext uri="{FF2B5EF4-FFF2-40B4-BE49-F238E27FC236}">
                  <a16:creationId xmlns:a16="http://schemas.microsoft.com/office/drawing/2014/main" id="{009DC7CE-EC50-455B-AEF3-758096A62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4">
              <a:extLst>
                <a:ext uri="{FF2B5EF4-FFF2-40B4-BE49-F238E27FC236}">
                  <a16:creationId xmlns:a16="http://schemas.microsoft.com/office/drawing/2014/main" id="{680D0724-2EE2-4A8E-B7FC-994977F2A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6">
              <a:extLst>
                <a:ext uri="{FF2B5EF4-FFF2-40B4-BE49-F238E27FC236}">
                  <a16:creationId xmlns:a16="http://schemas.microsoft.com/office/drawing/2014/main" id="{D7DD4A6B-2000-4A3E-BBCE-637ED6CDD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64">
              <a:extLst>
                <a:ext uri="{FF2B5EF4-FFF2-40B4-BE49-F238E27FC236}">
                  <a16:creationId xmlns:a16="http://schemas.microsoft.com/office/drawing/2014/main" id="{694A6722-0FE9-4640-B93F-C2BAA8956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66">
              <a:extLst>
                <a:ext uri="{FF2B5EF4-FFF2-40B4-BE49-F238E27FC236}">
                  <a16:creationId xmlns:a16="http://schemas.microsoft.com/office/drawing/2014/main" id="{19F6A010-3765-4FAB-8CCA-7AC189141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4">
              <a:extLst>
                <a:ext uri="{FF2B5EF4-FFF2-40B4-BE49-F238E27FC236}">
                  <a16:creationId xmlns:a16="http://schemas.microsoft.com/office/drawing/2014/main" id="{2ED876B1-4DDC-4999-864F-EFF32EFF5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6">
              <a:extLst>
                <a:ext uri="{FF2B5EF4-FFF2-40B4-BE49-F238E27FC236}">
                  <a16:creationId xmlns:a16="http://schemas.microsoft.com/office/drawing/2014/main" id="{2DD9B48A-E7DB-4540-8781-F434856A7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4">
              <a:extLst>
                <a:ext uri="{FF2B5EF4-FFF2-40B4-BE49-F238E27FC236}">
                  <a16:creationId xmlns:a16="http://schemas.microsoft.com/office/drawing/2014/main" id="{2BEF54FF-8FAE-4B7F-ACE8-52ED70B04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6">
              <a:extLst>
                <a:ext uri="{FF2B5EF4-FFF2-40B4-BE49-F238E27FC236}">
                  <a16:creationId xmlns:a16="http://schemas.microsoft.com/office/drawing/2014/main" id="{16F687E9-D21B-46CB-8A13-9BFDA780F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64">
              <a:extLst>
                <a:ext uri="{FF2B5EF4-FFF2-40B4-BE49-F238E27FC236}">
                  <a16:creationId xmlns:a16="http://schemas.microsoft.com/office/drawing/2014/main" id="{49C0A7C4-BA67-480B-9F9A-E965357562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66">
              <a:extLst>
                <a:ext uri="{FF2B5EF4-FFF2-40B4-BE49-F238E27FC236}">
                  <a16:creationId xmlns:a16="http://schemas.microsoft.com/office/drawing/2014/main" id="{5C27E413-D9C4-45A2-AB5A-A00612798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4">
              <a:extLst>
                <a:ext uri="{FF2B5EF4-FFF2-40B4-BE49-F238E27FC236}">
                  <a16:creationId xmlns:a16="http://schemas.microsoft.com/office/drawing/2014/main" id="{76F8DD1F-1A00-4D5A-B979-33A41277C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6">
              <a:extLst>
                <a:ext uri="{FF2B5EF4-FFF2-40B4-BE49-F238E27FC236}">
                  <a16:creationId xmlns:a16="http://schemas.microsoft.com/office/drawing/2014/main" id="{D16F8034-114D-4513-A6BD-F05ABF9AF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64">
              <a:extLst>
                <a:ext uri="{FF2B5EF4-FFF2-40B4-BE49-F238E27FC236}">
                  <a16:creationId xmlns:a16="http://schemas.microsoft.com/office/drawing/2014/main" id="{1DAD48F0-0B0E-40E2-9ED5-E0FBB99C4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66">
              <a:extLst>
                <a:ext uri="{FF2B5EF4-FFF2-40B4-BE49-F238E27FC236}">
                  <a16:creationId xmlns:a16="http://schemas.microsoft.com/office/drawing/2014/main" id="{A58F217F-BBAB-4ACB-91C0-B119DEFD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64">
              <a:extLst>
                <a:ext uri="{FF2B5EF4-FFF2-40B4-BE49-F238E27FC236}">
                  <a16:creationId xmlns:a16="http://schemas.microsoft.com/office/drawing/2014/main" id="{17D6638B-4C45-4C73-AFE3-8C41F939A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66">
              <a:extLst>
                <a:ext uri="{FF2B5EF4-FFF2-40B4-BE49-F238E27FC236}">
                  <a16:creationId xmlns:a16="http://schemas.microsoft.com/office/drawing/2014/main" id="{31A3013F-24A0-486B-A892-92E42BD74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64">
              <a:extLst>
                <a:ext uri="{FF2B5EF4-FFF2-40B4-BE49-F238E27FC236}">
                  <a16:creationId xmlns:a16="http://schemas.microsoft.com/office/drawing/2014/main" id="{F4540C9F-BC47-470D-A9C2-4AB05FB4C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66">
              <a:extLst>
                <a:ext uri="{FF2B5EF4-FFF2-40B4-BE49-F238E27FC236}">
                  <a16:creationId xmlns:a16="http://schemas.microsoft.com/office/drawing/2014/main" id="{A38505B1-1AD2-47B0-8122-2EB533CB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5C8330B9-1E34-8A86-F6AD-86B6154EDC90}"/>
              </a:ext>
            </a:extLst>
          </p:cNvPr>
          <p:cNvGrpSpPr/>
          <p:nvPr/>
        </p:nvGrpSpPr>
        <p:grpSpPr>
          <a:xfrm>
            <a:off x="5775898" y="522838"/>
            <a:ext cx="5181662" cy="5329322"/>
            <a:chOff x="5775898" y="522838"/>
            <a:chExt cx="4299974" cy="4531019"/>
          </a:xfrm>
        </p:grpSpPr>
        <p:pic>
          <p:nvPicPr>
            <p:cNvPr id="5" name="Picture 2">
              <a:extLst>
                <a:ext uri="{FF2B5EF4-FFF2-40B4-BE49-F238E27FC236}">
                  <a16:creationId xmlns:a16="http://schemas.microsoft.com/office/drawing/2014/main" id="{AE650B1B-7CF9-5707-DA87-812F7B8A3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700" y="522838"/>
              <a:ext cx="2867799" cy="28115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6" name="Group 3">
              <a:extLst>
                <a:ext uri="{FF2B5EF4-FFF2-40B4-BE49-F238E27FC236}">
                  <a16:creationId xmlns:a16="http://schemas.microsoft.com/office/drawing/2014/main" id="{6E302D7F-AAEF-C9DD-5E4B-FE1C8E16D5D3}"/>
                </a:ext>
              </a:extLst>
            </p:cNvPr>
            <p:cNvGrpSpPr>
              <a:grpSpLocks/>
            </p:cNvGrpSpPr>
            <p:nvPr/>
          </p:nvGrpSpPr>
          <p:grpSpPr bwMode="auto">
            <a:xfrm>
              <a:off x="5775898" y="3306630"/>
              <a:ext cx="1704305" cy="1747227"/>
              <a:chOff x="111568524" y="109266697"/>
              <a:chExt cx="2813538" cy="2817642"/>
            </a:xfrm>
          </p:grpSpPr>
          <p:sp>
            <p:nvSpPr>
              <p:cNvPr id="8" name="AutoShape 4">
                <a:extLst>
                  <a:ext uri="{FF2B5EF4-FFF2-40B4-BE49-F238E27FC236}">
                    <a16:creationId xmlns:a16="http://schemas.microsoft.com/office/drawing/2014/main" id="{622CB112-8467-63C5-F4FF-AB91043392D9}"/>
                  </a:ext>
                </a:extLst>
              </p:cNvPr>
              <p:cNvSpPr>
                <a:spLocks noChangeArrowheads="1"/>
              </p:cNvSpPr>
              <p:nvPr/>
            </p:nvSpPr>
            <p:spPr bwMode="auto">
              <a:xfrm>
                <a:off x="111568524" y="109266697"/>
                <a:ext cx="2813538" cy="2817642"/>
              </a:xfrm>
              <a:prstGeom prst="flowChartConnector">
                <a:avLst/>
              </a:prstGeom>
              <a:solidFill>
                <a:srgbClr val="FFFFFF"/>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E77C58C1-7E09-193A-75EA-41645CA62998}"/>
                  </a:ext>
                </a:extLst>
              </p:cNvPr>
              <p:cNvGrpSpPr>
                <a:grpSpLocks/>
              </p:cNvGrpSpPr>
              <p:nvPr/>
            </p:nvGrpSpPr>
            <p:grpSpPr bwMode="auto">
              <a:xfrm>
                <a:off x="111752282" y="109437268"/>
                <a:ext cx="2453054" cy="2473569"/>
                <a:chOff x="111757557" y="109458369"/>
                <a:chExt cx="2453054" cy="2473569"/>
              </a:xfrm>
            </p:grpSpPr>
            <p:pic>
              <p:nvPicPr>
                <p:cNvPr id="10" name="Picture 6">
                  <a:extLst>
                    <a:ext uri="{FF2B5EF4-FFF2-40B4-BE49-F238E27FC236}">
                      <a16:creationId xmlns:a16="http://schemas.microsoft.com/office/drawing/2014/main" id="{2805CBD2-79EA-25F8-20BB-5CD85C527A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57557" y="109458369"/>
                  <a:ext cx="2453054" cy="2473569"/>
                </a:xfrm>
                <a:prstGeom prst="flowChartConnector">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WordArt 7">
                  <a:extLst>
                    <a:ext uri="{FF2B5EF4-FFF2-40B4-BE49-F238E27FC236}">
                      <a16:creationId xmlns:a16="http://schemas.microsoft.com/office/drawing/2014/main" id="{74BF66C0-FBFF-FC86-2231-31F3B634835E}"/>
                    </a:ext>
                  </a:extLst>
                </p:cNvPr>
                <p:cNvSpPr>
                  <a:spLocks noChangeArrowheads="1" noChangeShapeType="1" noTextEdit="1"/>
                </p:cNvSpPr>
                <p:nvPr/>
              </p:nvSpPr>
              <p:spPr bwMode="auto">
                <a:xfrm>
                  <a:off x="112635324" y="111439568"/>
                  <a:ext cx="677593" cy="386861"/>
                </a:xfrm>
                <a:prstGeom prst="rect">
                  <a:avLst/>
                </a:prstGeom>
                <a:extLst>
                  <a:ext uri="{91240B29-F687-4F45-9708-019B960494DF}">
                    <a14:hiddenLine xmlns:a14="http://schemas.microsoft.com/office/drawing/2010/main" w="15875">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1252728">
                    <a:spcAft>
                      <a:spcPts val="600"/>
                    </a:spcAft>
                  </a:pPr>
                  <a:r>
                    <a:rPr lang="en-US" sz="4932" b="1" kern="10">
                      <a:solidFill>
                        <a:srgbClr val="FFFFFF"/>
                      </a:solidFill>
                      <a:latin typeface="MS Mincho" panose="02020609040205080304" pitchFamily="49" charset="-128"/>
                      <a:ea typeface="MS Mincho" panose="02020609040205080304" pitchFamily="49" charset="-128"/>
                      <a:cs typeface="+mn-cs"/>
                    </a:rPr>
                    <a:t>PYDC</a:t>
                  </a:r>
                </a:p>
                <a:p>
                  <a:pPr algn="ctr" defTabSz="1252728">
                    <a:spcAft>
                      <a:spcPts val="600"/>
                    </a:spcAft>
                  </a:pPr>
                  <a:r>
                    <a:rPr lang="en-US" sz="4932" b="1" kern="10">
                      <a:solidFill>
                        <a:srgbClr val="FFFFFF"/>
                      </a:solidFill>
                      <a:latin typeface="MS Mincho" panose="02020609040205080304" pitchFamily="49" charset="-128"/>
                      <a:ea typeface="MS Mincho" panose="02020609040205080304" pitchFamily="49" charset="-128"/>
                      <a:cs typeface="+mn-cs"/>
                    </a:rPr>
                    <a:t>V</a:t>
                  </a:r>
                  <a:endParaRPr lang="en-US" sz="3600" b="1" kern="10" spc="0">
                    <a:ln>
                      <a:noFill/>
                    </a:ln>
                    <a:solidFill>
                      <a:srgbClr val="FFFFFF"/>
                    </a:solidFill>
                    <a:effectLst/>
                    <a:latin typeface="MS Mincho" panose="02020609040205080304" pitchFamily="49" charset="-128"/>
                    <a:ea typeface="MS Mincho" panose="02020609040205080304" pitchFamily="49" charset="-128"/>
                  </a:endParaRPr>
                </a:p>
              </p:txBody>
            </p:sp>
          </p:grpSp>
        </p:grpSp>
        <p:pic>
          <p:nvPicPr>
            <p:cNvPr id="7" name="object 8">
              <a:extLst>
                <a:ext uri="{FF2B5EF4-FFF2-40B4-BE49-F238E27FC236}">
                  <a16:creationId xmlns:a16="http://schemas.microsoft.com/office/drawing/2014/main" id="{AD4BE11B-D760-29D6-9F99-F5CE98BD7F46}"/>
                </a:ext>
              </a:extLst>
            </p:cNvPr>
            <p:cNvPicPr/>
            <p:nvPr/>
          </p:nvPicPr>
          <p:blipFill>
            <a:blip r:embed="rId5" cstate="print"/>
            <a:stretch>
              <a:fillRect/>
            </a:stretch>
          </p:blipFill>
          <p:spPr>
            <a:xfrm>
              <a:off x="8299576" y="3273139"/>
              <a:ext cx="1776296" cy="1747227"/>
            </a:xfrm>
            <a:prstGeom prst="flowChartConnector">
              <a:avLst/>
            </a:prstGeom>
          </p:spPr>
        </p:pic>
      </p:grpSp>
      <p:sp>
        <p:nvSpPr>
          <p:cNvPr id="12" name="TextBox 11">
            <a:extLst>
              <a:ext uri="{FF2B5EF4-FFF2-40B4-BE49-F238E27FC236}">
                <a16:creationId xmlns:a16="http://schemas.microsoft.com/office/drawing/2014/main" id="{521A7A6E-4DB6-47B0-F212-3158959D0DFB}"/>
              </a:ext>
            </a:extLst>
          </p:cNvPr>
          <p:cNvSpPr txBox="1"/>
          <p:nvPr/>
        </p:nvSpPr>
        <p:spPr>
          <a:xfrm>
            <a:off x="2376056" y="49178"/>
            <a:ext cx="7476727" cy="584775"/>
          </a:xfrm>
          <a:prstGeom prst="rect">
            <a:avLst/>
          </a:prstGeom>
          <a:noFill/>
        </p:spPr>
        <p:txBody>
          <a:bodyPr wrap="none" rtlCol="0">
            <a:spAutoFit/>
          </a:bodyPr>
          <a:lstStyle/>
          <a:p>
            <a:r>
              <a:rPr lang="en-US" sz="3200" dirty="0"/>
              <a:t>The Pascua Yaqui Development Corporation</a:t>
            </a:r>
          </a:p>
        </p:txBody>
      </p:sp>
    </p:spTree>
    <p:extLst>
      <p:ext uri="{BB962C8B-B14F-4D97-AF65-F5344CB8AC3E}">
        <p14:creationId xmlns:p14="http://schemas.microsoft.com/office/powerpoint/2010/main" val="2009914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95078" y="208978"/>
            <a:ext cx="8896985" cy="5877560"/>
            <a:chOff x="3295078" y="208978"/>
            <a:chExt cx="8896985" cy="5877560"/>
          </a:xfrm>
        </p:grpSpPr>
        <p:sp>
          <p:nvSpPr>
            <p:cNvPr id="3" name="object 3"/>
            <p:cNvSpPr/>
            <p:nvPr/>
          </p:nvSpPr>
          <p:spPr>
            <a:xfrm>
              <a:off x="11820524" y="761999"/>
              <a:ext cx="371475" cy="5324475"/>
            </a:xfrm>
            <a:custGeom>
              <a:avLst/>
              <a:gdLst/>
              <a:ahLst/>
              <a:cxnLst/>
              <a:rect l="l" t="t" r="r" b="b"/>
              <a:pathLst>
                <a:path w="371475" h="5324475">
                  <a:moveTo>
                    <a:pt x="0" y="5324475"/>
                  </a:moveTo>
                  <a:lnTo>
                    <a:pt x="371475" y="5324475"/>
                  </a:lnTo>
                  <a:lnTo>
                    <a:pt x="371475" y="0"/>
                  </a:lnTo>
                  <a:lnTo>
                    <a:pt x="0" y="0"/>
                  </a:lnTo>
                  <a:lnTo>
                    <a:pt x="0" y="5324475"/>
                  </a:lnTo>
                  <a:close/>
                </a:path>
              </a:pathLst>
            </a:custGeom>
            <a:solidFill>
              <a:srgbClr val="C7C7C7">
                <a:alpha val="49803"/>
              </a:srgbClr>
            </a:solidFill>
          </p:spPr>
          <p:txBody>
            <a:bodyPr wrap="square" lIns="0" tIns="0" rIns="0" bIns="0" rtlCol="0"/>
            <a:lstStyle/>
            <a:p>
              <a:endParaRPr/>
            </a:p>
          </p:txBody>
        </p:sp>
        <p:sp>
          <p:nvSpPr>
            <p:cNvPr id="4" name="object 4"/>
            <p:cNvSpPr/>
            <p:nvPr/>
          </p:nvSpPr>
          <p:spPr>
            <a:xfrm>
              <a:off x="3300475" y="214375"/>
              <a:ext cx="8696325" cy="1466850"/>
            </a:xfrm>
            <a:custGeom>
              <a:avLst/>
              <a:gdLst/>
              <a:ahLst/>
              <a:cxnLst/>
              <a:rect l="l" t="t" r="r" b="b"/>
              <a:pathLst>
                <a:path w="8696325" h="1466850">
                  <a:moveTo>
                    <a:pt x="8329549" y="0"/>
                  </a:moveTo>
                  <a:lnTo>
                    <a:pt x="366649" y="0"/>
                  </a:lnTo>
                  <a:lnTo>
                    <a:pt x="0" y="733425"/>
                  </a:lnTo>
                  <a:lnTo>
                    <a:pt x="366649" y="1466850"/>
                  </a:lnTo>
                  <a:lnTo>
                    <a:pt x="8329549" y="1466850"/>
                  </a:lnTo>
                  <a:lnTo>
                    <a:pt x="8696325" y="733425"/>
                  </a:lnTo>
                  <a:lnTo>
                    <a:pt x="8329549" y="0"/>
                  </a:lnTo>
                  <a:close/>
                </a:path>
              </a:pathLst>
            </a:custGeom>
            <a:solidFill>
              <a:srgbClr val="93EFE3"/>
            </a:solidFill>
          </p:spPr>
          <p:txBody>
            <a:bodyPr wrap="square" lIns="0" tIns="0" rIns="0" bIns="0" rtlCol="0"/>
            <a:lstStyle/>
            <a:p>
              <a:endParaRPr/>
            </a:p>
          </p:txBody>
        </p:sp>
        <p:sp>
          <p:nvSpPr>
            <p:cNvPr id="5" name="object 5"/>
            <p:cNvSpPr/>
            <p:nvPr/>
          </p:nvSpPr>
          <p:spPr>
            <a:xfrm>
              <a:off x="3300475" y="214375"/>
              <a:ext cx="8696325" cy="1466850"/>
            </a:xfrm>
            <a:custGeom>
              <a:avLst/>
              <a:gdLst/>
              <a:ahLst/>
              <a:cxnLst/>
              <a:rect l="l" t="t" r="r" b="b"/>
              <a:pathLst>
                <a:path w="8696325" h="1466850">
                  <a:moveTo>
                    <a:pt x="0" y="733425"/>
                  </a:moveTo>
                  <a:lnTo>
                    <a:pt x="366649" y="0"/>
                  </a:lnTo>
                  <a:lnTo>
                    <a:pt x="8329549" y="0"/>
                  </a:lnTo>
                  <a:lnTo>
                    <a:pt x="8696325" y="733425"/>
                  </a:lnTo>
                  <a:lnTo>
                    <a:pt x="8329549" y="1466850"/>
                  </a:lnTo>
                  <a:lnTo>
                    <a:pt x="366649" y="1466850"/>
                  </a:lnTo>
                  <a:lnTo>
                    <a:pt x="0" y="733425"/>
                  </a:lnTo>
                  <a:close/>
                </a:path>
              </a:pathLst>
            </a:custGeom>
            <a:ln w="10795">
              <a:solidFill>
                <a:srgbClr val="40B9D2"/>
              </a:solidFill>
            </a:ln>
          </p:spPr>
          <p:txBody>
            <a:bodyPr wrap="square" lIns="0" tIns="0" rIns="0" bIns="0" rtlCol="0"/>
            <a:lstStyle/>
            <a:p>
              <a:endParaRPr/>
            </a:p>
          </p:txBody>
        </p:sp>
      </p:grpSp>
      <p:sp>
        <p:nvSpPr>
          <p:cNvPr id="6" name="object 6"/>
          <p:cNvSpPr txBox="1"/>
          <p:nvPr/>
        </p:nvSpPr>
        <p:spPr>
          <a:xfrm>
            <a:off x="611822" y="1940242"/>
            <a:ext cx="2124075" cy="1460500"/>
          </a:xfrm>
          <a:prstGeom prst="rect">
            <a:avLst/>
          </a:prstGeom>
        </p:spPr>
        <p:txBody>
          <a:bodyPr vert="horz" wrap="square" lIns="0" tIns="117475" rIns="0" bIns="0" rtlCol="0">
            <a:spAutoFit/>
          </a:bodyPr>
          <a:lstStyle/>
          <a:p>
            <a:pPr marL="12700" marR="5080" indent="610235">
              <a:lnSpc>
                <a:spcPts val="5260"/>
              </a:lnSpc>
              <a:spcBef>
                <a:spcPts val="925"/>
              </a:spcBef>
            </a:pPr>
            <a:r>
              <a:rPr sz="5000" b="1" spc="-25" dirty="0">
                <a:solidFill>
                  <a:srgbClr val="FFFFFF"/>
                </a:solidFill>
                <a:latin typeface="Gabriola"/>
                <a:cs typeface="Gabriola"/>
              </a:rPr>
              <a:t>THE </a:t>
            </a:r>
            <a:r>
              <a:rPr sz="5000" b="1" dirty="0">
                <a:solidFill>
                  <a:srgbClr val="FFFFFF"/>
                </a:solidFill>
                <a:latin typeface="Gabriola"/>
                <a:cs typeface="Gabriola"/>
              </a:rPr>
              <a:t>SPC</a:t>
            </a:r>
            <a:r>
              <a:rPr sz="5000" b="1" spc="-280" dirty="0">
                <a:solidFill>
                  <a:srgbClr val="FFFFFF"/>
                </a:solidFill>
                <a:latin typeface="Gabriola"/>
                <a:cs typeface="Gabriola"/>
              </a:rPr>
              <a:t> </a:t>
            </a:r>
            <a:r>
              <a:rPr sz="5000" b="1" spc="-20" dirty="0">
                <a:solidFill>
                  <a:srgbClr val="FFFFFF"/>
                </a:solidFill>
                <a:latin typeface="Gabriola"/>
                <a:cs typeface="Gabriola"/>
              </a:rPr>
              <a:t>TEAM</a:t>
            </a:r>
            <a:endParaRPr sz="5000" dirty="0">
              <a:latin typeface="Gabriola"/>
              <a:cs typeface="Gabriola"/>
            </a:endParaRPr>
          </a:p>
        </p:txBody>
      </p:sp>
      <p:sp>
        <p:nvSpPr>
          <p:cNvPr id="8" name="object 8"/>
          <p:cNvSpPr txBox="1">
            <a:spLocks noGrp="1"/>
          </p:cNvSpPr>
          <p:nvPr>
            <p:ph type="title"/>
          </p:nvPr>
        </p:nvSpPr>
        <p:spPr>
          <a:xfrm>
            <a:off x="4911471" y="444499"/>
            <a:ext cx="5469890" cy="941705"/>
          </a:xfrm>
          <a:prstGeom prst="rect">
            <a:avLst/>
          </a:prstGeom>
        </p:spPr>
        <p:txBody>
          <a:bodyPr vert="horz" wrap="square" lIns="0" tIns="13335" rIns="0" bIns="0" rtlCol="0">
            <a:spAutoFit/>
          </a:bodyPr>
          <a:lstStyle/>
          <a:p>
            <a:pPr marL="641350" marR="5080" indent="-629285">
              <a:lnSpc>
                <a:spcPct val="100000"/>
              </a:lnSpc>
              <a:spcBef>
                <a:spcPts val="105"/>
              </a:spcBef>
              <a:tabLst>
                <a:tab pos="842010" algn="l"/>
              </a:tabLst>
            </a:pPr>
            <a:r>
              <a:rPr sz="3000" b="1" spc="-25" dirty="0">
                <a:solidFill>
                  <a:srgbClr val="000000"/>
                </a:solidFill>
                <a:latin typeface="Corbel"/>
                <a:cs typeface="Corbel"/>
              </a:rPr>
              <a:t>SPC</a:t>
            </a:r>
            <a:r>
              <a:rPr sz="3000" b="1" dirty="0">
                <a:solidFill>
                  <a:srgbClr val="000000"/>
                </a:solidFill>
                <a:latin typeface="Corbel"/>
                <a:cs typeface="Corbel"/>
              </a:rPr>
              <a:t>	proudly</a:t>
            </a:r>
            <a:r>
              <a:rPr sz="3000" b="1" spc="-40" dirty="0">
                <a:solidFill>
                  <a:srgbClr val="000000"/>
                </a:solidFill>
                <a:latin typeface="Corbel"/>
                <a:cs typeface="Corbel"/>
              </a:rPr>
              <a:t> </a:t>
            </a:r>
            <a:r>
              <a:rPr sz="3000" b="1" dirty="0">
                <a:solidFill>
                  <a:srgbClr val="000000"/>
                </a:solidFill>
                <a:latin typeface="Corbel"/>
                <a:cs typeface="Corbel"/>
              </a:rPr>
              <a:t>has</a:t>
            </a:r>
            <a:r>
              <a:rPr sz="3000" b="1" spc="-60" dirty="0">
                <a:solidFill>
                  <a:srgbClr val="000000"/>
                </a:solidFill>
                <a:latin typeface="Corbel"/>
                <a:cs typeface="Corbel"/>
              </a:rPr>
              <a:t> </a:t>
            </a:r>
            <a:r>
              <a:rPr sz="3000" b="1" dirty="0">
                <a:solidFill>
                  <a:srgbClr val="000000"/>
                </a:solidFill>
                <a:latin typeface="Corbel"/>
                <a:cs typeface="Corbel"/>
              </a:rPr>
              <a:t>a</a:t>
            </a:r>
            <a:r>
              <a:rPr sz="3000" b="1" spc="-35" dirty="0">
                <a:solidFill>
                  <a:srgbClr val="000000"/>
                </a:solidFill>
                <a:latin typeface="Corbel"/>
                <a:cs typeface="Corbel"/>
              </a:rPr>
              <a:t> </a:t>
            </a:r>
            <a:r>
              <a:rPr sz="3000" b="1" dirty="0">
                <a:solidFill>
                  <a:srgbClr val="000000"/>
                </a:solidFill>
                <a:latin typeface="Corbel"/>
                <a:cs typeface="Corbel"/>
              </a:rPr>
              <a:t>tribal</a:t>
            </a:r>
            <a:r>
              <a:rPr sz="3000" b="1" spc="-65" dirty="0">
                <a:solidFill>
                  <a:srgbClr val="000000"/>
                </a:solidFill>
                <a:latin typeface="Corbel"/>
                <a:cs typeface="Corbel"/>
              </a:rPr>
              <a:t> </a:t>
            </a:r>
            <a:r>
              <a:rPr sz="3000" b="1" spc="-10" dirty="0">
                <a:solidFill>
                  <a:srgbClr val="000000"/>
                </a:solidFill>
                <a:latin typeface="Corbel"/>
                <a:cs typeface="Corbel"/>
              </a:rPr>
              <a:t>member </a:t>
            </a:r>
            <a:r>
              <a:rPr sz="3000" b="1" dirty="0">
                <a:solidFill>
                  <a:srgbClr val="000000"/>
                </a:solidFill>
                <a:latin typeface="Corbel"/>
                <a:cs typeface="Corbel"/>
              </a:rPr>
              <a:t>employment</a:t>
            </a:r>
            <a:r>
              <a:rPr sz="3000" b="1" spc="-125" dirty="0">
                <a:solidFill>
                  <a:srgbClr val="000000"/>
                </a:solidFill>
                <a:latin typeface="Corbel"/>
                <a:cs typeface="Corbel"/>
              </a:rPr>
              <a:t> </a:t>
            </a:r>
            <a:r>
              <a:rPr sz="3000" b="1" dirty="0">
                <a:solidFill>
                  <a:srgbClr val="000000"/>
                </a:solidFill>
                <a:latin typeface="Corbel"/>
                <a:cs typeface="Corbel"/>
              </a:rPr>
              <a:t>rate</a:t>
            </a:r>
            <a:r>
              <a:rPr sz="3000" b="1" spc="-5" dirty="0">
                <a:solidFill>
                  <a:srgbClr val="000000"/>
                </a:solidFill>
                <a:latin typeface="Corbel"/>
                <a:cs typeface="Corbel"/>
              </a:rPr>
              <a:t> </a:t>
            </a:r>
            <a:r>
              <a:rPr sz="3000" b="1" dirty="0">
                <a:solidFill>
                  <a:srgbClr val="000000"/>
                </a:solidFill>
                <a:latin typeface="Corbel"/>
                <a:cs typeface="Corbel"/>
              </a:rPr>
              <a:t>of</a:t>
            </a:r>
            <a:r>
              <a:rPr sz="3000" b="1" spc="-50" dirty="0">
                <a:solidFill>
                  <a:srgbClr val="000000"/>
                </a:solidFill>
                <a:latin typeface="Corbel"/>
                <a:cs typeface="Corbel"/>
              </a:rPr>
              <a:t> </a:t>
            </a:r>
            <a:r>
              <a:rPr sz="3000" b="1" spc="-20" dirty="0">
                <a:solidFill>
                  <a:srgbClr val="000000"/>
                </a:solidFill>
                <a:latin typeface="Corbel"/>
                <a:cs typeface="Corbel"/>
              </a:rPr>
              <a:t>66%.</a:t>
            </a:r>
            <a:endParaRPr sz="3000">
              <a:latin typeface="Corbel"/>
              <a:cs typeface="Corbel"/>
            </a:endParaRPr>
          </a:p>
        </p:txBody>
      </p:sp>
      <p:grpSp>
        <p:nvGrpSpPr>
          <p:cNvPr id="9" name="object 9"/>
          <p:cNvGrpSpPr/>
          <p:nvPr/>
        </p:nvGrpSpPr>
        <p:grpSpPr>
          <a:xfrm>
            <a:off x="3447478" y="1952053"/>
            <a:ext cx="4211320" cy="1334770"/>
            <a:chOff x="3447478" y="1952053"/>
            <a:chExt cx="4211320" cy="1334770"/>
          </a:xfrm>
        </p:grpSpPr>
        <p:sp>
          <p:nvSpPr>
            <p:cNvPr id="10" name="object 10"/>
            <p:cNvSpPr/>
            <p:nvPr/>
          </p:nvSpPr>
          <p:spPr>
            <a:xfrm>
              <a:off x="3452875" y="1957451"/>
              <a:ext cx="4200525" cy="1323975"/>
            </a:xfrm>
            <a:custGeom>
              <a:avLst/>
              <a:gdLst/>
              <a:ahLst/>
              <a:cxnLst/>
              <a:rect l="l" t="t" r="r" b="b"/>
              <a:pathLst>
                <a:path w="4200525" h="1323975">
                  <a:moveTo>
                    <a:pt x="3869435" y="0"/>
                  </a:moveTo>
                  <a:lnTo>
                    <a:pt x="330962" y="0"/>
                  </a:lnTo>
                  <a:lnTo>
                    <a:pt x="0" y="661924"/>
                  </a:lnTo>
                  <a:lnTo>
                    <a:pt x="330962" y="1323975"/>
                  </a:lnTo>
                  <a:lnTo>
                    <a:pt x="3869435" y="1323975"/>
                  </a:lnTo>
                  <a:lnTo>
                    <a:pt x="4200525" y="661924"/>
                  </a:lnTo>
                  <a:lnTo>
                    <a:pt x="3869435" y="0"/>
                  </a:lnTo>
                  <a:close/>
                </a:path>
              </a:pathLst>
            </a:custGeom>
            <a:solidFill>
              <a:srgbClr val="EDAFB0"/>
            </a:solidFill>
          </p:spPr>
          <p:txBody>
            <a:bodyPr wrap="square" lIns="0" tIns="0" rIns="0" bIns="0" rtlCol="0"/>
            <a:lstStyle/>
            <a:p>
              <a:endParaRPr/>
            </a:p>
          </p:txBody>
        </p:sp>
        <p:sp>
          <p:nvSpPr>
            <p:cNvPr id="11" name="object 11"/>
            <p:cNvSpPr/>
            <p:nvPr/>
          </p:nvSpPr>
          <p:spPr>
            <a:xfrm>
              <a:off x="3452875" y="1957451"/>
              <a:ext cx="4200525" cy="1323975"/>
            </a:xfrm>
            <a:custGeom>
              <a:avLst/>
              <a:gdLst/>
              <a:ahLst/>
              <a:cxnLst/>
              <a:rect l="l" t="t" r="r" b="b"/>
              <a:pathLst>
                <a:path w="4200525" h="1323975">
                  <a:moveTo>
                    <a:pt x="0" y="661924"/>
                  </a:moveTo>
                  <a:lnTo>
                    <a:pt x="330962" y="0"/>
                  </a:lnTo>
                  <a:lnTo>
                    <a:pt x="3869435" y="0"/>
                  </a:lnTo>
                  <a:lnTo>
                    <a:pt x="4200525" y="661924"/>
                  </a:lnTo>
                  <a:lnTo>
                    <a:pt x="3869435" y="1323975"/>
                  </a:lnTo>
                  <a:lnTo>
                    <a:pt x="330962" y="1323975"/>
                  </a:lnTo>
                  <a:lnTo>
                    <a:pt x="0" y="661924"/>
                  </a:lnTo>
                  <a:close/>
                </a:path>
              </a:pathLst>
            </a:custGeom>
            <a:ln w="10795">
              <a:solidFill>
                <a:srgbClr val="154D57"/>
              </a:solidFill>
            </a:ln>
          </p:spPr>
          <p:txBody>
            <a:bodyPr wrap="square" lIns="0" tIns="0" rIns="0" bIns="0" rtlCol="0"/>
            <a:lstStyle/>
            <a:p>
              <a:endParaRPr/>
            </a:p>
          </p:txBody>
        </p:sp>
      </p:grpSp>
      <p:sp>
        <p:nvSpPr>
          <p:cNvPr id="12" name="object 12"/>
          <p:cNvSpPr txBox="1"/>
          <p:nvPr/>
        </p:nvSpPr>
        <p:spPr>
          <a:xfrm>
            <a:off x="4406519" y="2446591"/>
            <a:ext cx="2284095" cy="300355"/>
          </a:xfrm>
          <a:prstGeom prst="rect">
            <a:avLst/>
          </a:prstGeom>
        </p:spPr>
        <p:txBody>
          <a:bodyPr vert="horz" wrap="square" lIns="0" tIns="12700" rIns="0" bIns="0" rtlCol="0">
            <a:spAutoFit/>
          </a:bodyPr>
          <a:lstStyle/>
          <a:p>
            <a:pPr marL="12700">
              <a:lnSpc>
                <a:spcPct val="100000"/>
              </a:lnSpc>
              <a:spcBef>
                <a:spcPts val="100"/>
              </a:spcBef>
            </a:pPr>
            <a:r>
              <a:rPr sz="1800" b="1" dirty="0">
                <a:latin typeface="Corbel"/>
                <a:cs typeface="Corbel"/>
              </a:rPr>
              <a:t>24</a:t>
            </a:r>
            <a:r>
              <a:rPr sz="1800" b="1" spc="-10" dirty="0">
                <a:latin typeface="Corbel"/>
                <a:cs typeface="Corbel"/>
              </a:rPr>
              <a:t> </a:t>
            </a:r>
            <a:r>
              <a:rPr sz="1800" b="1" dirty="0">
                <a:latin typeface="Corbel"/>
                <a:cs typeface="Corbel"/>
              </a:rPr>
              <a:t>Full</a:t>
            </a:r>
            <a:r>
              <a:rPr sz="1800" b="1" spc="-95" dirty="0">
                <a:latin typeface="Corbel"/>
                <a:cs typeface="Corbel"/>
              </a:rPr>
              <a:t> </a:t>
            </a:r>
            <a:r>
              <a:rPr sz="1800" b="1" dirty="0">
                <a:latin typeface="Corbel"/>
                <a:cs typeface="Corbel"/>
              </a:rPr>
              <a:t>time</a:t>
            </a:r>
            <a:r>
              <a:rPr sz="1800" b="1" spc="30" dirty="0">
                <a:latin typeface="Corbel"/>
                <a:cs typeface="Corbel"/>
              </a:rPr>
              <a:t> </a:t>
            </a:r>
            <a:r>
              <a:rPr sz="1800" b="1" spc="-10" dirty="0">
                <a:latin typeface="Corbel"/>
                <a:cs typeface="Corbel"/>
              </a:rPr>
              <a:t>Employees</a:t>
            </a:r>
            <a:endParaRPr sz="1800">
              <a:latin typeface="Corbel"/>
              <a:cs typeface="Corbel"/>
            </a:endParaRPr>
          </a:p>
        </p:txBody>
      </p:sp>
      <p:grpSp>
        <p:nvGrpSpPr>
          <p:cNvPr id="13" name="object 13"/>
          <p:cNvGrpSpPr/>
          <p:nvPr/>
        </p:nvGrpSpPr>
        <p:grpSpPr>
          <a:xfrm>
            <a:off x="3809428" y="3580828"/>
            <a:ext cx="3192145" cy="1363345"/>
            <a:chOff x="3809428" y="3580828"/>
            <a:chExt cx="3192145" cy="1363345"/>
          </a:xfrm>
        </p:grpSpPr>
        <p:sp>
          <p:nvSpPr>
            <p:cNvPr id="14" name="object 14"/>
            <p:cNvSpPr/>
            <p:nvPr/>
          </p:nvSpPr>
          <p:spPr>
            <a:xfrm>
              <a:off x="3814825" y="3586225"/>
              <a:ext cx="3181350" cy="1352550"/>
            </a:xfrm>
            <a:custGeom>
              <a:avLst/>
              <a:gdLst/>
              <a:ahLst/>
              <a:cxnLst/>
              <a:rect l="l" t="t" r="r" b="b"/>
              <a:pathLst>
                <a:path w="3181350" h="1352550">
                  <a:moveTo>
                    <a:pt x="2843149" y="0"/>
                  </a:moveTo>
                  <a:lnTo>
                    <a:pt x="338074" y="0"/>
                  </a:lnTo>
                  <a:lnTo>
                    <a:pt x="0" y="676275"/>
                  </a:lnTo>
                  <a:lnTo>
                    <a:pt x="338074" y="1352550"/>
                  </a:lnTo>
                  <a:lnTo>
                    <a:pt x="2843149" y="1352550"/>
                  </a:lnTo>
                  <a:lnTo>
                    <a:pt x="3181350" y="676275"/>
                  </a:lnTo>
                  <a:lnTo>
                    <a:pt x="2843149" y="0"/>
                  </a:lnTo>
                  <a:close/>
                </a:path>
              </a:pathLst>
            </a:custGeom>
            <a:solidFill>
              <a:srgbClr val="EDAFB0"/>
            </a:solidFill>
          </p:spPr>
          <p:txBody>
            <a:bodyPr wrap="square" lIns="0" tIns="0" rIns="0" bIns="0" rtlCol="0"/>
            <a:lstStyle/>
            <a:p>
              <a:endParaRPr/>
            </a:p>
          </p:txBody>
        </p:sp>
        <p:sp>
          <p:nvSpPr>
            <p:cNvPr id="15" name="object 15"/>
            <p:cNvSpPr/>
            <p:nvPr/>
          </p:nvSpPr>
          <p:spPr>
            <a:xfrm>
              <a:off x="3814825" y="3586225"/>
              <a:ext cx="3181350" cy="1352550"/>
            </a:xfrm>
            <a:custGeom>
              <a:avLst/>
              <a:gdLst/>
              <a:ahLst/>
              <a:cxnLst/>
              <a:rect l="l" t="t" r="r" b="b"/>
              <a:pathLst>
                <a:path w="3181350" h="1352550">
                  <a:moveTo>
                    <a:pt x="0" y="676275"/>
                  </a:moveTo>
                  <a:lnTo>
                    <a:pt x="338074" y="0"/>
                  </a:lnTo>
                  <a:lnTo>
                    <a:pt x="2843149" y="0"/>
                  </a:lnTo>
                  <a:lnTo>
                    <a:pt x="3181350" y="676275"/>
                  </a:lnTo>
                  <a:lnTo>
                    <a:pt x="2843149" y="1352550"/>
                  </a:lnTo>
                  <a:lnTo>
                    <a:pt x="338074" y="1352550"/>
                  </a:lnTo>
                  <a:lnTo>
                    <a:pt x="0" y="676275"/>
                  </a:lnTo>
                  <a:close/>
                </a:path>
              </a:pathLst>
            </a:custGeom>
            <a:ln w="10795">
              <a:solidFill>
                <a:srgbClr val="154D57"/>
              </a:solidFill>
            </a:ln>
          </p:spPr>
          <p:txBody>
            <a:bodyPr wrap="square" lIns="0" tIns="0" rIns="0" bIns="0" rtlCol="0"/>
            <a:lstStyle/>
            <a:p>
              <a:endParaRPr/>
            </a:p>
          </p:txBody>
        </p:sp>
      </p:grpSp>
      <p:sp>
        <p:nvSpPr>
          <p:cNvPr id="16" name="object 16"/>
          <p:cNvSpPr txBox="1"/>
          <p:nvPr/>
        </p:nvSpPr>
        <p:spPr>
          <a:xfrm>
            <a:off x="4468495" y="4093781"/>
            <a:ext cx="1798320" cy="300355"/>
          </a:xfrm>
          <a:prstGeom prst="rect">
            <a:avLst/>
          </a:prstGeom>
        </p:spPr>
        <p:txBody>
          <a:bodyPr vert="horz" wrap="square" lIns="0" tIns="12700" rIns="0" bIns="0" rtlCol="0">
            <a:spAutoFit/>
          </a:bodyPr>
          <a:lstStyle/>
          <a:p>
            <a:pPr marL="12700">
              <a:lnSpc>
                <a:spcPct val="100000"/>
              </a:lnSpc>
              <a:spcBef>
                <a:spcPts val="100"/>
              </a:spcBef>
            </a:pPr>
            <a:r>
              <a:rPr sz="1800" b="1" dirty="0">
                <a:latin typeface="Corbel"/>
                <a:cs typeface="Corbel"/>
              </a:rPr>
              <a:t>16</a:t>
            </a:r>
            <a:r>
              <a:rPr sz="1800" b="1" spc="-165" dirty="0">
                <a:latin typeface="Corbel"/>
                <a:cs typeface="Corbel"/>
              </a:rPr>
              <a:t> </a:t>
            </a:r>
            <a:r>
              <a:rPr sz="1800" b="1" spc="-20" dirty="0">
                <a:latin typeface="Corbel"/>
                <a:cs typeface="Corbel"/>
              </a:rPr>
              <a:t>Tribal</a:t>
            </a:r>
            <a:r>
              <a:rPr sz="1800" b="1" spc="-30" dirty="0">
                <a:latin typeface="Corbel"/>
                <a:cs typeface="Corbel"/>
              </a:rPr>
              <a:t> </a:t>
            </a:r>
            <a:r>
              <a:rPr sz="1800" b="1" spc="-10" dirty="0">
                <a:latin typeface="Corbel"/>
                <a:cs typeface="Corbel"/>
              </a:rPr>
              <a:t>Members</a:t>
            </a:r>
            <a:endParaRPr sz="1800">
              <a:latin typeface="Corbel"/>
              <a:cs typeface="Corbel"/>
            </a:endParaRPr>
          </a:p>
        </p:txBody>
      </p:sp>
      <p:grpSp>
        <p:nvGrpSpPr>
          <p:cNvPr id="17" name="object 17"/>
          <p:cNvGrpSpPr/>
          <p:nvPr/>
        </p:nvGrpSpPr>
        <p:grpSpPr>
          <a:xfrm>
            <a:off x="4199953" y="5133403"/>
            <a:ext cx="2706370" cy="1353820"/>
            <a:chOff x="4199953" y="5133403"/>
            <a:chExt cx="2706370" cy="1353820"/>
          </a:xfrm>
        </p:grpSpPr>
        <p:sp>
          <p:nvSpPr>
            <p:cNvPr id="18" name="object 18"/>
            <p:cNvSpPr/>
            <p:nvPr/>
          </p:nvSpPr>
          <p:spPr>
            <a:xfrm>
              <a:off x="4205350" y="5138800"/>
              <a:ext cx="2695575" cy="1343025"/>
            </a:xfrm>
            <a:custGeom>
              <a:avLst/>
              <a:gdLst/>
              <a:ahLst/>
              <a:cxnLst/>
              <a:rect l="l" t="t" r="r" b="b"/>
              <a:pathLst>
                <a:path w="2695575" h="1343025">
                  <a:moveTo>
                    <a:pt x="2359787" y="0"/>
                  </a:moveTo>
                  <a:lnTo>
                    <a:pt x="335661" y="0"/>
                  </a:lnTo>
                  <a:lnTo>
                    <a:pt x="0" y="671449"/>
                  </a:lnTo>
                  <a:lnTo>
                    <a:pt x="335661" y="1342961"/>
                  </a:lnTo>
                  <a:lnTo>
                    <a:pt x="2359787" y="1342961"/>
                  </a:lnTo>
                  <a:lnTo>
                    <a:pt x="2695575" y="671449"/>
                  </a:lnTo>
                  <a:lnTo>
                    <a:pt x="2359787" y="0"/>
                  </a:lnTo>
                  <a:close/>
                </a:path>
              </a:pathLst>
            </a:custGeom>
            <a:solidFill>
              <a:srgbClr val="EDAFB0"/>
            </a:solidFill>
          </p:spPr>
          <p:txBody>
            <a:bodyPr wrap="square" lIns="0" tIns="0" rIns="0" bIns="0" rtlCol="0"/>
            <a:lstStyle/>
            <a:p>
              <a:endParaRPr/>
            </a:p>
          </p:txBody>
        </p:sp>
        <p:sp>
          <p:nvSpPr>
            <p:cNvPr id="19" name="object 19"/>
            <p:cNvSpPr/>
            <p:nvPr/>
          </p:nvSpPr>
          <p:spPr>
            <a:xfrm>
              <a:off x="4205350" y="5138800"/>
              <a:ext cx="2695575" cy="1343025"/>
            </a:xfrm>
            <a:custGeom>
              <a:avLst/>
              <a:gdLst/>
              <a:ahLst/>
              <a:cxnLst/>
              <a:rect l="l" t="t" r="r" b="b"/>
              <a:pathLst>
                <a:path w="2695575" h="1343025">
                  <a:moveTo>
                    <a:pt x="0" y="671449"/>
                  </a:moveTo>
                  <a:lnTo>
                    <a:pt x="335661" y="0"/>
                  </a:lnTo>
                  <a:lnTo>
                    <a:pt x="2359787" y="0"/>
                  </a:lnTo>
                  <a:lnTo>
                    <a:pt x="2695575" y="671449"/>
                  </a:lnTo>
                  <a:lnTo>
                    <a:pt x="2359787" y="1342961"/>
                  </a:lnTo>
                  <a:lnTo>
                    <a:pt x="335661" y="1342961"/>
                  </a:lnTo>
                  <a:lnTo>
                    <a:pt x="0" y="671449"/>
                  </a:lnTo>
                  <a:close/>
                </a:path>
              </a:pathLst>
            </a:custGeom>
            <a:ln w="10795">
              <a:solidFill>
                <a:srgbClr val="154D57"/>
              </a:solidFill>
            </a:ln>
          </p:spPr>
          <p:txBody>
            <a:bodyPr wrap="square" lIns="0" tIns="0" rIns="0" bIns="0" rtlCol="0"/>
            <a:lstStyle/>
            <a:p>
              <a:endParaRPr/>
            </a:p>
          </p:txBody>
        </p:sp>
      </p:grpSp>
      <p:sp>
        <p:nvSpPr>
          <p:cNvPr id="20" name="object 20"/>
          <p:cNvSpPr txBox="1"/>
          <p:nvPr/>
        </p:nvSpPr>
        <p:spPr>
          <a:xfrm>
            <a:off x="4636134" y="5508307"/>
            <a:ext cx="1828164" cy="577215"/>
          </a:xfrm>
          <a:prstGeom prst="rect">
            <a:avLst/>
          </a:prstGeom>
        </p:spPr>
        <p:txBody>
          <a:bodyPr vert="horz" wrap="square" lIns="0" tIns="10795" rIns="0" bIns="0" rtlCol="0">
            <a:spAutoFit/>
          </a:bodyPr>
          <a:lstStyle/>
          <a:p>
            <a:pPr marL="317500" marR="5080" indent="-305435">
              <a:lnSpc>
                <a:spcPct val="100800"/>
              </a:lnSpc>
              <a:spcBef>
                <a:spcPts val="85"/>
              </a:spcBef>
            </a:pPr>
            <a:r>
              <a:rPr sz="1800" b="1" dirty="0">
                <a:latin typeface="Corbel"/>
                <a:cs typeface="Corbel"/>
              </a:rPr>
              <a:t>1</a:t>
            </a:r>
            <a:r>
              <a:rPr sz="1800" b="1" spc="-20" dirty="0">
                <a:latin typeface="Corbel"/>
                <a:cs typeface="Corbel"/>
              </a:rPr>
              <a:t> </a:t>
            </a:r>
            <a:r>
              <a:rPr sz="1800" b="1" dirty="0">
                <a:latin typeface="Corbel"/>
                <a:cs typeface="Corbel"/>
              </a:rPr>
              <a:t>PT</a:t>
            </a:r>
            <a:r>
              <a:rPr sz="1800" b="1" spc="-70" dirty="0">
                <a:latin typeface="Corbel"/>
                <a:cs typeface="Corbel"/>
              </a:rPr>
              <a:t> </a:t>
            </a:r>
            <a:r>
              <a:rPr sz="1800" b="1" dirty="0">
                <a:latin typeface="Corbel"/>
                <a:cs typeface="Corbel"/>
              </a:rPr>
              <a:t>Civil</a:t>
            </a:r>
            <a:r>
              <a:rPr sz="1800" b="1" spc="-25" dirty="0">
                <a:latin typeface="Corbel"/>
                <a:cs typeface="Corbel"/>
              </a:rPr>
              <a:t> </a:t>
            </a:r>
            <a:r>
              <a:rPr sz="1800" b="1" spc="-10" dirty="0">
                <a:latin typeface="Corbel"/>
                <a:cs typeface="Corbel"/>
              </a:rPr>
              <a:t>Engineer </a:t>
            </a:r>
            <a:r>
              <a:rPr sz="1800" b="1" dirty="0">
                <a:latin typeface="Corbel"/>
                <a:cs typeface="Corbel"/>
              </a:rPr>
              <a:t>Intern</a:t>
            </a:r>
            <a:r>
              <a:rPr sz="1800" b="1" spc="-60" dirty="0">
                <a:latin typeface="Corbel"/>
                <a:cs typeface="Corbel"/>
              </a:rPr>
              <a:t> </a:t>
            </a:r>
            <a:r>
              <a:rPr sz="1800" b="1" spc="-20" dirty="0">
                <a:latin typeface="Corbel"/>
                <a:cs typeface="Corbel"/>
              </a:rPr>
              <a:t>(PYT)</a:t>
            </a:r>
            <a:endParaRPr sz="1800">
              <a:latin typeface="Corbel"/>
              <a:cs typeface="Corbel"/>
            </a:endParaRPr>
          </a:p>
        </p:txBody>
      </p:sp>
      <p:grpSp>
        <p:nvGrpSpPr>
          <p:cNvPr id="21" name="object 21"/>
          <p:cNvGrpSpPr/>
          <p:nvPr/>
        </p:nvGrpSpPr>
        <p:grpSpPr>
          <a:xfrm>
            <a:off x="8952928" y="5133403"/>
            <a:ext cx="2753995" cy="1525270"/>
            <a:chOff x="8952928" y="5133403"/>
            <a:chExt cx="2753995" cy="1525270"/>
          </a:xfrm>
        </p:grpSpPr>
        <p:sp>
          <p:nvSpPr>
            <p:cNvPr id="22" name="object 22"/>
            <p:cNvSpPr/>
            <p:nvPr/>
          </p:nvSpPr>
          <p:spPr>
            <a:xfrm>
              <a:off x="8958326" y="5138800"/>
              <a:ext cx="2743200" cy="1514475"/>
            </a:xfrm>
            <a:custGeom>
              <a:avLst/>
              <a:gdLst/>
              <a:ahLst/>
              <a:cxnLst/>
              <a:rect l="l" t="t" r="r" b="b"/>
              <a:pathLst>
                <a:path w="2743200" h="1514475">
                  <a:moveTo>
                    <a:pt x="2364485" y="0"/>
                  </a:moveTo>
                  <a:lnTo>
                    <a:pt x="378587" y="0"/>
                  </a:lnTo>
                  <a:lnTo>
                    <a:pt x="0" y="757174"/>
                  </a:lnTo>
                  <a:lnTo>
                    <a:pt x="378587" y="1514411"/>
                  </a:lnTo>
                  <a:lnTo>
                    <a:pt x="2364485" y="1514411"/>
                  </a:lnTo>
                  <a:lnTo>
                    <a:pt x="2743200" y="757174"/>
                  </a:lnTo>
                  <a:lnTo>
                    <a:pt x="2364485" y="0"/>
                  </a:lnTo>
                  <a:close/>
                </a:path>
              </a:pathLst>
            </a:custGeom>
            <a:solidFill>
              <a:srgbClr val="D6EC9E"/>
            </a:solidFill>
          </p:spPr>
          <p:txBody>
            <a:bodyPr wrap="square" lIns="0" tIns="0" rIns="0" bIns="0" rtlCol="0"/>
            <a:lstStyle/>
            <a:p>
              <a:endParaRPr/>
            </a:p>
          </p:txBody>
        </p:sp>
        <p:sp>
          <p:nvSpPr>
            <p:cNvPr id="23" name="object 23"/>
            <p:cNvSpPr/>
            <p:nvPr/>
          </p:nvSpPr>
          <p:spPr>
            <a:xfrm>
              <a:off x="8958326" y="5138800"/>
              <a:ext cx="2743200" cy="1514475"/>
            </a:xfrm>
            <a:custGeom>
              <a:avLst/>
              <a:gdLst/>
              <a:ahLst/>
              <a:cxnLst/>
              <a:rect l="l" t="t" r="r" b="b"/>
              <a:pathLst>
                <a:path w="2743200" h="1514475">
                  <a:moveTo>
                    <a:pt x="0" y="757174"/>
                  </a:moveTo>
                  <a:lnTo>
                    <a:pt x="378587" y="0"/>
                  </a:lnTo>
                  <a:lnTo>
                    <a:pt x="2364485" y="0"/>
                  </a:lnTo>
                  <a:lnTo>
                    <a:pt x="2743200" y="757174"/>
                  </a:lnTo>
                  <a:lnTo>
                    <a:pt x="2364485" y="1514411"/>
                  </a:lnTo>
                  <a:lnTo>
                    <a:pt x="378587" y="1514411"/>
                  </a:lnTo>
                  <a:lnTo>
                    <a:pt x="0" y="757174"/>
                  </a:lnTo>
                  <a:close/>
                </a:path>
              </a:pathLst>
            </a:custGeom>
            <a:ln w="10795">
              <a:solidFill>
                <a:srgbClr val="154D57"/>
              </a:solidFill>
            </a:ln>
          </p:spPr>
          <p:txBody>
            <a:bodyPr wrap="square" lIns="0" tIns="0" rIns="0" bIns="0" rtlCol="0"/>
            <a:lstStyle/>
            <a:p>
              <a:endParaRPr/>
            </a:p>
          </p:txBody>
        </p:sp>
      </p:grpSp>
      <p:sp>
        <p:nvSpPr>
          <p:cNvPr id="24" name="object 24"/>
          <p:cNvSpPr txBox="1"/>
          <p:nvPr/>
        </p:nvSpPr>
        <p:spPr>
          <a:xfrm>
            <a:off x="9425558" y="5144186"/>
            <a:ext cx="1811020" cy="1430655"/>
          </a:xfrm>
          <a:prstGeom prst="rect">
            <a:avLst/>
          </a:prstGeom>
        </p:spPr>
        <p:txBody>
          <a:bodyPr vert="horz" wrap="square" lIns="0" tIns="39370" rIns="0" bIns="0" rtlCol="0">
            <a:spAutoFit/>
          </a:bodyPr>
          <a:lstStyle/>
          <a:p>
            <a:pPr algn="ctr">
              <a:lnSpc>
                <a:spcPct val="100000"/>
              </a:lnSpc>
              <a:spcBef>
                <a:spcPts val="310"/>
              </a:spcBef>
            </a:pPr>
            <a:r>
              <a:rPr sz="1550" b="1" dirty="0">
                <a:latin typeface="Corbel"/>
                <a:cs typeface="Corbel"/>
              </a:rPr>
              <a:t>Construction</a:t>
            </a:r>
            <a:r>
              <a:rPr sz="1550" b="1" spc="150" dirty="0">
                <a:latin typeface="Corbel"/>
                <a:cs typeface="Corbel"/>
              </a:rPr>
              <a:t> </a:t>
            </a:r>
            <a:r>
              <a:rPr sz="1550" b="1" spc="-20" dirty="0">
                <a:latin typeface="Corbel"/>
                <a:cs typeface="Corbel"/>
              </a:rPr>
              <a:t>Team</a:t>
            </a:r>
            <a:endParaRPr sz="1550">
              <a:latin typeface="Corbel"/>
              <a:cs typeface="Corbel"/>
            </a:endParaRPr>
          </a:p>
          <a:p>
            <a:pPr marL="403225" marR="387350" indent="-7620" algn="ctr">
              <a:lnSpc>
                <a:spcPts val="1950"/>
              </a:lnSpc>
              <a:spcBef>
                <a:spcPts val="459"/>
              </a:spcBef>
              <a:buAutoNum type="arabicPlain" startAt="2"/>
              <a:tabLst>
                <a:tab pos="403225" algn="l"/>
                <a:tab pos="557530" algn="l"/>
              </a:tabLst>
            </a:pPr>
            <a:r>
              <a:rPr sz="1800" spc="-10" dirty="0">
                <a:latin typeface="Corbel"/>
                <a:cs typeface="Corbel"/>
              </a:rPr>
              <a:t>	Project Managers,</a:t>
            </a:r>
            <a:endParaRPr sz="1800">
              <a:latin typeface="Corbel"/>
              <a:cs typeface="Corbel"/>
            </a:endParaRPr>
          </a:p>
          <a:p>
            <a:pPr marL="142240" indent="-142240" algn="ctr">
              <a:lnSpc>
                <a:spcPct val="100000"/>
              </a:lnSpc>
              <a:spcBef>
                <a:spcPts val="140"/>
              </a:spcBef>
              <a:buAutoNum type="arabicPlain" startAt="2"/>
              <a:tabLst>
                <a:tab pos="142240" algn="l"/>
              </a:tabLst>
            </a:pPr>
            <a:r>
              <a:rPr sz="1800" spc="-10" dirty="0">
                <a:latin typeface="Corbel"/>
                <a:cs typeface="Corbel"/>
              </a:rPr>
              <a:t>Superintendents,</a:t>
            </a:r>
            <a:endParaRPr sz="1800">
              <a:latin typeface="Corbel"/>
              <a:cs typeface="Corbel"/>
            </a:endParaRPr>
          </a:p>
          <a:p>
            <a:pPr marL="48895" algn="ctr">
              <a:lnSpc>
                <a:spcPct val="100000"/>
              </a:lnSpc>
              <a:spcBef>
                <a:spcPts val="170"/>
              </a:spcBef>
            </a:pPr>
            <a:r>
              <a:rPr sz="1800" dirty="0">
                <a:latin typeface="Corbel"/>
                <a:cs typeface="Corbel"/>
              </a:rPr>
              <a:t>14</a:t>
            </a:r>
            <a:r>
              <a:rPr sz="1800" spc="10" dirty="0">
                <a:latin typeface="Corbel"/>
                <a:cs typeface="Corbel"/>
              </a:rPr>
              <a:t> </a:t>
            </a:r>
            <a:r>
              <a:rPr sz="1800" dirty="0">
                <a:latin typeface="Corbel"/>
                <a:cs typeface="Corbel"/>
              </a:rPr>
              <a:t>Field</a:t>
            </a:r>
            <a:r>
              <a:rPr sz="1800" spc="-110" dirty="0">
                <a:latin typeface="Corbel"/>
                <a:cs typeface="Corbel"/>
              </a:rPr>
              <a:t> </a:t>
            </a:r>
            <a:r>
              <a:rPr sz="1800" spc="-10" dirty="0">
                <a:latin typeface="Corbel"/>
                <a:cs typeface="Corbel"/>
              </a:rPr>
              <a:t>Workers</a:t>
            </a:r>
            <a:endParaRPr sz="1800">
              <a:latin typeface="Corbel"/>
              <a:cs typeface="Corbel"/>
            </a:endParaRPr>
          </a:p>
        </p:txBody>
      </p:sp>
      <p:grpSp>
        <p:nvGrpSpPr>
          <p:cNvPr id="25" name="object 25"/>
          <p:cNvGrpSpPr/>
          <p:nvPr/>
        </p:nvGrpSpPr>
        <p:grpSpPr>
          <a:xfrm>
            <a:off x="7781353" y="1875853"/>
            <a:ext cx="4416425" cy="1334770"/>
            <a:chOff x="7781353" y="1875853"/>
            <a:chExt cx="4416425" cy="1334770"/>
          </a:xfrm>
        </p:grpSpPr>
        <p:sp>
          <p:nvSpPr>
            <p:cNvPr id="26" name="object 26"/>
            <p:cNvSpPr/>
            <p:nvPr/>
          </p:nvSpPr>
          <p:spPr>
            <a:xfrm>
              <a:off x="7786751" y="1881251"/>
              <a:ext cx="4405630" cy="1323975"/>
            </a:xfrm>
            <a:custGeom>
              <a:avLst/>
              <a:gdLst/>
              <a:ahLst/>
              <a:cxnLst/>
              <a:rect l="l" t="t" r="r" b="b"/>
              <a:pathLst>
                <a:path w="4405630" h="1323975">
                  <a:moveTo>
                    <a:pt x="4164710" y="0"/>
                  </a:moveTo>
                  <a:lnTo>
                    <a:pt x="330962" y="0"/>
                  </a:lnTo>
                  <a:lnTo>
                    <a:pt x="0" y="661924"/>
                  </a:lnTo>
                  <a:lnTo>
                    <a:pt x="330962" y="1323975"/>
                  </a:lnTo>
                  <a:lnTo>
                    <a:pt x="4164710" y="1323975"/>
                  </a:lnTo>
                  <a:lnTo>
                    <a:pt x="4405249" y="842991"/>
                  </a:lnTo>
                  <a:lnTo>
                    <a:pt x="4405249" y="480891"/>
                  </a:lnTo>
                  <a:lnTo>
                    <a:pt x="4164710" y="0"/>
                  </a:lnTo>
                  <a:close/>
                </a:path>
              </a:pathLst>
            </a:custGeom>
            <a:solidFill>
              <a:srgbClr val="D6EC9E"/>
            </a:solidFill>
          </p:spPr>
          <p:txBody>
            <a:bodyPr wrap="square" lIns="0" tIns="0" rIns="0" bIns="0" rtlCol="0"/>
            <a:lstStyle/>
            <a:p>
              <a:endParaRPr/>
            </a:p>
          </p:txBody>
        </p:sp>
        <p:sp>
          <p:nvSpPr>
            <p:cNvPr id="27" name="object 27"/>
            <p:cNvSpPr/>
            <p:nvPr/>
          </p:nvSpPr>
          <p:spPr>
            <a:xfrm>
              <a:off x="7786751" y="1881251"/>
              <a:ext cx="4405630" cy="1323975"/>
            </a:xfrm>
            <a:custGeom>
              <a:avLst/>
              <a:gdLst/>
              <a:ahLst/>
              <a:cxnLst/>
              <a:rect l="l" t="t" r="r" b="b"/>
              <a:pathLst>
                <a:path w="4405630" h="1323975">
                  <a:moveTo>
                    <a:pt x="0" y="661924"/>
                  </a:moveTo>
                  <a:lnTo>
                    <a:pt x="330962" y="0"/>
                  </a:lnTo>
                  <a:lnTo>
                    <a:pt x="4164710" y="0"/>
                  </a:lnTo>
                  <a:lnTo>
                    <a:pt x="4405249" y="480891"/>
                  </a:lnTo>
                </a:path>
                <a:path w="4405630" h="1323975">
                  <a:moveTo>
                    <a:pt x="4405249" y="842991"/>
                  </a:moveTo>
                  <a:lnTo>
                    <a:pt x="4164710" y="1323975"/>
                  </a:lnTo>
                  <a:lnTo>
                    <a:pt x="330962" y="1323975"/>
                  </a:lnTo>
                  <a:lnTo>
                    <a:pt x="0" y="661924"/>
                  </a:lnTo>
                </a:path>
              </a:pathLst>
            </a:custGeom>
            <a:ln w="10795">
              <a:solidFill>
                <a:srgbClr val="154D57"/>
              </a:solidFill>
            </a:ln>
          </p:spPr>
          <p:txBody>
            <a:bodyPr wrap="square" lIns="0" tIns="0" rIns="0" bIns="0" rtlCol="0"/>
            <a:lstStyle/>
            <a:p>
              <a:endParaRPr/>
            </a:p>
          </p:txBody>
        </p:sp>
      </p:grpSp>
      <p:sp>
        <p:nvSpPr>
          <p:cNvPr id="28" name="object 28"/>
          <p:cNvSpPr txBox="1"/>
          <p:nvPr/>
        </p:nvSpPr>
        <p:spPr>
          <a:xfrm>
            <a:off x="8936355" y="2220912"/>
            <a:ext cx="221043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Corbel"/>
                <a:cs typeface="Corbel"/>
              </a:rPr>
              <a:t>3</a:t>
            </a:r>
            <a:r>
              <a:rPr sz="1800" spc="25" dirty="0">
                <a:latin typeface="Corbel"/>
                <a:cs typeface="Corbel"/>
              </a:rPr>
              <a:t> </a:t>
            </a:r>
            <a:r>
              <a:rPr sz="1800" b="1" spc="-20" dirty="0">
                <a:latin typeface="Corbel"/>
                <a:cs typeface="Corbel"/>
              </a:rPr>
              <a:t>Administrative Team</a:t>
            </a:r>
            <a:endParaRPr sz="1800">
              <a:latin typeface="Corbel"/>
              <a:cs typeface="Corbel"/>
            </a:endParaRPr>
          </a:p>
        </p:txBody>
      </p:sp>
      <p:grpSp>
        <p:nvGrpSpPr>
          <p:cNvPr id="29" name="object 29"/>
          <p:cNvGrpSpPr/>
          <p:nvPr/>
        </p:nvGrpSpPr>
        <p:grpSpPr>
          <a:xfrm>
            <a:off x="8657653" y="3514153"/>
            <a:ext cx="3211195" cy="1334770"/>
            <a:chOff x="8657653" y="3514153"/>
            <a:chExt cx="3211195" cy="1334770"/>
          </a:xfrm>
        </p:grpSpPr>
        <p:sp>
          <p:nvSpPr>
            <p:cNvPr id="30" name="object 30"/>
            <p:cNvSpPr/>
            <p:nvPr/>
          </p:nvSpPr>
          <p:spPr>
            <a:xfrm>
              <a:off x="8663051" y="3519550"/>
              <a:ext cx="3200400" cy="1323975"/>
            </a:xfrm>
            <a:custGeom>
              <a:avLst/>
              <a:gdLst/>
              <a:ahLst/>
              <a:cxnLst/>
              <a:rect l="l" t="t" r="r" b="b"/>
              <a:pathLst>
                <a:path w="3200400" h="1323975">
                  <a:moveTo>
                    <a:pt x="2869310" y="0"/>
                  </a:moveTo>
                  <a:lnTo>
                    <a:pt x="330962" y="0"/>
                  </a:lnTo>
                  <a:lnTo>
                    <a:pt x="0" y="661924"/>
                  </a:lnTo>
                  <a:lnTo>
                    <a:pt x="330962" y="1323975"/>
                  </a:lnTo>
                  <a:lnTo>
                    <a:pt x="2869310" y="1323975"/>
                  </a:lnTo>
                  <a:lnTo>
                    <a:pt x="3200400" y="661924"/>
                  </a:lnTo>
                  <a:lnTo>
                    <a:pt x="2869310" y="0"/>
                  </a:lnTo>
                  <a:close/>
                </a:path>
              </a:pathLst>
            </a:custGeom>
            <a:solidFill>
              <a:srgbClr val="D6EC9E"/>
            </a:solidFill>
          </p:spPr>
          <p:txBody>
            <a:bodyPr wrap="square" lIns="0" tIns="0" rIns="0" bIns="0" rtlCol="0"/>
            <a:lstStyle/>
            <a:p>
              <a:endParaRPr/>
            </a:p>
          </p:txBody>
        </p:sp>
        <p:sp>
          <p:nvSpPr>
            <p:cNvPr id="31" name="object 31"/>
            <p:cNvSpPr/>
            <p:nvPr/>
          </p:nvSpPr>
          <p:spPr>
            <a:xfrm>
              <a:off x="8663051" y="3519550"/>
              <a:ext cx="3200400" cy="1323975"/>
            </a:xfrm>
            <a:custGeom>
              <a:avLst/>
              <a:gdLst/>
              <a:ahLst/>
              <a:cxnLst/>
              <a:rect l="l" t="t" r="r" b="b"/>
              <a:pathLst>
                <a:path w="3200400" h="1323975">
                  <a:moveTo>
                    <a:pt x="0" y="661924"/>
                  </a:moveTo>
                  <a:lnTo>
                    <a:pt x="330962" y="0"/>
                  </a:lnTo>
                  <a:lnTo>
                    <a:pt x="2869310" y="0"/>
                  </a:lnTo>
                  <a:lnTo>
                    <a:pt x="3200400" y="661924"/>
                  </a:lnTo>
                  <a:lnTo>
                    <a:pt x="2869310" y="1323975"/>
                  </a:lnTo>
                  <a:lnTo>
                    <a:pt x="330962" y="1323975"/>
                  </a:lnTo>
                  <a:lnTo>
                    <a:pt x="0" y="661924"/>
                  </a:lnTo>
                  <a:close/>
                </a:path>
              </a:pathLst>
            </a:custGeom>
            <a:ln w="10795">
              <a:solidFill>
                <a:srgbClr val="154D57"/>
              </a:solidFill>
            </a:ln>
          </p:spPr>
          <p:txBody>
            <a:bodyPr wrap="square" lIns="0" tIns="0" rIns="0" bIns="0" rtlCol="0"/>
            <a:lstStyle/>
            <a:p>
              <a:endParaRPr/>
            </a:p>
          </p:txBody>
        </p:sp>
      </p:grpSp>
      <p:sp>
        <p:nvSpPr>
          <p:cNvPr id="32" name="object 32"/>
          <p:cNvSpPr txBox="1"/>
          <p:nvPr/>
        </p:nvSpPr>
        <p:spPr>
          <a:xfrm>
            <a:off x="9182989" y="3691826"/>
            <a:ext cx="2172970" cy="617220"/>
          </a:xfrm>
          <a:prstGeom prst="rect">
            <a:avLst/>
          </a:prstGeom>
        </p:spPr>
        <p:txBody>
          <a:bodyPr vert="horz" wrap="square" lIns="0" tIns="33655" rIns="0" bIns="0" rtlCol="0">
            <a:spAutoFit/>
          </a:bodyPr>
          <a:lstStyle/>
          <a:p>
            <a:pPr algn="ctr">
              <a:lnSpc>
                <a:spcPct val="100000"/>
              </a:lnSpc>
              <a:spcBef>
                <a:spcPts val="265"/>
              </a:spcBef>
            </a:pPr>
            <a:r>
              <a:rPr sz="1800" b="1" spc="-10" dirty="0">
                <a:latin typeface="Corbel"/>
                <a:cs typeface="Corbel"/>
              </a:rPr>
              <a:t>Preconstruction</a:t>
            </a:r>
            <a:r>
              <a:rPr sz="1800" b="1" spc="-60" dirty="0">
                <a:latin typeface="Corbel"/>
                <a:cs typeface="Corbel"/>
              </a:rPr>
              <a:t> </a:t>
            </a:r>
            <a:r>
              <a:rPr sz="1800" b="1" spc="-20" dirty="0">
                <a:latin typeface="Corbel"/>
                <a:cs typeface="Corbel"/>
              </a:rPr>
              <a:t>Team</a:t>
            </a:r>
            <a:endParaRPr sz="1800">
              <a:latin typeface="Corbel"/>
              <a:cs typeface="Corbel"/>
            </a:endParaRPr>
          </a:p>
          <a:p>
            <a:pPr marL="5080" algn="ctr">
              <a:lnSpc>
                <a:spcPct val="100000"/>
              </a:lnSpc>
              <a:spcBef>
                <a:spcPts val="170"/>
              </a:spcBef>
            </a:pPr>
            <a:r>
              <a:rPr sz="1800" dirty="0">
                <a:latin typeface="Corbel"/>
                <a:cs typeface="Corbel"/>
              </a:rPr>
              <a:t>2</a:t>
            </a:r>
            <a:r>
              <a:rPr sz="1800" spc="-15" dirty="0">
                <a:latin typeface="Corbel"/>
                <a:cs typeface="Corbel"/>
              </a:rPr>
              <a:t> </a:t>
            </a:r>
            <a:r>
              <a:rPr sz="1800" spc="-10" dirty="0">
                <a:latin typeface="Corbel"/>
                <a:cs typeface="Corbel"/>
              </a:rPr>
              <a:t>Estimators/PM</a:t>
            </a:r>
            <a:endParaRPr sz="1800">
              <a:latin typeface="Corbel"/>
              <a:cs typeface="Corbel"/>
            </a:endParaRPr>
          </a:p>
        </p:txBody>
      </p:sp>
      <p:pic>
        <p:nvPicPr>
          <p:cNvPr id="33" name="object 8" descr="A logo of a company&#10;&#10;Description automatically generated">
            <a:extLst>
              <a:ext uri="{FF2B5EF4-FFF2-40B4-BE49-F238E27FC236}">
                <a16:creationId xmlns:a16="http://schemas.microsoft.com/office/drawing/2014/main" id="{EC9E3C5C-EC3D-20F3-EFA7-32A1681C3995}"/>
              </a:ext>
            </a:extLst>
          </p:cNvPr>
          <p:cNvPicPr/>
          <p:nvPr/>
        </p:nvPicPr>
        <p:blipFill>
          <a:blip r:embed="rId2" cstate="print"/>
          <a:stretch>
            <a:fillRect/>
          </a:stretch>
        </p:blipFill>
        <p:spPr>
          <a:xfrm>
            <a:off x="472741" y="1959134"/>
            <a:ext cx="2619386" cy="24921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
            <a:ext cx="12191872" cy="6857873"/>
          </a:xfrm>
          <a:prstGeom prst="rect">
            <a:avLst/>
          </a:prstGeom>
        </p:spPr>
      </p:pic>
      <p:sp>
        <p:nvSpPr>
          <p:cNvPr id="3" name="object 3"/>
          <p:cNvSpPr txBox="1">
            <a:spLocks noGrp="1"/>
          </p:cNvSpPr>
          <p:nvPr>
            <p:ph type="title"/>
          </p:nvPr>
        </p:nvSpPr>
        <p:spPr>
          <a:xfrm>
            <a:off x="0" y="762000"/>
            <a:ext cx="3448050" cy="5324475"/>
          </a:xfrm>
          <a:prstGeom prst="rect">
            <a:avLst/>
          </a:prstGeom>
          <a:solidFill>
            <a:srgbClr val="40B9D2"/>
          </a:solidFill>
        </p:spPr>
        <p:txBody>
          <a:bodyPr vert="horz" wrap="square" lIns="0" tIns="0" rIns="0" bIns="0" rtlCol="0">
            <a:spAutoFit/>
          </a:bodyPr>
          <a:lstStyle/>
          <a:p>
            <a:pPr>
              <a:lnSpc>
                <a:spcPct val="100000"/>
              </a:lnSpc>
            </a:pPr>
            <a:endParaRPr sz="3600">
              <a:latin typeface="Times New Roman"/>
              <a:cs typeface="Times New Roman"/>
            </a:endParaRPr>
          </a:p>
          <a:p>
            <a:pPr>
              <a:lnSpc>
                <a:spcPct val="100000"/>
              </a:lnSpc>
              <a:spcBef>
                <a:spcPts val="2795"/>
              </a:spcBef>
            </a:pPr>
            <a:endParaRPr sz="3600">
              <a:latin typeface="Times New Roman"/>
              <a:cs typeface="Times New Roman"/>
            </a:endParaRPr>
          </a:p>
          <a:p>
            <a:pPr marL="468630" marR="616585" indent="60960" algn="ctr">
              <a:lnSpc>
                <a:spcPts val="3900"/>
              </a:lnSpc>
            </a:pPr>
            <a:r>
              <a:rPr sz="3600" b="1" spc="-20" dirty="0">
                <a:latin typeface="Garamond"/>
                <a:cs typeface="Garamond"/>
              </a:rPr>
              <a:t>SPC'S </a:t>
            </a:r>
            <a:r>
              <a:rPr sz="3600" b="1" spc="-10" dirty="0">
                <a:latin typeface="Garamond"/>
                <a:cs typeface="Garamond"/>
              </a:rPr>
              <a:t>BRIEF </a:t>
            </a:r>
            <a:r>
              <a:rPr sz="3600" b="1" spc="-75" dirty="0">
                <a:latin typeface="Garamond"/>
                <a:cs typeface="Garamond"/>
              </a:rPr>
              <a:t>TIMELINE</a:t>
            </a:r>
            <a:endParaRPr sz="3600">
              <a:latin typeface="Garamond"/>
              <a:cs typeface="Garamond"/>
            </a:endParaRPr>
          </a:p>
        </p:txBody>
      </p:sp>
      <p:sp>
        <p:nvSpPr>
          <p:cNvPr id="4" name="object 4"/>
          <p:cNvSpPr txBox="1"/>
          <p:nvPr/>
        </p:nvSpPr>
        <p:spPr>
          <a:xfrm>
            <a:off x="3695700" y="752475"/>
            <a:ext cx="7867650" cy="5334000"/>
          </a:xfrm>
          <a:prstGeom prst="rect">
            <a:avLst/>
          </a:prstGeom>
          <a:solidFill>
            <a:srgbClr val="FFFFFF">
              <a:alpha val="87841"/>
            </a:srgbClr>
          </a:solidFill>
        </p:spPr>
        <p:txBody>
          <a:bodyPr vert="horz" wrap="square" lIns="0" tIns="0" rIns="0" bIns="0" rtlCol="0">
            <a:spAutoFit/>
          </a:bodyPr>
          <a:lstStyle/>
          <a:p>
            <a:pPr>
              <a:lnSpc>
                <a:spcPct val="100000"/>
              </a:lnSpc>
            </a:pPr>
            <a:endParaRPr sz="2400">
              <a:latin typeface="Times New Roman"/>
              <a:cs typeface="Times New Roman"/>
            </a:endParaRPr>
          </a:p>
          <a:p>
            <a:pPr>
              <a:lnSpc>
                <a:spcPct val="100000"/>
              </a:lnSpc>
              <a:spcBef>
                <a:spcPts val="155"/>
              </a:spcBef>
            </a:pPr>
            <a:endParaRPr sz="2400">
              <a:latin typeface="Times New Roman"/>
              <a:cs typeface="Times New Roman"/>
            </a:endParaRPr>
          </a:p>
          <a:p>
            <a:pPr marL="274955" indent="-180340">
              <a:lnSpc>
                <a:spcPts val="2865"/>
              </a:lnSpc>
              <a:buClr>
                <a:srgbClr val="40B9D2"/>
              </a:buClr>
              <a:buFont typeface="Wingdings 2"/>
              <a:buChar char=""/>
              <a:tabLst>
                <a:tab pos="274955" algn="l"/>
              </a:tabLst>
            </a:pPr>
            <a:r>
              <a:rPr sz="2400" dirty="0">
                <a:solidFill>
                  <a:srgbClr val="585858"/>
                </a:solidFill>
                <a:latin typeface="Candara"/>
                <a:cs typeface="Candara"/>
              </a:rPr>
              <a:t>2019—</a:t>
            </a:r>
            <a:r>
              <a:rPr sz="2400" spc="-10" dirty="0">
                <a:solidFill>
                  <a:srgbClr val="585858"/>
                </a:solidFill>
                <a:latin typeface="Candara"/>
                <a:cs typeface="Candara"/>
              </a:rPr>
              <a:t>Started</a:t>
            </a:r>
            <a:r>
              <a:rPr sz="2400" spc="-20" dirty="0">
                <a:solidFill>
                  <a:srgbClr val="585858"/>
                </a:solidFill>
                <a:latin typeface="Candara"/>
                <a:cs typeface="Candara"/>
              </a:rPr>
              <a:t> </a:t>
            </a:r>
            <a:r>
              <a:rPr sz="2400" dirty="0">
                <a:solidFill>
                  <a:srgbClr val="585858"/>
                </a:solidFill>
                <a:latin typeface="Candara"/>
                <a:cs typeface="Candara"/>
              </a:rPr>
              <a:t>off</a:t>
            </a:r>
            <a:r>
              <a:rPr sz="2400" spc="-35" dirty="0">
                <a:solidFill>
                  <a:srgbClr val="585858"/>
                </a:solidFill>
                <a:latin typeface="Candara"/>
                <a:cs typeface="Candara"/>
              </a:rPr>
              <a:t> </a:t>
            </a:r>
            <a:r>
              <a:rPr sz="2400" dirty="0">
                <a:solidFill>
                  <a:srgbClr val="585858"/>
                </a:solidFill>
                <a:latin typeface="Candara"/>
                <a:cs typeface="Candara"/>
              </a:rPr>
              <a:t>as</a:t>
            </a:r>
            <a:r>
              <a:rPr sz="2400" spc="-70" dirty="0">
                <a:solidFill>
                  <a:srgbClr val="585858"/>
                </a:solidFill>
                <a:latin typeface="Candara"/>
                <a:cs typeface="Candara"/>
              </a:rPr>
              <a:t> </a:t>
            </a:r>
            <a:r>
              <a:rPr sz="2400" dirty="0">
                <a:solidFill>
                  <a:srgbClr val="585858"/>
                </a:solidFill>
                <a:latin typeface="Candara"/>
                <a:cs typeface="Candara"/>
              </a:rPr>
              <a:t>a</a:t>
            </a:r>
            <a:r>
              <a:rPr sz="2400" spc="-20" dirty="0">
                <a:solidFill>
                  <a:srgbClr val="585858"/>
                </a:solidFill>
                <a:latin typeface="Candara"/>
                <a:cs typeface="Candara"/>
              </a:rPr>
              <a:t> </a:t>
            </a:r>
            <a:r>
              <a:rPr sz="2400" dirty="0">
                <a:solidFill>
                  <a:srgbClr val="585858"/>
                </a:solidFill>
                <a:latin typeface="Candara"/>
                <a:cs typeface="Candara"/>
              </a:rPr>
              <a:t>KB2-Small</a:t>
            </a:r>
            <a:r>
              <a:rPr sz="2400" spc="-60" dirty="0">
                <a:solidFill>
                  <a:srgbClr val="585858"/>
                </a:solidFill>
                <a:latin typeface="Candara"/>
                <a:cs typeface="Candara"/>
              </a:rPr>
              <a:t> </a:t>
            </a:r>
            <a:r>
              <a:rPr sz="2400" dirty="0">
                <a:solidFill>
                  <a:srgbClr val="585858"/>
                </a:solidFill>
                <a:latin typeface="Candara"/>
                <a:cs typeface="Candara"/>
              </a:rPr>
              <a:t>commercial</a:t>
            </a:r>
            <a:r>
              <a:rPr sz="2400" spc="80" dirty="0">
                <a:solidFill>
                  <a:srgbClr val="585858"/>
                </a:solidFill>
                <a:latin typeface="Candara"/>
                <a:cs typeface="Candara"/>
              </a:rPr>
              <a:t> </a:t>
            </a:r>
            <a:r>
              <a:rPr sz="2400" spc="-50" dirty="0">
                <a:solidFill>
                  <a:srgbClr val="585858"/>
                </a:solidFill>
                <a:latin typeface="Candara"/>
                <a:cs typeface="Candara"/>
              </a:rPr>
              <a:t>&amp;</a:t>
            </a:r>
            <a:endParaRPr sz="2400">
              <a:latin typeface="Candara"/>
              <a:cs typeface="Candara"/>
            </a:endParaRPr>
          </a:p>
          <a:p>
            <a:pPr marL="1229360">
              <a:lnSpc>
                <a:spcPts val="2865"/>
              </a:lnSpc>
              <a:tabLst>
                <a:tab pos="3545204" algn="l"/>
              </a:tabLst>
            </a:pPr>
            <a:r>
              <a:rPr sz="2400" dirty="0">
                <a:solidFill>
                  <a:srgbClr val="585858"/>
                </a:solidFill>
                <a:latin typeface="Candara"/>
                <a:cs typeface="Candara"/>
              </a:rPr>
              <a:t>residential</a:t>
            </a:r>
            <a:r>
              <a:rPr sz="2400" spc="-85" dirty="0">
                <a:solidFill>
                  <a:srgbClr val="585858"/>
                </a:solidFill>
                <a:latin typeface="Candara"/>
                <a:cs typeface="Candara"/>
              </a:rPr>
              <a:t> </a:t>
            </a:r>
            <a:r>
              <a:rPr sz="2400" spc="-10" dirty="0">
                <a:solidFill>
                  <a:srgbClr val="585858"/>
                </a:solidFill>
                <a:latin typeface="Candara"/>
                <a:cs typeface="Candara"/>
              </a:rPr>
              <a:t>which</a:t>
            </a:r>
            <a:r>
              <a:rPr sz="2400" dirty="0">
                <a:solidFill>
                  <a:srgbClr val="585858"/>
                </a:solidFill>
                <a:latin typeface="Candara"/>
                <a:cs typeface="Candara"/>
              </a:rPr>
              <a:t>	has</a:t>
            </a:r>
            <a:r>
              <a:rPr sz="2400" spc="-70" dirty="0">
                <a:solidFill>
                  <a:srgbClr val="585858"/>
                </a:solidFill>
                <a:latin typeface="Candara"/>
                <a:cs typeface="Candara"/>
              </a:rPr>
              <a:t> </a:t>
            </a:r>
            <a:r>
              <a:rPr sz="2400" dirty="0">
                <a:solidFill>
                  <a:srgbClr val="585858"/>
                </a:solidFill>
                <a:latin typeface="Candara"/>
                <a:cs typeface="Candara"/>
              </a:rPr>
              <a:t>a</a:t>
            </a:r>
            <a:r>
              <a:rPr sz="2400" spc="-20" dirty="0">
                <a:solidFill>
                  <a:srgbClr val="585858"/>
                </a:solidFill>
                <a:latin typeface="Candara"/>
                <a:cs typeface="Candara"/>
              </a:rPr>
              <a:t> </a:t>
            </a:r>
            <a:r>
              <a:rPr sz="2400" dirty="0">
                <a:solidFill>
                  <a:srgbClr val="585858"/>
                </a:solidFill>
                <a:latin typeface="Candara"/>
                <a:cs typeface="Candara"/>
              </a:rPr>
              <a:t>$2</a:t>
            </a:r>
            <a:r>
              <a:rPr sz="2400" spc="-25" dirty="0">
                <a:solidFill>
                  <a:srgbClr val="585858"/>
                </a:solidFill>
                <a:latin typeface="Candara"/>
                <a:cs typeface="Candara"/>
              </a:rPr>
              <a:t> </a:t>
            </a:r>
            <a:r>
              <a:rPr sz="2400" dirty="0">
                <a:solidFill>
                  <a:srgbClr val="585858"/>
                </a:solidFill>
                <a:latin typeface="Candara"/>
                <a:cs typeface="Candara"/>
              </a:rPr>
              <a:t>million</a:t>
            </a:r>
            <a:r>
              <a:rPr sz="2400" spc="15" dirty="0">
                <a:solidFill>
                  <a:srgbClr val="585858"/>
                </a:solidFill>
                <a:latin typeface="Candara"/>
                <a:cs typeface="Candara"/>
              </a:rPr>
              <a:t> </a:t>
            </a:r>
            <a:r>
              <a:rPr sz="2400" dirty="0">
                <a:solidFill>
                  <a:srgbClr val="585858"/>
                </a:solidFill>
                <a:latin typeface="Candara"/>
                <a:cs typeface="Candara"/>
              </a:rPr>
              <a:t>cap</a:t>
            </a:r>
            <a:r>
              <a:rPr sz="2400" spc="-30" dirty="0">
                <a:solidFill>
                  <a:srgbClr val="585858"/>
                </a:solidFill>
                <a:latin typeface="Candara"/>
                <a:cs typeface="Candara"/>
              </a:rPr>
              <a:t> </a:t>
            </a:r>
            <a:r>
              <a:rPr sz="2400" dirty="0">
                <a:solidFill>
                  <a:srgbClr val="585858"/>
                </a:solidFill>
                <a:latin typeface="Candara"/>
                <a:cs typeface="Candara"/>
              </a:rPr>
              <a:t>per</a:t>
            </a:r>
            <a:r>
              <a:rPr sz="2400" spc="-65" dirty="0">
                <a:solidFill>
                  <a:srgbClr val="585858"/>
                </a:solidFill>
                <a:latin typeface="Candara"/>
                <a:cs typeface="Candara"/>
              </a:rPr>
              <a:t> </a:t>
            </a:r>
            <a:r>
              <a:rPr sz="2400" spc="-10" dirty="0">
                <a:solidFill>
                  <a:srgbClr val="585858"/>
                </a:solidFill>
                <a:latin typeface="Candara"/>
                <a:cs typeface="Candara"/>
              </a:rPr>
              <a:t>project.</a:t>
            </a:r>
            <a:endParaRPr sz="2400">
              <a:latin typeface="Candara"/>
              <a:cs typeface="Candara"/>
            </a:endParaRPr>
          </a:p>
          <a:p>
            <a:pPr marL="274955" marR="1061085" indent="-180340">
              <a:lnSpc>
                <a:spcPct val="101699"/>
              </a:lnSpc>
              <a:spcBef>
                <a:spcPts val="2855"/>
              </a:spcBef>
              <a:buClr>
                <a:srgbClr val="40B9D2"/>
              </a:buClr>
              <a:buFont typeface="Wingdings 2"/>
              <a:buChar char=""/>
              <a:tabLst>
                <a:tab pos="1162685" algn="l"/>
              </a:tabLst>
            </a:pPr>
            <a:r>
              <a:rPr sz="2400" dirty="0">
                <a:solidFill>
                  <a:srgbClr val="585858"/>
                </a:solidFill>
                <a:latin typeface="Candara"/>
                <a:cs typeface="Candara"/>
              </a:rPr>
              <a:t>2020—SPC</a:t>
            </a:r>
            <a:r>
              <a:rPr sz="2400" spc="-135" dirty="0">
                <a:solidFill>
                  <a:srgbClr val="585858"/>
                </a:solidFill>
                <a:latin typeface="Candara"/>
                <a:cs typeface="Candara"/>
              </a:rPr>
              <a:t> </a:t>
            </a:r>
            <a:r>
              <a:rPr sz="2400" dirty="0">
                <a:solidFill>
                  <a:srgbClr val="585858"/>
                </a:solidFill>
                <a:latin typeface="Candara"/>
                <a:cs typeface="Candara"/>
              </a:rPr>
              <a:t>changed</a:t>
            </a:r>
            <a:r>
              <a:rPr sz="2400" spc="-10" dirty="0">
                <a:solidFill>
                  <a:srgbClr val="585858"/>
                </a:solidFill>
                <a:latin typeface="Candara"/>
                <a:cs typeface="Candara"/>
              </a:rPr>
              <a:t> </a:t>
            </a:r>
            <a:r>
              <a:rPr sz="2400" dirty="0">
                <a:solidFill>
                  <a:srgbClr val="585858"/>
                </a:solidFill>
                <a:latin typeface="Candara"/>
                <a:cs typeface="Candara"/>
              </a:rPr>
              <a:t>to</a:t>
            </a:r>
            <a:r>
              <a:rPr sz="2400" spc="10" dirty="0">
                <a:solidFill>
                  <a:srgbClr val="585858"/>
                </a:solidFill>
                <a:latin typeface="Candara"/>
                <a:cs typeface="Candara"/>
              </a:rPr>
              <a:t> </a:t>
            </a:r>
            <a:r>
              <a:rPr sz="2400" dirty="0">
                <a:solidFill>
                  <a:srgbClr val="585858"/>
                </a:solidFill>
                <a:latin typeface="Candara"/>
                <a:cs typeface="Candara"/>
              </a:rPr>
              <a:t>KB1</a:t>
            </a:r>
            <a:r>
              <a:rPr sz="2400" spc="-80" dirty="0">
                <a:solidFill>
                  <a:srgbClr val="585858"/>
                </a:solidFill>
                <a:latin typeface="Candara"/>
                <a:cs typeface="Candara"/>
              </a:rPr>
              <a:t> </a:t>
            </a:r>
            <a:r>
              <a:rPr sz="2400" dirty="0">
                <a:solidFill>
                  <a:srgbClr val="585858"/>
                </a:solidFill>
                <a:latin typeface="Candara"/>
                <a:cs typeface="Candara"/>
              </a:rPr>
              <a:t>–Large</a:t>
            </a:r>
            <a:r>
              <a:rPr sz="2400" spc="-95" dirty="0">
                <a:solidFill>
                  <a:srgbClr val="585858"/>
                </a:solidFill>
                <a:latin typeface="Candara"/>
                <a:cs typeface="Candara"/>
              </a:rPr>
              <a:t> </a:t>
            </a:r>
            <a:r>
              <a:rPr sz="2400" dirty="0">
                <a:solidFill>
                  <a:srgbClr val="585858"/>
                </a:solidFill>
                <a:latin typeface="Candara"/>
                <a:cs typeface="Candara"/>
              </a:rPr>
              <a:t>commercial</a:t>
            </a:r>
            <a:r>
              <a:rPr sz="2400" spc="45" dirty="0">
                <a:solidFill>
                  <a:srgbClr val="585858"/>
                </a:solidFill>
                <a:latin typeface="Candara"/>
                <a:cs typeface="Candara"/>
              </a:rPr>
              <a:t> </a:t>
            </a:r>
            <a:r>
              <a:rPr sz="2400" spc="-25" dirty="0">
                <a:solidFill>
                  <a:srgbClr val="585858"/>
                </a:solidFill>
                <a:latin typeface="Candara"/>
                <a:cs typeface="Candara"/>
              </a:rPr>
              <a:t>and 	</a:t>
            </a:r>
            <a:r>
              <a:rPr sz="2400" dirty="0">
                <a:solidFill>
                  <a:srgbClr val="585858"/>
                </a:solidFill>
                <a:latin typeface="Candara"/>
                <a:cs typeface="Candara"/>
              </a:rPr>
              <a:t>residential</a:t>
            </a:r>
            <a:r>
              <a:rPr sz="2400" spc="20" dirty="0">
                <a:solidFill>
                  <a:srgbClr val="585858"/>
                </a:solidFill>
                <a:latin typeface="Candara"/>
                <a:cs typeface="Candara"/>
              </a:rPr>
              <a:t> </a:t>
            </a:r>
            <a:r>
              <a:rPr sz="2400" dirty="0">
                <a:solidFill>
                  <a:srgbClr val="585858"/>
                </a:solidFill>
                <a:latin typeface="Candara"/>
                <a:cs typeface="Candara"/>
              </a:rPr>
              <a:t>with</a:t>
            </a:r>
            <a:r>
              <a:rPr sz="2400" spc="-80" dirty="0">
                <a:solidFill>
                  <a:srgbClr val="585858"/>
                </a:solidFill>
                <a:latin typeface="Candara"/>
                <a:cs typeface="Candara"/>
              </a:rPr>
              <a:t> </a:t>
            </a:r>
            <a:r>
              <a:rPr sz="2400" dirty="0">
                <a:solidFill>
                  <a:srgbClr val="585858"/>
                </a:solidFill>
                <a:latin typeface="Candara"/>
                <a:cs typeface="Candara"/>
              </a:rPr>
              <a:t>no</a:t>
            </a:r>
            <a:r>
              <a:rPr sz="2400" spc="-10" dirty="0">
                <a:solidFill>
                  <a:srgbClr val="585858"/>
                </a:solidFill>
                <a:latin typeface="Candara"/>
                <a:cs typeface="Candara"/>
              </a:rPr>
              <a:t> </a:t>
            </a:r>
            <a:r>
              <a:rPr sz="2400" spc="-20" dirty="0">
                <a:solidFill>
                  <a:srgbClr val="585858"/>
                </a:solidFill>
                <a:latin typeface="Candara"/>
                <a:cs typeface="Candara"/>
              </a:rPr>
              <a:t>cap.</a:t>
            </a:r>
            <a:endParaRPr sz="2400">
              <a:latin typeface="Candara"/>
              <a:cs typeface="Candara"/>
            </a:endParaRPr>
          </a:p>
          <a:p>
            <a:pPr marL="274955" indent="-180340">
              <a:lnSpc>
                <a:spcPts val="2755"/>
              </a:lnSpc>
              <a:spcBef>
                <a:spcPts val="875"/>
              </a:spcBef>
              <a:buClr>
                <a:srgbClr val="40B9D2"/>
              </a:buClr>
              <a:buFont typeface="Wingdings 2"/>
              <a:buChar char=""/>
              <a:tabLst>
                <a:tab pos="274955" algn="l"/>
              </a:tabLst>
            </a:pPr>
            <a:r>
              <a:rPr sz="2400" dirty="0">
                <a:solidFill>
                  <a:srgbClr val="585858"/>
                </a:solidFill>
                <a:latin typeface="Candara"/>
                <a:cs typeface="Candara"/>
              </a:rPr>
              <a:t>2022—</a:t>
            </a:r>
            <a:r>
              <a:rPr sz="2400" spc="-10" dirty="0">
                <a:solidFill>
                  <a:srgbClr val="585858"/>
                </a:solidFill>
                <a:latin typeface="Candara"/>
                <a:cs typeface="Candara"/>
              </a:rPr>
              <a:t>SPC</a:t>
            </a:r>
            <a:r>
              <a:rPr sz="2400" spc="-125" dirty="0">
                <a:solidFill>
                  <a:srgbClr val="585858"/>
                </a:solidFill>
                <a:latin typeface="Candara"/>
                <a:cs typeface="Candara"/>
              </a:rPr>
              <a:t> </a:t>
            </a:r>
            <a:r>
              <a:rPr sz="2400" dirty="0">
                <a:solidFill>
                  <a:srgbClr val="585858"/>
                </a:solidFill>
                <a:latin typeface="Candara"/>
                <a:cs typeface="Candara"/>
              </a:rPr>
              <a:t>achieved</a:t>
            </a:r>
            <a:r>
              <a:rPr sz="2400" spc="80" dirty="0">
                <a:solidFill>
                  <a:srgbClr val="585858"/>
                </a:solidFill>
                <a:latin typeface="Candara"/>
                <a:cs typeface="Candara"/>
              </a:rPr>
              <a:t> </a:t>
            </a:r>
            <a:r>
              <a:rPr sz="2400" dirty="0">
                <a:solidFill>
                  <a:srgbClr val="585858"/>
                </a:solidFill>
                <a:latin typeface="Candara"/>
                <a:cs typeface="Candara"/>
              </a:rPr>
              <a:t>SBA</a:t>
            </a:r>
            <a:r>
              <a:rPr sz="2400" spc="-25" dirty="0">
                <a:solidFill>
                  <a:srgbClr val="585858"/>
                </a:solidFill>
                <a:latin typeface="Candara"/>
                <a:cs typeface="Candara"/>
              </a:rPr>
              <a:t> </a:t>
            </a:r>
            <a:r>
              <a:rPr sz="2400" dirty="0">
                <a:solidFill>
                  <a:srgbClr val="585858"/>
                </a:solidFill>
                <a:latin typeface="Candara"/>
                <a:cs typeface="Candara"/>
              </a:rPr>
              <a:t>8a</a:t>
            </a:r>
            <a:r>
              <a:rPr sz="2400" spc="-95" dirty="0">
                <a:solidFill>
                  <a:srgbClr val="585858"/>
                </a:solidFill>
                <a:latin typeface="Candara"/>
                <a:cs typeface="Candara"/>
              </a:rPr>
              <a:t> </a:t>
            </a:r>
            <a:r>
              <a:rPr sz="2400" spc="-10" dirty="0">
                <a:solidFill>
                  <a:srgbClr val="585858"/>
                </a:solidFill>
                <a:latin typeface="Candara"/>
                <a:cs typeface="Candara"/>
              </a:rPr>
              <a:t>status</a:t>
            </a:r>
            <a:endParaRPr sz="2400">
              <a:latin typeface="Candara"/>
              <a:cs typeface="Candara"/>
            </a:endParaRPr>
          </a:p>
          <a:p>
            <a:pPr marL="94615">
              <a:lnSpc>
                <a:spcPts val="2755"/>
              </a:lnSpc>
            </a:pPr>
            <a:r>
              <a:rPr sz="2400" b="1" dirty="0">
                <a:solidFill>
                  <a:srgbClr val="585858"/>
                </a:solidFill>
                <a:latin typeface="Candara"/>
                <a:cs typeface="Candara"/>
              </a:rPr>
              <a:t>Only</a:t>
            </a:r>
            <a:r>
              <a:rPr sz="2400" b="1" spc="-20" dirty="0">
                <a:solidFill>
                  <a:srgbClr val="585858"/>
                </a:solidFill>
                <a:latin typeface="Candara"/>
                <a:cs typeface="Candara"/>
              </a:rPr>
              <a:t> </a:t>
            </a:r>
            <a:r>
              <a:rPr sz="2400" b="1" dirty="0">
                <a:solidFill>
                  <a:srgbClr val="585858"/>
                </a:solidFill>
                <a:latin typeface="Candara"/>
                <a:cs typeface="Candara"/>
              </a:rPr>
              <a:t>Tribe</a:t>
            </a:r>
            <a:r>
              <a:rPr sz="2400" b="1" spc="-70" dirty="0">
                <a:solidFill>
                  <a:srgbClr val="585858"/>
                </a:solidFill>
                <a:latin typeface="Candara"/>
                <a:cs typeface="Candara"/>
              </a:rPr>
              <a:t> </a:t>
            </a:r>
            <a:r>
              <a:rPr sz="2400" b="1" dirty="0">
                <a:solidFill>
                  <a:srgbClr val="585858"/>
                </a:solidFill>
                <a:latin typeface="Candara"/>
                <a:cs typeface="Candara"/>
              </a:rPr>
              <a:t>in</a:t>
            </a:r>
            <a:r>
              <a:rPr sz="2400" b="1" spc="-5" dirty="0">
                <a:solidFill>
                  <a:srgbClr val="585858"/>
                </a:solidFill>
                <a:latin typeface="Candara"/>
                <a:cs typeface="Candara"/>
              </a:rPr>
              <a:t> </a:t>
            </a:r>
            <a:r>
              <a:rPr sz="2400" b="1" dirty="0">
                <a:solidFill>
                  <a:srgbClr val="585858"/>
                </a:solidFill>
                <a:latin typeface="Candara"/>
                <a:cs typeface="Candara"/>
              </a:rPr>
              <a:t>Arizona</a:t>
            </a:r>
            <a:r>
              <a:rPr sz="2400" b="1" spc="-90" dirty="0">
                <a:solidFill>
                  <a:srgbClr val="585858"/>
                </a:solidFill>
                <a:latin typeface="Candara"/>
                <a:cs typeface="Candara"/>
              </a:rPr>
              <a:t> </a:t>
            </a:r>
            <a:r>
              <a:rPr sz="2400" b="1" dirty="0">
                <a:solidFill>
                  <a:srgbClr val="585858"/>
                </a:solidFill>
                <a:latin typeface="Candara"/>
                <a:cs typeface="Candara"/>
              </a:rPr>
              <a:t>with</a:t>
            </a:r>
            <a:r>
              <a:rPr sz="2400" b="1" spc="-10" dirty="0">
                <a:solidFill>
                  <a:srgbClr val="585858"/>
                </a:solidFill>
                <a:latin typeface="Candara"/>
                <a:cs typeface="Candara"/>
              </a:rPr>
              <a:t> </a:t>
            </a:r>
            <a:r>
              <a:rPr sz="2400" b="1" dirty="0">
                <a:solidFill>
                  <a:srgbClr val="585858"/>
                </a:solidFill>
                <a:latin typeface="Candara"/>
                <a:cs typeface="Candara"/>
              </a:rPr>
              <a:t>an</a:t>
            </a:r>
            <a:r>
              <a:rPr sz="2400" b="1" spc="-80" dirty="0">
                <a:solidFill>
                  <a:srgbClr val="585858"/>
                </a:solidFill>
                <a:latin typeface="Candara"/>
                <a:cs typeface="Candara"/>
              </a:rPr>
              <a:t> </a:t>
            </a:r>
            <a:r>
              <a:rPr sz="2400" b="1" dirty="0">
                <a:solidFill>
                  <a:srgbClr val="585858"/>
                </a:solidFill>
                <a:latin typeface="Candara"/>
                <a:cs typeface="Candara"/>
              </a:rPr>
              <a:t>8(a)</a:t>
            </a:r>
            <a:r>
              <a:rPr sz="2400" b="1" spc="10" dirty="0">
                <a:solidFill>
                  <a:srgbClr val="585858"/>
                </a:solidFill>
                <a:latin typeface="Candara"/>
                <a:cs typeface="Candara"/>
              </a:rPr>
              <a:t> </a:t>
            </a:r>
            <a:r>
              <a:rPr sz="2400" b="1" dirty="0">
                <a:solidFill>
                  <a:srgbClr val="585858"/>
                </a:solidFill>
                <a:latin typeface="Candara"/>
                <a:cs typeface="Candara"/>
              </a:rPr>
              <a:t>Construction</a:t>
            </a:r>
            <a:r>
              <a:rPr sz="2400" b="1" spc="-80" dirty="0">
                <a:solidFill>
                  <a:srgbClr val="585858"/>
                </a:solidFill>
                <a:latin typeface="Candara"/>
                <a:cs typeface="Candara"/>
              </a:rPr>
              <a:t> </a:t>
            </a:r>
            <a:r>
              <a:rPr sz="2400" b="1" spc="-10" dirty="0">
                <a:solidFill>
                  <a:srgbClr val="585858"/>
                </a:solidFill>
                <a:latin typeface="Candara"/>
                <a:cs typeface="Candara"/>
              </a:rPr>
              <a:t>Company.</a:t>
            </a:r>
            <a:endParaRPr sz="2400">
              <a:latin typeface="Candara"/>
              <a:cs typeface="Candara"/>
            </a:endParaRPr>
          </a:p>
          <a:p>
            <a:pPr marL="274955" marR="524510" indent="-180340">
              <a:lnSpc>
                <a:spcPts val="2550"/>
              </a:lnSpc>
              <a:spcBef>
                <a:spcPts val="2660"/>
              </a:spcBef>
              <a:buClr>
                <a:srgbClr val="40B9D2"/>
              </a:buClr>
              <a:buFont typeface="Wingdings 2"/>
              <a:buChar char=""/>
              <a:tabLst>
                <a:tab pos="1229360" algn="l"/>
              </a:tabLst>
            </a:pPr>
            <a:r>
              <a:rPr sz="2400" dirty="0">
                <a:solidFill>
                  <a:srgbClr val="585858"/>
                </a:solidFill>
                <a:latin typeface="Candara"/>
                <a:cs typeface="Candara"/>
              </a:rPr>
              <a:t>2023—</a:t>
            </a:r>
            <a:r>
              <a:rPr sz="2400" spc="-10" dirty="0">
                <a:solidFill>
                  <a:srgbClr val="585858"/>
                </a:solidFill>
                <a:latin typeface="Candara"/>
                <a:cs typeface="Candara"/>
              </a:rPr>
              <a:t>Updating</a:t>
            </a:r>
            <a:r>
              <a:rPr sz="2400" spc="-125" dirty="0">
                <a:solidFill>
                  <a:srgbClr val="585858"/>
                </a:solidFill>
                <a:latin typeface="Candara"/>
                <a:cs typeface="Candara"/>
              </a:rPr>
              <a:t> </a:t>
            </a:r>
            <a:r>
              <a:rPr sz="2400" dirty="0">
                <a:solidFill>
                  <a:srgbClr val="585858"/>
                </a:solidFill>
                <a:latin typeface="Candara"/>
                <a:cs typeface="Candara"/>
              </a:rPr>
              <a:t>and</a:t>
            </a:r>
            <a:r>
              <a:rPr sz="2400" spc="-130" dirty="0">
                <a:solidFill>
                  <a:srgbClr val="585858"/>
                </a:solidFill>
                <a:latin typeface="Candara"/>
                <a:cs typeface="Candara"/>
              </a:rPr>
              <a:t> </a:t>
            </a:r>
            <a:r>
              <a:rPr sz="2400" dirty="0">
                <a:solidFill>
                  <a:srgbClr val="585858"/>
                </a:solidFill>
                <a:latin typeface="Candara"/>
                <a:cs typeface="Candara"/>
              </a:rPr>
              <a:t>Redefining</a:t>
            </a:r>
            <a:r>
              <a:rPr sz="2400" spc="10" dirty="0">
                <a:solidFill>
                  <a:srgbClr val="585858"/>
                </a:solidFill>
                <a:latin typeface="Candara"/>
                <a:cs typeface="Candara"/>
              </a:rPr>
              <a:t> </a:t>
            </a:r>
            <a:r>
              <a:rPr sz="2400" dirty="0">
                <a:solidFill>
                  <a:srgbClr val="585858"/>
                </a:solidFill>
                <a:latin typeface="Candara"/>
                <a:cs typeface="Candara"/>
              </a:rPr>
              <a:t>Strategic</a:t>
            </a:r>
            <a:r>
              <a:rPr sz="2400" spc="85" dirty="0">
                <a:solidFill>
                  <a:srgbClr val="585858"/>
                </a:solidFill>
                <a:latin typeface="Candara"/>
                <a:cs typeface="Candara"/>
              </a:rPr>
              <a:t> </a:t>
            </a:r>
            <a:r>
              <a:rPr sz="2400" dirty="0">
                <a:solidFill>
                  <a:srgbClr val="585858"/>
                </a:solidFill>
                <a:latin typeface="Candara"/>
                <a:cs typeface="Candara"/>
              </a:rPr>
              <a:t>Plan</a:t>
            </a:r>
            <a:r>
              <a:rPr sz="2400" spc="-100" dirty="0">
                <a:solidFill>
                  <a:srgbClr val="585858"/>
                </a:solidFill>
                <a:latin typeface="Candara"/>
                <a:cs typeface="Candara"/>
              </a:rPr>
              <a:t> </a:t>
            </a:r>
            <a:r>
              <a:rPr sz="2400" spc="-10" dirty="0">
                <a:solidFill>
                  <a:srgbClr val="585858"/>
                </a:solidFill>
                <a:latin typeface="Candara"/>
                <a:cs typeface="Candara"/>
              </a:rPr>
              <a:t>Analysis 	</a:t>
            </a:r>
            <a:r>
              <a:rPr sz="2400" dirty="0">
                <a:solidFill>
                  <a:srgbClr val="585858"/>
                </a:solidFill>
                <a:latin typeface="Candara"/>
                <a:cs typeface="Candara"/>
              </a:rPr>
              <a:t>&amp;</a:t>
            </a:r>
            <a:r>
              <a:rPr sz="2400" spc="-75" dirty="0">
                <a:solidFill>
                  <a:srgbClr val="585858"/>
                </a:solidFill>
                <a:latin typeface="Candara"/>
                <a:cs typeface="Candara"/>
              </a:rPr>
              <a:t> </a:t>
            </a:r>
            <a:r>
              <a:rPr sz="2400" dirty="0">
                <a:solidFill>
                  <a:srgbClr val="585858"/>
                </a:solidFill>
                <a:latin typeface="Candara"/>
                <a:cs typeface="Candara"/>
              </a:rPr>
              <a:t>Marketing</a:t>
            </a:r>
            <a:r>
              <a:rPr sz="2400" spc="-30" dirty="0">
                <a:solidFill>
                  <a:srgbClr val="585858"/>
                </a:solidFill>
                <a:latin typeface="Candara"/>
                <a:cs typeface="Candara"/>
              </a:rPr>
              <a:t> </a:t>
            </a:r>
            <a:r>
              <a:rPr sz="2400" spc="-10" dirty="0">
                <a:solidFill>
                  <a:srgbClr val="585858"/>
                </a:solidFill>
                <a:latin typeface="Candara"/>
                <a:cs typeface="Candara"/>
              </a:rPr>
              <a:t>Plan.</a:t>
            </a:r>
            <a:endParaRPr sz="2400">
              <a:latin typeface="Candara"/>
              <a:cs typeface="Candara"/>
            </a:endParaRPr>
          </a:p>
        </p:txBody>
      </p:sp>
      <p:sp>
        <p:nvSpPr>
          <p:cNvPr id="5" name="object 5"/>
          <p:cNvSpPr/>
          <p:nvPr/>
        </p:nvSpPr>
        <p:spPr>
          <a:xfrm>
            <a:off x="11820525" y="762000"/>
            <a:ext cx="371475" cy="5324475"/>
          </a:xfrm>
          <a:custGeom>
            <a:avLst/>
            <a:gdLst/>
            <a:ahLst/>
            <a:cxnLst/>
            <a:rect l="l" t="t" r="r" b="b"/>
            <a:pathLst>
              <a:path w="371475" h="5324475">
                <a:moveTo>
                  <a:pt x="0" y="5324475"/>
                </a:moveTo>
                <a:lnTo>
                  <a:pt x="371475" y="5324475"/>
                </a:lnTo>
                <a:lnTo>
                  <a:pt x="371475" y="0"/>
                </a:lnTo>
                <a:lnTo>
                  <a:pt x="0" y="0"/>
                </a:lnTo>
                <a:lnTo>
                  <a:pt x="0" y="5324475"/>
                </a:lnTo>
                <a:close/>
              </a:path>
            </a:pathLst>
          </a:custGeom>
          <a:solidFill>
            <a:srgbClr val="C7C7C7">
              <a:alpha val="49803"/>
            </a:srgbClr>
          </a:solid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1787" y="1305560"/>
            <a:ext cx="2637790" cy="381000"/>
          </a:xfrm>
          <a:prstGeom prst="rect">
            <a:avLst/>
          </a:prstGeom>
        </p:spPr>
        <p:txBody>
          <a:bodyPr vert="horz" wrap="square" lIns="0" tIns="16510" rIns="0" bIns="0" rtlCol="0">
            <a:spAutoFit/>
          </a:bodyPr>
          <a:lstStyle/>
          <a:p>
            <a:pPr marL="12700">
              <a:lnSpc>
                <a:spcPct val="100000"/>
              </a:lnSpc>
              <a:spcBef>
                <a:spcPts val="130"/>
              </a:spcBef>
            </a:pPr>
            <a:r>
              <a:rPr sz="2300" spc="-40" dirty="0">
                <a:solidFill>
                  <a:srgbClr val="FFFFFF"/>
                </a:solidFill>
                <a:latin typeface="Corbel"/>
                <a:cs typeface="Corbel"/>
              </a:rPr>
              <a:t>8a</a:t>
            </a:r>
            <a:r>
              <a:rPr sz="2300" spc="-250" dirty="0">
                <a:solidFill>
                  <a:srgbClr val="FFFFFF"/>
                </a:solidFill>
                <a:latin typeface="Corbel"/>
                <a:cs typeface="Corbel"/>
              </a:rPr>
              <a:t> </a:t>
            </a:r>
            <a:r>
              <a:rPr sz="2300" spc="-80" dirty="0">
                <a:solidFill>
                  <a:srgbClr val="FFFFFF"/>
                </a:solidFill>
                <a:latin typeface="Corbel"/>
                <a:cs typeface="Corbel"/>
              </a:rPr>
              <a:t>General</a:t>
            </a:r>
            <a:r>
              <a:rPr sz="2300" spc="5" dirty="0">
                <a:solidFill>
                  <a:srgbClr val="FFFFFF"/>
                </a:solidFill>
                <a:latin typeface="Corbel"/>
                <a:cs typeface="Corbel"/>
              </a:rPr>
              <a:t> </a:t>
            </a:r>
            <a:r>
              <a:rPr sz="2300" spc="-55" dirty="0">
                <a:solidFill>
                  <a:srgbClr val="FFFFFF"/>
                </a:solidFill>
                <a:latin typeface="Corbel"/>
                <a:cs typeface="Corbel"/>
              </a:rPr>
              <a:t>Contracting</a:t>
            </a:r>
            <a:endParaRPr sz="2300" dirty="0">
              <a:latin typeface="Corbel"/>
              <a:cs typeface="Corbel"/>
            </a:endParaRPr>
          </a:p>
        </p:txBody>
      </p:sp>
      <p:sp>
        <p:nvSpPr>
          <p:cNvPr id="3" name="object 3"/>
          <p:cNvSpPr txBox="1"/>
          <p:nvPr/>
        </p:nvSpPr>
        <p:spPr>
          <a:xfrm>
            <a:off x="503555" y="1935416"/>
            <a:ext cx="2482215" cy="1334135"/>
          </a:xfrm>
          <a:prstGeom prst="rect">
            <a:avLst/>
          </a:prstGeom>
        </p:spPr>
        <p:txBody>
          <a:bodyPr vert="horz" wrap="square" lIns="0" tIns="48894" rIns="0" bIns="0" rtlCol="0">
            <a:spAutoFit/>
          </a:bodyPr>
          <a:lstStyle/>
          <a:p>
            <a:pPr marL="12700" marR="5080">
              <a:lnSpc>
                <a:spcPct val="90700"/>
              </a:lnSpc>
              <a:spcBef>
                <a:spcPts val="384"/>
              </a:spcBef>
            </a:pPr>
            <a:r>
              <a:rPr sz="2300" spc="-65" dirty="0">
                <a:solidFill>
                  <a:srgbClr val="FFFFFF"/>
                </a:solidFill>
                <a:latin typeface="Candara"/>
                <a:cs typeface="Candara"/>
              </a:rPr>
              <a:t>Status</a:t>
            </a:r>
            <a:r>
              <a:rPr sz="2300" spc="-90" dirty="0">
                <a:solidFill>
                  <a:srgbClr val="FFFFFF"/>
                </a:solidFill>
                <a:latin typeface="Candara"/>
                <a:cs typeface="Candara"/>
              </a:rPr>
              <a:t> </a:t>
            </a:r>
            <a:r>
              <a:rPr sz="2300" spc="-70" dirty="0">
                <a:solidFill>
                  <a:srgbClr val="FFFFFF"/>
                </a:solidFill>
                <a:latin typeface="Candara"/>
                <a:cs typeface="Candara"/>
              </a:rPr>
              <a:t>allows</a:t>
            </a:r>
            <a:r>
              <a:rPr sz="2300" spc="-5" dirty="0">
                <a:solidFill>
                  <a:srgbClr val="FFFFFF"/>
                </a:solidFill>
                <a:latin typeface="Candara"/>
                <a:cs typeface="Candara"/>
              </a:rPr>
              <a:t> </a:t>
            </a:r>
            <a:r>
              <a:rPr sz="2300" spc="-50" dirty="0">
                <a:solidFill>
                  <a:srgbClr val="FFFFFF"/>
                </a:solidFill>
                <a:latin typeface="Candara"/>
                <a:cs typeface="Candara"/>
              </a:rPr>
              <a:t>for</a:t>
            </a:r>
            <a:r>
              <a:rPr sz="2300" spc="-170" dirty="0">
                <a:solidFill>
                  <a:srgbClr val="FFFFFF"/>
                </a:solidFill>
                <a:latin typeface="Candara"/>
                <a:cs typeface="Candara"/>
              </a:rPr>
              <a:t> </a:t>
            </a:r>
            <a:r>
              <a:rPr sz="2300" spc="-40" dirty="0">
                <a:solidFill>
                  <a:srgbClr val="FFFFFF"/>
                </a:solidFill>
                <a:latin typeface="Candara"/>
                <a:cs typeface="Candara"/>
              </a:rPr>
              <a:t>sole </a:t>
            </a:r>
            <a:r>
              <a:rPr sz="2300" spc="-65" dirty="0">
                <a:solidFill>
                  <a:srgbClr val="FFFFFF"/>
                </a:solidFill>
                <a:latin typeface="Candara"/>
                <a:cs typeface="Candara"/>
              </a:rPr>
              <a:t>source</a:t>
            </a:r>
            <a:r>
              <a:rPr sz="2300" spc="-75" dirty="0">
                <a:solidFill>
                  <a:srgbClr val="FFFFFF"/>
                </a:solidFill>
                <a:latin typeface="Candara"/>
                <a:cs typeface="Candara"/>
              </a:rPr>
              <a:t> </a:t>
            </a:r>
            <a:r>
              <a:rPr sz="2300" spc="-10" dirty="0">
                <a:solidFill>
                  <a:srgbClr val="FFFFFF"/>
                </a:solidFill>
                <a:latin typeface="Candara"/>
                <a:cs typeface="Candara"/>
              </a:rPr>
              <a:t>contracting </a:t>
            </a:r>
            <a:r>
              <a:rPr sz="2300" spc="-50" dirty="0">
                <a:solidFill>
                  <a:srgbClr val="FFFFFF"/>
                </a:solidFill>
                <a:latin typeface="Candara"/>
                <a:cs typeface="Candara"/>
              </a:rPr>
              <a:t>with</a:t>
            </a:r>
            <a:r>
              <a:rPr sz="2300" spc="-170" dirty="0">
                <a:solidFill>
                  <a:srgbClr val="FFFFFF"/>
                </a:solidFill>
                <a:latin typeface="Candara"/>
                <a:cs typeface="Candara"/>
              </a:rPr>
              <a:t> </a:t>
            </a:r>
            <a:r>
              <a:rPr sz="2300" spc="-50" dirty="0">
                <a:solidFill>
                  <a:srgbClr val="FFFFFF"/>
                </a:solidFill>
                <a:latin typeface="Candara"/>
                <a:cs typeface="Candara"/>
              </a:rPr>
              <a:t>the</a:t>
            </a:r>
            <a:r>
              <a:rPr sz="2300" spc="-105" dirty="0">
                <a:solidFill>
                  <a:srgbClr val="FFFFFF"/>
                </a:solidFill>
                <a:latin typeface="Candara"/>
                <a:cs typeface="Candara"/>
              </a:rPr>
              <a:t> </a:t>
            </a:r>
            <a:r>
              <a:rPr sz="2300" spc="-45" dirty="0">
                <a:solidFill>
                  <a:srgbClr val="FFFFFF"/>
                </a:solidFill>
                <a:latin typeface="Candara"/>
                <a:cs typeface="Candara"/>
              </a:rPr>
              <a:t>US</a:t>
            </a:r>
            <a:r>
              <a:rPr sz="2300" spc="-100" dirty="0">
                <a:solidFill>
                  <a:srgbClr val="FFFFFF"/>
                </a:solidFill>
                <a:latin typeface="Candara"/>
                <a:cs typeface="Candara"/>
              </a:rPr>
              <a:t> </a:t>
            </a:r>
            <a:r>
              <a:rPr sz="2300" spc="-10" dirty="0">
                <a:solidFill>
                  <a:srgbClr val="FFFFFF"/>
                </a:solidFill>
                <a:latin typeface="Candara"/>
                <a:cs typeface="Candara"/>
              </a:rPr>
              <a:t>Federal Government.</a:t>
            </a:r>
            <a:endParaRPr sz="2300">
              <a:latin typeface="Candara"/>
              <a:cs typeface="Candara"/>
            </a:endParaRPr>
          </a:p>
        </p:txBody>
      </p:sp>
      <p:sp>
        <p:nvSpPr>
          <p:cNvPr id="4" name="object 4"/>
          <p:cNvSpPr txBox="1"/>
          <p:nvPr/>
        </p:nvSpPr>
        <p:spPr>
          <a:xfrm>
            <a:off x="503555" y="3518852"/>
            <a:ext cx="2588260" cy="1639570"/>
          </a:xfrm>
          <a:prstGeom prst="rect">
            <a:avLst/>
          </a:prstGeom>
        </p:spPr>
        <p:txBody>
          <a:bodyPr vert="horz" wrap="square" lIns="0" tIns="52069" rIns="0" bIns="0" rtlCol="0">
            <a:spAutoFit/>
          </a:bodyPr>
          <a:lstStyle/>
          <a:p>
            <a:pPr marL="12700" marR="5080">
              <a:lnSpc>
                <a:spcPct val="89800"/>
              </a:lnSpc>
              <a:spcBef>
                <a:spcPts val="409"/>
              </a:spcBef>
            </a:pPr>
            <a:r>
              <a:rPr sz="2300" spc="-45" dirty="0">
                <a:solidFill>
                  <a:srgbClr val="FFFFFF"/>
                </a:solidFill>
                <a:latin typeface="Candara"/>
                <a:cs typeface="Candara"/>
              </a:rPr>
              <a:t>Up</a:t>
            </a:r>
            <a:r>
              <a:rPr sz="2300" spc="-140" dirty="0">
                <a:solidFill>
                  <a:srgbClr val="FFFFFF"/>
                </a:solidFill>
                <a:latin typeface="Candara"/>
                <a:cs typeface="Candara"/>
              </a:rPr>
              <a:t> </a:t>
            </a:r>
            <a:r>
              <a:rPr sz="2300" spc="-35" dirty="0">
                <a:solidFill>
                  <a:srgbClr val="FFFFFF"/>
                </a:solidFill>
                <a:latin typeface="Candara"/>
                <a:cs typeface="Candara"/>
              </a:rPr>
              <a:t>to</a:t>
            </a:r>
            <a:r>
              <a:rPr sz="2300" spc="-70" dirty="0">
                <a:solidFill>
                  <a:srgbClr val="FFFFFF"/>
                </a:solidFill>
                <a:latin typeface="Candara"/>
                <a:cs typeface="Candara"/>
              </a:rPr>
              <a:t> </a:t>
            </a:r>
            <a:r>
              <a:rPr sz="2300" spc="-55" dirty="0">
                <a:solidFill>
                  <a:srgbClr val="FFFFFF"/>
                </a:solidFill>
                <a:latin typeface="Candara"/>
                <a:cs typeface="Candara"/>
              </a:rPr>
              <a:t>$25</a:t>
            </a:r>
            <a:r>
              <a:rPr sz="2300" spc="-140" dirty="0">
                <a:solidFill>
                  <a:srgbClr val="FFFFFF"/>
                </a:solidFill>
                <a:latin typeface="Candara"/>
                <a:cs typeface="Candara"/>
              </a:rPr>
              <a:t> </a:t>
            </a:r>
            <a:r>
              <a:rPr sz="2300" spc="-65" dirty="0">
                <a:solidFill>
                  <a:srgbClr val="FFFFFF"/>
                </a:solidFill>
                <a:latin typeface="Candara"/>
                <a:cs typeface="Candara"/>
              </a:rPr>
              <a:t>million</a:t>
            </a:r>
            <a:r>
              <a:rPr sz="2300" spc="-30" dirty="0">
                <a:solidFill>
                  <a:srgbClr val="FFFFFF"/>
                </a:solidFill>
                <a:latin typeface="Candara"/>
                <a:cs typeface="Candara"/>
              </a:rPr>
              <a:t> </a:t>
            </a:r>
            <a:r>
              <a:rPr sz="2300" spc="-50" dirty="0">
                <a:solidFill>
                  <a:srgbClr val="FFFFFF"/>
                </a:solidFill>
                <a:latin typeface="Candara"/>
                <a:cs typeface="Candara"/>
              </a:rPr>
              <a:t>for</a:t>
            </a:r>
            <a:r>
              <a:rPr sz="2300" spc="-195" dirty="0">
                <a:solidFill>
                  <a:srgbClr val="FFFFFF"/>
                </a:solidFill>
                <a:latin typeface="Candara"/>
                <a:cs typeface="Candara"/>
              </a:rPr>
              <a:t> </a:t>
            </a:r>
            <a:r>
              <a:rPr sz="2300" spc="-50" dirty="0">
                <a:solidFill>
                  <a:srgbClr val="FFFFFF"/>
                </a:solidFill>
                <a:latin typeface="Candara"/>
                <a:cs typeface="Candara"/>
              </a:rPr>
              <a:t>a </a:t>
            </a:r>
            <a:r>
              <a:rPr sz="2300" spc="-60" dirty="0">
                <a:solidFill>
                  <a:srgbClr val="FFFFFF"/>
                </a:solidFill>
                <a:latin typeface="Candara"/>
                <a:cs typeface="Candara"/>
              </a:rPr>
              <a:t>single</a:t>
            </a:r>
            <a:r>
              <a:rPr sz="2300" spc="-190" dirty="0">
                <a:solidFill>
                  <a:srgbClr val="FFFFFF"/>
                </a:solidFill>
                <a:latin typeface="Candara"/>
                <a:cs typeface="Candara"/>
              </a:rPr>
              <a:t> </a:t>
            </a:r>
            <a:r>
              <a:rPr sz="2300" spc="-25" dirty="0">
                <a:solidFill>
                  <a:srgbClr val="FFFFFF"/>
                </a:solidFill>
                <a:latin typeface="Candara"/>
                <a:cs typeface="Candara"/>
              </a:rPr>
              <a:t>project</a:t>
            </a:r>
            <a:r>
              <a:rPr sz="2300" spc="225" dirty="0">
                <a:solidFill>
                  <a:srgbClr val="FFFFFF"/>
                </a:solidFill>
                <a:latin typeface="Candara"/>
                <a:cs typeface="Candara"/>
              </a:rPr>
              <a:t> </a:t>
            </a:r>
            <a:r>
              <a:rPr sz="2300" spc="-55" dirty="0">
                <a:solidFill>
                  <a:srgbClr val="FFFFFF"/>
                </a:solidFill>
                <a:latin typeface="Candara"/>
                <a:cs typeface="Candara"/>
              </a:rPr>
              <a:t>and</a:t>
            </a:r>
            <a:r>
              <a:rPr sz="2300" spc="-135" dirty="0">
                <a:solidFill>
                  <a:srgbClr val="FFFFFF"/>
                </a:solidFill>
                <a:latin typeface="Candara"/>
                <a:cs typeface="Candara"/>
              </a:rPr>
              <a:t> </a:t>
            </a:r>
            <a:r>
              <a:rPr sz="2300" spc="-25" dirty="0">
                <a:solidFill>
                  <a:srgbClr val="FFFFFF"/>
                </a:solidFill>
                <a:latin typeface="Candara"/>
                <a:cs typeface="Candara"/>
              </a:rPr>
              <a:t>up </a:t>
            </a:r>
            <a:r>
              <a:rPr sz="2300" spc="-50" dirty="0">
                <a:solidFill>
                  <a:srgbClr val="FFFFFF"/>
                </a:solidFill>
                <a:latin typeface="Candara"/>
                <a:cs typeface="Candara"/>
              </a:rPr>
              <a:t>to</a:t>
            </a:r>
            <a:r>
              <a:rPr sz="2300" spc="-145" dirty="0">
                <a:solidFill>
                  <a:srgbClr val="FFFFFF"/>
                </a:solidFill>
                <a:latin typeface="Candara"/>
                <a:cs typeface="Candara"/>
              </a:rPr>
              <a:t> </a:t>
            </a:r>
            <a:r>
              <a:rPr sz="2300" spc="-50" dirty="0">
                <a:solidFill>
                  <a:srgbClr val="FFFFFF"/>
                </a:solidFill>
                <a:latin typeface="Candara"/>
                <a:cs typeface="Candara"/>
              </a:rPr>
              <a:t>$100</a:t>
            </a:r>
            <a:r>
              <a:rPr sz="2300" spc="-125" dirty="0">
                <a:solidFill>
                  <a:srgbClr val="FFFFFF"/>
                </a:solidFill>
                <a:latin typeface="Candara"/>
                <a:cs typeface="Candara"/>
              </a:rPr>
              <a:t> </a:t>
            </a:r>
            <a:r>
              <a:rPr sz="2300" spc="-65" dirty="0">
                <a:solidFill>
                  <a:srgbClr val="FFFFFF"/>
                </a:solidFill>
                <a:latin typeface="Candara"/>
                <a:cs typeface="Candara"/>
              </a:rPr>
              <a:t>million</a:t>
            </a:r>
            <a:r>
              <a:rPr sz="2300" spc="-25" dirty="0">
                <a:solidFill>
                  <a:srgbClr val="FFFFFF"/>
                </a:solidFill>
                <a:latin typeface="Candara"/>
                <a:cs typeface="Candara"/>
              </a:rPr>
              <a:t> </a:t>
            </a:r>
            <a:r>
              <a:rPr sz="2300" spc="-20" dirty="0">
                <a:solidFill>
                  <a:srgbClr val="FFFFFF"/>
                </a:solidFill>
                <a:latin typeface="Candara"/>
                <a:cs typeface="Candara"/>
              </a:rPr>
              <a:t>with </a:t>
            </a:r>
            <a:r>
              <a:rPr sz="2300" spc="-45" dirty="0">
                <a:solidFill>
                  <a:srgbClr val="FFFFFF"/>
                </a:solidFill>
                <a:latin typeface="Candara"/>
                <a:cs typeface="Candara"/>
              </a:rPr>
              <a:t>Department</a:t>
            </a:r>
            <a:r>
              <a:rPr sz="2300" spc="120" dirty="0">
                <a:solidFill>
                  <a:srgbClr val="FFFFFF"/>
                </a:solidFill>
                <a:latin typeface="Candara"/>
                <a:cs typeface="Candara"/>
              </a:rPr>
              <a:t> </a:t>
            </a:r>
            <a:r>
              <a:rPr sz="2300" spc="-50" dirty="0">
                <a:solidFill>
                  <a:srgbClr val="FFFFFF"/>
                </a:solidFill>
                <a:latin typeface="Candara"/>
                <a:cs typeface="Candara"/>
              </a:rPr>
              <a:t>of</a:t>
            </a:r>
            <a:r>
              <a:rPr sz="2300" spc="-90" dirty="0">
                <a:solidFill>
                  <a:srgbClr val="FFFFFF"/>
                </a:solidFill>
                <a:latin typeface="Candara"/>
                <a:cs typeface="Candara"/>
              </a:rPr>
              <a:t> </a:t>
            </a:r>
            <a:r>
              <a:rPr sz="2300" spc="-25" dirty="0">
                <a:solidFill>
                  <a:srgbClr val="FFFFFF"/>
                </a:solidFill>
                <a:latin typeface="Candara"/>
                <a:cs typeface="Candara"/>
              </a:rPr>
              <a:t>Defen se.</a:t>
            </a:r>
            <a:endParaRPr sz="2300">
              <a:latin typeface="Candara"/>
              <a:cs typeface="Candara"/>
            </a:endParaRPr>
          </a:p>
        </p:txBody>
      </p:sp>
      <p:sp>
        <p:nvSpPr>
          <p:cNvPr id="5" name="object 5"/>
          <p:cNvSpPr/>
          <p:nvPr/>
        </p:nvSpPr>
        <p:spPr>
          <a:xfrm>
            <a:off x="11820525" y="762000"/>
            <a:ext cx="371475" cy="5324475"/>
          </a:xfrm>
          <a:custGeom>
            <a:avLst/>
            <a:gdLst/>
            <a:ahLst/>
            <a:cxnLst/>
            <a:rect l="l" t="t" r="r" b="b"/>
            <a:pathLst>
              <a:path w="371475" h="5324475">
                <a:moveTo>
                  <a:pt x="0" y="5324475"/>
                </a:moveTo>
                <a:lnTo>
                  <a:pt x="371475" y="5324475"/>
                </a:lnTo>
                <a:lnTo>
                  <a:pt x="371475" y="0"/>
                </a:lnTo>
                <a:lnTo>
                  <a:pt x="0" y="0"/>
                </a:lnTo>
                <a:lnTo>
                  <a:pt x="0" y="5324475"/>
                </a:lnTo>
                <a:close/>
              </a:path>
            </a:pathLst>
          </a:custGeom>
          <a:solidFill>
            <a:srgbClr val="C7C7C7">
              <a:alpha val="49803"/>
            </a:srgbClr>
          </a:solidFill>
        </p:spPr>
        <p:txBody>
          <a:bodyPr wrap="square" lIns="0" tIns="0" rIns="0" bIns="0" rtlCol="0"/>
          <a:lstStyle/>
          <a:p>
            <a:endParaRPr/>
          </a:p>
        </p:txBody>
      </p:sp>
      <p:grpSp>
        <p:nvGrpSpPr>
          <p:cNvPr id="6" name="object 6"/>
          <p:cNvGrpSpPr/>
          <p:nvPr/>
        </p:nvGrpSpPr>
        <p:grpSpPr>
          <a:xfrm>
            <a:off x="3867150" y="866775"/>
            <a:ext cx="7315200" cy="1076325"/>
            <a:chOff x="3867150" y="866775"/>
            <a:chExt cx="7315200" cy="1076325"/>
          </a:xfrm>
        </p:grpSpPr>
        <p:sp>
          <p:nvSpPr>
            <p:cNvPr id="7" name="object 7"/>
            <p:cNvSpPr/>
            <p:nvPr/>
          </p:nvSpPr>
          <p:spPr>
            <a:xfrm>
              <a:off x="3867150" y="866775"/>
              <a:ext cx="7315200" cy="1076325"/>
            </a:xfrm>
            <a:custGeom>
              <a:avLst/>
              <a:gdLst/>
              <a:ahLst/>
              <a:cxnLst/>
              <a:rect l="l" t="t" r="r" b="b"/>
              <a:pathLst>
                <a:path w="7315200" h="1076325">
                  <a:moveTo>
                    <a:pt x="7207631" y="0"/>
                  </a:moveTo>
                  <a:lnTo>
                    <a:pt x="107569" y="0"/>
                  </a:lnTo>
                  <a:lnTo>
                    <a:pt x="65686" y="8451"/>
                  </a:lnTo>
                  <a:lnTo>
                    <a:pt x="31496" y="31511"/>
                  </a:lnTo>
                  <a:lnTo>
                    <a:pt x="8449" y="65740"/>
                  </a:lnTo>
                  <a:lnTo>
                    <a:pt x="0" y="107696"/>
                  </a:lnTo>
                  <a:lnTo>
                    <a:pt x="0" y="968628"/>
                  </a:lnTo>
                  <a:lnTo>
                    <a:pt x="8449" y="1010584"/>
                  </a:lnTo>
                  <a:lnTo>
                    <a:pt x="31496" y="1044813"/>
                  </a:lnTo>
                  <a:lnTo>
                    <a:pt x="65686" y="1067873"/>
                  </a:lnTo>
                  <a:lnTo>
                    <a:pt x="107569" y="1076325"/>
                  </a:lnTo>
                  <a:lnTo>
                    <a:pt x="7207631" y="1076325"/>
                  </a:lnTo>
                  <a:lnTo>
                    <a:pt x="7249513" y="1067873"/>
                  </a:lnTo>
                  <a:lnTo>
                    <a:pt x="7283704" y="1044813"/>
                  </a:lnTo>
                  <a:lnTo>
                    <a:pt x="7306750" y="1010584"/>
                  </a:lnTo>
                  <a:lnTo>
                    <a:pt x="7315200" y="968628"/>
                  </a:lnTo>
                  <a:lnTo>
                    <a:pt x="7315200" y="107696"/>
                  </a:lnTo>
                  <a:lnTo>
                    <a:pt x="7306750" y="65740"/>
                  </a:lnTo>
                  <a:lnTo>
                    <a:pt x="7283704" y="31511"/>
                  </a:lnTo>
                  <a:lnTo>
                    <a:pt x="7249513" y="8451"/>
                  </a:lnTo>
                  <a:lnTo>
                    <a:pt x="7207631" y="0"/>
                  </a:lnTo>
                  <a:close/>
                </a:path>
              </a:pathLst>
            </a:custGeom>
            <a:solidFill>
              <a:srgbClr val="F1F1F1"/>
            </a:solidFill>
          </p:spPr>
          <p:txBody>
            <a:bodyPr wrap="square" lIns="0" tIns="0" rIns="0" bIns="0" rtlCol="0"/>
            <a:lstStyle/>
            <a:p>
              <a:endParaRPr/>
            </a:p>
          </p:txBody>
        </p:sp>
        <p:sp>
          <p:nvSpPr>
            <p:cNvPr id="8" name="object 8"/>
            <p:cNvSpPr/>
            <p:nvPr/>
          </p:nvSpPr>
          <p:spPr>
            <a:xfrm>
              <a:off x="4191000" y="1104900"/>
              <a:ext cx="600075" cy="600075"/>
            </a:xfrm>
            <a:custGeom>
              <a:avLst/>
              <a:gdLst/>
              <a:ahLst/>
              <a:cxnLst/>
              <a:rect l="l" t="t" r="r" b="b"/>
              <a:pathLst>
                <a:path w="600075" h="600075">
                  <a:moveTo>
                    <a:pt x="600075" y="0"/>
                  </a:moveTo>
                  <a:lnTo>
                    <a:pt x="0" y="0"/>
                  </a:lnTo>
                  <a:lnTo>
                    <a:pt x="0" y="600075"/>
                  </a:lnTo>
                  <a:lnTo>
                    <a:pt x="600075" y="600075"/>
                  </a:lnTo>
                  <a:lnTo>
                    <a:pt x="600075" y="0"/>
                  </a:lnTo>
                  <a:close/>
                </a:path>
              </a:pathLst>
            </a:custGeom>
            <a:solidFill>
              <a:srgbClr val="1AB39F"/>
            </a:solidFill>
          </p:spPr>
          <p:txBody>
            <a:bodyPr wrap="square" lIns="0" tIns="0" rIns="0" bIns="0" rtlCol="0"/>
            <a:lstStyle/>
            <a:p>
              <a:endParaRPr/>
            </a:p>
          </p:txBody>
        </p:sp>
      </p:grpSp>
      <p:sp>
        <p:nvSpPr>
          <p:cNvPr id="9" name="object 9"/>
          <p:cNvSpPr txBox="1">
            <a:spLocks noGrp="1"/>
          </p:cNvSpPr>
          <p:nvPr>
            <p:ph type="title"/>
          </p:nvPr>
        </p:nvSpPr>
        <p:spPr>
          <a:xfrm>
            <a:off x="5218684" y="1229931"/>
            <a:ext cx="5480685"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0000"/>
                </a:solidFill>
              </a:rPr>
              <a:t>SPC</a:t>
            </a:r>
            <a:r>
              <a:rPr sz="1800" spc="15" dirty="0">
                <a:solidFill>
                  <a:srgbClr val="000000"/>
                </a:solidFill>
              </a:rPr>
              <a:t> </a:t>
            </a:r>
            <a:r>
              <a:rPr sz="1800" dirty="0">
                <a:solidFill>
                  <a:srgbClr val="000000"/>
                </a:solidFill>
              </a:rPr>
              <a:t>has</a:t>
            </a:r>
            <a:r>
              <a:rPr sz="1800" spc="-30" dirty="0">
                <a:solidFill>
                  <a:srgbClr val="000000"/>
                </a:solidFill>
              </a:rPr>
              <a:t> </a:t>
            </a:r>
            <a:r>
              <a:rPr sz="1800" dirty="0">
                <a:solidFill>
                  <a:srgbClr val="000000"/>
                </a:solidFill>
              </a:rPr>
              <a:t>succesfully</a:t>
            </a:r>
            <a:r>
              <a:rPr sz="1800" spc="-95" dirty="0">
                <a:solidFill>
                  <a:srgbClr val="000000"/>
                </a:solidFill>
              </a:rPr>
              <a:t> </a:t>
            </a:r>
            <a:r>
              <a:rPr sz="1800" dirty="0">
                <a:solidFill>
                  <a:srgbClr val="000000"/>
                </a:solidFill>
              </a:rPr>
              <a:t>completed</a:t>
            </a:r>
            <a:r>
              <a:rPr sz="1800" spc="-65" dirty="0">
                <a:solidFill>
                  <a:srgbClr val="000000"/>
                </a:solidFill>
              </a:rPr>
              <a:t> </a:t>
            </a:r>
            <a:r>
              <a:rPr sz="1800" dirty="0">
                <a:solidFill>
                  <a:srgbClr val="000000"/>
                </a:solidFill>
              </a:rPr>
              <a:t>4</a:t>
            </a:r>
            <a:r>
              <a:rPr sz="1800" spc="-85" dirty="0">
                <a:solidFill>
                  <a:srgbClr val="000000"/>
                </a:solidFill>
              </a:rPr>
              <a:t> </a:t>
            </a:r>
            <a:r>
              <a:rPr sz="1800" dirty="0">
                <a:solidFill>
                  <a:srgbClr val="000000"/>
                </a:solidFill>
              </a:rPr>
              <a:t>8(a)</a:t>
            </a:r>
            <a:r>
              <a:rPr sz="1800" spc="90" dirty="0">
                <a:solidFill>
                  <a:srgbClr val="000000"/>
                </a:solidFill>
              </a:rPr>
              <a:t> </a:t>
            </a:r>
            <a:r>
              <a:rPr sz="1800" dirty="0">
                <a:solidFill>
                  <a:srgbClr val="000000"/>
                </a:solidFill>
              </a:rPr>
              <a:t>sole</a:t>
            </a:r>
            <a:r>
              <a:rPr sz="1800" spc="-40" dirty="0">
                <a:solidFill>
                  <a:srgbClr val="000000"/>
                </a:solidFill>
              </a:rPr>
              <a:t> </a:t>
            </a:r>
            <a:r>
              <a:rPr sz="1800" dirty="0">
                <a:solidFill>
                  <a:srgbClr val="000000"/>
                </a:solidFill>
              </a:rPr>
              <a:t>cource</a:t>
            </a:r>
            <a:r>
              <a:rPr sz="1800" spc="-40" dirty="0">
                <a:solidFill>
                  <a:srgbClr val="000000"/>
                </a:solidFill>
              </a:rPr>
              <a:t> </a:t>
            </a:r>
            <a:r>
              <a:rPr sz="1800" spc="-10" dirty="0">
                <a:solidFill>
                  <a:srgbClr val="000000"/>
                </a:solidFill>
              </a:rPr>
              <a:t>projects.</a:t>
            </a:r>
            <a:endParaRPr sz="1800"/>
          </a:p>
        </p:txBody>
      </p:sp>
      <p:grpSp>
        <p:nvGrpSpPr>
          <p:cNvPr id="10" name="object 10"/>
          <p:cNvGrpSpPr/>
          <p:nvPr/>
        </p:nvGrpSpPr>
        <p:grpSpPr>
          <a:xfrm>
            <a:off x="3867150" y="2209800"/>
            <a:ext cx="7315200" cy="1076325"/>
            <a:chOff x="3867150" y="2209800"/>
            <a:chExt cx="7315200" cy="1076325"/>
          </a:xfrm>
        </p:grpSpPr>
        <p:sp>
          <p:nvSpPr>
            <p:cNvPr id="11" name="object 11"/>
            <p:cNvSpPr/>
            <p:nvPr/>
          </p:nvSpPr>
          <p:spPr>
            <a:xfrm>
              <a:off x="3867150" y="2209800"/>
              <a:ext cx="7315200" cy="1076325"/>
            </a:xfrm>
            <a:custGeom>
              <a:avLst/>
              <a:gdLst/>
              <a:ahLst/>
              <a:cxnLst/>
              <a:rect l="l" t="t" r="r" b="b"/>
              <a:pathLst>
                <a:path w="7315200" h="1076325">
                  <a:moveTo>
                    <a:pt x="7207631" y="0"/>
                  </a:moveTo>
                  <a:lnTo>
                    <a:pt x="107569" y="0"/>
                  </a:lnTo>
                  <a:lnTo>
                    <a:pt x="65686" y="8451"/>
                  </a:lnTo>
                  <a:lnTo>
                    <a:pt x="31496" y="31511"/>
                  </a:lnTo>
                  <a:lnTo>
                    <a:pt x="8449" y="65740"/>
                  </a:lnTo>
                  <a:lnTo>
                    <a:pt x="0" y="107696"/>
                  </a:lnTo>
                  <a:lnTo>
                    <a:pt x="0" y="968628"/>
                  </a:lnTo>
                  <a:lnTo>
                    <a:pt x="8449" y="1010584"/>
                  </a:lnTo>
                  <a:lnTo>
                    <a:pt x="31496" y="1044813"/>
                  </a:lnTo>
                  <a:lnTo>
                    <a:pt x="65686" y="1067873"/>
                  </a:lnTo>
                  <a:lnTo>
                    <a:pt x="107569" y="1076325"/>
                  </a:lnTo>
                  <a:lnTo>
                    <a:pt x="7207631" y="1076325"/>
                  </a:lnTo>
                  <a:lnTo>
                    <a:pt x="7249513" y="1067873"/>
                  </a:lnTo>
                  <a:lnTo>
                    <a:pt x="7283704" y="1044813"/>
                  </a:lnTo>
                  <a:lnTo>
                    <a:pt x="7306750" y="1010584"/>
                  </a:lnTo>
                  <a:lnTo>
                    <a:pt x="7315200" y="968628"/>
                  </a:lnTo>
                  <a:lnTo>
                    <a:pt x="7315200" y="107696"/>
                  </a:lnTo>
                  <a:lnTo>
                    <a:pt x="7306750" y="65740"/>
                  </a:lnTo>
                  <a:lnTo>
                    <a:pt x="7283704" y="31511"/>
                  </a:lnTo>
                  <a:lnTo>
                    <a:pt x="7249513" y="8451"/>
                  </a:lnTo>
                  <a:lnTo>
                    <a:pt x="7207631" y="0"/>
                  </a:lnTo>
                  <a:close/>
                </a:path>
              </a:pathLst>
            </a:custGeom>
            <a:solidFill>
              <a:srgbClr val="F1F1F1"/>
            </a:solidFill>
          </p:spPr>
          <p:txBody>
            <a:bodyPr wrap="square" lIns="0" tIns="0" rIns="0" bIns="0" rtlCol="0"/>
            <a:lstStyle/>
            <a:p>
              <a:endParaRPr/>
            </a:p>
          </p:txBody>
        </p:sp>
        <p:sp>
          <p:nvSpPr>
            <p:cNvPr id="12" name="object 12"/>
            <p:cNvSpPr/>
            <p:nvPr/>
          </p:nvSpPr>
          <p:spPr>
            <a:xfrm>
              <a:off x="4342714" y="2485034"/>
              <a:ext cx="294005" cy="541655"/>
            </a:xfrm>
            <a:custGeom>
              <a:avLst/>
              <a:gdLst/>
              <a:ahLst/>
              <a:cxnLst/>
              <a:rect l="l" t="t" r="r" b="b"/>
              <a:pathLst>
                <a:path w="294004" h="541655">
                  <a:moveTo>
                    <a:pt x="185572" y="334149"/>
                  </a:moveTo>
                  <a:lnTo>
                    <a:pt x="180022" y="328688"/>
                  </a:lnTo>
                  <a:lnTo>
                    <a:pt x="166357" y="328688"/>
                  </a:lnTo>
                  <a:lnTo>
                    <a:pt x="160832" y="334149"/>
                  </a:lnTo>
                  <a:lnTo>
                    <a:pt x="160832" y="347586"/>
                  </a:lnTo>
                  <a:lnTo>
                    <a:pt x="166357" y="353034"/>
                  </a:lnTo>
                  <a:lnTo>
                    <a:pt x="180022" y="353034"/>
                  </a:lnTo>
                  <a:lnTo>
                    <a:pt x="185572" y="347586"/>
                  </a:lnTo>
                  <a:lnTo>
                    <a:pt x="185572" y="340868"/>
                  </a:lnTo>
                  <a:lnTo>
                    <a:pt x="185572" y="334149"/>
                  </a:lnTo>
                  <a:close/>
                </a:path>
                <a:path w="294004" h="541655">
                  <a:moveTo>
                    <a:pt x="293814" y="135242"/>
                  </a:moveTo>
                  <a:lnTo>
                    <a:pt x="288975" y="105232"/>
                  </a:lnTo>
                  <a:lnTo>
                    <a:pt x="274307" y="79489"/>
                  </a:lnTo>
                  <a:lnTo>
                    <a:pt x="268084" y="74206"/>
                  </a:lnTo>
                  <a:lnTo>
                    <a:pt x="268084" y="178587"/>
                  </a:lnTo>
                  <a:lnTo>
                    <a:pt x="261416" y="181775"/>
                  </a:lnTo>
                  <a:lnTo>
                    <a:pt x="250850" y="184937"/>
                  </a:lnTo>
                  <a:lnTo>
                    <a:pt x="236550" y="187553"/>
                  </a:lnTo>
                  <a:lnTo>
                    <a:pt x="218719" y="189052"/>
                  </a:lnTo>
                  <a:lnTo>
                    <a:pt x="219633" y="181737"/>
                  </a:lnTo>
                  <a:lnTo>
                    <a:pt x="220332" y="175171"/>
                  </a:lnTo>
                  <a:lnTo>
                    <a:pt x="220878" y="168236"/>
                  </a:lnTo>
                  <a:lnTo>
                    <a:pt x="237845" y="169799"/>
                  </a:lnTo>
                  <a:lnTo>
                    <a:pt x="251510" y="172389"/>
                  </a:lnTo>
                  <a:lnTo>
                    <a:pt x="261658" y="175488"/>
                  </a:lnTo>
                  <a:lnTo>
                    <a:pt x="268084" y="178587"/>
                  </a:lnTo>
                  <a:lnTo>
                    <a:pt x="268084" y="74206"/>
                  </a:lnTo>
                  <a:lnTo>
                    <a:pt x="251599" y="60198"/>
                  </a:lnTo>
                  <a:lnTo>
                    <a:pt x="222681" y="49542"/>
                  </a:lnTo>
                  <a:lnTo>
                    <a:pt x="222681" y="0"/>
                  </a:lnTo>
                  <a:lnTo>
                    <a:pt x="204127" y="0"/>
                  </a:lnTo>
                  <a:lnTo>
                    <a:pt x="204127" y="48691"/>
                  </a:lnTo>
                  <a:lnTo>
                    <a:pt x="202018" y="49288"/>
                  </a:lnTo>
                  <a:lnTo>
                    <a:pt x="202018" y="168122"/>
                  </a:lnTo>
                  <a:lnTo>
                    <a:pt x="201371" y="175488"/>
                  </a:lnTo>
                  <a:lnTo>
                    <a:pt x="200647" y="182181"/>
                  </a:lnTo>
                  <a:lnTo>
                    <a:pt x="199732" y="189001"/>
                  </a:lnTo>
                  <a:lnTo>
                    <a:pt x="182740" y="187426"/>
                  </a:lnTo>
                  <a:lnTo>
                    <a:pt x="169087" y="184848"/>
                  </a:lnTo>
                  <a:lnTo>
                    <a:pt x="158953" y="181737"/>
                  </a:lnTo>
                  <a:lnTo>
                    <a:pt x="152539" y="178587"/>
                  </a:lnTo>
                  <a:lnTo>
                    <a:pt x="159219" y="175387"/>
                  </a:lnTo>
                  <a:lnTo>
                    <a:pt x="169837" y="172212"/>
                  </a:lnTo>
                  <a:lnTo>
                    <a:pt x="184175" y="169595"/>
                  </a:lnTo>
                  <a:lnTo>
                    <a:pt x="202018" y="168122"/>
                  </a:lnTo>
                  <a:lnTo>
                    <a:pt x="202018" y="49288"/>
                  </a:lnTo>
                  <a:lnTo>
                    <a:pt x="173774" y="57150"/>
                  </a:lnTo>
                  <a:lnTo>
                    <a:pt x="149225" y="75971"/>
                  </a:lnTo>
                  <a:lnTo>
                    <a:pt x="132803" y="102768"/>
                  </a:lnTo>
                  <a:lnTo>
                    <a:pt x="126809" y="135128"/>
                  </a:lnTo>
                  <a:lnTo>
                    <a:pt x="127546" y="146685"/>
                  </a:lnTo>
                  <a:lnTo>
                    <a:pt x="143814" y="187096"/>
                  </a:lnTo>
                  <a:lnTo>
                    <a:pt x="198247" y="200990"/>
                  </a:lnTo>
                  <a:lnTo>
                    <a:pt x="197573" y="205130"/>
                  </a:lnTo>
                  <a:lnTo>
                    <a:pt x="197002" y="209334"/>
                  </a:lnTo>
                  <a:lnTo>
                    <a:pt x="196265" y="213156"/>
                  </a:lnTo>
                  <a:lnTo>
                    <a:pt x="185953" y="217004"/>
                  </a:lnTo>
                  <a:lnTo>
                    <a:pt x="178206" y="224180"/>
                  </a:lnTo>
                  <a:lnTo>
                    <a:pt x="173748" y="233705"/>
                  </a:lnTo>
                  <a:lnTo>
                    <a:pt x="173342" y="244551"/>
                  </a:lnTo>
                  <a:lnTo>
                    <a:pt x="174612" y="252120"/>
                  </a:lnTo>
                  <a:lnTo>
                    <a:pt x="179031" y="258826"/>
                  </a:lnTo>
                  <a:lnTo>
                    <a:pt x="185572" y="263017"/>
                  </a:lnTo>
                  <a:lnTo>
                    <a:pt x="183578" y="270040"/>
                  </a:lnTo>
                  <a:lnTo>
                    <a:pt x="181635" y="276606"/>
                  </a:lnTo>
                  <a:lnTo>
                    <a:pt x="179743" y="282676"/>
                  </a:lnTo>
                  <a:lnTo>
                    <a:pt x="177901" y="288150"/>
                  </a:lnTo>
                  <a:lnTo>
                    <a:pt x="118148" y="272567"/>
                  </a:lnTo>
                  <a:lnTo>
                    <a:pt x="116725" y="286816"/>
                  </a:lnTo>
                  <a:lnTo>
                    <a:pt x="96481" y="357670"/>
                  </a:lnTo>
                  <a:lnTo>
                    <a:pt x="61658" y="416890"/>
                  </a:lnTo>
                  <a:lnTo>
                    <a:pt x="28549" y="457669"/>
                  </a:lnTo>
                  <a:lnTo>
                    <a:pt x="0" y="485800"/>
                  </a:lnTo>
                  <a:lnTo>
                    <a:pt x="127114" y="541312"/>
                  </a:lnTo>
                  <a:lnTo>
                    <a:pt x="133299" y="535216"/>
                  </a:lnTo>
                  <a:lnTo>
                    <a:pt x="152527" y="512089"/>
                  </a:lnTo>
                  <a:lnTo>
                    <a:pt x="185902" y="471957"/>
                  </a:lnTo>
                  <a:lnTo>
                    <a:pt x="220091" y="413753"/>
                  </a:lnTo>
                  <a:lnTo>
                    <a:pt x="239737" y="365429"/>
                  </a:lnTo>
                  <a:lnTo>
                    <a:pt x="250825" y="317855"/>
                  </a:lnTo>
                  <a:lnTo>
                    <a:pt x="251879" y="307568"/>
                  </a:lnTo>
                  <a:lnTo>
                    <a:pt x="235648" y="303314"/>
                  </a:lnTo>
                  <a:lnTo>
                    <a:pt x="224345" y="300355"/>
                  </a:lnTo>
                  <a:lnTo>
                    <a:pt x="224345" y="325589"/>
                  </a:lnTo>
                  <a:lnTo>
                    <a:pt x="216649" y="355066"/>
                  </a:lnTo>
                  <a:lnTo>
                    <a:pt x="199288" y="399161"/>
                  </a:lnTo>
                  <a:lnTo>
                    <a:pt x="168656" y="453097"/>
                  </a:lnTo>
                  <a:lnTo>
                    <a:pt x="121119" y="512089"/>
                  </a:lnTo>
                  <a:lnTo>
                    <a:pt x="43307" y="478129"/>
                  </a:lnTo>
                  <a:lnTo>
                    <a:pt x="67398" y="450481"/>
                  </a:lnTo>
                  <a:lnTo>
                    <a:pt x="96113" y="410400"/>
                  </a:lnTo>
                  <a:lnTo>
                    <a:pt x="122478" y="360464"/>
                  </a:lnTo>
                  <a:lnTo>
                    <a:pt x="139547" y="303314"/>
                  </a:lnTo>
                  <a:lnTo>
                    <a:pt x="224345" y="325589"/>
                  </a:lnTo>
                  <a:lnTo>
                    <a:pt x="224345" y="300355"/>
                  </a:lnTo>
                  <a:lnTo>
                    <a:pt x="195770" y="292836"/>
                  </a:lnTo>
                  <a:lnTo>
                    <a:pt x="197345" y="288150"/>
                  </a:lnTo>
                  <a:lnTo>
                    <a:pt x="197777" y="286816"/>
                  </a:lnTo>
                  <a:lnTo>
                    <a:pt x="199593" y="281101"/>
                  </a:lnTo>
                  <a:lnTo>
                    <a:pt x="201549" y="274548"/>
                  </a:lnTo>
                  <a:lnTo>
                    <a:pt x="203504" y="267576"/>
                  </a:lnTo>
                  <a:lnTo>
                    <a:pt x="214045" y="264566"/>
                  </a:lnTo>
                  <a:lnTo>
                    <a:pt x="222313" y="258025"/>
                  </a:lnTo>
                  <a:lnTo>
                    <a:pt x="227482" y="248920"/>
                  </a:lnTo>
                  <a:lnTo>
                    <a:pt x="228739" y="238188"/>
                  </a:lnTo>
                  <a:lnTo>
                    <a:pt x="227342" y="231635"/>
                  </a:lnTo>
                  <a:lnTo>
                    <a:pt x="224421" y="225704"/>
                  </a:lnTo>
                  <a:lnTo>
                    <a:pt x="220129" y="220637"/>
                  </a:lnTo>
                  <a:lnTo>
                    <a:pt x="214642" y="216687"/>
                  </a:lnTo>
                  <a:lnTo>
                    <a:pt x="215506" y="211645"/>
                  </a:lnTo>
                  <a:lnTo>
                    <a:pt x="216242" y="206463"/>
                  </a:lnTo>
                  <a:lnTo>
                    <a:pt x="217043" y="201295"/>
                  </a:lnTo>
                  <a:lnTo>
                    <a:pt x="242011" y="199072"/>
                  </a:lnTo>
                  <a:lnTo>
                    <a:pt x="262356" y="194322"/>
                  </a:lnTo>
                  <a:lnTo>
                    <a:pt x="273304" y="189052"/>
                  </a:lnTo>
                  <a:lnTo>
                    <a:pt x="276301" y="187617"/>
                  </a:lnTo>
                  <a:lnTo>
                    <a:pt x="282067" y="179501"/>
                  </a:lnTo>
                  <a:lnTo>
                    <a:pt x="287159" y="169062"/>
                  </a:lnTo>
                  <a:lnTo>
                    <a:pt x="287439" y="168236"/>
                  </a:lnTo>
                  <a:lnTo>
                    <a:pt x="290842" y="158115"/>
                  </a:lnTo>
                  <a:lnTo>
                    <a:pt x="293077" y="146799"/>
                  </a:lnTo>
                  <a:lnTo>
                    <a:pt x="293814" y="135242"/>
                  </a:lnTo>
                  <a:close/>
                </a:path>
              </a:pathLst>
            </a:custGeom>
            <a:solidFill>
              <a:srgbClr val="1F2FC2"/>
            </a:solidFill>
          </p:spPr>
          <p:txBody>
            <a:bodyPr wrap="square" lIns="0" tIns="0" rIns="0" bIns="0" rtlCol="0"/>
            <a:lstStyle/>
            <a:p>
              <a:endParaRPr/>
            </a:p>
          </p:txBody>
        </p:sp>
      </p:grpSp>
      <p:sp>
        <p:nvSpPr>
          <p:cNvPr id="13" name="object 13"/>
          <p:cNvSpPr txBox="1"/>
          <p:nvPr/>
        </p:nvSpPr>
        <p:spPr>
          <a:xfrm>
            <a:off x="5218684" y="2452687"/>
            <a:ext cx="4621530" cy="548005"/>
          </a:xfrm>
          <a:prstGeom prst="rect">
            <a:avLst/>
          </a:prstGeom>
        </p:spPr>
        <p:txBody>
          <a:bodyPr vert="horz" wrap="square" lIns="0" tIns="12700" rIns="0" bIns="0" rtlCol="0">
            <a:spAutoFit/>
          </a:bodyPr>
          <a:lstStyle/>
          <a:p>
            <a:pPr marL="12700">
              <a:lnSpc>
                <a:spcPts val="2055"/>
              </a:lnSpc>
              <a:spcBef>
                <a:spcPts val="100"/>
              </a:spcBef>
            </a:pPr>
            <a:r>
              <a:rPr sz="1800" dirty="0">
                <a:latin typeface="Corbel"/>
                <a:cs typeface="Corbel"/>
              </a:rPr>
              <a:t>SPC</a:t>
            </a:r>
            <a:r>
              <a:rPr sz="1800" spc="10" dirty="0">
                <a:latin typeface="Corbel"/>
                <a:cs typeface="Corbel"/>
              </a:rPr>
              <a:t> </a:t>
            </a:r>
            <a:r>
              <a:rPr sz="1800" dirty="0">
                <a:latin typeface="Corbel"/>
                <a:cs typeface="Corbel"/>
              </a:rPr>
              <a:t>maintains</a:t>
            </a:r>
            <a:r>
              <a:rPr sz="1800" spc="-110" dirty="0">
                <a:latin typeface="Corbel"/>
                <a:cs typeface="Corbel"/>
              </a:rPr>
              <a:t> </a:t>
            </a:r>
            <a:r>
              <a:rPr sz="1800" dirty="0">
                <a:latin typeface="Corbel"/>
                <a:cs typeface="Corbel"/>
              </a:rPr>
              <a:t>a</a:t>
            </a:r>
            <a:r>
              <a:rPr sz="1800" spc="-35" dirty="0">
                <a:latin typeface="Corbel"/>
                <a:cs typeface="Corbel"/>
              </a:rPr>
              <a:t> </a:t>
            </a:r>
            <a:r>
              <a:rPr sz="1800" spc="-10" dirty="0">
                <a:latin typeface="Corbel"/>
                <a:cs typeface="Corbel"/>
              </a:rPr>
              <a:t>“good”</a:t>
            </a:r>
            <a:r>
              <a:rPr sz="1800" spc="-90" dirty="0">
                <a:latin typeface="Corbel"/>
                <a:cs typeface="Corbel"/>
              </a:rPr>
              <a:t> </a:t>
            </a:r>
            <a:r>
              <a:rPr sz="1800" spc="-40" dirty="0">
                <a:latin typeface="Corbel"/>
                <a:cs typeface="Corbel"/>
              </a:rPr>
              <a:t>CPAR</a:t>
            </a:r>
            <a:r>
              <a:rPr sz="1800" spc="5" dirty="0">
                <a:latin typeface="Corbel"/>
                <a:cs typeface="Corbel"/>
              </a:rPr>
              <a:t> </a:t>
            </a:r>
            <a:r>
              <a:rPr sz="1800" dirty="0">
                <a:latin typeface="Corbel"/>
                <a:cs typeface="Corbel"/>
              </a:rPr>
              <a:t>Rating</a:t>
            </a:r>
            <a:r>
              <a:rPr sz="1800" spc="-30" dirty="0">
                <a:latin typeface="Corbel"/>
                <a:cs typeface="Corbel"/>
              </a:rPr>
              <a:t> </a:t>
            </a:r>
            <a:r>
              <a:rPr sz="1800" spc="-10" dirty="0">
                <a:latin typeface="Corbel"/>
                <a:cs typeface="Corbel"/>
              </a:rPr>
              <a:t>(Contractor</a:t>
            </a:r>
            <a:endParaRPr sz="1800">
              <a:latin typeface="Corbel"/>
              <a:cs typeface="Corbel"/>
            </a:endParaRPr>
          </a:p>
          <a:p>
            <a:pPr marL="12700">
              <a:lnSpc>
                <a:spcPts val="2055"/>
              </a:lnSpc>
            </a:pPr>
            <a:r>
              <a:rPr sz="1800" dirty="0">
                <a:latin typeface="Corbel"/>
                <a:cs typeface="Corbel"/>
              </a:rPr>
              <a:t>Performance</a:t>
            </a:r>
            <a:r>
              <a:rPr sz="1800" spc="-120" dirty="0">
                <a:latin typeface="Corbel"/>
                <a:cs typeface="Corbel"/>
              </a:rPr>
              <a:t> </a:t>
            </a:r>
            <a:r>
              <a:rPr sz="1800" dirty="0">
                <a:latin typeface="Corbel"/>
                <a:cs typeface="Corbel"/>
              </a:rPr>
              <a:t>Assessment</a:t>
            </a:r>
            <a:r>
              <a:rPr sz="1800" spc="-150" dirty="0">
                <a:latin typeface="Corbel"/>
                <a:cs typeface="Corbel"/>
              </a:rPr>
              <a:t> </a:t>
            </a:r>
            <a:r>
              <a:rPr sz="1800" spc="-10" dirty="0">
                <a:latin typeface="Corbel"/>
                <a:cs typeface="Corbel"/>
              </a:rPr>
              <a:t>Report).</a:t>
            </a:r>
            <a:endParaRPr sz="1800">
              <a:latin typeface="Corbel"/>
              <a:cs typeface="Corbel"/>
            </a:endParaRPr>
          </a:p>
        </p:txBody>
      </p:sp>
      <p:grpSp>
        <p:nvGrpSpPr>
          <p:cNvPr id="14" name="object 14"/>
          <p:cNvGrpSpPr/>
          <p:nvPr/>
        </p:nvGrpSpPr>
        <p:grpSpPr>
          <a:xfrm>
            <a:off x="3867150" y="3562350"/>
            <a:ext cx="7315200" cy="1076325"/>
            <a:chOff x="3867150" y="3562350"/>
            <a:chExt cx="7315200" cy="1076325"/>
          </a:xfrm>
        </p:grpSpPr>
        <p:sp>
          <p:nvSpPr>
            <p:cNvPr id="15" name="object 15"/>
            <p:cNvSpPr/>
            <p:nvPr/>
          </p:nvSpPr>
          <p:spPr>
            <a:xfrm>
              <a:off x="3867150" y="3562350"/>
              <a:ext cx="7315200" cy="1076325"/>
            </a:xfrm>
            <a:custGeom>
              <a:avLst/>
              <a:gdLst/>
              <a:ahLst/>
              <a:cxnLst/>
              <a:rect l="l" t="t" r="r" b="b"/>
              <a:pathLst>
                <a:path w="7315200" h="1076325">
                  <a:moveTo>
                    <a:pt x="7207631" y="0"/>
                  </a:moveTo>
                  <a:lnTo>
                    <a:pt x="107569" y="0"/>
                  </a:lnTo>
                  <a:lnTo>
                    <a:pt x="65686" y="8451"/>
                  </a:lnTo>
                  <a:lnTo>
                    <a:pt x="31496" y="31511"/>
                  </a:lnTo>
                  <a:lnTo>
                    <a:pt x="8449" y="65740"/>
                  </a:lnTo>
                  <a:lnTo>
                    <a:pt x="0" y="107695"/>
                  </a:lnTo>
                  <a:lnTo>
                    <a:pt x="0" y="968629"/>
                  </a:lnTo>
                  <a:lnTo>
                    <a:pt x="8449" y="1010584"/>
                  </a:lnTo>
                  <a:lnTo>
                    <a:pt x="31496" y="1044813"/>
                  </a:lnTo>
                  <a:lnTo>
                    <a:pt x="65686" y="1067873"/>
                  </a:lnTo>
                  <a:lnTo>
                    <a:pt x="107569" y="1076325"/>
                  </a:lnTo>
                  <a:lnTo>
                    <a:pt x="7207631" y="1076325"/>
                  </a:lnTo>
                  <a:lnTo>
                    <a:pt x="7249513" y="1067873"/>
                  </a:lnTo>
                  <a:lnTo>
                    <a:pt x="7283704" y="1044813"/>
                  </a:lnTo>
                  <a:lnTo>
                    <a:pt x="7306750" y="1010584"/>
                  </a:lnTo>
                  <a:lnTo>
                    <a:pt x="7315200" y="968629"/>
                  </a:lnTo>
                  <a:lnTo>
                    <a:pt x="7315200" y="107695"/>
                  </a:lnTo>
                  <a:lnTo>
                    <a:pt x="7306750" y="65740"/>
                  </a:lnTo>
                  <a:lnTo>
                    <a:pt x="7283704" y="31511"/>
                  </a:lnTo>
                  <a:lnTo>
                    <a:pt x="7249513" y="8451"/>
                  </a:lnTo>
                  <a:lnTo>
                    <a:pt x="7207631" y="0"/>
                  </a:lnTo>
                  <a:close/>
                </a:path>
              </a:pathLst>
            </a:custGeom>
            <a:solidFill>
              <a:srgbClr val="F1F1F1"/>
            </a:solidFill>
          </p:spPr>
          <p:txBody>
            <a:bodyPr wrap="square" lIns="0" tIns="0" rIns="0" bIns="0" rtlCol="0"/>
            <a:lstStyle/>
            <a:p>
              <a:endParaRPr/>
            </a:p>
          </p:txBody>
        </p:sp>
        <p:sp>
          <p:nvSpPr>
            <p:cNvPr id="16" name="object 16"/>
            <p:cNvSpPr/>
            <p:nvPr/>
          </p:nvSpPr>
          <p:spPr>
            <a:xfrm>
              <a:off x="4235533" y="3937613"/>
              <a:ext cx="484505" cy="316865"/>
            </a:xfrm>
            <a:custGeom>
              <a:avLst/>
              <a:gdLst/>
              <a:ahLst/>
              <a:cxnLst/>
              <a:rect l="l" t="t" r="r" b="b"/>
              <a:pathLst>
                <a:path w="484504" h="316864">
                  <a:moveTo>
                    <a:pt x="469041" y="267825"/>
                  </a:moveTo>
                  <a:lnTo>
                    <a:pt x="444299" y="267825"/>
                  </a:lnTo>
                  <a:lnTo>
                    <a:pt x="441991" y="280952"/>
                  </a:lnTo>
                  <a:lnTo>
                    <a:pt x="436598" y="288286"/>
                  </a:lnTo>
                  <a:lnTo>
                    <a:pt x="430416" y="291476"/>
                  </a:lnTo>
                  <a:lnTo>
                    <a:pt x="425742" y="292173"/>
                  </a:lnTo>
                  <a:lnTo>
                    <a:pt x="169046" y="292173"/>
                  </a:lnTo>
                  <a:lnTo>
                    <a:pt x="169046" y="316520"/>
                  </a:lnTo>
                  <a:lnTo>
                    <a:pt x="425742" y="316520"/>
                  </a:lnTo>
                  <a:lnTo>
                    <a:pt x="437570" y="314527"/>
                  </a:lnTo>
                  <a:lnTo>
                    <a:pt x="451891" y="307146"/>
                  </a:lnTo>
                  <a:lnTo>
                    <a:pt x="463963" y="292279"/>
                  </a:lnTo>
                  <a:lnTo>
                    <a:pt x="469041" y="267825"/>
                  </a:lnTo>
                  <a:close/>
                </a:path>
                <a:path w="484504" h="316864">
                  <a:moveTo>
                    <a:pt x="303452" y="249564"/>
                  </a:moveTo>
                  <a:lnTo>
                    <a:pt x="276673" y="249564"/>
                  </a:lnTo>
                  <a:lnTo>
                    <a:pt x="258735" y="292173"/>
                  </a:lnTo>
                  <a:lnTo>
                    <a:pt x="285514" y="292173"/>
                  </a:lnTo>
                  <a:lnTo>
                    <a:pt x="303452" y="249564"/>
                  </a:lnTo>
                  <a:close/>
                </a:path>
                <a:path w="484504" h="316864">
                  <a:moveTo>
                    <a:pt x="364564" y="249564"/>
                  </a:moveTo>
                  <a:lnTo>
                    <a:pt x="338090" y="249564"/>
                  </a:lnTo>
                  <a:lnTo>
                    <a:pt x="355970" y="292173"/>
                  </a:lnTo>
                  <a:lnTo>
                    <a:pt x="382444" y="292173"/>
                  </a:lnTo>
                  <a:lnTo>
                    <a:pt x="364564" y="249564"/>
                  </a:lnTo>
                  <a:close/>
                </a:path>
                <a:path w="484504" h="316864">
                  <a:moveTo>
                    <a:pt x="392817" y="121738"/>
                  </a:moveTo>
                  <a:lnTo>
                    <a:pt x="199973" y="121738"/>
                  </a:lnTo>
                  <a:lnTo>
                    <a:pt x="199973" y="176521"/>
                  </a:lnTo>
                  <a:lnTo>
                    <a:pt x="205045" y="200741"/>
                  </a:lnTo>
                  <a:lnTo>
                    <a:pt x="218653" y="222221"/>
                  </a:lnTo>
                  <a:lnTo>
                    <a:pt x="238385" y="239112"/>
                  </a:lnTo>
                  <a:lnTo>
                    <a:pt x="261828" y="249564"/>
                  </a:lnTo>
                  <a:lnTo>
                    <a:pt x="385661" y="249564"/>
                  </a:lnTo>
                  <a:lnTo>
                    <a:pt x="421162" y="238322"/>
                  </a:lnTo>
                  <a:lnTo>
                    <a:pt x="435643" y="213590"/>
                  </a:lnTo>
                  <a:lnTo>
                    <a:pt x="437890" y="188858"/>
                  </a:lnTo>
                  <a:lnTo>
                    <a:pt x="437872" y="188695"/>
                  </a:lnTo>
                  <a:lnTo>
                    <a:pt x="351575" y="188695"/>
                  </a:lnTo>
                  <a:lnTo>
                    <a:pt x="333018" y="127825"/>
                  </a:lnTo>
                  <a:lnTo>
                    <a:pt x="400205" y="127825"/>
                  </a:lnTo>
                  <a:lnTo>
                    <a:pt x="392817" y="121738"/>
                  </a:lnTo>
                  <a:close/>
                </a:path>
                <a:path w="484504" h="316864">
                  <a:moveTo>
                    <a:pt x="16713" y="52331"/>
                  </a:moveTo>
                  <a:lnTo>
                    <a:pt x="8889" y="52696"/>
                  </a:lnTo>
                  <a:lnTo>
                    <a:pt x="13" y="62297"/>
                  </a:lnTo>
                  <a:lnTo>
                    <a:pt x="0" y="69374"/>
                  </a:lnTo>
                  <a:lnTo>
                    <a:pt x="4263" y="74017"/>
                  </a:lnTo>
                  <a:lnTo>
                    <a:pt x="45336" y="114621"/>
                  </a:lnTo>
                  <a:lnTo>
                    <a:pt x="45337" y="183249"/>
                  </a:lnTo>
                  <a:lnTo>
                    <a:pt x="50870" y="188695"/>
                  </a:lnTo>
                  <a:lnTo>
                    <a:pt x="64536" y="188695"/>
                  </a:lnTo>
                  <a:lnTo>
                    <a:pt x="70078" y="183249"/>
                  </a:lnTo>
                  <a:lnTo>
                    <a:pt x="70078" y="121738"/>
                  </a:lnTo>
                  <a:lnTo>
                    <a:pt x="392817" y="121738"/>
                  </a:lnTo>
                  <a:lnTo>
                    <a:pt x="387082" y="117013"/>
                  </a:lnTo>
                  <a:lnTo>
                    <a:pt x="336053" y="103477"/>
                  </a:lnTo>
                  <a:lnTo>
                    <a:pt x="332311" y="97391"/>
                  </a:lnTo>
                  <a:lnTo>
                    <a:pt x="62961" y="97390"/>
                  </a:lnTo>
                  <a:lnTo>
                    <a:pt x="21768" y="56851"/>
                  </a:lnTo>
                  <a:lnTo>
                    <a:pt x="16713" y="52331"/>
                  </a:lnTo>
                  <a:close/>
                </a:path>
                <a:path w="484504" h="316864">
                  <a:moveTo>
                    <a:pt x="400205" y="127825"/>
                  </a:moveTo>
                  <a:lnTo>
                    <a:pt x="333018" y="127825"/>
                  </a:lnTo>
                  <a:lnTo>
                    <a:pt x="372914" y="137318"/>
                  </a:lnTo>
                  <a:lnTo>
                    <a:pt x="397117" y="155410"/>
                  </a:lnTo>
                  <a:lnTo>
                    <a:pt x="413429" y="188695"/>
                  </a:lnTo>
                  <a:lnTo>
                    <a:pt x="437872" y="188695"/>
                  </a:lnTo>
                  <a:lnTo>
                    <a:pt x="436686" y="177616"/>
                  </a:lnTo>
                  <a:lnTo>
                    <a:pt x="432731" y="166683"/>
                  </a:lnTo>
                  <a:lnTo>
                    <a:pt x="417752" y="142282"/>
                  </a:lnTo>
                  <a:lnTo>
                    <a:pt x="400205" y="127825"/>
                  </a:lnTo>
                  <a:close/>
                </a:path>
                <a:path w="484504" h="316864">
                  <a:moveTo>
                    <a:pt x="321084" y="79130"/>
                  </a:moveTo>
                  <a:lnTo>
                    <a:pt x="240360" y="79130"/>
                  </a:lnTo>
                  <a:lnTo>
                    <a:pt x="229226" y="97391"/>
                  </a:lnTo>
                  <a:lnTo>
                    <a:pt x="332311" y="97391"/>
                  </a:lnTo>
                  <a:lnTo>
                    <a:pt x="321084" y="79130"/>
                  </a:lnTo>
                  <a:close/>
                </a:path>
                <a:path w="484504" h="316864">
                  <a:moveTo>
                    <a:pt x="298940" y="42608"/>
                  </a:moveTo>
                  <a:lnTo>
                    <a:pt x="274198" y="42608"/>
                  </a:lnTo>
                  <a:lnTo>
                    <a:pt x="274198" y="79130"/>
                  </a:lnTo>
                  <a:lnTo>
                    <a:pt x="298940" y="79130"/>
                  </a:lnTo>
                  <a:lnTo>
                    <a:pt x="298940" y="42608"/>
                  </a:lnTo>
                  <a:close/>
                </a:path>
                <a:path w="484504" h="316864">
                  <a:moveTo>
                    <a:pt x="478962" y="18260"/>
                  </a:moveTo>
                  <a:lnTo>
                    <a:pt x="94169" y="18260"/>
                  </a:lnTo>
                  <a:lnTo>
                    <a:pt x="88635" y="23714"/>
                  </a:lnTo>
                  <a:lnTo>
                    <a:pt x="88635" y="37162"/>
                  </a:lnTo>
                  <a:lnTo>
                    <a:pt x="94169" y="42608"/>
                  </a:lnTo>
                  <a:lnTo>
                    <a:pt x="478962" y="42608"/>
                  </a:lnTo>
                  <a:lnTo>
                    <a:pt x="484504" y="37162"/>
                  </a:lnTo>
                  <a:lnTo>
                    <a:pt x="484504" y="23714"/>
                  </a:lnTo>
                  <a:lnTo>
                    <a:pt x="478962" y="18260"/>
                  </a:lnTo>
                  <a:close/>
                </a:path>
                <a:path w="484504" h="316864">
                  <a:moveTo>
                    <a:pt x="293398" y="0"/>
                  </a:moveTo>
                  <a:lnTo>
                    <a:pt x="279732" y="0"/>
                  </a:lnTo>
                  <a:lnTo>
                    <a:pt x="274198" y="5453"/>
                  </a:lnTo>
                  <a:lnTo>
                    <a:pt x="274198" y="18260"/>
                  </a:lnTo>
                  <a:lnTo>
                    <a:pt x="298940" y="18260"/>
                  </a:lnTo>
                  <a:lnTo>
                    <a:pt x="298940" y="5453"/>
                  </a:lnTo>
                  <a:lnTo>
                    <a:pt x="293398" y="0"/>
                  </a:lnTo>
                  <a:close/>
                </a:path>
              </a:pathLst>
            </a:custGeom>
            <a:solidFill>
              <a:srgbClr val="C627D1"/>
            </a:solidFill>
          </p:spPr>
          <p:txBody>
            <a:bodyPr wrap="square" lIns="0" tIns="0" rIns="0" bIns="0" rtlCol="0"/>
            <a:lstStyle/>
            <a:p>
              <a:endParaRPr/>
            </a:p>
          </p:txBody>
        </p:sp>
      </p:grpSp>
      <p:sp>
        <p:nvSpPr>
          <p:cNvPr id="17" name="object 17"/>
          <p:cNvSpPr txBox="1"/>
          <p:nvPr/>
        </p:nvSpPr>
        <p:spPr>
          <a:xfrm>
            <a:off x="5218684" y="3675062"/>
            <a:ext cx="5742940" cy="805815"/>
          </a:xfrm>
          <a:prstGeom prst="rect">
            <a:avLst/>
          </a:prstGeom>
        </p:spPr>
        <p:txBody>
          <a:bodyPr vert="horz" wrap="square" lIns="0" tIns="34290" rIns="0" bIns="0" rtlCol="0">
            <a:spAutoFit/>
          </a:bodyPr>
          <a:lstStyle/>
          <a:p>
            <a:pPr marL="12700" marR="5080">
              <a:lnSpc>
                <a:spcPct val="92100"/>
              </a:lnSpc>
              <a:spcBef>
                <a:spcPts val="270"/>
              </a:spcBef>
            </a:pPr>
            <a:r>
              <a:rPr sz="1800" dirty="0">
                <a:latin typeface="Corbel"/>
                <a:cs typeface="Corbel"/>
              </a:rPr>
              <a:t>SPC</a:t>
            </a:r>
            <a:r>
              <a:rPr sz="1800" spc="-35" dirty="0">
                <a:latin typeface="Corbel"/>
                <a:cs typeface="Corbel"/>
              </a:rPr>
              <a:t> </a:t>
            </a:r>
            <a:r>
              <a:rPr sz="1800" dirty="0">
                <a:latin typeface="Corbel"/>
                <a:cs typeface="Corbel"/>
              </a:rPr>
              <a:t>was</a:t>
            </a:r>
            <a:r>
              <a:rPr sz="1800" spc="-60" dirty="0">
                <a:latin typeface="Corbel"/>
                <a:cs typeface="Corbel"/>
              </a:rPr>
              <a:t> </a:t>
            </a:r>
            <a:r>
              <a:rPr sz="1800" dirty="0">
                <a:latin typeface="Corbel"/>
                <a:cs typeface="Corbel"/>
              </a:rPr>
              <a:t>encouraged</a:t>
            </a:r>
            <a:r>
              <a:rPr sz="1800" spc="-70" dirty="0">
                <a:latin typeface="Corbel"/>
                <a:cs typeface="Corbel"/>
              </a:rPr>
              <a:t> </a:t>
            </a:r>
            <a:r>
              <a:rPr sz="1800" dirty="0">
                <a:latin typeface="Corbel"/>
                <a:cs typeface="Corbel"/>
              </a:rPr>
              <a:t>to</a:t>
            </a:r>
            <a:r>
              <a:rPr sz="1800" spc="10" dirty="0">
                <a:latin typeface="Corbel"/>
                <a:cs typeface="Corbel"/>
              </a:rPr>
              <a:t> </a:t>
            </a:r>
            <a:r>
              <a:rPr sz="1800" dirty="0">
                <a:latin typeface="Corbel"/>
                <a:cs typeface="Corbel"/>
              </a:rPr>
              <a:t>submit</a:t>
            </a:r>
            <a:r>
              <a:rPr sz="1800" spc="-90" dirty="0">
                <a:latin typeface="Corbel"/>
                <a:cs typeface="Corbel"/>
              </a:rPr>
              <a:t> </a:t>
            </a:r>
            <a:r>
              <a:rPr sz="1800" dirty="0">
                <a:latin typeface="Corbel"/>
                <a:cs typeface="Corbel"/>
              </a:rPr>
              <a:t>a</a:t>
            </a:r>
            <a:r>
              <a:rPr sz="1800" spc="10" dirty="0">
                <a:latin typeface="Corbel"/>
                <a:cs typeface="Corbel"/>
              </a:rPr>
              <a:t> </a:t>
            </a:r>
            <a:r>
              <a:rPr sz="1800" dirty="0">
                <a:latin typeface="Corbel"/>
                <a:cs typeface="Corbel"/>
              </a:rPr>
              <a:t>bid</a:t>
            </a:r>
            <a:r>
              <a:rPr sz="1800" spc="-70" dirty="0">
                <a:latin typeface="Corbel"/>
                <a:cs typeface="Corbel"/>
              </a:rPr>
              <a:t> </a:t>
            </a:r>
            <a:r>
              <a:rPr sz="1800" dirty="0">
                <a:latin typeface="Corbel"/>
                <a:cs typeface="Corbel"/>
              </a:rPr>
              <a:t>on</a:t>
            </a:r>
            <a:r>
              <a:rPr sz="1800" spc="-50" dirty="0">
                <a:latin typeface="Corbel"/>
                <a:cs typeface="Corbel"/>
              </a:rPr>
              <a:t> </a:t>
            </a:r>
            <a:r>
              <a:rPr sz="1800" dirty="0">
                <a:latin typeface="Corbel"/>
                <a:cs typeface="Corbel"/>
              </a:rPr>
              <a:t>a</a:t>
            </a:r>
            <a:r>
              <a:rPr sz="1800" spc="10" dirty="0">
                <a:latin typeface="Corbel"/>
                <a:cs typeface="Corbel"/>
              </a:rPr>
              <a:t> </a:t>
            </a:r>
            <a:r>
              <a:rPr sz="1800" dirty="0">
                <a:latin typeface="Corbel"/>
                <a:cs typeface="Corbel"/>
              </a:rPr>
              <a:t>5</a:t>
            </a:r>
            <a:r>
              <a:rPr sz="1800" spc="-45" dirty="0">
                <a:latin typeface="Corbel"/>
                <a:cs typeface="Corbel"/>
              </a:rPr>
              <a:t> </a:t>
            </a:r>
            <a:r>
              <a:rPr sz="1800" spc="-20" dirty="0">
                <a:latin typeface="Corbel"/>
                <a:cs typeface="Corbel"/>
              </a:rPr>
              <a:t>year,</a:t>
            </a:r>
            <a:r>
              <a:rPr sz="1800" spc="-90" dirty="0">
                <a:latin typeface="Corbel"/>
                <a:cs typeface="Corbel"/>
              </a:rPr>
              <a:t> </a:t>
            </a:r>
            <a:r>
              <a:rPr sz="1800" spc="-25" dirty="0">
                <a:latin typeface="Corbel"/>
                <a:cs typeface="Corbel"/>
              </a:rPr>
              <a:t>$25</a:t>
            </a:r>
            <a:r>
              <a:rPr sz="1800" spc="100" dirty="0">
                <a:latin typeface="Corbel"/>
                <a:cs typeface="Corbel"/>
              </a:rPr>
              <a:t> </a:t>
            </a:r>
            <a:r>
              <a:rPr sz="1800" spc="-10" dirty="0">
                <a:latin typeface="Corbel"/>
                <a:cs typeface="Corbel"/>
              </a:rPr>
              <a:t>million </a:t>
            </a:r>
            <a:r>
              <a:rPr sz="1800" spc="-25" dirty="0">
                <a:latin typeface="Corbel"/>
                <a:cs typeface="Corbel"/>
              </a:rPr>
              <a:t>MATOC</a:t>
            </a:r>
            <a:r>
              <a:rPr sz="1800" dirty="0">
                <a:latin typeface="Corbel"/>
                <a:cs typeface="Corbel"/>
              </a:rPr>
              <a:t> award</a:t>
            </a:r>
            <a:r>
              <a:rPr sz="1800" spc="-60" dirty="0">
                <a:latin typeface="Corbel"/>
                <a:cs typeface="Corbel"/>
              </a:rPr>
              <a:t> </a:t>
            </a:r>
            <a:r>
              <a:rPr sz="1800" dirty="0">
                <a:latin typeface="Corbel"/>
                <a:cs typeface="Corbel"/>
              </a:rPr>
              <a:t>at</a:t>
            </a:r>
            <a:r>
              <a:rPr sz="1800" spc="-15" dirty="0">
                <a:latin typeface="Corbel"/>
                <a:cs typeface="Corbel"/>
              </a:rPr>
              <a:t> </a:t>
            </a:r>
            <a:r>
              <a:rPr sz="1800" dirty="0">
                <a:latin typeface="Corbel"/>
                <a:cs typeface="Corbel"/>
              </a:rPr>
              <a:t>Davis</a:t>
            </a:r>
            <a:r>
              <a:rPr sz="1800" spc="-45" dirty="0">
                <a:latin typeface="Corbel"/>
                <a:cs typeface="Corbel"/>
              </a:rPr>
              <a:t> </a:t>
            </a:r>
            <a:r>
              <a:rPr sz="1800" dirty="0">
                <a:latin typeface="Corbel"/>
                <a:cs typeface="Corbel"/>
              </a:rPr>
              <a:t>Monthan</a:t>
            </a:r>
            <a:r>
              <a:rPr sz="1800" spc="-110" dirty="0">
                <a:latin typeface="Corbel"/>
                <a:cs typeface="Corbel"/>
              </a:rPr>
              <a:t> </a:t>
            </a:r>
            <a:r>
              <a:rPr sz="1800" dirty="0">
                <a:latin typeface="Corbel"/>
                <a:cs typeface="Corbel"/>
              </a:rPr>
              <a:t>Air</a:t>
            </a:r>
            <a:r>
              <a:rPr sz="1800" spc="-65" dirty="0">
                <a:latin typeface="Corbel"/>
                <a:cs typeface="Corbel"/>
              </a:rPr>
              <a:t> </a:t>
            </a:r>
            <a:r>
              <a:rPr sz="1800" dirty="0">
                <a:latin typeface="Corbel"/>
                <a:cs typeface="Corbel"/>
              </a:rPr>
              <a:t>Force</a:t>
            </a:r>
            <a:r>
              <a:rPr sz="1800" spc="-60" dirty="0">
                <a:latin typeface="Corbel"/>
                <a:cs typeface="Corbel"/>
              </a:rPr>
              <a:t> </a:t>
            </a:r>
            <a:r>
              <a:rPr sz="1800" dirty="0">
                <a:latin typeface="Corbel"/>
                <a:cs typeface="Corbel"/>
              </a:rPr>
              <a:t>Base</a:t>
            </a:r>
            <a:r>
              <a:rPr sz="1800" spc="15" dirty="0">
                <a:latin typeface="Corbel"/>
                <a:cs typeface="Corbel"/>
              </a:rPr>
              <a:t> </a:t>
            </a:r>
            <a:r>
              <a:rPr sz="1800" dirty="0">
                <a:latin typeface="Corbel"/>
                <a:cs typeface="Corbel"/>
              </a:rPr>
              <a:t>which</a:t>
            </a:r>
            <a:r>
              <a:rPr sz="1800" spc="-120" dirty="0">
                <a:latin typeface="Corbel"/>
                <a:cs typeface="Corbel"/>
              </a:rPr>
              <a:t> </a:t>
            </a:r>
            <a:r>
              <a:rPr sz="1800" dirty="0">
                <a:latin typeface="Corbel"/>
                <a:cs typeface="Corbel"/>
              </a:rPr>
              <a:t>will</a:t>
            </a:r>
            <a:r>
              <a:rPr sz="1800" spc="-35" dirty="0">
                <a:latin typeface="Corbel"/>
                <a:cs typeface="Corbel"/>
              </a:rPr>
              <a:t> </a:t>
            </a:r>
            <a:r>
              <a:rPr sz="1800" spc="-25" dirty="0">
                <a:latin typeface="Corbel"/>
                <a:cs typeface="Corbel"/>
              </a:rPr>
              <a:t>be </a:t>
            </a:r>
            <a:r>
              <a:rPr sz="1800" dirty="0">
                <a:latin typeface="Corbel"/>
                <a:cs typeface="Corbel"/>
              </a:rPr>
              <a:t>awarded</a:t>
            </a:r>
            <a:r>
              <a:rPr sz="1800" spc="-45" dirty="0">
                <a:latin typeface="Corbel"/>
                <a:cs typeface="Corbel"/>
              </a:rPr>
              <a:t> </a:t>
            </a:r>
            <a:r>
              <a:rPr sz="1800" dirty="0">
                <a:latin typeface="Corbel"/>
                <a:cs typeface="Corbel"/>
              </a:rPr>
              <a:t>in</a:t>
            </a:r>
            <a:r>
              <a:rPr sz="1800" spc="-105" dirty="0">
                <a:latin typeface="Corbel"/>
                <a:cs typeface="Corbel"/>
              </a:rPr>
              <a:t> </a:t>
            </a:r>
            <a:r>
              <a:rPr sz="1800" dirty="0">
                <a:latin typeface="Corbel"/>
                <a:cs typeface="Corbel"/>
              </a:rPr>
              <a:t>April</a:t>
            </a:r>
            <a:r>
              <a:rPr sz="1800" spc="-20" dirty="0">
                <a:latin typeface="Corbel"/>
                <a:cs typeface="Corbel"/>
              </a:rPr>
              <a:t> ‘24.</a:t>
            </a:r>
            <a:endParaRPr sz="1800">
              <a:latin typeface="Corbel"/>
              <a:cs typeface="Corbel"/>
            </a:endParaRPr>
          </a:p>
        </p:txBody>
      </p:sp>
      <p:grpSp>
        <p:nvGrpSpPr>
          <p:cNvPr id="18" name="object 18"/>
          <p:cNvGrpSpPr/>
          <p:nvPr/>
        </p:nvGrpSpPr>
        <p:grpSpPr>
          <a:xfrm>
            <a:off x="3867150" y="4905375"/>
            <a:ext cx="7315200" cy="1076325"/>
            <a:chOff x="3867150" y="4905375"/>
            <a:chExt cx="7315200" cy="1076325"/>
          </a:xfrm>
        </p:grpSpPr>
        <p:sp>
          <p:nvSpPr>
            <p:cNvPr id="19" name="object 19"/>
            <p:cNvSpPr/>
            <p:nvPr/>
          </p:nvSpPr>
          <p:spPr>
            <a:xfrm>
              <a:off x="3867150" y="4905375"/>
              <a:ext cx="7315200" cy="1076325"/>
            </a:xfrm>
            <a:custGeom>
              <a:avLst/>
              <a:gdLst/>
              <a:ahLst/>
              <a:cxnLst/>
              <a:rect l="l" t="t" r="r" b="b"/>
              <a:pathLst>
                <a:path w="7315200" h="1076325">
                  <a:moveTo>
                    <a:pt x="7207631" y="0"/>
                  </a:moveTo>
                  <a:lnTo>
                    <a:pt x="107569" y="0"/>
                  </a:lnTo>
                  <a:lnTo>
                    <a:pt x="65686" y="8451"/>
                  </a:lnTo>
                  <a:lnTo>
                    <a:pt x="31496" y="31511"/>
                  </a:lnTo>
                  <a:lnTo>
                    <a:pt x="8449" y="65740"/>
                  </a:lnTo>
                  <a:lnTo>
                    <a:pt x="0" y="107695"/>
                  </a:lnTo>
                  <a:lnTo>
                    <a:pt x="0" y="968692"/>
                  </a:lnTo>
                  <a:lnTo>
                    <a:pt x="8449" y="1010589"/>
                  </a:lnTo>
                  <a:lnTo>
                    <a:pt x="31496" y="1044802"/>
                  </a:lnTo>
                  <a:lnTo>
                    <a:pt x="65686" y="1067867"/>
                  </a:lnTo>
                  <a:lnTo>
                    <a:pt x="107569" y="1076325"/>
                  </a:lnTo>
                  <a:lnTo>
                    <a:pt x="7207631" y="1076325"/>
                  </a:lnTo>
                  <a:lnTo>
                    <a:pt x="7249513" y="1067867"/>
                  </a:lnTo>
                  <a:lnTo>
                    <a:pt x="7283704" y="1044802"/>
                  </a:lnTo>
                  <a:lnTo>
                    <a:pt x="7306750" y="1010589"/>
                  </a:lnTo>
                  <a:lnTo>
                    <a:pt x="7315200" y="968692"/>
                  </a:lnTo>
                  <a:lnTo>
                    <a:pt x="7315200" y="107695"/>
                  </a:lnTo>
                  <a:lnTo>
                    <a:pt x="7306750" y="65740"/>
                  </a:lnTo>
                  <a:lnTo>
                    <a:pt x="7283704" y="31511"/>
                  </a:lnTo>
                  <a:lnTo>
                    <a:pt x="7249513" y="8451"/>
                  </a:lnTo>
                  <a:lnTo>
                    <a:pt x="7207631" y="0"/>
                  </a:lnTo>
                  <a:close/>
                </a:path>
              </a:pathLst>
            </a:custGeom>
            <a:solidFill>
              <a:srgbClr val="F1F1F1"/>
            </a:solidFill>
          </p:spPr>
          <p:txBody>
            <a:bodyPr wrap="square" lIns="0" tIns="0" rIns="0" bIns="0" rtlCol="0"/>
            <a:lstStyle/>
            <a:p>
              <a:endParaRPr/>
            </a:p>
          </p:txBody>
        </p:sp>
        <p:sp>
          <p:nvSpPr>
            <p:cNvPr id="20" name="object 20"/>
            <p:cNvSpPr/>
            <p:nvPr/>
          </p:nvSpPr>
          <p:spPr>
            <a:xfrm>
              <a:off x="4204157" y="5173992"/>
              <a:ext cx="574040" cy="539750"/>
            </a:xfrm>
            <a:custGeom>
              <a:avLst/>
              <a:gdLst/>
              <a:ahLst/>
              <a:cxnLst/>
              <a:rect l="l" t="t" r="r" b="b"/>
              <a:pathLst>
                <a:path w="574039" h="539750">
                  <a:moveTo>
                    <a:pt x="240004" y="306781"/>
                  </a:moveTo>
                  <a:lnTo>
                    <a:pt x="238150" y="300596"/>
                  </a:lnTo>
                  <a:lnTo>
                    <a:pt x="236296" y="293801"/>
                  </a:lnTo>
                  <a:lnTo>
                    <a:pt x="229489" y="290080"/>
                  </a:lnTo>
                  <a:lnTo>
                    <a:pt x="223304" y="291947"/>
                  </a:lnTo>
                  <a:lnTo>
                    <a:pt x="166395" y="306781"/>
                  </a:lnTo>
                  <a:lnTo>
                    <a:pt x="203822" y="286372"/>
                  </a:lnTo>
                  <a:lnTo>
                    <a:pt x="220827" y="277101"/>
                  </a:lnTo>
                  <a:lnTo>
                    <a:pt x="227012" y="274002"/>
                  </a:lnTo>
                  <a:lnTo>
                    <a:pt x="228866" y="266585"/>
                  </a:lnTo>
                  <a:lnTo>
                    <a:pt x="222681" y="254215"/>
                  </a:lnTo>
                  <a:lnTo>
                    <a:pt x="215265" y="252361"/>
                  </a:lnTo>
                  <a:lnTo>
                    <a:pt x="209080" y="255447"/>
                  </a:lnTo>
                  <a:lnTo>
                    <a:pt x="150926" y="286372"/>
                  </a:lnTo>
                  <a:lnTo>
                    <a:pt x="154444" y="283286"/>
                  </a:lnTo>
                  <a:lnTo>
                    <a:pt x="202895" y="240601"/>
                  </a:lnTo>
                  <a:lnTo>
                    <a:pt x="203504" y="232562"/>
                  </a:lnTo>
                  <a:lnTo>
                    <a:pt x="194843" y="222669"/>
                  </a:lnTo>
                  <a:lnTo>
                    <a:pt x="186804" y="222046"/>
                  </a:lnTo>
                  <a:lnTo>
                    <a:pt x="124955" y="275856"/>
                  </a:lnTo>
                  <a:lnTo>
                    <a:pt x="116916" y="279565"/>
                  </a:lnTo>
                  <a:lnTo>
                    <a:pt x="108877" y="282041"/>
                  </a:lnTo>
                  <a:lnTo>
                    <a:pt x="100825" y="283286"/>
                  </a:lnTo>
                  <a:lnTo>
                    <a:pt x="100825" y="282663"/>
                  </a:lnTo>
                  <a:lnTo>
                    <a:pt x="101447" y="282663"/>
                  </a:lnTo>
                  <a:lnTo>
                    <a:pt x="107429" y="269113"/>
                  </a:lnTo>
                  <a:lnTo>
                    <a:pt x="111264" y="254990"/>
                  </a:lnTo>
                  <a:lnTo>
                    <a:pt x="112674" y="241084"/>
                  </a:lnTo>
                  <a:lnTo>
                    <a:pt x="111340" y="228231"/>
                  </a:lnTo>
                  <a:lnTo>
                    <a:pt x="110109" y="222046"/>
                  </a:lnTo>
                  <a:lnTo>
                    <a:pt x="103301" y="218338"/>
                  </a:lnTo>
                  <a:lnTo>
                    <a:pt x="90932" y="220814"/>
                  </a:lnTo>
                  <a:lnTo>
                    <a:pt x="87223" y="227622"/>
                  </a:lnTo>
                  <a:lnTo>
                    <a:pt x="88455" y="233807"/>
                  </a:lnTo>
                  <a:lnTo>
                    <a:pt x="88430" y="240601"/>
                  </a:lnTo>
                  <a:lnTo>
                    <a:pt x="86144" y="248335"/>
                  </a:lnTo>
                  <a:lnTo>
                    <a:pt x="82194" y="257111"/>
                  </a:lnTo>
                  <a:lnTo>
                    <a:pt x="77330" y="266585"/>
                  </a:lnTo>
                  <a:lnTo>
                    <a:pt x="70764" y="279209"/>
                  </a:lnTo>
                  <a:lnTo>
                    <a:pt x="64719" y="292950"/>
                  </a:lnTo>
                  <a:lnTo>
                    <a:pt x="60185" y="307721"/>
                  </a:lnTo>
                  <a:lnTo>
                    <a:pt x="58153" y="323481"/>
                  </a:lnTo>
                  <a:lnTo>
                    <a:pt x="0" y="355028"/>
                  </a:lnTo>
                  <a:lnTo>
                    <a:pt x="25984" y="402653"/>
                  </a:lnTo>
                  <a:lnTo>
                    <a:pt x="87223" y="369874"/>
                  </a:lnTo>
                  <a:lnTo>
                    <a:pt x="104368" y="374370"/>
                  </a:lnTo>
                  <a:lnTo>
                    <a:pt x="125107" y="371030"/>
                  </a:lnTo>
                  <a:lnTo>
                    <a:pt x="128358" y="369874"/>
                  </a:lnTo>
                  <a:lnTo>
                    <a:pt x="145148" y="363867"/>
                  </a:lnTo>
                  <a:lnTo>
                    <a:pt x="160210" y="356882"/>
                  </a:lnTo>
                  <a:lnTo>
                    <a:pt x="214020" y="357505"/>
                  </a:lnTo>
                  <a:lnTo>
                    <a:pt x="220827" y="357505"/>
                  </a:lnTo>
                  <a:lnTo>
                    <a:pt x="221449" y="356882"/>
                  </a:lnTo>
                  <a:lnTo>
                    <a:pt x="226390" y="351942"/>
                  </a:lnTo>
                  <a:lnTo>
                    <a:pt x="226390" y="338328"/>
                  </a:lnTo>
                  <a:lnTo>
                    <a:pt x="220827" y="332765"/>
                  </a:lnTo>
                  <a:lnTo>
                    <a:pt x="214020" y="332765"/>
                  </a:lnTo>
                  <a:lnTo>
                    <a:pt x="163918" y="332143"/>
                  </a:lnTo>
                  <a:lnTo>
                    <a:pt x="229489" y="315442"/>
                  </a:lnTo>
                  <a:lnTo>
                    <a:pt x="236296" y="313588"/>
                  </a:lnTo>
                  <a:lnTo>
                    <a:pt x="240004" y="306781"/>
                  </a:lnTo>
                  <a:close/>
                </a:path>
                <a:path w="574039" h="539750">
                  <a:moveTo>
                    <a:pt x="308038" y="153390"/>
                  </a:moveTo>
                  <a:lnTo>
                    <a:pt x="306806" y="145351"/>
                  </a:lnTo>
                  <a:lnTo>
                    <a:pt x="279895" y="127419"/>
                  </a:lnTo>
                  <a:lnTo>
                    <a:pt x="238150" y="99580"/>
                  </a:lnTo>
                  <a:lnTo>
                    <a:pt x="232575" y="92773"/>
                  </a:lnTo>
                  <a:lnTo>
                    <a:pt x="228244" y="85356"/>
                  </a:lnTo>
                  <a:lnTo>
                    <a:pt x="224536" y="78549"/>
                  </a:lnTo>
                  <a:lnTo>
                    <a:pt x="225158" y="78549"/>
                  </a:lnTo>
                  <a:lnTo>
                    <a:pt x="239496" y="80835"/>
                  </a:lnTo>
                  <a:lnTo>
                    <a:pt x="254076" y="81026"/>
                  </a:lnTo>
                  <a:lnTo>
                    <a:pt x="267957" y="78905"/>
                  </a:lnTo>
                  <a:lnTo>
                    <a:pt x="268859" y="78549"/>
                  </a:lnTo>
                  <a:lnTo>
                    <a:pt x="280212" y="74218"/>
                  </a:lnTo>
                  <a:lnTo>
                    <a:pt x="285775" y="71132"/>
                  </a:lnTo>
                  <a:lnTo>
                    <a:pt x="287629" y="64325"/>
                  </a:lnTo>
                  <a:lnTo>
                    <a:pt x="283032" y="56045"/>
                  </a:lnTo>
                  <a:lnTo>
                    <a:pt x="281444" y="53200"/>
                  </a:lnTo>
                  <a:lnTo>
                    <a:pt x="274637" y="51333"/>
                  </a:lnTo>
                  <a:lnTo>
                    <a:pt x="269074" y="54432"/>
                  </a:lnTo>
                  <a:lnTo>
                    <a:pt x="262788" y="56045"/>
                  </a:lnTo>
                  <a:lnTo>
                    <a:pt x="254533" y="55740"/>
                  </a:lnTo>
                  <a:lnTo>
                    <a:pt x="244894" y="54165"/>
                  </a:lnTo>
                  <a:lnTo>
                    <a:pt x="234442" y="51955"/>
                  </a:lnTo>
                  <a:lnTo>
                    <a:pt x="220446" y="48768"/>
                  </a:lnTo>
                  <a:lnTo>
                    <a:pt x="217195" y="48247"/>
                  </a:lnTo>
                  <a:lnTo>
                    <a:pt x="205600" y="46393"/>
                  </a:lnTo>
                  <a:lnTo>
                    <a:pt x="190157" y="45872"/>
                  </a:lnTo>
                  <a:lnTo>
                    <a:pt x="174434" y="48247"/>
                  </a:lnTo>
                  <a:lnTo>
                    <a:pt x="129286" y="0"/>
                  </a:lnTo>
                  <a:lnTo>
                    <a:pt x="89700" y="37109"/>
                  </a:lnTo>
                  <a:lnTo>
                    <a:pt x="137325" y="87833"/>
                  </a:lnTo>
                  <a:lnTo>
                    <a:pt x="136131" y="105841"/>
                  </a:lnTo>
                  <a:lnTo>
                    <a:pt x="144056" y="125247"/>
                  </a:lnTo>
                  <a:lnTo>
                    <a:pt x="156019" y="142798"/>
                  </a:lnTo>
                  <a:lnTo>
                    <a:pt x="167017" y="155244"/>
                  </a:lnTo>
                  <a:lnTo>
                    <a:pt x="180009" y="207200"/>
                  </a:lnTo>
                  <a:lnTo>
                    <a:pt x="181241" y="212775"/>
                  </a:lnTo>
                  <a:lnTo>
                    <a:pt x="186194" y="216484"/>
                  </a:lnTo>
                  <a:lnTo>
                    <a:pt x="193611" y="216484"/>
                  </a:lnTo>
                  <a:lnTo>
                    <a:pt x="194843" y="215861"/>
                  </a:lnTo>
                  <a:lnTo>
                    <a:pt x="201650" y="214007"/>
                  </a:lnTo>
                  <a:lnTo>
                    <a:pt x="205359" y="207822"/>
                  </a:lnTo>
                  <a:lnTo>
                    <a:pt x="204127" y="201015"/>
                  </a:lnTo>
                  <a:lnTo>
                    <a:pt x="192379" y="152158"/>
                  </a:lnTo>
                  <a:lnTo>
                    <a:pt x="225158" y="210921"/>
                  </a:lnTo>
                  <a:lnTo>
                    <a:pt x="227634" y="215239"/>
                  </a:lnTo>
                  <a:lnTo>
                    <a:pt x="231343" y="217106"/>
                  </a:lnTo>
                  <a:lnTo>
                    <a:pt x="238150" y="217106"/>
                  </a:lnTo>
                  <a:lnTo>
                    <a:pt x="240626" y="216484"/>
                  </a:lnTo>
                  <a:lnTo>
                    <a:pt x="242481" y="215239"/>
                  </a:lnTo>
                  <a:lnTo>
                    <a:pt x="248666" y="212153"/>
                  </a:lnTo>
                  <a:lnTo>
                    <a:pt x="250520" y="204114"/>
                  </a:lnTo>
                  <a:lnTo>
                    <a:pt x="221716" y="152158"/>
                  </a:lnTo>
                  <a:lnTo>
                    <a:pt x="218973" y="147205"/>
                  </a:lnTo>
                  <a:lnTo>
                    <a:pt x="261035" y="192366"/>
                  </a:lnTo>
                  <a:lnTo>
                    <a:pt x="263512" y="194830"/>
                  </a:lnTo>
                  <a:lnTo>
                    <a:pt x="266598" y="196075"/>
                  </a:lnTo>
                  <a:lnTo>
                    <a:pt x="273405" y="196075"/>
                  </a:lnTo>
                  <a:lnTo>
                    <a:pt x="276491" y="194830"/>
                  </a:lnTo>
                  <a:lnTo>
                    <a:pt x="278968" y="192976"/>
                  </a:lnTo>
                  <a:lnTo>
                    <a:pt x="283921" y="188036"/>
                  </a:lnTo>
                  <a:lnTo>
                    <a:pt x="283921" y="180606"/>
                  </a:lnTo>
                  <a:lnTo>
                    <a:pt x="279590" y="175666"/>
                  </a:lnTo>
                  <a:lnTo>
                    <a:pt x="252958" y="147205"/>
                  </a:lnTo>
                  <a:lnTo>
                    <a:pt x="234442" y="127419"/>
                  </a:lnTo>
                  <a:lnTo>
                    <a:pt x="288874" y="163906"/>
                  </a:lnTo>
                  <a:lnTo>
                    <a:pt x="291338" y="164528"/>
                  </a:lnTo>
                  <a:lnTo>
                    <a:pt x="297522" y="164528"/>
                  </a:lnTo>
                  <a:lnTo>
                    <a:pt x="301853" y="162674"/>
                  </a:lnTo>
                  <a:lnTo>
                    <a:pt x="308038" y="153390"/>
                  </a:lnTo>
                  <a:close/>
                </a:path>
                <a:path w="574039" h="539750">
                  <a:moveTo>
                    <a:pt x="381647" y="345757"/>
                  </a:moveTo>
                  <a:lnTo>
                    <a:pt x="379793" y="338328"/>
                  </a:lnTo>
                  <a:lnTo>
                    <a:pt x="367423" y="332143"/>
                  </a:lnTo>
                  <a:lnTo>
                    <a:pt x="360006" y="333997"/>
                  </a:lnTo>
                  <a:lnTo>
                    <a:pt x="356908" y="340182"/>
                  </a:lnTo>
                  <a:lnTo>
                    <a:pt x="332168" y="384098"/>
                  </a:lnTo>
                  <a:lnTo>
                    <a:pt x="334822" y="373583"/>
                  </a:lnTo>
                  <a:lnTo>
                    <a:pt x="335915" y="369252"/>
                  </a:lnTo>
                  <a:lnTo>
                    <a:pt x="348869" y="317919"/>
                  </a:lnTo>
                  <a:lnTo>
                    <a:pt x="350723" y="311111"/>
                  </a:lnTo>
                  <a:lnTo>
                    <a:pt x="346392" y="304317"/>
                  </a:lnTo>
                  <a:lnTo>
                    <a:pt x="339585" y="303072"/>
                  </a:lnTo>
                  <a:lnTo>
                    <a:pt x="332790" y="301218"/>
                  </a:lnTo>
                  <a:lnTo>
                    <a:pt x="325983" y="305549"/>
                  </a:lnTo>
                  <a:lnTo>
                    <a:pt x="324739" y="312356"/>
                  </a:lnTo>
                  <a:lnTo>
                    <a:pt x="310515" y="369252"/>
                  </a:lnTo>
                  <a:lnTo>
                    <a:pt x="310515" y="300596"/>
                  </a:lnTo>
                  <a:lnTo>
                    <a:pt x="304952" y="295033"/>
                  </a:lnTo>
                  <a:lnTo>
                    <a:pt x="291338" y="295033"/>
                  </a:lnTo>
                  <a:lnTo>
                    <a:pt x="285775" y="300596"/>
                  </a:lnTo>
                  <a:lnTo>
                    <a:pt x="285775" y="373583"/>
                  </a:lnTo>
                  <a:lnTo>
                    <a:pt x="271551" y="312356"/>
                  </a:lnTo>
                  <a:lnTo>
                    <a:pt x="270306" y="305549"/>
                  </a:lnTo>
                  <a:lnTo>
                    <a:pt x="263512" y="301840"/>
                  </a:lnTo>
                  <a:lnTo>
                    <a:pt x="249897" y="304317"/>
                  </a:lnTo>
                  <a:lnTo>
                    <a:pt x="246189" y="311111"/>
                  </a:lnTo>
                  <a:lnTo>
                    <a:pt x="247421" y="317919"/>
                  </a:lnTo>
                  <a:lnTo>
                    <a:pt x="264744" y="391528"/>
                  </a:lnTo>
                  <a:lnTo>
                    <a:pt x="264121" y="400177"/>
                  </a:lnTo>
                  <a:lnTo>
                    <a:pt x="262267" y="408838"/>
                  </a:lnTo>
                  <a:lnTo>
                    <a:pt x="260413" y="416267"/>
                  </a:lnTo>
                  <a:lnTo>
                    <a:pt x="260413" y="415645"/>
                  </a:lnTo>
                  <a:lnTo>
                    <a:pt x="259791" y="415645"/>
                  </a:lnTo>
                  <a:lnTo>
                    <a:pt x="228574" y="385991"/>
                  </a:lnTo>
                  <a:lnTo>
                    <a:pt x="210312" y="379145"/>
                  </a:lnTo>
                  <a:lnTo>
                    <a:pt x="204127" y="382866"/>
                  </a:lnTo>
                  <a:lnTo>
                    <a:pt x="200418" y="395236"/>
                  </a:lnTo>
                  <a:lnTo>
                    <a:pt x="204127" y="401421"/>
                  </a:lnTo>
                  <a:lnTo>
                    <a:pt x="210312" y="403275"/>
                  </a:lnTo>
                  <a:lnTo>
                    <a:pt x="216242" y="406374"/>
                  </a:lnTo>
                  <a:lnTo>
                    <a:pt x="222059" y="412318"/>
                  </a:lnTo>
                  <a:lnTo>
                    <a:pt x="227888" y="420230"/>
                  </a:lnTo>
                  <a:lnTo>
                    <a:pt x="233819" y="429247"/>
                  </a:lnTo>
                  <a:lnTo>
                    <a:pt x="241757" y="441159"/>
                  </a:lnTo>
                  <a:lnTo>
                    <a:pt x="250977" y="453059"/>
                  </a:lnTo>
                  <a:lnTo>
                    <a:pt x="261823" y="464045"/>
                  </a:lnTo>
                  <a:lnTo>
                    <a:pt x="274637" y="473163"/>
                  </a:lnTo>
                  <a:lnTo>
                    <a:pt x="274637" y="539343"/>
                  </a:lnTo>
                  <a:lnTo>
                    <a:pt x="329069" y="539343"/>
                  </a:lnTo>
                  <a:lnTo>
                    <a:pt x="329069" y="469455"/>
                  </a:lnTo>
                  <a:lnTo>
                    <a:pt x="341274" y="456260"/>
                  </a:lnTo>
                  <a:lnTo>
                    <a:pt x="348246" y="436206"/>
                  </a:lnTo>
                  <a:lnTo>
                    <a:pt x="351320" y="416267"/>
                  </a:lnTo>
                  <a:lnTo>
                    <a:pt x="351510" y="415010"/>
                  </a:lnTo>
                  <a:lnTo>
                    <a:pt x="352577" y="398322"/>
                  </a:lnTo>
                  <a:lnTo>
                    <a:pt x="360540" y="384098"/>
                  </a:lnTo>
                  <a:lnTo>
                    <a:pt x="378561" y="351942"/>
                  </a:lnTo>
                  <a:lnTo>
                    <a:pt x="381647" y="345757"/>
                  </a:lnTo>
                  <a:close/>
                </a:path>
                <a:path w="574039" h="539750">
                  <a:moveTo>
                    <a:pt x="516496" y="35877"/>
                  </a:moveTo>
                  <a:lnTo>
                    <a:pt x="475665" y="0"/>
                  </a:lnTo>
                  <a:lnTo>
                    <a:pt x="429895" y="52578"/>
                  </a:lnTo>
                  <a:lnTo>
                    <a:pt x="412013" y="54470"/>
                  </a:lnTo>
                  <a:lnTo>
                    <a:pt x="393560" y="64947"/>
                  </a:lnTo>
                  <a:lnTo>
                    <a:pt x="377190" y="78663"/>
                  </a:lnTo>
                  <a:lnTo>
                    <a:pt x="365569" y="90309"/>
                  </a:lnTo>
                  <a:lnTo>
                    <a:pt x="314845" y="108242"/>
                  </a:lnTo>
                  <a:lnTo>
                    <a:pt x="308660" y="110718"/>
                  </a:lnTo>
                  <a:lnTo>
                    <a:pt x="304952" y="117525"/>
                  </a:lnTo>
                  <a:lnTo>
                    <a:pt x="307428" y="124320"/>
                  </a:lnTo>
                  <a:lnTo>
                    <a:pt x="309892" y="130505"/>
                  </a:lnTo>
                  <a:lnTo>
                    <a:pt x="314845" y="133604"/>
                  </a:lnTo>
                  <a:lnTo>
                    <a:pt x="322275" y="133604"/>
                  </a:lnTo>
                  <a:lnTo>
                    <a:pt x="324129" y="132981"/>
                  </a:lnTo>
                  <a:lnTo>
                    <a:pt x="371132" y="116281"/>
                  </a:lnTo>
                  <a:lnTo>
                    <a:pt x="315468" y="154635"/>
                  </a:lnTo>
                  <a:lnTo>
                    <a:pt x="309892" y="158343"/>
                  </a:lnTo>
                  <a:lnTo>
                    <a:pt x="308660" y="166382"/>
                  </a:lnTo>
                  <a:lnTo>
                    <a:pt x="314845" y="175666"/>
                  </a:lnTo>
                  <a:lnTo>
                    <a:pt x="318554" y="177520"/>
                  </a:lnTo>
                  <a:lnTo>
                    <a:pt x="324739" y="177520"/>
                  </a:lnTo>
                  <a:lnTo>
                    <a:pt x="327215" y="176898"/>
                  </a:lnTo>
                  <a:lnTo>
                    <a:pt x="329069" y="175044"/>
                  </a:lnTo>
                  <a:lnTo>
                    <a:pt x="377317" y="141643"/>
                  </a:lnTo>
                  <a:lnTo>
                    <a:pt x="332168" y="192976"/>
                  </a:lnTo>
                  <a:lnTo>
                    <a:pt x="332790" y="201015"/>
                  </a:lnTo>
                  <a:lnTo>
                    <a:pt x="337731" y="205346"/>
                  </a:lnTo>
                  <a:lnTo>
                    <a:pt x="340207" y="207200"/>
                  </a:lnTo>
                  <a:lnTo>
                    <a:pt x="342684" y="208445"/>
                  </a:lnTo>
                  <a:lnTo>
                    <a:pt x="349491" y="208445"/>
                  </a:lnTo>
                  <a:lnTo>
                    <a:pt x="352577" y="207200"/>
                  </a:lnTo>
                  <a:lnTo>
                    <a:pt x="355053" y="204114"/>
                  </a:lnTo>
                  <a:lnTo>
                    <a:pt x="398970" y="154012"/>
                  </a:lnTo>
                  <a:lnTo>
                    <a:pt x="369277" y="209677"/>
                  </a:lnTo>
                  <a:lnTo>
                    <a:pt x="366191" y="215861"/>
                  </a:lnTo>
                  <a:lnTo>
                    <a:pt x="368046" y="223291"/>
                  </a:lnTo>
                  <a:lnTo>
                    <a:pt x="374230" y="226377"/>
                  </a:lnTo>
                  <a:lnTo>
                    <a:pt x="376085" y="227622"/>
                  </a:lnTo>
                  <a:lnTo>
                    <a:pt x="384124" y="227622"/>
                  </a:lnTo>
                  <a:lnTo>
                    <a:pt x="388454" y="225145"/>
                  </a:lnTo>
                  <a:lnTo>
                    <a:pt x="390931" y="220814"/>
                  </a:lnTo>
                  <a:lnTo>
                    <a:pt x="426808" y="154012"/>
                  </a:lnTo>
                  <a:lnTo>
                    <a:pt x="432993" y="147828"/>
                  </a:lnTo>
                  <a:lnTo>
                    <a:pt x="439788" y="142875"/>
                  </a:lnTo>
                  <a:lnTo>
                    <a:pt x="441731" y="141643"/>
                  </a:lnTo>
                  <a:lnTo>
                    <a:pt x="446595" y="138544"/>
                  </a:lnTo>
                  <a:lnTo>
                    <a:pt x="446595" y="139166"/>
                  </a:lnTo>
                  <a:lnTo>
                    <a:pt x="445795" y="153847"/>
                  </a:lnTo>
                  <a:lnTo>
                    <a:pt x="447141" y="168465"/>
                  </a:lnTo>
                  <a:lnTo>
                    <a:pt x="450684" y="182054"/>
                  </a:lnTo>
                  <a:lnTo>
                    <a:pt x="456488" y="193598"/>
                  </a:lnTo>
                  <a:lnTo>
                    <a:pt x="460209" y="199161"/>
                  </a:lnTo>
                  <a:lnTo>
                    <a:pt x="467004" y="200406"/>
                  </a:lnTo>
                  <a:lnTo>
                    <a:pt x="478142" y="192976"/>
                  </a:lnTo>
                  <a:lnTo>
                    <a:pt x="479374" y="186169"/>
                  </a:lnTo>
                  <a:lnTo>
                    <a:pt x="475665" y="180606"/>
                  </a:lnTo>
                  <a:lnTo>
                    <a:pt x="473481" y="174320"/>
                  </a:lnTo>
                  <a:lnTo>
                    <a:pt x="473036" y="166001"/>
                  </a:lnTo>
                  <a:lnTo>
                    <a:pt x="473760" y="156171"/>
                  </a:lnTo>
                  <a:lnTo>
                    <a:pt x="475881" y="138544"/>
                  </a:lnTo>
                  <a:lnTo>
                    <a:pt x="476758" y="131279"/>
                  </a:lnTo>
                  <a:lnTo>
                    <a:pt x="477596" y="116281"/>
                  </a:lnTo>
                  <a:lnTo>
                    <a:pt x="476707" y="100825"/>
                  </a:lnTo>
                  <a:lnTo>
                    <a:pt x="473189" y="85356"/>
                  </a:lnTo>
                  <a:lnTo>
                    <a:pt x="516496" y="35877"/>
                  </a:lnTo>
                  <a:close/>
                </a:path>
                <a:path w="574039" h="539750">
                  <a:moveTo>
                    <a:pt x="574014" y="398322"/>
                  </a:moveTo>
                  <a:lnTo>
                    <a:pt x="563829" y="387197"/>
                  </a:lnTo>
                  <a:lnTo>
                    <a:pt x="555561" y="378167"/>
                  </a:lnTo>
                  <a:lnTo>
                    <a:pt x="534365" y="355028"/>
                  </a:lnTo>
                  <a:lnTo>
                    <a:pt x="527011" y="346989"/>
                  </a:lnTo>
                  <a:lnTo>
                    <a:pt x="527138" y="328968"/>
                  </a:lnTo>
                  <a:lnTo>
                    <a:pt x="518731" y="309486"/>
                  </a:lnTo>
                  <a:lnTo>
                    <a:pt x="516483" y="306171"/>
                  </a:lnTo>
                  <a:lnTo>
                    <a:pt x="506742" y="291757"/>
                  </a:lnTo>
                  <a:lnTo>
                    <a:pt x="501738" y="285762"/>
                  </a:lnTo>
                  <a:lnTo>
                    <a:pt x="498144" y="281432"/>
                  </a:lnTo>
                  <a:lnTo>
                    <a:pt x="496087" y="278955"/>
                  </a:lnTo>
                  <a:lnTo>
                    <a:pt x="483704" y="226999"/>
                  </a:lnTo>
                  <a:lnTo>
                    <a:pt x="481850" y="220192"/>
                  </a:lnTo>
                  <a:lnTo>
                    <a:pt x="475665" y="216484"/>
                  </a:lnTo>
                  <a:lnTo>
                    <a:pt x="468871" y="217716"/>
                  </a:lnTo>
                  <a:lnTo>
                    <a:pt x="462064" y="219570"/>
                  </a:lnTo>
                  <a:lnTo>
                    <a:pt x="458355" y="225755"/>
                  </a:lnTo>
                  <a:lnTo>
                    <a:pt x="459587" y="232562"/>
                  </a:lnTo>
                  <a:lnTo>
                    <a:pt x="471335" y="281432"/>
                  </a:lnTo>
                  <a:lnTo>
                    <a:pt x="438556" y="222046"/>
                  </a:lnTo>
                  <a:lnTo>
                    <a:pt x="435457" y="215861"/>
                  </a:lnTo>
                  <a:lnTo>
                    <a:pt x="428040" y="214007"/>
                  </a:lnTo>
                  <a:lnTo>
                    <a:pt x="415671" y="220192"/>
                  </a:lnTo>
                  <a:lnTo>
                    <a:pt x="413816" y="227622"/>
                  </a:lnTo>
                  <a:lnTo>
                    <a:pt x="416902" y="233807"/>
                  </a:lnTo>
                  <a:lnTo>
                    <a:pt x="445363" y="285762"/>
                  </a:lnTo>
                  <a:lnTo>
                    <a:pt x="403301" y="240601"/>
                  </a:lnTo>
                  <a:lnTo>
                    <a:pt x="398348" y="235661"/>
                  </a:lnTo>
                  <a:lnTo>
                    <a:pt x="390931" y="235038"/>
                  </a:lnTo>
                  <a:lnTo>
                    <a:pt x="381025" y="244932"/>
                  </a:lnTo>
                  <a:lnTo>
                    <a:pt x="380415" y="252361"/>
                  </a:lnTo>
                  <a:lnTo>
                    <a:pt x="385356" y="257302"/>
                  </a:lnTo>
                  <a:lnTo>
                    <a:pt x="430517" y="306171"/>
                  </a:lnTo>
                  <a:lnTo>
                    <a:pt x="378561" y="270916"/>
                  </a:lnTo>
                  <a:lnTo>
                    <a:pt x="372986" y="267195"/>
                  </a:lnTo>
                  <a:lnTo>
                    <a:pt x="364947" y="268439"/>
                  </a:lnTo>
                  <a:lnTo>
                    <a:pt x="357530" y="279565"/>
                  </a:lnTo>
                  <a:lnTo>
                    <a:pt x="358762" y="287616"/>
                  </a:lnTo>
                  <a:lnTo>
                    <a:pt x="364324" y="291325"/>
                  </a:lnTo>
                  <a:lnTo>
                    <a:pt x="426808" y="333997"/>
                  </a:lnTo>
                  <a:lnTo>
                    <a:pt x="432371" y="340804"/>
                  </a:lnTo>
                  <a:lnTo>
                    <a:pt x="436702" y="348221"/>
                  </a:lnTo>
                  <a:lnTo>
                    <a:pt x="440410" y="355028"/>
                  </a:lnTo>
                  <a:lnTo>
                    <a:pt x="439788" y="355028"/>
                  </a:lnTo>
                  <a:lnTo>
                    <a:pt x="425450" y="352755"/>
                  </a:lnTo>
                  <a:lnTo>
                    <a:pt x="410870" y="352552"/>
                  </a:lnTo>
                  <a:lnTo>
                    <a:pt x="397002" y="354685"/>
                  </a:lnTo>
                  <a:lnTo>
                    <a:pt x="384746" y="359359"/>
                  </a:lnTo>
                  <a:lnTo>
                    <a:pt x="379171" y="362458"/>
                  </a:lnTo>
                  <a:lnTo>
                    <a:pt x="376707" y="369252"/>
                  </a:lnTo>
                  <a:lnTo>
                    <a:pt x="382892" y="380390"/>
                  </a:lnTo>
                  <a:lnTo>
                    <a:pt x="389686" y="382866"/>
                  </a:lnTo>
                  <a:lnTo>
                    <a:pt x="395262" y="379768"/>
                  </a:lnTo>
                  <a:lnTo>
                    <a:pt x="401535" y="378167"/>
                  </a:lnTo>
                  <a:lnTo>
                    <a:pt x="409790" y="378536"/>
                  </a:lnTo>
                  <a:lnTo>
                    <a:pt x="419442" y="380288"/>
                  </a:lnTo>
                  <a:lnTo>
                    <a:pt x="429895" y="382866"/>
                  </a:lnTo>
                  <a:lnTo>
                    <a:pt x="443877" y="386067"/>
                  </a:lnTo>
                  <a:lnTo>
                    <a:pt x="458736" y="388505"/>
                  </a:lnTo>
                  <a:lnTo>
                    <a:pt x="474167" y="389216"/>
                  </a:lnTo>
                  <a:lnTo>
                    <a:pt x="489889" y="387197"/>
                  </a:lnTo>
                  <a:lnTo>
                    <a:pt x="534428" y="435432"/>
                  </a:lnTo>
                  <a:lnTo>
                    <a:pt x="574014" y="398322"/>
                  </a:lnTo>
                  <a:close/>
                </a:path>
              </a:pathLst>
            </a:custGeom>
            <a:solidFill>
              <a:srgbClr val="D4393C"/>
            </a:solidFill>
          </p:spPr>
          <p:txBody>
            <a:bodyPr wrap="square" lIns="0" tIns="0" rIns="0" bIns="0" rtlCol="0"/>
            <a:lstStyle/>
            <a:p>
              <a:endParaRPr/>
            </a:p>
          </p:txBody>
        </p:sp>
      </p:grpSp>
      <p:sp>
        <p:nvSpPr>
          <p:cNvPr id="21" name="object 21"/>
          <p:cNvSpPr txBox="1"/>
          <p:nvPr/>
        </p:nvSpPr>
        <p:spPr>
          <a:xfrm>
            <a:off x="5218684" y="5149151"/>
            <a:ext cx="5704840" cy="548640"/>
          </a:xfrm>
          <a:prstGeom prst="rect">
            <a:avLst/>
          </a:prstGeom>
        </p:spPr>
        <p:txBody>
          <a:bodyPr vert="horz" wrap="square" lIns="0" tIns="43180" rIns="0" bIns="0" rtlCol="0">
            <a:spAutoFit/>
          </a:bodyPr>
          <a:lstStyle/>
          <a:p>
            <a:pPr marL="12700" marR="5080">
              <a:lnSpc>
                <a:spcPts val="1950"/>
              </a:lnSpc>
              <a:spcBef>
                <a:spcPts val="340"/>
              </a:spcBef>
            </a:pPr>
            <a:r>
              <a:rPr sz="1800" dirty="0">
                <a:latin typeface="Corbel"/>
                <a:cs typeface="Corbel"/>
              </a:rPr>
              <a:t>Looking</a:t>
            </a:r>
            <a:r>
              <a:rPr sz="1800" spc="-110" dirty="0">
                <a:latin typeface="Corbel"/>
                <a:cs typeface="Corbel"/>
              </a:rPr>
              <a:t> </a:t>
            </a:r>
            <a:r>
              <a:rPr sz="1800" dirty="0">
                <a:latin typeface="Corbel"/>
                <a:cs typeface="Corbel"/>
              </a:rPr>
              <a:t>into</a:t>
            </a:r>
            <a:r>
              <a:rPr sz="1800" spc="-35" dirty="0">
                <a:latin typeface="Corbel"/>
                <a:cs typeface="Corbel"/>
              </a:rPr>
              <a:t> </a:t>
            </a:r>
            <a:r>
              <a:rPr sz="1800" spc="-10" dirty="0">
                <a:latin typeface="Corbel"/>
                <a:cs typeface="Corbel"/>
              </a:rPr>
              <a:t>the</a:t>
            </a:r>
            <a:r>
              <a:rPr sz="1800" spc="-50" dirty="0">
                <a:latin typeface="Corbel"/>
                <a:cs typeface="Corbel"/>
              </a:rPr>
              <a:t> </a:t>
            </a:r>
            <a:r>
              <a:rPr sz="1800" dirty="0">
                <a:latin typeface="Corbel"/>
                <a:cs typeface="Corbel"/>
              </a:rPr>
              <a:t>SBA</a:t>
            </a:r>
            <a:r>
              <a:rPr sz="1800" spc="85" dirty="0">
                <a:latin typeface="Corbel"/>
                <a:cs typeface="Corbel"/>
              </a:rPr>
              <a:t> </a:t>
            </a:r>
            <a:r>
              <a:rPr sz="1800" spc="-10" dirty="0">
                <a:latin typeface="Corbel"/>
                <a:cs typeface="Corbel"/>
              </a:rPr>
              <a:t>mentor</a:t>
            </a:r>
            <a:r>
              <a:rPr sz="1800" spc="-50" dirty="0">
                <a:latin typeface="Corbel"/>
                <a:cs typeface="Corbel"/>
              </a:rPr>
              <a:t> </a:t>
            </a:r>
            <a:r>
              <a:rPr sz="1800" dirty="0">
                <a:latin typeface="Corbel"/>
                <a:cs typeface="Corbel"/>
              </a:rPr>
              <a:t>protege</a:t>
            </a:r>
            <a:r>
              <a:rPr sz="1800" spc="-45" dirty="0">
                <a:latin typeface="Corbel"/>
                <a:cs typeface="Corbel"/>
              </a:rPr>
              <a:t> </a:t>
            </a:r>
            <a:r>
              <a:rPr sz="1800" dirty="0">
                <a:latin typeface="Corbel"/>
                <a:cs typeface="Corbel"/>
              </a:rPr>
              <a:t>process</a:t>
            </a:r>
            <a:r>
              <a:rPr sz="1800" spc="-30" dirty="0">
                <a:latin typeface="Corbel"/>
                <a:cs typeface="Corbel"/>
              </a:rPr>
              <a:t> </a:t>
            </a:r>
            <a:r>
              <a:rPr sz="1800" dirty="0">
                <a:latin typeface="Corbel"/>
                <a:cs typeface="Corbel"/>
              </a:rPr>
              <a:t>to</a:t>
            </a:r>
            <a:r>
              <a:rPr sz="1800" spc="-35" dirty="0">
                <a:latin typeface="Corbel"/>
                <a:cs typeface="Corbel"/>
              </a:rPr>
              <a:t> </a:t>
            </a:r>
            <a:r>
              <a:rPr sz="1800" dirty="0">
                <a:latin typeface="Corbel"/>
                <a:cs typeface="Corbel"/>
              </a:rPr>
              <a:t>address</a:t>
            </a:r>
            <a:r>
              <a:rPr sz="1800" spc="-30" dirty="0">
                <a:latin typeface="Corbel"/>
                <a:cs typeface="Corbel"/>
              </a:rPr>
              <a:t> </a:t>
            </a:r>
            <a:r>
              <a:rPr sz="1800" spc="-25" dirty="0">
                <a:latin typeface="Corbel"/>
                <a:cs typeface="Corbel"/>
              </a:rPr>
              <a:t>our </a:t>
            </a:r>
            <a:r>
              <a:rPr sz="1800" dirty="0">
                <a:latin typeface="Corbel"/>
                <a:cs typeface="Corbel"/>
              </a:rPr>
              <a:t>bonding</a:t>
            </a:r>
            <a:r>
              <a:rPr sz="1800" spc="-40" dirty="0">
                <a:latin typeface="Corbel"/>
                <a:cs typeface="Corbel"/>
              </a:rPr>
              <a:t> </a:t>
            </a:r>
            <a:r>
              <a:rPr sz="1800" spc="-10" dirty="0">
                <a:latin typeface="Corbel"/>
                <a:cs typeface="Corbel"/>
              </a:rPr>
              <a:t>challenge.</a:t>
            </a:r>
            <a:endParaRPr sz="1800">
              <a:latin typeface="Corbel"/>
              <a:cs typeface="Corbel"/>
            </a:endParaRPr>
          </a:p>
        </p:txBody>
      </p:sp>
      <p:pic>
        <p:nvPicPr>
          <p:cNvPr id="23" name="Picture 22">
            <a:extLst>
              <a:ext uri="{FF2B5EF4-FFF2-40B4-BE49-F238E27FC236}">
                <a16:creationId xmlns:a16="http://schemas.microsoft.com/office/drawing/2014/main" id="{7C2481B5-A689-3F21-069B-5ECB6FB7A8F8}"/>
              </a:ext>
            </a:extLst>
          </p:cNvPr>
          <p:cNvPicPr>
            <a:picLocks noChangeAspect="1"/>
          </p:cNvPicPr>
          <p:nvPr/>
        </p:nvPicPr>
        <p:blipFill>
          <a:blip r:embed="rId2"/>
          <a:stretch>
            <a:fillRect/>
          </a:stretch>
        </p:blipFill>
        <p:spPr>
          <a:xfrm>
            <a:off x="229991" y="708685"/>
            <a:ext cx="3462363" cy="546501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1202" y="1076960"/>
            <a:ext cx="3244850" cy="1132840"/>
          </a:xfrm>
          <a:prstGeom prst="rect">
            <a:avLst/>
          </a:prstGeom>
        </p:spPr>
        <p:txBody>
          <a:bodyPr vert="horz" wrap="square" lIns="0" tIns="77470" rIns="0" bIns="0" rtlCol="0">
            <a:spAutoFit/>
          </a:bodyPr>
          <a:lstStyle/>
          <a:p>
            <a:pPr marL="675005">
              <a:lnSpc>
                <a:spcPct val="100000"/>
              </a:lnSpc>
              <a:spcBef>
                <a:spcPts val="610"/>
              </a:spcBef>
            </a:pPr>
            <a:r>
              <a:rPr sz="3200" spc="-10" dirty="0">
                <a:solidFill>
                  <a:srgbClr val="1A606E"/>
                </a:solidFill>
                <a:latin typeface="Corbel"/>
                <a:cs typeface="Corbel"/>
              </a:rPr>
              <a:t>Arizona</a:t>
            </a:r>
            <a:endParaRPr sz="3200">
              <a:latin typeface="Corbel"/>
              <a:cs typeface="Corbel"/>
            </a:endParaRPr>
          </a:p>
          <a:p>
            <a:pPr marL="12700">
              <a:lnSpc>
                <a:spcPct val="100000"/>
              </a:lnSpc>
              <a:spcBef>
                <a:spcPts val="520"/>
              </a:spcBef>
            </a:pPr>
            <a:r>
              <a:rPr sz="3200" b="1" spc="-20" dirty="0">
                <a:solidFill>
                  <a:srgbClr val="B30000"/>
                </a:solidFill>
                <a:latin typeface="Corbel"/>
                <a:cs typeface="Corbel"/>
              </a:rPr>
              <a:t>Pascua</a:t>
            </a:r>
            <a:r>
              <a:rPr sz="3200" b="1" spc="-345" dirty="0">
                <a:solidFill>
                  <a:srgbClr val="B30000"/>
                </a:solidFill>
                <a:latin typeface="Corbel"/>
                <a:cs typeface="Corbel"/>
              </a:rPr>
              <a:t> </a:t>
            </a:r>
            <a:r>
              <a:rPr sz="3200" b="1" spc="-60" dirty="0">
                <a:solidFill>
                  <a:srgbClr val="B30000"/>
                </a:solidFill>
                <a:latin typeface="Corbel"/>
                <a:cs typeface="Corbel"/>
              </a:rPr>
              <a:t>Yaqui</a:t>
            </a:r>
            <a:r>
              <a:rPr sz="3200" b="1" spc="-135" dirty="0">
                <a:solidFill>
                  <a:srgbClr val="B30000"/>
                </a:solidFill>
                <a:latin typeface="Corbel"/>
                <a:cs typeface="Corbel"/>
              </a:rPr>
              <a:t> </a:t>
            </a:r>
            <a:r>
              <a:rPr sz="3200" b="1" spc="-10" dirty="0">
                <a:solidFill>
                  <a:srgbClr val="B30000"/>
                </a:solidFill>
                <a:latin typeface="Corbel"/>
                <a:cs typeface="Corbel"/>
              </a:rPr>
              <a:t>Tribe</a:t>
            </a:r>
            <a:endParaRPr sz="3200">
              <a:latin typeface="Corbel"/>
              <a:cs typeface="Corbel"/>
            </a:endParaRPr>
          </a:p>
        </p:txBody>
      </p:sp>
      <p:sp>
        <p:nvSpPr>
          <p:cNvPr id="3" name="object 3"/>
          <p:cNvSpPr txBox="1"/>
          <p:nvPr/>
        </p:nvSpPr>
        <p:spPr>
          <a:xfrm>
            <a:off x="6355715" y="5627687"/>
            <a:ext cx="5871845" cy="334645"/>
          </a:xfrm>
          <a:prstGeom prst="rect">
            <a:avLst/>
          </a:prstGeom>
        </p:spPr>
        <p:txBody>
          <a:bodyPr vert="horz" wrap="square" lIns="0" tIns="15875" rIns="0" bIns="0" rtlCol="0">
            <a:spAutoFit/>
          </a:bodyPr>
          <a:lstStyle/>
          <a:p>
            <a:pPr marL="12700">
              <a:lnSpc>
                <a:spcPct val="100000"/>
              </a:lnSpc>
              <a:spcBef>
                <a:spcPts val="125"/>
              </a:spcBef>
            </a:pPr>
            <a:r>
              <a:rPr sz="2000" b="1" dirty="0">
                <a:latin typeface="Corbel"/>
                <a:cs typeface="Corbel"/>
              </a:rPr>
              <a:t>*SPC</a:t>
            </a:r>
            <a:r>
              <a:rPr sz="2000" b="1" spc="-85" dirty="0">
                <a:latin typeface="Corbel"/>
                <a:cs typeface="Corbel"/>
              </a:rPr>
              <a:t> </a:t>
            </a:r>
            <a:r>
              <a:rPr sz="2000" b="1" dirty="0">
                <a:latin typeface="Corbel"/>
                <a:cs typeface="Corbel"/>
              </a:rPr>
              <a:t>has</a:t>
            </a:r>
            <a:r>
              <a:rPr sz="2000" b="1" spc="30" dirty="0">
                <a:latin typeface="Corbel"/>
                <a:cs typeface="Corbel"/>
              </a:rPr>
              <a:t> </a:t>
            </a:r>
            <a:r>
              <a:rPr sz="2000" b="1" dirty="0">
                <a:latin typeface="Corbel"/>
                <a:cs typeface="Corbel"/>
              </a:rPr>
              <a:t>a</a:t>
            </a:r>
            <a:r>
              <a:rPr sz="2000" b="1" spc="-5" dirty="0">
                <a:latin typeface="Corbel"/>
                <a:cs typeface="Corbel"/>
              </a:rPr>
              <a:t> </a:t>
            </a:r>
            <a:r>
              <a:rPr sz="2000" b="1" dirty="0">
                <a:latin typeface="Corbel"/>
                <a:cs typeface="Corbel"/>
              </a:rPr>
              <a:t>business</a:t>
            </a:r>
            <a:r>
              <a:rPr sz="2000" b="1" spc="-50" dirty="0">
                <a:latin typeface="Corbel"/>
                <a:cs typeface="Corbel"/>
              </a:rPr>
              <a:t> </a:t>
            </a:r>
            <a:r>
              <a:rPr sz="2000" b="1" dirty="0">
                <a:latin typeface="Corbel"/>
                <a:cs typeface="Corbel"/>
              </a:rPr>
              <a:t>office</a:t>
            </a:r>
            <a:r>
              <a:rPr sz="2000" b="1" spc="-85" dirty="0">
                <a:latin typeface="Corbel"/>
                <a:cs typeface="Corbel"/>
              </a:rPr>
              <a:t> </a:t>
            </a:r>
            <a:r>
              <a:rPr sz="2000" b="1" dirty="0">
                <a:latin typeface="Corbel"/>
                <a:cs typeface="Corbel"/>
              </a:rPr>
              <a:t>address</a:t>
            </a:r>
            <a:r>
              <a:rPr sz="2000" b="1" spc="30" dirty="0">
                <a:latin typeface="Corbel"/>
                <a:cs typeface="Corbel"/>
              </a:rPr>
              <a:t> </a:t>
            </a:r>
            <a:r>
              <a:rPr sz="2000" b="1" dirty="0">
                <a:latin typeface="Corbel"/>
                <a:cs typeface="Corbel"/>
              </a:rPr>
              <a:t>in</a:t>
            </a:r>
            <a:r>
              <a:rPr sz="2000" b="1" spc="-95" dirty="0">
                <a:latin typeface="Corbel"/>
                <a:cs typeface="Corbel"/>
              </a:rPr>
              <a:t> </a:t>
            </a:r>
            <a:r>
              <a:rPr sz="2000" b="1" dirty="0">
                <a:latin typeface="Corbel"/>
                <a:cs typeface="Corbel"/>
              </a:rPr>
              <a:t>Gig </a:t>
            </a:r>
            <a:r>
              <a:rPr sz="2000" b="1" spc="-10" dirty="0">
                <a:latin typeface="Corbel"/>
                <a:cs typeface="Corbel"/>
              </a:rPr>
              <a:t>Harbor,</a:t>
            </a:r>
            <a:r>
              <a:rPr sz="2000" b="1" spc="-140" dirty="0">
                <a:latin typeface="Corbel"/>
                <a:cs typeface="Corbel"/>
              </a:rPr>
              <a:t> </a:t>
            </a:r>
            <a:r>
              <a:rPr sz="2000" b="1" spc="-25" dirty="0">
                <a:latin typeface="Corbel"/>
                <a:cs typeface="Corbel"/>
              </a:rPr>
              <a:t>WA.</a:t>
            </a:r>
            <a:endParaRPr sz="2000">
              <a:latin typeface="Corbel"/>
              <a:cs typeface="Corbel"/>
            </a:endParaRPr>
          </a:p>
        </p:txBody>
      </p:sp>
      <p:sp>
        <p:nvSpPr>
          <p:cNvPr id="4" name="object 4"/>
          <p:cNvSpPr txBox="1"/>
          <p:nvPr/>
        </p:nvSpPr>
        <p:spPr>
          <a:xfrm>
            <a:off x="6355715" y="5932804"/>
            <a:ext cx="5746750" cy="640080"/>
          </a:xfrm>
          <a:prstGeom prst="rect">
            <a:avLst/>
          </a:prstGeom>
        </p:spPr>
        <p:txBody>
          <a:bodyPr vert="horz" wrap="square" lIns="0" tIns="15875" rIns="0" bIns="0" rtlCol="0">
            <a:spAutoFit/>
          </a:bodyPr>
          <a:lstStyle/>
          <a:p>
            <a:pPr marL="12700">
              <a:lnSpc>
                <a:spcPct val="100000"/>
              </a:lnSpc>
              <a:spcBef>
                <a:spcPts val="125"/>
              </a:spcBef>
            </a:pPr>
            <a:r>
              <a:rPr sz="2000" b="1" dirty="0">
                <a:latin typeface="Corbel"/>
                <a:cs typeface="Corbel"/>
              </a:rPr>
              <a:t>*SPC</a:t>
            </a:r>
            <a:r>
              <a:rPr sz="2000" b="1" spc="-85" dirty="0">
                <a:latin typeface="Corbel"/>
                <a:cs typeface="Corbel"/>
              </a:rPr>
              <a:t> </a:t>
            </a:r>
            <a:r>
              <a:rPr sz="2000" b="1" dirty="0">
                <a:latin typeface="Corbel"/>
                <a:cs typeface="Corbel"/>
              </a:rPr>
              <a:t>is</a:t>
            </a:r>
            <a:r>
              <a:rPr sz="2000" b="1" spc="35" dirty="0">
                <a:latin typeface="Corbel"/>
                <a:cs typeface="Corbel"/>
              </a:rPr>
              <a:t> </a:t>
            </a:r>
            <a:r>
              <a:rPr sz="2000" b="1" dirty="0">
                <a:latin typeface="Corbel"/>
                <a:cs typeface="Corbel"/>
              </a:rPr>
              <a:t>in</a:t>
            </a:r>
            <a:r>
              <a:rPr sz="2000" b="1" spc="-10" dirty="0">
                <a:latin typeface="Corbel"/>
                <a:cs typeface="Corbel"/>
              </a:rPr>
              <a:t> </a:t>
            </a:r>
            <a:r>
              <a:rPr sz="2000" b="1" dirty="0">
                <a:latin typeface="Corbel"/>
                <a:cs typeface="Corbel"/>
              </a:rPr>
              <a:t>the</a:t>
            </a:r>
            <a:r>
              <a:rPr sz="2000" b="1" spc="-5" dirty="0">
                <a:latin typeface="Corbel"/>
                <a:cs typeface="Corbel"/>
              </a:rPr>
              <a:t> </a:t>
            </a:r>
            <a:r>
              <a:rPr sz="2000" b="1" dirty="0">
                <a:latin typeface="Corbel"/>
                <a:cs typeface="Corbel"/>
              </a:rPr>
              <a:t>process</a:t>
            </a:r>
            <a:r>
              <a:rPr sz="2000" b="1" spc="35" dirty="0">
                <a:latin typeface="Corbel"/>
                <a:cs typeface="Corbel"/>
              </a:rPr>
              <a:t> </a:t>
            </a:r>
            <a:r>
              <a:rPr sz="2000" b="1" dirty="0">
                <a:latin typeface="Corbel"/>
                <a:cs typeface="Corbel"/>
              </a:rPr>
              <a:t>of getting</a:t>
            </a:r>
            <a:r>
              <a:rPr sz="2000" b="1" spc="-80" dirty="0">
                <a:latin typeface="Corbel"/>
                <a:cs typeface="Corbel"/>
              </a:rPr>
              <a:t> </a:t>
            </a:r>
            <a:r>
              <a:rPr sz="2000" b="1" dirty="0">
                <a:latin typeface="Corbel"/>
                <a:cs typeface="Corbel"/>
              </a:rPr>
              <a:t>a</a:t>
            </a:r>
            <a:r>
              <a:rPr sz="2000" b="1" spc="-95" dirty="0">
                <a:latin typeface="Corbel"/>
                <a:cs typeface="Corbel"/>
              </a:rPr>
              <a:t> </a:t>
            </a:r>
            <a:r>
              <a:rPr sz="2000" b="1" dirty="0">
                <a:latin typeface="Corbel"/>
                <a:cs typeface="Corbel"/>
              </a:rPr>
              <a:t>Washington</a:t>
            </a:r>
            <a:r>
              <a:rPr sz="2000" b="1" spc="-170" dirty="0">
                <a:latin typeface="Corbel"/>
                <a:cs typeface="Corbel"/>
              </a:rPr>
              <a:t> </a:t>
            </a:r>
            <a:r>
              <a:rPr sz="2000" b="1" spc="-10" dirty="0">
                <a:latin typeface="Corbel"/>
                <a:cs typeface="Corbel"/>
              </a:rPr>
              <a:t>State</a:t>
            </a:r>
            <a:endParaRPr sz="2000">
              <a:latin typeface="Corbel"/>
              <a:cs typeface="Corbel"/>
            </a:endParaRPr>
          </a:p>
          <a:p>
            <a:pPr marL="165100">
              <a:lnSpc>
                <a:spcPct val="100000"/>
              </a:lnSpc>
              <a:spcBef>
                <a:spcPts val="5"/>
              </a:spcBef>
            </a:pPr>
            <a:r>
              <a:rPr sz="2000" b="1" dirty="0">
                <a:latin typeface="Corbel"/>
                <a:cs typeface="Corbel"/>
              </a:rPr>
              <a:t>Business</a:t>
            </a:r>
            <a:r>
              <a:rPr sz="2000" b="1" spc="-50" dirty="0">
                <a:latin typeface="Corbel"/>
                <a:cs typeface="Corbel"/>
              </a:rPr>
              <a:t> </a:t>
            </a:r>
            <a:r>
              <a:rPr sz="2000" b="1" spc="-10" dirty="0">
                <a:latin typeface="Corbel"/>
                <a:cs typeface="Corbel"/>
              </a:rPr>
              <a:t>License.</a:t>
            </a:r>
            <a:endParaRPr sz="2000">
              <a:latin typeface="Corbel"/>
              <a:cs typeface="Corbel"/>
            </a:endParaRPr>
          </a:p>
        </p:txBody>
      </p:sp>
      <p:sp>
        <p:nvSpPr>
          <p:cNvPr id="5" name="object 5"/>
          <p:cNvSpPr txBox="1">
            <a:spLocks noGrp="1"/>
          </p:cNvSpPr>
          <p:nvPr>
            <p:ph type="title"/>
          </p:nvPr>
        </p:nvSpPr>
        <p:spPr>
          <a:xfrm>
            <a:off x="2105025" y="314325"/>
            <a:ext cx="7524750" cy="704850"/>
          </a:xfrm>
          <a:prstGeom prst="rect">
            <a:avLst/>
          </a:prstGeom>
          <a:solidFill>
            <a:srgbClr val="93EFE3"/>
          </a:solidFill>
        </p:spPr>
        <p:txBody>
          <a:bodyPr vert="horz" wrap="square" lIns="0" tIns="41910" rIns="0" bIns="0" rtlCol="0">
            <a:spAutoFit/>
          </a:bodyPr>
          <a:lstStyle/>
          <a:p>
            <a:pPr algn="ctr">
              <a:lnSpc>
                <a:spcPct val="100000"/>
              </a:lnSpc>
              <a:spcBef>
                <a:spcPts val="330"/>
              </a:spcBef>
            </a:pPr>
            <a:r>
              <a:rPr sz="3950" b="1" spc="65" dirty="0">
                <a:solidFill>
                  <a:srgbClr val="000000"/>
                </a:solidFill>
                <a:latin typeface="Gabriola"/>
                <a:cs typeface="Gabriola"/>
              </a:rPr>
              <a:t>SPC</a:t>
            </a:r>
            <a:r>
              <a:rPr sz="3950" b="1" spc="-195" dirty="0">
                <a:solidFill>
                  <a:srgbClr val="000000"/>
                </a:solidFill>
                <a:latin typeface="Gabriola"/>
                <a:cs typeface="Gabriola"/>
              </a:rPr>
              <a:t> </a:t>
            </a:r>
            <a:r>
              <a:rPr sz="3950" b="1" spc="35" dirty="0">
                <a:solidFill>
                  <a:srgbClr val="000000"/>
                </a:solidFill>
                <a:latin typeface="Gabriola"/>
                <a:cs typeface="Gabriola"/>
              </a:rPr>
              <a:t>PROJECTS</a:t>
            </a:r>
            <a:endParaRPr sz="3950">
              <a:latin typeface="Gabriola"/>
              <a:cs typeface="Gabriola"/>
            </a:endParaRPr>
          </a:p>
        </p:txBody>
      </p:sp>
      <p:sp>
        <p:nvSpPr>
          <p:cNvPr id="6" name="object 6"/>
          <p:cNvSpPr txBox="1"/>
          <p:nvPr/>
        </p:nvSpPr>
        <p:spPr>
          <a:xfrm>
            <a:off x="786447" y="2310193"/>
            <a:ext cx="3434715" cy="1437640"/>
          </a:xfrm>
          <a:prstGeom prst="rect">
            <a:avLst/>
          </a:prstGeom>
        </p:spPr>
        <p:txBody>
          <a:bodyPr vert="horz" wrap="square" lIns="0" tIns="91440" rIns="0" bIns="0" rtlCol="0">
            <a:spAutoFit/>
          </a:bodyPr>
          <a:lstStyle/>
          <a:p>
            <a:pPr marL="298450" indent="-285750">
              <a:lnSpc>
                <a:spcPct val="100000"/>
              </a:lnSpc>
              <a:spcBef>
                <a:spcPts val="720"/>
              </a:spcBef>
              <a:buFont typeface="Arial"/>
              <a:buChar char="•"/>
              <a:tabLst>
                <a:tab pos="298450" algn="l"/>
              </a:tabLst>
            </a:pPr>
            <a:r>
              <a:rPr sz="1800" dirty="0">
                <a:latin typeface="Corbel"/>
                <a:cs typeface="Corbel"/>
              </a:rPr>
              <a:t>Site</a:t>
            </a:r>
            <a:r>
              <a:rPr sz="1800" spc="20" dirty="0">
                <a:latin typeface="Corbel"/>
                <a:cs typeface="Corbel"/>
              </a:rPr>
              <a:t> </a:t>
            </a:r>
            <a:r>
              <a:rPr sz="1800" dirty="0">
                <a:latin typeface="Corbel"/>
                <a:cs typeface="Corbel"/>
              </a:rPr>
              <a:t>work</a:t>
            </a:r>
            <a:r>
              <a:rPr sz="1800" spc="-40" dirty="0">
                <a:latin typeface="Corbel"/>
                <a:cs typeface="Corbel"/>
              </a:rPr>
              <a:t> </a:t>
            </a:r>
            <a:r>
              <a:rPr sz="1800" dirty="0">
                <a:latin typeface="Corbel"/>
                <a:cs typeface="Corbel"/>
              </a:rPr>
              <a:t>for</a:t>
            </a:r>
            <a:r>
              <a:rPr sz="1800" spc="10" dirty="0">
                <a:latin typeface="Corbel"/>
                <a:cs typeface="Corbel"/>
              </a:rPr>
              <a:t> </a:t>
            </a:r>
            <a:r>
              <a:rPr sz="1800" dirty="0">
                <a:latin typeface="Corbel"/>
                <a:cs typeface="Corbel"/>
              </a:rPr>
              <a:t>residential</a:t>
            </a:r>
            <a:r>
              <a:rPr sz="1800" spc="-100" dirty="0">
                <a:latin typeface="Corbel"/>
                <a:cs typeface="Corbel"/>
              </a:rPr>
              <a:t> </a:t>
            </a:r>
            <a:r>
              <a:rPr sz="1800" spc="-10" dirty="0">
                <a:latin typeface="Corbel"/>
                <a:cs typeface="Corbel"/>
              </a:rPr>
              <a:t>projects.</a:t>
            </a:r>
            <a:endParaRPr sz="1800">
              <a:latin typeface="Corbel"/>
              <a:cs typeface="Corbel"/>
            </a:endParaRPr>
          </a:p>
          <a:p>
            <a:pPr marL="298450" indent="-285750">
              <a:lnSpc>
                <a:spcPct val="100000"/>
              </a:lnSpc>
              <a:spcBef>
                <a:spcPts val="620"/>
              </a:spcBef>
              <a:buFont typeface="Arial"/>
              <a:buChar char="•"/>
              <a:tabLst>
                <a:tab pos="298450" algn="l"/>
              </a:tabLst>
            </a:pPr>
            <a:r>
              <a:rPr sz="1800" dirty="0">
                <a:latin typeface="Corbel"/>
                <a:cs typeface="Corbel"/>
              </a:rPr>
              <a:t>Road</a:t>
            </a:r>
            <a:r>
              <a:rPr sz="1800" spc="-75" dirty="0">
                <a:latin typeface="Corbel"/>
                <a:cs typeface="Corbel"/>
              </a:rPr>
              <a:t> </a:t>
            </a:r>
            <a:r>
              <a:rPr sz="1800" spc="-10" dirty="0">
                <a:latin typeface="Corbel"/>
                <a:cs typeface="Corbel"/>
              </a:rPr>
              <a:t>Projects</a:t>
            </a:r>
            <a:endParaRPr sz="1800">
              <a:latin typeface="Corbel"/>
              <a:cs typeface="Corbel"/>
            </a:endParaRPr>
          </a:p>
          <a:p>
            <a:pPr marL="298450" indent="-285750">
              <a:lnSpc>
                <a:spcPct val="100000"/>
              </a:lnSpc>
              <a:spcBef>
                <a:spcPts val="615"/>
              </a:spcBef>
              <a:buFont typeface="Arial"/>
              <a:buChar char="•"/>
              <a:tabLst>
                <a:tab pos="298450" algn="l"/>
              </a:tabLst>
            </a:pPr>
            <a:r>
              <a:rPr sz="1800" spc="-10" dirty="0">
                <a:latin typeface="Corbel"/>
                <a:cs typeface="Corbel"/>
              </a:rPr>
              <a:t>Renovation</a:t>
            </a:r>
            <a:r>
              <a:rPr sz="1800" spc="-55" dirty="0">
                <a:latin typeface="Corbel"/>
                <a:cs typeface="Corbel"/>
              </a:rPr>
              <a:t> </a:t>
            </a:r>
            <a:r>
              <a:rPr sz="1800" spc="-10" dirty="0">
                <a:latin typeface="Corbel"/>
                <a:cs typeface="Corbel"/>
              </a:rPr>
              <a:t>Projects</a:t>
            </a:r>
            <a:endParaRPr sz="1800">
              <a:latin typeface="Corbel"/>
              <a:cs typeface="Corbel"/>
            </a:endParaRPr>
          </a:p>
          <a:p>
            <a:pPr marL="298450" indent="-285750">
              <a:lnSpc>
                <a:spcPct val="100000"/>
              </a:lnSpc>
              <a:spcBef>
                <a:spcPts val="620"/>
              </a:spcBef>
              <a:buFont typeface="Arial"/>
              <a:buChar char="•"/>
              <a:tabLst>
                <a:tab pos="298450" algn="l"/>
              </a:tabLst>
            </a:pPr>
            <a:r>
              <a:rPr sz="1800" spc="-25" dirty="0">
                <a:latin typeface="Corbel"/>
                <a:cs typeface="Corbel"/>
              </a:rPr>
              <a:t>HVAC</a:t>
            </a:r>
            <a:r>
              <a:rPr sz="1800" spc="-135" dirty="0">
                <a:latin typeface="Corbel"/>
                <a:cs typeface="Corbel"/>
              </a:rPr>
              <a:t> </a:t>
            </a:r>
            <a:r>
              <a:rPr sz="1800" dirty="0">
                <a:latin typeface="Corbel"/>
                <a:cs typeface="Corbel"/>
              </a:rPr>
              <a:t>Conversion</a:t>
            </a:r>
            <a:r>
              <a:rPr sz="1800" spc="-15" dirty="0">
                <a:latin typeface="Corbel"/>
                <a:cs typeface="Corbel"/>
              </a:rPr>
              <a:t> </a:t>
            </a:r>
            <a:r>
              <a:rPr sz="1800" spc="-10" dirty="0">
                <a:latin typeface="Corbel"/>
                <a:cs typeface="Corbel"/>
              </a:rPr>
              <a:t>Project</a:t>
            </a:r>
            <a:endParaRPr sz="1800">
              <a:latin typeface="Corbel"/>
              <a:cs typeface="Corbel"/>
            </a:endParaRPr>
          </a:p>
        </p:txBody>
      </p:sp>
      <p:sp>
        <p:nvSpPr>
          <p:cNvPr id="7" name="object 7"/>
          <p:cNvSpPr txBox="1"/>
          <p:nvPr/>
        </p:nvSpPr>
        <p:spPr>
          <a:xfrm>
            <a:off x="775017" y="4700079"/>
            <a:ext cx="4030979" cy="1790064"/>
          </a:xfrm>
          <a:prstGeom prst="rect">
            <a:avLst/>
          </a:prstGeom>
        </p:spPr>
        <p:txBody>
          <a:bodyPr vert="horz" wrap="square" lIns="0" tIns="90805" rIns="0" bIns="0" rtlCol="0">
            <a:spAutoFit/>
          </a:bodyPr>
          <a:lstStyle/>
          <a:p>
            <a:pPr marL="298450" indent="-285750">
              <a:lnSpc>
                <a:spcPct val="100000"/>
              </a:lnSpc>
              <a:spcBef>
                <a:spcPts val="715"/>
              </a:spcBef>
              <a:buFont typeface="Arial"/>
              <a:buChar char="•"/>
              <a:tabLst>
                <a:tab pos="298450" algn="l"/>
              </a:tabLst>
            </a:pPr>
            <a:r>
              <a:rPr sz="1800" dirty="0">
                <a:latin typeface="Corbel"/>
                <a:cs typeface="Corbel"/>
              </a:rPr>
              <a:t>Site</a:t>
            </a:r>
            <a:r>
              <a:rPr sz="1800" spc="-30" dirty="0">
                <a:latin typeface="Corbel"/>
                <a:cs typeface="Corbel"/>
              </a:rPr>
              <a:t> </a:t>
            </a:r>
            <a:r>
              <a:rPr sz="1800" spc="-20" dirty="0">
                <a:latin typeface="Corbel"/>
                <a:cs typeface="Corbel"/>
              </a:rPr>
              <a:t>Work-</a:t>
            </a:r>
            <a:r>
              <a:rPr sz="1800" dirty="0">
                <a:latin typeface="Corbel"/>
                <a:cs typeface="Corbel"/>
              </a:rPr>
              <a:t>Home</a:t>
            </a:r>
            <a:r>
              <a:rPr sz="1800" spc="-25" dirty="0">
                <a:latin typeface="Corbel"/>
                <a:cs typeface="Corbel"/>
              </a:rPr>
              <a:t> </a:t>
            </a:r>
            <a:r>
              <a:rPr sz="1800" spc="-10" dirty="0">
                <a:latin typeface="Corbel"/>
                <a:cs typeface="Corbel"/>
              </a:rPr>
              <a:t>Development</a:t>
            </a:r>
            <a:r>
              <a:rPr sz="1800" spc="-65" dirty="0">
                <a:latin typeface="Corbel"/>
                <a:cs typeface="Corbel"/>
              </a:rPr>
              <a:t> </a:t>
            </a:r>
            <a:r>
              <a:rPr sz="1800" spc="-10" dirty="0">
                <a:latin typeface="Corbel"/>
                <a:cs typeface="Corbel"/>
              </a:rPr>
              <a:t>Projects</a:t>
            </a:r>
            <a:endParaRPr sz="1800">
              <a:latin typeface="Corbel"/>
              <a:cs typeface="Corbel"/>
            </a:endParaRPr>
          </a:p>
          <a:p>
            <a:pPr marL="298450" indent="-285750">
              <a:lnSpc>
                <a:spcPct val="100000"/>
              </a:lnSpc>
              <a:spcBef>
                <a:spcPts val="615"/>
              </a:spcBef>
              <a:buFont typeface="Arial"/>
              <a:buChar char="•"/>
              <a:tabLst>
                <a:tab pos="298450" algn="l"/>
              </a:tabLst>
            </a:pPr>
            <a:r>
              <a:rPr sz="1800" dirty="0">
                <a:latin typeface="Corbel"/>
                <a:cs typeface="Corbel"/>
              </a:rPr>
              <a:t>Erosion</a:t>
            </a:r>
            <a:r>
              <a:rPr sz="1800" spc="-90" dirty="0">
                <a:latin typeface="Corbel"/>
                <a:cs typeface="Corbel"/>
              </a:rPr>
              <a:t> </a:t>
            </a:r>
            <a:r>
              <a:rPr sz="1800" spc="-10" dirty="0">
                <a:latin typeface="Corbel"/>
                <a:cs typeface="Corbel"/>
              </a:rPr>
              <a:t>Control</a:t>
            </a:r>
            <a:endParaRPr sz="1800">
              <a:latin typeface="Corbel"/>
              <a:cs typeface="Corbel"/>
            </a:endParaRPr>
          </a:p>
          <a:p>
            <a:pPr marL="298450" indent="-285750">
              <a:lnSpc>
                <a:spcPct val="100000"/>
              </a:lnSpc>
              <a:spcBef>
                <a:spcPts val="620"/>
              </a:spcBef>
              <a:buFont typeface="Arial"/>
              <a:buChar char="•"/>
              <a:tabLst>
                <a:tab pos="298450" algn="l"/>
              </a:tabLst>
            </a:pPr>
            <a:r>
              <a:rPr sz="1800" dirty="0">
                <a:latin typeface="Corbel"/>
                <a:cs typeface="Corbel"/>
              </a:rPr>
              <a:t>Commercial</a:t>
            </a:r>
            <a:r>
              <a:rPr sz="1800" spc="-75" dirty="0">
                <a:latin typeface="Corbel"/>
                <a:cs typeface="Corbel"/>
              </a:rPr>
              <a:t> </a:t>
            </a:r>
            <a:r>
              <a:rPr sz="1800" spc="-10" dirty="0">
                <a:latin typeface="Corbel"/>
                <a:cs typeface="Corbel"/>
              </a:rPr>
              <a:t>Renovation</a:t>
            </a:r>
            <a:endParaRPr sz="1800">
              <a:latin typeface="Corbel"/>
              <a:cs typeface="Corbel"/>
            </a:endParaRPr>
          </a:p>
          <a:p>
            <a:pPr marL="298450" indent="-285750">
              <a:lnSpc>
                <a:spcPct val="100000"/>
              </a:lnSpc>
              <a:spcBef>
                <a:spcPts val="620"/>
              </a:spcBef>
              <a:buFont typeface="Arial"/>
              <a:buChar char="•"/>
              <a:tabLst>
                <a:tab pos="298450" algn="l"/>
              </a:tabLst>
            </a:pPr>
            <a:r>
              <a:rPr sz="1800" dirty="0">
                <a:latin typeface="Corbel"/>
                <a:cs typeface="Corbel"/>
              </a:rPr>
              <a:t>Commercial</a:t>
            </a:r>
            <a:r>
              <a:rPr sz="1800" spc="-80" dirty="0">
                <a:latin typeface="Corbel"/>
                <a:cs typeface="Corbel"/>
              </a:rPr>
              <a:t> </a:t>
            </a:r>
            <a:r>
              <a:rPr sz="1800" dirty="0">
                <a:latin typeface="Corbel"/>
                <a:cs typeface="Corbel"/>
              </a:rPr>
              <a:t>and</a:t>
            </a:r>
            <a:r>
              <a:rPr sz="1800" spc="-15" dirty="0">
                <a:latin typeface="Corbel"/>
                <a:cs typeface="Corbel"/>
              </a:rPr>
              <a:t> </a:t>
            </a:r>
            <a:r>
              <a:rPr sz="1800" dirty="0">
                <a:latin typeface="Corbel"/>
                <a:cs typeface="Corbel"/>
              </a:rPr>
              <a:t>Residential</a:t>
            </a:r>
            <a:r>
              <a:rPr sz="1800" spc="-75" dirty="0">
                <a:latin typeface="Corbel"/>
                <a:cs typeface="Corbel"/>
              </a:rPr>
              <a:t> </a:t>
            </a:r>
            <a:r>
              <a:rPr sz="1800" spc="-20" dirty="0">
                <a:latin typeface="Corbel"/>
                <a:cs typeface="Corbel"/>
              </a:rPr>
              <a:t>Demo</a:t>
            </a:r>
            <a:endParaRPr sz="1800">
              <a:latin typeface="Corbel"/>
              <a:cs typeface="Corbel"/>
            </a:endParaRPr>
          </a:p>
          <a:p>
            <a:pPr marL="298450" indent="-285750">
              <a:lnSpc>
                <a:spcPct val="100000"/>
              </a:lnSpc>
              <a:spcBef>
                <a:spcPts val="620"/>
              </a:spcBef>
              <a:buFont typeface="Arial"/>
              <a:buChar char="•"/>
              <a:tabLst>
                <a:tab pos="298450" algn="l"/>
              </a:tabLst>
            </a:pPr>
            <a:r>
              <a:rPr sz="1800" dirty="0">
                <a:latin typeface="Corbel"/>
                <a:cs typeface="Corbel"/>
              </a:rPr>
              <a:t>Utility</a:t>
            </a:r>
            <a:r>
              <a:rPr sz="1800" spc="-10" dirty="0">
                <a:latin typeface="Corbel"/>
                <a:cs typeface="Corbel"/>
              </a:rPr>
              <a:t> Installs</a:t>
            </a:r>
            <a:endParaRPr sz="1800">
              <a:latin typeface="Corbel"/>
              <a:cs typeface="Corbel"/>
            </a:endParaRPr>
          </a:p>
        </p:txBody>
      </p:sp>
      <p:sp>
        <p:nvSpPr>
          <p:cNvPr id="8" name="object 8"/>
          <p:cNvSpPr txBox="1"/>
          <p:nvPr/>
        </p:nvSpPr>
        <p:spPr>
          <a:xfrm>
            <a:off x="775017" y="4061714"/>
            <a:ext cx="4338320" cy="518159"/>
          </a:xfrm>
          <a:prstGeom prst="rect">
            <a:avLst/>
          </a:prstGeom>
        </p:spPr>
        <p:txBody>
          <a:bodyPr vert="horz" wrap="square" lIns="0" tIns="16510" rIns="0" bIns="0" rtlCol="0">
            <a:spAutoFit/>
          </a:bodyPr>
          <a:lstStyle/>
          <a:p>
            <a:pPr marL="12700">
              <a:lnSpc>
                <a:spcPct val="100000"/>
              </a:lnSpc>
              <a:spcBef>
                <a:spcPts val="130"/>
              </a:spcBef>
            </a:pPr>
            <a:r>
              <a:rPr sz="3200" b="1" spc="-40" dirty="0">
                <a:solidFill>
                  <a:srgbClr val="B30000"/>
                </a:solidFill>
                <a:latin typeface="Corbel"/>
                <a:cs typeface="Corbel"/>
              </a:rPr>
              <a:t>Tohono</a:t>
            </a:r>
            <a:r>
              <a:rPr sz="3200" b="1" spc="-250" dirty="0">
                <a:solidFill>
                  <a:srgbClr val="B30000"/>
                </a:solidFill>
                <a:latin typeface="Corbel"/>
                <a:cs typeface="Corbel"/>
              </a:rPr>
              <a:t> </a:t>
            </a:r>
            <a:r>
              <a:rPr sz="3200" b="1" spc="-25" dirty="0">
                <a:solidFill>
                  <a:srgbClr val="B30000"/>
                </a:solidFill>
                <a:latin typeface="Corbel"/>
                <a:cs typeface="Corbel"/>
              </a:rPr>
              <a:t>O’odham</a:t>
            </a:r>
            <a:r>
              <a:rPr sz="3200" b="1" spc="-85" dirty="0">
                <a:solidFill>
                  <a:srgbClr val="B30000"/>
                </a:solidFill>
                <a:latin typeface="Corbel"/>
                <a:cs typeface="Corbel"/>
              </a:rPr>
              <a:t> </a:t>
            </a:r>
            <a:r>
              <a:rPr sz="3200" b="1" spc="-10" dirty="0">
                <a:solidFill>
                  <a:srgbClr val="B30000"/>
                </a:solidFill>
                <a:latin typeface="Corbel"/>
                <a:cs typeface="Corbel"/>
              </a:rPr>
              <a:t>Nation</a:t>
            </a:r>
            <a:endParaRPr sz="3200">
              <a:latin typeface="Corbel"/>
              <a:cs typeface="Corbel"/>
            </a:endParaRPr>
          </a:p>
        </p:txBody>
      </p:sp>
      <p:sp>
        <p:nvSpPr>
          <p:cNvPr id="9" name="object 9"/>
          <p:cNvSpPr txBox="1"/>
          <p:nvPr/>
        </p:nvSpPr>
        <p:spPr>
          <a:xfrm>
            <a:off x="8068309" y="893260"/>
            <a:ext cx="3581400" cy="2294255"/>
          </a:xfrm>
          <a:prstGeom prst="rect">
            <a:avLst/>
          </a:prstGeom>
        </p:spPr>
        <p:txBody>
          <a:bodyPr vert="horz" wrap="square" lIns="0" tIns="254000" rIns="0" bIns="0" rtlCol="0">
            <a:spAutoFit/>
          </a:bodyPr>
          <a:lstStyle/>
          <a:p>
            <a:pPr marR="650875" algn="ctr">
              <a:lnSpc>
                <a:spcPct val="100000"/>
              </a:lnSpc>
              <a:spcBef>
                <a:spcPts val="2000"/>
              </a:spcBef>
            </a:pPr>
            <a:r>
              <a:rPr sz="3200" spc="-10" dirty="0">
                <a:solidFill>
                  <a:srgbClr val="1A606E"/>
                </a:solidFill>
                <a:latin typeface="Corbel"/>
                <a:cs typeface="Corbel"/>
              </a:rPr>
              <a:t>Washington</a:t>
            </a:r>
            <a:endParaRPr sz="3200">
              <a:latin typeface="Corbel"/>
              <a:cs typeface="Corbel"/>
            </a:endParaRPr>
          </a:p>
          <a:p>
            <a:pPr marR="716280" algn="ctr">
              <a:lnSpc>
                <a:spcPct val="100000"/>
              </a:lnSpc>
              <a:spcBef>
                <a:spcPts val="1750"/>
              </a:spcBef>
            </a:pPr>
            <a:r>
              <a:rPr sz="3000" b="1" spc="-35" dirty="0">
                <a:solidFill>
                  <a:srgbClr val="B30000"/>
                </a:solidFill>
                <a:latin typeface="Corbel"/>
                <a:cs typeface="Corbel"/>
              </a:rPr>
              <a:t>Yakama</a:t>
            </a:r>
            <a:r>
              <a:rPr sz="3000" b="1" spc="-100" dirty="0">
                <a:solidFill>
                  <a:srgbClr val="B30000"/>
                </a:solidFill>
                <a:latin typeface="Corbel"/>
                <a:cs typeface="Corbel"/>
              </a:rPr>
              <a:t> </a:t>
            </a:r>
            <a:r>
              <a:rPr sz="3000" b="1" spc="-10" dirty="0">
                <a:solidFill>
                  <a:srgbClr val="B30000"/>
                </a:solidFill>
                <a:latin typeface="Corbel"/>
                <a:cs typeface="Corbel"/>
              </a:rPr>
              <a:t>Nation</a:t>
            </a:r>
            <a:endParaRPr sz="3000">
              <a:latin typeface="Corbel"/>
              <a:cs typeface="Corbel"/>
            </a:endParaRPr>
          </a:p>
          <a:p>
            <a:pPr marL="298450" indent="-285750">
              <a:lnSpc>
                <a:spcPct val="100000"/>
              </a:lnSpc>
              <a:spcBef>
                <a:spcPts val="1835"/>
              </a:spcBef>
              <a:buFont typeface="Arial"/>
              <a:buChar char="•"/>
              <a:tabLst>
                <a:tab pos="298450" algn="l"/>
              </a:tabLst>
            </a:pPr>
            <a:r>
              <a:rPr sz="1800" dirty="0">
                <a:latin typeface="Corbel"/>
                <a:cs typeface="Corbel"/>
              </a:rPr>
              <a:t>Completion</a:t>
            </a:r>
            <a:r>
              <a:rPr sz="1800" spc="-95" dirty="0">
                <a:latin typeface="Corbel"/>
                <a:cs typeface="Corbel"/>
              </a:rPr>
              <a:t> </a:t>
            </a:r>
            <a:r>
              <a:rPr sz="1800" dirty="0">
                <a:latin typeface="Corbel"/>
                <a:cs typeface="Corbel"/>
              </a:rPr>
              <a:t>of</a:t>
            </a:r>
            <a:r>
              <a:rPr sz="1800" spc="-10" dirty="0">
                <a:latin typeface="Corbel"/>
                <a:cs typeface="Corbel"/>
              </a:rPr>
              <a:t> </a:t>
            </a:r>
            <a:r>
              <a:rPr sz="1800" dirty="0">
                <a:latin typeface="Corbel"/>
                <a:cs typeface="Corbel"/>
              </a:rPr>
              <a:t>Legends</a:t>
            </a:r>
            <a:r>
              <a:rPr sz="1800" spc="-100" dirty="0">
                <a:latin typeface="Corbel"/>
                <a:cs typeface="Corbel"/>
              </a:rPr>
              <a:t> </a:t>
            </a:r>
            <a:r>
              <a:rPr sz="1800" dirty="0">
                <a:latin typeface="Corbel"/>
                <a:cs typeface="Corbel"/>
              </a:rPr>
              <a:t>Casino</a:t>
            </a:r>
            <a:r>
              <a:rPr sz="1800" spc="-105" dirty="0">
                <a:latin typeface="Corbel"/>
                <a:cs typeface="Corbel"/>
              </a:rPr>
              <a:t> </a:t>
            </a:r>
            <a:r>
              <a:rPr sz="1800" spc="-25" dirty="0">
                <a:latin typeface="Corbel"/>
                <a:cs typeface="Corbel"/>
              </a:rPr>
              <a:t>Spa</a:t>
            </a:r>
            <a:endParaRPr sz="1800">
              <a:latin typeface="Corbel"/>
              <a:cs typeface="Corbel"/>
            </a:endParaRPr>
          </a:p>
          <a:p>
            <a:pPr marL="298450" indent="-285750">
              <a:lnSpc>
                <a:spcPct val="100000"/>
              </a:lnSpc>
              <a:spcBef>
                <a:spcPts val="615"/>
              </a:spcBef>
              <a:buFont typeface="Arial"/>
              <a:buChar char="•"/>
              <a:tabLst>
                <a:tab pos="298450" algn="l"/>
              </a:tabLst>
            </a:pPr>
            <a:r>
              <a:rPr sz="1800" dirty="0">
                <a:latin typeface="Corbel"/>
                <a:cs typeface="Corbel"/>
              </a:rPr>
              <a:t>Bidding</a:t>
            </a:r>
            <a:r>
              <a:rPr sz="1800" spc="-100" dirty="0">
                <a:latin typeface="Corbel"/>
                <a:cs typeface="Corbel"/>
              </a:rPr>
              <a:t> </a:t>
            </a:r>
            <a:r>
              <a:rPr sz="1800" dirty="0">
                <a:latin typeface="Corbel"/>
                <a:cs typeface="Corbel"/>
              </a:rPr>
              <a:t>on</a:t>
            </a:r>
            <a:r>
              <a:rPr sz="1800" spc="-10" dirty="0">
                <a:latin typeface="Corbel"/>
                <a:cs typeface="Corbel"/>
              </a:rPr>
              <a:t> </a:t>
            </a:r>
            <a:r>
              <a:rPr sz="1800" dirty="0">
                <a:latin typeface="Corbel"/>
                <a:cs typeface="Corbel"/>
              </a:rPr>
              <a:t>BOH</a:t>
            </a:r>
            <a:r>
              <a:rPr sz="1800" spc="45" dirty="0">
                <a:latin typeface="Corbel"/>
                <a:cs typeface="Corbel"/>
              </a:rPr>
              <a:t> </a:t>
            </a:r>
            <a:r>
              <a:rPr sz="1800" spc="-10" dirty="0">
                <a:latin typeface="Corbel"/>
                <a:cs typeface="Corbel"/>
              </a:rPr>
              <a:t>Project</a:t>
            </a:r>
            <a:endParaRPr sz="1800">
              <a:latin typeface="Corbel"/>
              <a:cs typeface="Corbel"/>
            </a:endParaRPr>
          </a:p>
        </p:txBody>
      </p:sp>
      <p:sp>
        <p:nvSpPr>
          <p:cNvPr id="10" name="object 10"/>
          <p:cNvSpPr txBox="1"/>
          <p:nvPr/>
        </p:nvSpPr>
        <p:spPr>
          <a:xfrm>
            <a:off x="8267065" y="3784346"/>
            <a:ext cx="3241675" cy="483870"/>
          </a:xfrm>
          <a:prstGeom prst="rect">
            <a:avLst/>
          </a:prstGeom>
        </p:spPr>
        <p:txBody>
          <a:bodyPr vert="horz" wrap="square" lIns="0" tIns="13335" rIns="0" bIns="0" rtlCol="0">
            <a:spAutoFit/>
          </a:bodyPr>
          <a:lstStyle/>
          <a:p>
            <a:pPr marL="12700">
              <a:lnSpc>
                <a:spcPct val="100000"/>
              </a:lnSpc>
              <a:spcBef>
                <a:spcPts val="105"/>
              </a:spcBef>
            </a:pPr>
            <a:r>
              <a:rPr sz="3000" b="1" dirty="0">
                <a:solidFill>
                  <a:srgbClr val="B30000"/>
                </a:solidFill>
                <a:latin typeface="Corbel"/>
                <a:cs typeface="Corbel"/>
              </a:rPr>
              <a:t>Cowlitz</a:t>
            </a:r>
            <a:r>
              <a:rPr sz="3000" b="1" spc="-45" dirty="0">
                <a:solidFill>
                  <a:srgbClr val="B30000"/>
                </a:solidFill>
                <a:latin typeface="Corbel"/>
                <a:cs typeface="Corbel"/>
              </a:rPr>
              <a:t> </a:t>
            </a:r>
            <a:r>
              <a:rPr sz="3000" b="1" spc="-10" dirty="0">
                <a:solidFill>
                  <a:srgbClr val="B30000"/>
                </a:solidFill>
                <a:latin typeface="Corbel"/>
                <a:cs typeface="Corbel"/>
              </a:rPr>
              <a:t>Indian</a:t>
            </a:r>
            <a:r>
              <a:rPr sz="3000" b="1" spc="-260" dirty="0">
                <a:solidFill>
                  <a:srgbClr val="B30000"/>
                </a:solidFill>
                <a:latin typeface="Corbel"/>
                <a:cs typeface="Corbel"/>
              </a:rPr>
              <a:t> </a:t>
            </a:r>
            <a:r>
              <a:rPr sz="3000" b="1" spc="-20" dirty="0">
                <a:solidFill>
                  <a:srgbClr val="B30000"/>
                </a:solidFill>
                <a:latin typeface="Corbel"/>
                <a:cs typeface="Corbel"/>
              </a:rPr>
              <a:t>Tribe</a:t>
            </a:r>
            <a:endParaRPr sz="3000">
              <a:latin typeface="Corbel"/>
              <a:cs typeface="Corbel"/>
            </a:endParaRPr>
          </a:p>
        </p:txBody>
      </p:sp>
      <p:sp>
        <p:nvSpPr>
          <p:cNvPr id="11" name="object 11"/>
          <p:cNvSpPr txBox="1"/>
          <p:nvPr/>
        </p:nvSpPr>
        <p:spPr>
          <a:xfrm>
            <a:off x="8068309" y="4581588"/>
            <a:ext cx="3897629" cy="577215"/>
          </a:xfrm>
          <a:prstGeom prst="rect">
            <a:avLst/>
          </a:prstGeom>
        </p:spPr>
        <p:txBody>
          <a:bodyPr vert="horz" wrap="square" lIns="0" tIns="10160" rIns="0" bIns="0" rtlCol="0">
            <a:spAutoFit/>
          </a:bodyPr>
          <a:lstStyle/>
          <a:p>
            <a:pPr marL="298450" marR="5080" indent="-286385">
              <a:lnSpc>
                <a:spcPct val="100899"/>
              </a:lnSpc>
              <a:spcBef>
                <a:spcPts val="80"/>
              </a:spcBef>
              <a:buFont typeface="Arial"/>
              <a:buChar char="•"/>
              <a:tabLst>
                <a:tab pos="298450" algn="l"/>
              </a:tabLst>
            </a:pPr>
            <a:r>
              <a:rPr sz="1800" spc="-10" dirty="0">
                <a:latin typeface="Corbel"/>
                <a:cs typeface="Corbel"/>
              </a:rPr>
              <a:t>Working</a:t>
            </a:r>
            <a:r>
              <a:rPr sz="1800" spc="-110" dirty="0">
                <a:latin typeface="Corbel"/>
                <a:cs typeface="Corbel"/>
              </a:rPr>
              <a:t> </a:t>
            </a:r>
            <a:r>
              <a:rPr sz="1800" dirty="0">
                <a:latin typeface="Corbel"/>
                <a:cs typeface="Corbel"/>
              </a:rPr>
              <a:t>on</a:t>
            </a:r>
            <a:r>
              <a:rPr sz="1800" spc="60" dirty="0">
                <a:latin typeface="Corbel"/>
                <a:cs typeface="Corbel"/>
              </a:rPr>
              <a:t> </a:t>
            </a:r>
            <a:r>
              <a:rPr sz="1800" dirty="0">
                <a:latin typeface="Corbel"/>
                <a:cs typeface="Corbel"/>
              </a:rPr>
              <a:t>an</a:t>
            </a:r>
            <a:r>
              <a:rPr sz="1800" spc="-100" dirty="0">
                <a:latin typeface="Corbel"/>
                <a:cs typeface="Corbel"/>
              </a:rPr>
              <a:t> </a:t>
            </a:r>
            <a:r>
              <a:rPr sz="1800" spc="-10" dirty="0">
                <a:latin typeface="Corbel"/>
                <a:cs typeface="Corbel"/>
              </a:rPr>
              <a:t>Annual</a:t>
            </a:r>
            <a:r>
              <a:rPr sz="1800" spc="-90" dirty="0">
                <a:latin typeface="Corbel"/>
                <a:cs typeface="Corbel"/>
              </a:rPr>
              <a:t> </a:t>
            </a:r>
            <a:r>
              <a:rPr sz="1800" dirty="0">
                <a:latin typeface="Corbel"/>
                <a:cs typeface="Corbel"/>
              </a:rPr>
              <a:t>General</a:t>
            </a:r>
            <a:r>
              <a:rPr sz="1800" spc="-15" dirty="0">
                <a:latin typeface="Corbel"/>
                <a:cs typeface="Corbel"/>
              </a:rPr>
              <a:t> </a:t>
            </a:r>
            <a:r>
              <a:rPr sz="1800" spc="-10" dirty="0">
                <a:latin typeface="Corbel"/>
                <a:cs typeface="Corbel"/>
              </a:rPr>
              <a:t>Service Agreement (TOC).</a:t>
            </a:r>
            <a:endParaRPr sz="1800">
              <a:latin typeface="Corbel"/>
              <a:cs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20525" y="761999"/>
            <a:ext cx="371475" cy="5324475"/>
          </a:xfrm>
          <a:custGeom>
            <a:avLst/>
            <a:gdLst/>
            <a:ahLst/>
            <a:cxnLst/>
            <a:rect l="l" t="t" r="r" b="b"/>
            <a:pathLst>
              <a:path w="371475" h="5324475">
                <a:moveTo>
                  <a:pt x="371475" y="0"/>
                </a:moveTo>
                <a:lnTo>
                  <a:pt x="0" y="0"/>
                </a:lnTo>
                <a:lnTo>
                  <a:pt x="0" y="5324475"/>
                </a:lnTo>
                <a:lnTo>
                  <a:pt x="371475" y="5324475"/>
                </a:lnTo>
                <a:lnTo>
                  <a:pt x="371475" y="0"/>
                </a:lnTo>
                <a:close/>
              </a:path>
            </a:pathLst>
          </a:custGeom>
          <a:solidFill>
            <a:srgbClr val="C7C7C7">
              <a:alpha val="49803"/>
            </a:srgbClr>
          </a:solidFill>
        </p:spPr>
        <p:txBody>
          <a:bodyPr wrap="square" lIns="0" tIns="0" rIns="0" bIns="0" rtlCol="0"/>
          <a:lstStyle/>
          <a:p>
            <a:endParaRPr/>
          </a:p>
        </p:txBody>
      </p:sp>
      <p:sp>
        <p:nvSpPr>
          <p:cNvPr id="3" name="object 3"/>
          <p:cNvSpPr txBox="1"/>
          <p:nvPr/>
        </p:nvSpPr>
        <p:spPr>
          <a:xfrm>
            <a:off x="380047" y="2506599"/>
            <a:ext cx="2801620" cy="1719580"/>
          </a:xfrm>
          <a:prstGeom prst="rect">
            <a:avLst/>
          </a:prstGeom>
        </p:spPr>
        <p:txBody>
          <a:bodyPr vert="horz" wrap="square" lIns="0" tIns="73025" rIns="0" bIns="0" rtlCol="0">
            <a:spAutoFit/>
          </a:bodyPr>
          <a:lstStyle/>
          <a:p>
            <a:pPr marL="12065" marR="5080" algn="ctr">
              <a:lnSpc>
                <a:spcPts val="3910"/>
              </a:lnSpc>
              <a:spcBef>
                <a:spcPts val="575"/>
              </a:spcBef>
            </a:pPr>
            <a:r>
              <a:rPr sz="3600" b="1" spc="-70" dirty="0">
                <a:solidFill>
                  <a:srgbClr val="FFFFFF"/>
                </a:solidFill>
                <a:latin typeface="Corbel"/>
                <a:cs typeface="Corbel"/>
              </a:rPr>
              <a:t>Strengthening </a:t>
            </a:r>
            <a:r>
              <a:rPr sz="3600" b="1" spc="5" dirty="0">
                <a:solidFill>
                  <a:srgbClr val="FFFFFF"/>
                </a:solidFill>
                <a:latin typeface="Corbel"/>
                <a:cs typeface="Corbel"/>
              </a:rPr>
              <a:t>o</a:t>
            </a:r>
            <a:r>
              <a:rPr sz="3600" b="1" spc="-40" dirty="0">
                <a:solidFill>
                  <a:srgbClr val="FFFFFF"/>
                </a:solidFill>
                <a:latin typeface="Corbel"/>
                <a:cs typeface="Corbel"/>
              </a:rPr>
              <a:t>u</a:t>
            </a:r>
            <a:r>
              <a:rPr sz="3600" b="1" spc="285" dirty="0">
                <a:solidFill>
                  <a:srgbClr val="FFFFFF"/>
                </a:solidFill>
                <a:latin typeface="Corbel"/>
                <a:cs typeface="Corbel"/>
              </a:rPr>
              <a:t>r</a:t>
            </a:r>
            <a:r>
              <a:rPr sz="3600" b="1" spc="-295" dirty="0">
                <a:solidFill>
                  <a:srgbClr val="FFFFFF"/>
                </a:solidFill>
                <a:latin typeface="Corbel"/>
                <a:cs typeface="Corbel"/>
              </a:rPr>
              <a:t>Y</a:t>
            </a:r>
            <a:r>
              <a:rPr sz="3600" b="1" spc="-10" dirty="0">
                <a:solidFill>
                  <a:srgbClr val="FFFFFF"/>
                </a:solidFill>
                <a:latin typeface="Corbel"/>
                <a:cs typeface="Corbel"/>
              </a:rPr>
              <a:t>a</a:t>
            </a:r>
            <a:r>
              <a:rPr sz="3600" b="1" spc="-60" dirty="0">
                <a:solidFill>
                  <a:srgbClr val="FFFFFF"/>
                </a:solidFill>
                <a:latin typeface="Corbel"/>
                <a:cs typeface="Corbel"/>
              </a:rPr>
              <a:t>q</a:t>
            </a:r>
            <a:r>
              <a:rPr sz="3600" b="1" spc="-40" dirty="0">
                <a:solidFill>
                  <a:srgbClr val="FFFFFF"/>
                </a:solidFill>
                <a:latin typeface="Corbel"/>
                <a:cs typeface="Corbel"/>
              </a:rPr>
              <a:t>u</a:t>
            </a:r>
            <a:r>
              <a:rPr sz="3600" b="1" spc="50" dirty="0">
                <a:solidFill>
                  <a:srgbClr val="FFFFFF"/>
                </a:solidFill>
                <a:latin typeface="Corbel"/>
                <a:cs typeface="Corbel"/>
              </a:rPr>
              <a:t>i</a:t>
            </a:r>
            <a:endParaRPr sz="3600">
              <a:latin typeface="Corbel"/>
              <a:cs typeface="Corbel"/>
            </a:endParaRPr>
          </a:p>
          <a:p>
            <a:pPr marR="93980" algn="ctr">
              <a:lnSpc>
                <a:spcPct val="100000"/>
              </a:lnSpc>
              <a:spcBef>
                <a:spcPts val="720"/>
              </a:spcBef>
            </a:pPr>
            <a:r>
              <a:rPr sz="3600" b="1" spc="-10" dirty="0">
                <a:solidFill>
                  <a:srgbClr val="FFFFFF"/>
                </a:solidFill>
                <a:latin typeface="Corbel"/>
                <a:cs typeface="Corbel"/>
              </a:rPr>
              <a:t>Workforce</a:t>
            </a:r>
            <a:endParaRPr sz="3600">
              <a:latin typeface="Corbel"/>
              <a:cs typeface="Corbel"/>
            </a:endParaRPr>
          </a:p>
        </p:txBody>
      </p:sp>
      <p:sp>
        <p:nvSpPr>
          <p:cNvPr id="4" name="object 4"/>
          <p:cNvSpPr txBox="1"/>
          <p:nvPr/>
        </p:nvSpPr>
        <p:spPr>
          <a:xfrm>
            <a:off x="4017645" y="900747"/>
            <a:ext cx="3186430" cy="3844925"/>
          </a:xfrm>
          <a:prstGeom prst="rect">
            <a:avLst/>
          </a:prstGeom>
        </p:spPr>
        <p:txBody>
          <a:bodyPr vert="horz" wrap="square" lIns="0" tIns="15875" rIns="0" bIns="0" rtlCol="0">
            <a:spAutoFit/>
          </a:bodyPr>
          <a:lstStyle/>
          <a:p>
            <a:pPr marL="298450" marR="33655" indent="-285750">
              <a:lnSpc>
                <a:spcPct val="100000"/>
              </a:lnSpc>
              <a:spcBef>
                <a:spcPts val="125"/>
              </a:spcBef>
              <a:buFont typeface="Arial"/>
              <a:buChar char="•"/>
              <a:tabLst>
                <a:tab pos="298450" algn="l"/>
              </a:tabLst>
            </a:pPr>
            <a:r>
              <a:rPr sz="2000" dirty="0">
                <a:latin typeface="Corbel"/>
                <a:cs typeface="Corbel"/>
              </a:rPr>
              <a:t>2</a:t>
            </a:r>
            <a:r>
              <a:rPr sz="2000" spc="-65" dirty="0">
                <a:latin typeface="Corbel"/>
                <a:cs typeface="Corbel"/>
              </a:rPr>
              <a:t> </a:t>
            </a:r>
            <a:r>
              <a:rPr sz="2000" dirty="0">
                <a:latin typeface="Corbel"/>
                <a:cs typeface="Corbel"/>
              </a:rPr>
              <a:t>tribal</a:t>
            </a:r>
            <a:r>
              <a:rPr sz="2000" spc="-35" dirty="0">
                <a:latin typeface="Corbel"/>
                <a:cs typeface="Corbel"/>
              </a:rPr>
              <a:t> </a:t>
            </a:r>
            <a:r>
              <a:rPr sz="2000" dirty="0">
                <a:latin typeface="Corbel"/>
                <a:cs typeface="Corbel"/>
              </a:rPr>
              <a:t>members</a:t>
            </a:r>
            <a:r>
              <a:rPr sz="2000" spc="55" dirty="0">
                <a:latin typeface="Corbel"/>
                <a:cs typeface="Corbel"/>
              </a:rPr>
              <a:t> </a:t>
            </a:r>
            <a:r>
              <a:rPr sz="2000" spc="-10" dirty="0">
                <a:latin typeface="Corbel"/>
                <a:cs typeface="Corbel"/>
              </a:rPr>
              <a:t>working </a:t>
            </a:r>
            <a:r>
              <a:rPr sz="2000" dirty="0">
                <a:latin typeface="Corbel"/>
                <a:cs typeface="Corbel"/>
              </a:rPr>
              <a:t>on</a:t>
            </a:r>
            <a:r>
              <a:rPr sz="2000" spc="-5" dirty="0">
                <a:latin typeface="Corbel"/>
                <a:cs typeface="Corbel"/>
              </a:rPr>
              <a:t> </a:t>
            </a:r>
            <a:r>
              <a:rPr sz="2000" dirty="0">
                <a:latin typeface="Corbel"/>
                <a:cs typeface="Corbel"/>
              </a:rPr>
              <a:t>NCCER</a:t>
            </a:r>
            <a:r>
              <a:rPr sz="2000" spc="-65" dirty="0">
                <a:latin typeface="Corbel"/>
                <a:cs typeface="Corbel"/>
              </a:rPr>
              <a:t> </a:t>
            </a:r>
            <a:r>
              <a:rPr sz="2000" spc="-10" dirty="0">
                <a:latin typeface="Corbel"/>
                <a:cs typeface="Corbel"/>
              </a:rPr>
              <a:t>certification </a:t>
            </a:r>
            <a:r>
              <a:rPr sz="2000" dirty="0">
                <a:latin typeface="Corbel"/>
                <a:cs typeface="Corbel"/>
              </a:rPr>
              <a:t>heavy</a:t>
            </a:r>
            <a:r>
              <a:rPr sz="2000" spc="-45" dirty="0">
                <a:latin typeface="Corbel"/>
                <a:cs typeface="Corbel"/>
              </a:rPr>
              <a:t> </a:t>
            </a:r>
            <a:r>
              <a:rPr sz="2000" dirty="0">
                <a:latin typeface="Corbel"/>
                <a:cs typeface="Corbel"/>
              </a:rPr>
              <a:t>equipment</a:t>
            </a:r>
            <a:r>
              <a:rPr sz="2000" spc="-5" dirty="0">
                <a:latin typeface="Corbel"/>
                <a:cs typeface="Corbel"/>
              </a:rPr>
              <a:t> </a:t>
            </a:r>
            <a:r>
              <a:rPr sz="2000" spc="-10" dirty="0">
                <a:latin typeface="Corbel"/>
                <a:cs typeface="Corbel"/>
              </a:rPr>
              <a:t>operator, </a:t>
            </a:r>
            <a:r>
              <a:rPr sz="2000" dirty="0">
                <a:latin typeface="Corbel"/>
                <a:cs typeface="Corbel"/>
              </a:rPr>
              <a:t>blueprint</a:t>
            </a:r>
            <a:r>
              <a:rPr sz="2000" spc="25" dirty="0">
                <a:latin typeface="Corbel"/>
                <a:cs typeface="Corbel"/>
              </a:rPr>
              <a:t> </a:t>
            </a:r>
            <a:r>
              <a:rPr sz="2000" dirty="0">
                <a:latin typeface="Corbel"/>
                <a:cs typeface="Corbel"/>
              </a:rPr>
              <a:t>reading,</a:t>
            </a:r>
            <a:r>
              <a:rPr sz="2000" spc="-25" dirty="0">
                <a:latin typeface="Corbel"/>
                <a:cs typeface="Corbel"/>
              </a:rPr>
              <a:t> </a:t>
            </a:r>
            <a:r>
              <a:rPr sz="2000" dirty="0">
                <a:latin typeface="Corbel"/>
                <a:cs typeface="Corbel"/>
              </a:rPr>
              <a:t>a</a:t>
            </a:r>
            <a:r>
              <a:rPr sz="2000" spc="-90" dirty="0">
                <a:latin typeface="Corbel"/>
                <a:cs typeface="Corbel"/>
              </a:rPr>
              <a:t> </a:t>
            </a:r>
            <a:r>
              <a:rPr sz="2000" spc="-20" dirty="0">
                <a:latin typeface="Corbel"/>
                <a:cs typeface="Corbel"/>
              </a:rPr>
              <a:t>grade </a:t>
            </a:r>
            <a:r>
              <a:rPr sz="2000" spc="-10" dirty="0">
                <a:latin typeface="Corbel"/>
                <a:cs typeface="Corbel"/>
              </a:rPr>
              <a:t>checking.</a:t>
            </a:r>
            <a:endParaRPr sz="2000">
              <a:latin typeface="Corbel"/>
              <a:cs typeface="Corbel"/>
            </a:endParaRPr>
          </a:p>
          <a:p>
            <a:pPr marL="298450" marR="33020" indent="-285750">
              <a:lnSpc>
                <a:spcPct val="100000"/>
              </a:lnSpc>
              <a:spcBef>
                <a:spcPts val="620"/>
              </a:spcBef>
              <a:buFont typeface="Arial"/>
              <a:buChar char="•"/>
              <a:tabLst>
                <a:tab pos="298450" algn="l"/>
              </a:tabLst>
            </a:pPr>
            <a:r>
              <a:rPr sz="2000" dirty="0">
                <a:latin typeface="Corbel"/>
                <a:cs typeface="Corbel"/>
              </a:rPr>
              <a:t>1</a:t>
            </a:r>
            <a:r>
              <a:rPr sz="2000" spc="-75" dirty="0">
                <a:latin typeface="Corbel"/>
                <a:cs typeface="Corbel"/>
              </a:rPr>
              <a:t> </a:t>
            </a:r>
            <a:r>
              <a:rPr sz="2000" dirty="0">
                <a:latin typeface="Corbel"/>
                <a:cs typeface="Corbel"/>
              </a:rPr>
              <a:t>PY</a:t>
            </a:r>
            <a:r>
              <a:rPr sz="2000" spc="-5" dirty="0">
                <a:latin typeface="Corbel"/>
                <a:cs typeface="Corbel"/>
              </a:rPr>
              <a:t> </a:t>
            </a:r>
            <a:r>
              <a:rPr sz="2000" dirty="0">
                <a:latin typeface="Corbel"/>
                <a:cs typeface="Corbel"/>
              </a:rPr>
              <a:t>tribal</a:t>
            </a:r>
            <a:r>
              <a:rPr sz="2000" spc="-20" dirty="0">
                <a:latin typeface="Corbel"/>
                <a:cs typeface="Corbel"/>
              </a:rPr>
              <a:t> </a:t>
            </a:r>
            <a:r>
              <a:rPr sz="2000" dirty="0">
                <a:latin typeface="Corbel"/>
                <a:cs typeface="Corbel"/>
              </a:rPr>
              <a:t>member</a:t>
            </a:r>
            <a:r>
              <a:rPr sz="2000" spc="60" dirty="0">
                <a:latin typeface="Corbel"/>
                <a:cs typeface="Corbel"/>
              </a:rPr>
              <a:t> </a:t>
            </a:r>
            <a:r>
              <a:rPr sz="2000" spc="-10" dirty="0">
                <a:latin typeface="Corbel"/>
                <a:cs typeface="Corbel"/>
              </a:rPr>
              <a:t>intern </a:t>
            </a:r>
            <a:r>
              <a:rPr sz="2000" dirty="0">
                <a:latin typeface="Corbel"/>
                <a:cs typeface="Corbel"/>
              </a:rPr>
              <a:t>will</a:t>
            </a:r>
            <a:r>
              <a:rPr sz="2000" spc="-15" dirty="0">
                <a:latin typeface="Corbel"/>
                <a:cs typeface="Corbel"/>
              </a:rPr>
              <a:t> </a:t>
            </a:r>
            <a:r>
              <a:rPr sz="2000" dirty="0">
                <a:latin typeface="Corbel"/>
                <a:cs typeface="Corbel"/>
              </a:rPr>
              <a:t>graduate</a:t>
            </a:r>
            <a:r>
              <a:rPr sz="2000" spc="-25" dirty="0">
                <a:latin typeface="Corbel"/>
                <a:cs typeface="Corbel"/>
              </a:rPr>
              <a:t> </a:t>
            </a:r>
            <a:r>
              <a:rPr sz="2000" dirty="0">
                <a:latin typeface="Corbel"/>
                <a:cs typeface="Corbel"/>
              </a:rPr>
              <a:t>next</a:t>
            </a:r>
            <a:r>
              <a:rPr sz="2000" spc="-25" dirty="0">
                <a:latin typeface="Corbel"/>
                <a:cs typeface="Corbel"/>
              </a:rPr>
              <a:t> </a:t>
            </a:r>
            <a:r>
              <a:rPr sz="2000" dirty="0">
                <a:latin typeface="Corbel"/>
                <a:cs typeface="Corbel"/>
              </a:rPr>
              <a:t>year as</a:t>
            </a:r>
            <a:r>
              <a:rPr sz="2000" spc="-55" dirty="0">
                <a:latin typeface="Corbel"/>
                <a:cs typeface="Corbel"/>
              </a:rPr>
              <a:t> </a:t>
            </a:r>
            <a:r>
              <a:rPr sz="2000" spc="-50" dirty="0">
                <a:latin typeface="Corbel"/>
                <a:cs typeface="Corbel"/>
              </a:rPr>
              <a:t>a </a:t>
            </a:r>
            <a:r>
              <a:rPr sz="2000" dirty="0">
                <a:latin typeface="Corbel"/>
                <a:cs typeface="Corbel"/>
              </a:rPr>
              <a:t>civil</a:t>
            </a:r>
            <a:r>
              <a:rPr sz="2000" spc="10" dirty="0">
                <a:latin typeface="Corbel"/>
                <a:cs typeface="Corbel"/>
              </a:rPr>
              <a:t> </a:t>
            </a:r>
            <a:r>
              <a:rPr sz="2000" spc="-25" dirty="0">
                <a:latin typeface="Corbel"/>
                <a:cs typeface="Corbel"/>
              </a:rPr>
              <a:t>engineer.</a:t>
            </a:r>
            <a:r>
              <a:rPr sz="2000" spc="-50" dirty="0">
                <a:latin typeface="Corbel"/>
                <a:cs typeface="Corbel"/>
              </a:rPr>
              <a:t> </a:t>
            </a:r>
            <a:r>
              <a:rPr sz="2000" spc="-10" dirty="0">
                <a:latin typeface="Corbel"/>
                <a:cs typeface="Corbel"/>
              </a:rPr>
              <a:t>Currently </a:t>
            </a:r>
            <a:r>
              <a:rPr sz="2000" dirty="0">
                <a:latin typeface="Corbel"/>
                <a:cs typeface="Corbel"/>
              </a:rPr>
              <a:t>helps</a:t>
            </a:r>
            <a:r>
              <a:rPr sz="2000" spc="10" dirty="0">
                <a:latin typeface="Corbel"/>
                <a:cs typeface="Corbel"/>
              </a:rPr>
              <a:t> </a:t>
            </a:r>
            <a:r>
              <a:rPr sz="2000" dirty="0">
                <a:latin typeface="Corbel"/>
                <a:cs typeface="Corbel"/>
              </a:rPr>
              <a:t>with</a:t>
            </a:r>
            <a:r>
              <a:rPr sz="2000" spc="-20" dirty="0">
                <a:latin typeface="Corbel"/>
                <a:cs typeface="Corbel"/>
              </a:rPr>
              <a:t> </a:t>
            </a:r>
            <a:r>
              <a:rPr sz="2000" spc="-40" dirty="0">
                <a:latin typeface="Corbel"/>
                <a:cs typeface="Corbel"/>
              </a:rPr>
              <a:t>take-</a:t>
            </a:r>
            <a:r>
              <a:rPr sz="2000" spc="-20" dirty="0">
                <a:latin typeface="Corbel"/>
                <a:cs typeface="Corbel"/>
              </a:rPr>
              <a:t>offs.</a:t>
            </a:r>
            <a:endParaRPr sz="2000">
              <a:latin typeface="Corbel"/>
              <a:cs typeface="Corbel"/>
            </a:endParaRPr>
          </a:p>
          <a:p>
            <a:pPr marL="298450" marR="5080" indent="-285750">
              <a:lnSpc>
                <a:spcPct val="100000"/>
              </a:lnSpc>
              <a:spcBef>
                <a:spcPts val="615"/>
              </a:spcBef>
              <a:buFont typeface="Arial"/>
              <a:buChar char="•"/>
              <a:tabLst>
                <a:tab pos="298450" algn="l"/>
              </a:tabLst>
            </a:pPr>
            <a:r>
              <a:rPr sz="2000" dirty="0">
                <a:latin typeface="Corbel"/>
                <a:cs typeface="Corbel"/>
              </a:rPr>
              <a:t>4</a:t>
            </a:r>
            <a:r>
              <a:rPr sz="2000" spc="-70" dirty="0">
                <a:latin typeface="Corbel"/>
                <a:cs typeface="Corbel"/>
              </a:rPr>
              <a:t> </a:t>
            </a:r>
            <a:r>
              <a:rPr sz="2000" dirty="0">
                <a:latin typeface="Corbel"/>
                <a:cs typeface="Corbel"/>
              </a:rPr>
              <a:t>PY</a:t>
            </a:r>
            <a:r>
              <a:rPr sz="2000" spc="-75" dirty="0">
                <a:latin typeface="Corbel"/>
                <a:cs typeface="Corbel"/>
              </a:rPr>
              <a:t> </a:t>
            </a:r>
            <a:r>
              <a:rPr sz="2000" dirty="0">
                <a:latin typeface="Corbel"/>
                <a:cs typeface="Corbel"/>
              </a:rPr>
              <a:t>tribal</a:t>
            </a:r>
            <a:r>
              <a:rPr sz="2000" spc="45" dirty="0">
                <a:latin typeface="Corbel"/>
                <a:cs typeface="Corbel"/>
              </a:rPr>
              <a:t> </a:t>
            </a:r>
            <a:r>
              <a:rPr sz="2000" dirty="0">
                <a:latin typeface="Corbel"/>
                <a:cs typeface="Corbel"/>
              </a:rPr>
              <a:t>members</a:t>
            </a:r>
            <a:r>
              <a:rPr sz="2000" spc="-5" dirty="0">
                <a:latin typeface="Corbel"/>
                <a:cs typeface="Corbel"/>
              </a:rPr>
              <a:t> </a:t>
            </a:r>
            <a:r>
              <a:rPr sz="2000" spc="-20" dirty="0">
                <a:latin typeface="Corbel"/>
                <a:cs typeface="Corbel"/>
              </a:rPr>
              <a:t>went </a:t>
            </a:r>
            <a:r>
              <a:rPr sz="2000" dirty="0">
                <a:latin typeface="Corbel"/>
                <a:cs typeface="Corbel"/>
              </a:rPr>
              <a:t>through the</a:t>
            </a:r>
            <a:r>
              <a:rPr sz="2000" spc="5" dirty="0">
                <a:latin typeface="Corbel"/>
                <a:cs typeface="Corbel"/>
              </a:rPr>
              <a:t> </a:t>
            </a:r>
            <a:r>
              <a:rPr sz="2000" dirty="0">
                <a:latin typeface="Corbel"/>
                <a:cs typeface="Corbel"/>
              </a:rPr>
              <a:t>NCCER</a:t>
            </a:r>
            <a:r>
              <a:rPr sz="2000" spc="-100" dirty="0">
                <a:latin typeface="Corbel"/>
                <a:cs typeface="Corbel"/>
              </a:rPr>
              <a:t> </a:t>
            </a:r>
            <a:r>
              <a:rPr sz="2000" spc="-10" dirty="0">
                <a:latin typeface="Corbel"/>
                <a:cs typeface="Corbel"/>
              </a:rPr>
              <a:t>Project Management</a:t>
            </a:r>
            <a:r>
              <a:rPr sz="2000" spc="-90" dirty="0">
                <a:latin typeface="Corbel"/>
                <a:cs typeface="Corbel"/>
              </a:rPr>
              <a:t> </a:t>
            </a:r>
            <a:r>
              <a:rPr sz="2000" spc="-10" dirty="0">
                <a:latin typeface="Corbel"/>
                <a:cs typeface="Corbel"/>
              </a:rPr>
              <a:t>Course.</a:t>
            </a:r>
            <a:endParaRPr sz="2000">
              <a:latin typeface="Corbel"/>
              <a:cs typeface="Corbel"/>
            </a:endParaRPr>
          </a:p>
        </p:txBody>
      </p:sp>
      <p:sp>
        <p:nvSpPr>
          <p:cNvPr id="5" name="object 5"/>
          <p:cNvSpPr txBox="1"/>
          <p:nvPr/>
        </p:nvSpPr>
        <p:spPr>
          <a:xfrm>
            <a:off x="7945119" y="900747"/>
            <a:ext cx="3173095" cy="4073525"/>
          </a:xfrm>
          <a:prstGeom prst="rect">
            <a:avLst/>
          </a:prstGeom>
        </p:spPr>
        <p:txBody>
          <a:bodyPr vert="horz" wrap="square" lIns="0" tIns="15875" rIns="0" bIns="0" rtlCol="0">
            <a:spAutoFit/>
          </a:bodyPr>
          <a:lstStyle/>
          <a:p>
            <a:pPr marL="298450" marR="67945" indent="-286385">
              <a:lnSpc>
                <a:spcPct val="100000"/>
              </a:lnSpc>
              <a:spcBef>
                <a:spcPts val="125"/>
              </a:spcBef>
              <a:buFont typeface="Arial"/>
              <a:buChar char="•"/>
              <a:tabLst>
                <a:tab pos="298450" algn="l"/>
              </a:tabLst>
            </a:pPr>
            <a:r>
              <a:rPr sz="2000" dirty="0">
                <a:latin typeface="Corbel"/>
                <a:cs typeface="Corbel"/>
              </a:rPr>
              <a:t>In</a:t>
            </a:r>
            <a:r>
              <a:rPr sz="2000" spc="-70" dirty="0">
                <a:latin typeface="Corbel"/>
                <a:cs typeface="Corbel"/>
              </a:rPr>
              <a:t> </a:t>
            </a:r>
            <a:r>
              <a:rPr sz="2000" dirty="0">
                <a:latin typeface="Corbel"/>
                <a:cs typeface="Corbel"/>
              </a:rPr>
              <a:t>March,</a:t>
            </a:r>
            <a:r>
              <a:rPr sz="2000" spc="-60" dirty="0">
                <a:latin typeface="Corbel"/>
                <a:cs typeface="Corbel"/>
              </a:rPr>
              <a:t> </a:t>
            </a:r>
            <a:r>
              <a:rPr sz="2000" dirty="0">
                <a:latin typeface="Corbel"/>
                <a:cs typeface="Corbel"/>
              </a:rPr>
              <a:t>there</a:t>
            </a:r>
            <a:r>
              <a:rPr sz="2000" spc="-20" dirty="0">
                <a:latin typeface="Corbel"/>
                <a:cs typeface="Corbel"/>
              </a:rPr>
              <a:t> </a:t>
            </a:r>
            <a:r>
              <a:rPr sz="2000" dirty="0">
                <a:latin typeface="Corbel"/>
                <a:cs typeface="Corbel"/>
              </a:rPr>
              <a:t>is</a:t>
            </a:r>
            <a:r>
              <a:rPr sz="2000" spc="20" dirty="0">
                <a:latin typeface="Corbel"/>
                <a:cs typeface="Corbel"/>
              </a:rPr>
              <a:t> </a:t>
            </a:r>
            <a:r>
              <a:rPr sz="2000" dirty="0">
                <a:latin typeface="Corbel"/>
                <a:cs typeface="Corbel"/>
              </a:rPr>
              <a:t>going</a:t>
            </a:r>
            <a:r>
              <a:rPr sz="2000" spc="-5" dirty="0">
                <a:latin typeface="Corbel"/>
                <a:cs typeface="Corbel"/>
              </a:rPr>
              <a:t> </a:t>
            </a:r>
            <a:r>
              <a:rPr sz="2000" spc="-25" dirty="0">
                <a:latin typeface="Corbel"/>
                <a:cs typeface="Corbel"/>
              </a:rPr>
              <a:t>to </a:t>
            </a:r>
            <a:r>
              <a:rPr sz="2000" dirty="0">
                <a:latin typeface="Corbel"/>
                <a:cs typeface="Corbel"/>
              </a:rPr>
              <a:t>be</a:t>
            </a:r>
            <a:r>
              <a:rPr sz="2000" spc="-10" dirty="0">
                <a:latin typeface="Corbel"/>
                <a:cs typeface="Corbel"/>
              </a:rPr>
              <a:t> </a:t>
            </a:r>
            <a:r>
              <a:rPr sz="2000" dirty="0">
                <a:latin typeface="Corbel"/>
                <a:cs typeface="Corbel"/>
              </a:rPr>
              <a:t>a</a:t>
            </a:r>
            <a:r>
              <a:rPr sz="2000" spc="-55" dirty="0">
                <a:latin typeface="Corbel"/>
                <a:cs typeface="Corbel"/>
              </a:rPr>
              <a:t> </a:t>
            </a:r>
            <a:r>
              <a:rPr sz="2000" dirty="0">
                <a:latin typeface="Corbel"/>
                <a:cs typeface="Corbel"/>
              </a:rPr>
              <a:t>2-day</a:t>
            </a:r>
            <a:r>
              <a:rPr sz="2000" spc="-40" dirty="0">
                <a:latin typeface="Corbel"/>
                <a:cs typeface="Corbel"/>
              </a:rPr>
              <a:t> </a:t>
            </a:r>
            <a:r>
              <a:rPr sz="2000" dirty="0">
                <a:latin typeface="Corbel"/>
                <a:cs typeface="Corbel"/>
              </a:rPr>
              <a:t>session</a:t>
            </a:r>
            <a:r>
              <a:rPr sz="2000" spc="15" dirty="0">
                <a:latin typeface="Corbel"/>
                <a:cs typeface="Corbel"/>
              </a:rPr>
              <a:t> </a:t>
            </a:r>
            <a:r>
              <a:rPr sz="2000" dirty="0">
                <a:latin typeface="Corbel"/>
                <a:cs typeface="Corbel"/>
              </a:rPr>
              <a:t>in</a:t>
            </a:r>
            <a:r>
              <a:rPr sz="2000" spc="-60" dirty="0">
                <a:latin typeface="Corbel"/>
                <a:cs typeface="Corbel"/>
              </a:rPr>
              <a:t> </a:t>
            </a:r>
            <a:r>
              <a:rPr sz="2000" spc="-20" dirty="0">
                <a:latin typeface="Corbel"/>
                <a:cs typeface="Corbel"/>
              </a:rPr>
              <a:t>grade </a:t>
            </a:r>
            <a:r>
              <a:rPr sz="2000" spc="-10" dirty="0">
                <a:latin typeface="Corbel"/>
                <a:cs typeface="Corbel"/>
              </a:rPr>
              <a:t>checking</a:t>
            </a:r>
            <a:r>
              <a:rPr sz="2000" spc="-70" dirty="0">
                <a:latin typeface="Corbel"/>
                <a:cs typeface="Corbel"/>
              </a:rPr>
              <a:t> </a:t>
            </a:r>
            <a:r>
              <a:rPr sz="2000" dirty="0">
                <a:latin typeface="Corbel"/>
                <a:cs typeface="Corbel"/>
              </a:rPr>
              <a:t>and grade</a:t>
            </a:r>
            <a:r>
              <a:rPr sz="2000" spc="-5" dirty="0">
                <a:latin typeface="Corbel"/>
                <a:cs typeface="Corbel"/>
              </a:rPr>
              <a:t> </a:t>
            </a:r>
            <a:r>
              <a:rPr sz="2000" spc="-20" dirty="0">
                <a:latin typeface="Corbel"/>
                <a:cs typeface="Corbel"/>
              </a:rPr>
              <a:t>stake </a:t>
            </a:r>
            <a:r>
              <a:rPr sz="2000" spc="-10" dirty="0">
                <a:latin typeface="Corbel"/>
                <a:cs typeface="Corbel"/>
              </a:rPr>
              <a:t>reading.</a:t>
            </a:r>
            <a:endParaRPr sz="2000">
              <a:latin typeface="Corbel"/>
              <a:cs typeface="Corbel"/>
            </a:endParaRPr>
          </a:p>
          <a:p>
            <a:pPr marL="298450" marR="5080" indent="-286385">
              <a:lnSpc>
                <a:spcPct val="100000"/>
              </a:lnSpc>
              <a:spcBef>
                <a:spcPts val="615"/>
              </a:spcBef>
              <a:buFont typeface="Arial"/>
              <a:buChar char="•"/>
              <a:tabLst>
                <a:tab pos="298450" algn="l"/>
              </a:tabLst>
            </a:pPr>
            <a:r>
              <a:rPr sz="2000" spc="-10" dirty="0">
                <a:latin typeface="Corbel"/>
                <a:cs typeface="Corbel"/>
              </a:rPr>
              <a:t>Jesus</a:t>
            </a:r>
            <a:r>
              <a:rPr sz="2000" spc="-95" dirty="0">
                <a:latin typeface="Corbel"/>
                <a:cs typeface="Corbel"/>
              </a:rPr>
              <a:t> </a:t>
            </a:r>
            <a:r>
              <a:rPr sz="2000" dirty="0">
                <a:latin typeface="Corbel"/>
                <a:cs typeface="Corbel"/>
              </a:rPr>
              <a:t>Corella</a:t>
            </a:r>
            <a:r>
              <a:rPr sz="2000" spc="-15" dirty="0">
                <a:latin typeface="Corbel"/>
                <a:cs typeface="Corbel"/>
              </a:rPr>
              <a:t> </a:t>
            </a:r>
            <a:r>
              <a:rPr sz="2000" dirty="0">
                <a:latin typeface="Corbel"/>
                <a:cs typeface="Corbel"/>
              </a:rPr>
              <a:t>is</a:t>
            </a:r>
            <a:r>
              <a:rPr sz="2000" spc="-40" dirty="0">
                <a:latin typeface="Corbel"/>
                <a:cs typeface="Corbel"/>
              </a:rPr>
              <a:t> </a:t>
            </a:r>
            <a:r>
              <a:rPr sz="2000" dirty="0">
                <a:latin typeface="Corbel"/>
                <a:cs typeface="Corbel"/>
              </a:rPr>
              <a:t>a</a:t>
            </a:r>
            <a:r>
              <a:rPr sz="2000" spc="5" dirty="0">
                <a:latin typeface="Corbel"/>
                <a:cs typeface="Corbel"/>
              </a:rPr>
              <a:t> </a:t>
            </a:r>
            <a:r>
              <a:rPr sz="2000" spc="-10" dirty="0">
                <a:latin typeface="Corbel"/>
                <a:cs typeface="Corbel"/>
              </a:rPr>
              <a:t>direct </a:t>
            </a:r>
            <a:r>
              <a:rPr sz="2000" dirty="0">
                <a:latin typeface="Corbel"/>
                <a:cs typeface="Corbel"/>
              </a:rPr>
              <a:t>lineal</a:t>
            </a:r>
            <a:r>
              <a:rPr sz="2000" spc="-55" dirty="0">
                <a:latin typeface="Corbel"/>
                <a:cs typeface="Corbel"/>
              </a:rPr>
              <a:t> </a:t>
            </a:r>
            <a:r>
              <a:rPr sz="2000" dirty="0">
                <a:latin typeface="Corbel"/>
                <a:cs typeface="Corbel"/>
              </a:rPr>
              <a:t>descendant of</a:t>
            </a:r>
            <a:r>
              <a:rPr sz="2000" spc="-70" dirty="0">
                <a:latin typeface="Corbel"/>
                <a:cs typeface="Corbel"/>
              </a:rPr>
              <a:t> </a:t>
            </a:r>
            <a:r>
              <a:rPr sz="2000" spc="-25" dirty="0">
                <a:latin typeface="Corbel"/>
                <a:cs typeface="Corbel"/>
              </a:rPr>
              <a:t>an </a:t>
            </a:r>
            <a:r>
              <a:rPr sz="2000" dirty="0">
                <a:latin typeface="Corbel"/>
                <a:cs typeface="Corbel"/>
              </a:rPr>
              <a:t>enrolled</a:t>
            </a:r>
            <a:r>
              <a:rPr sz="2000" spc="-30" dirty="0">
                <a:latin typeface="Corbel"/>
                <a:cs typeface="Corbel"/>
              </a:rPr>
              <a:t> </a:t>
            </a:r>
            <a:r>
              <a:rPr sz="2000" dirty="0">
                <a:latin typeface="Corbel"/>
                <a:cs typeface="Corbel"/>
              </a:rPr>
              <a:t>tribal</a:t>
            </a:r>
            <a:r>
              <a:rPr sz="2000" spc="-75" dirty="0">
                <a:latin typeface="Corbel"/>
                <a:cs typeface="Corbel"/>
              </a:rPr>
              <a:t> </a:t>
            </a:r>
            <a:r>
              <a:rPr sz="2000" spc="-10" dirty="0">
                <a:latin typeface="Corbel"/>
                <a:cs typeface="Corbel"/>
              </a:rPr>
              <a:t>member (Steve</a:t>
            </a:r>
            <a:r>
              <a:rPr sz="2000" spc="-90" dirty="0">
                <a:latin typeface="Corbel"/>
                <a:cs typeface="Corbel"/>
              </a:rPr>
              <a:t> </a:t>
            </a:r>
            <a:r>
              <a:rPr sz="2000" dirty="0">
                <a:latin typeface="Corbel"/>
                <a:cs typeface="Corbel"/>
              </a:rPr>
              <a:t>Salvador)</a:t>
            </a:r>
            <a:r>
              <a:rPr sz="2000" spc="-45" dirty="0">
                <a:latin typeface="Corbel"/>
                <a:cs typeface="Corbel"/>
              </a:rPr>
              <a:t> </a:t>
            </a:r>
            <a:r>
              <a:rPr sz="2000" dirty="0">
                <a:latin typeface="Corbel"/>
                <a:cs typeface="Corbel"/>
              </a:rPr>
              <a:t>has</a:t>
            </a:r>
            <a:r>
              <a:rPr sz="2000" spc="-75" dirty="0">
                <a:latin typeface="Corbel"/>
                <a:cs typeface="Corbel"/>
              </a:rPr>
              <a:t> </a:t>
            </a:r>
            <a:r>
              <a:rPr sz="2000" spc="-20" dirty="0">
                <a:latin typeface="Corbel"/>
                <a:cs typeface="Corbel"/>
              </a:rPr>
              <a:t>been </a:t>
            </a:r>
            <a:r>
              <a:rPr sz="2000" spc="-10" dirty="0">
                <a:latin typeface="Corbel"/>
                <a:cs typeface="Corbel"/>
              </a:rPr>
              <a:t>elevated</a:t>
            </a:r>
            <a:r>
              <a:rPr sz="2000" spc="15" dirty="0">
                <a:latin typeface="Corbel"/>
                <a:cs typeface="Corbel"/>
              </a:rPr>
              <a:t> </a:t>
            </a:r>
            <a:r>
              <a:rPr sz="2000" dirty="0">
                <a:latin typeface="Corbel"/>
                <a:cs typeface="Corbel"/>
              </a:rPr>
              <a:t>to</a:t>
            </a:r>
            <a:r>
              <a:rPr sz="2000" spc="-40" dirty="0">
                <a:latin typeface="Corbel"/>
                <a:cs typeface="Corbel"/>
              </a:rPr>
              <a:t> </a:t>
            </a:r>
            <a:r>
              <a:rPr sz="2000" spc="-10" dirty="0">
                <a:latin typeface="Corbel"/>
                <a:cs typeface="Corbel"/>
              </a:rPr>
              <a:t>Superintendent </a:t>
            </a:r>
            <a:r>
              <a:rPr sz="2000" dirty="0">
                <a:latin typeface="Corbel"/>
                <a:cs typeface="Corbel"/>
              </a:rPr>
              <a:t>in</a:t>
            </a:r>
            <a:r>
              <a:rPr sz="2000" spc="-80" dirty="0">
                <a:latin typeface="Corbel"/>
                <a:cs typeface="Corbel"/>
              </a:rPr>
              <a:t> </a:t>
            </a:r>
            <a:r>
              <a:rPr sz="2000" dirty="0">
                <a:latin typeface="Corbel"/>
                <a:cs typeface="Corbel"/>
              </a:rPr>
              <a:t>small</a:t>
            </a:r>
            <a:r>
              <a:rPr sz="2000" spc="-10" dirty="0">
                <a:latin typeface="Corbel"/>
                <a:cs typeface="Corbel"/>
              </a:rPr>
              <a:t> </a:t>
            </a:r>
            <a:r>
              <a:rPr sz="2000" dirty="0">
                <a:latin typeface="Corbel"/>
                <a:cs typeface="Corbel"/>
              </a:rPr>
              <a:t>projects</a:t>
            </a:r>
            <a:r>
              <a:rPr sz="2000" spc="-50" dirty="0">
                <a:latin typeface="Corbel"/>
                <a:cs typeface="Corbel"/>
              </a:rPr>
              <a:t> </a:t>
            </a:r>
            <a:r>
              <a:rPr sz="2000" dirty="0">
                <a:latin typeface="Corbel"/>
                <a:cs typeface="Corbel"/>
              </a:rPr>
              <a:t>and</a:t>
            </a:r>
            <a:r>
              <a:rPr sz="2000" spc="-25" dirty="0">
                <a:latin typeface="Corbel"/>
                <a:cs typeface="Corbel"/>
              </a:rPr>
              <a:t> is </a:t>
            </a:r>
            <a:r>
              <a:rPr sz="2000" spc="-10" dirty="0">
                <a:latin typeface="Corbel"/>
                <a:cs typeface="Corbel"/>
              </a:rPr>
              <a:t>currently</a:t>
            </a:r>
            <a:r>
              <a:rPr sz="2000" spc="-65" dirty="0">
                <a:latin typeface="Corbel"/>
                <a:cs typeface="Corbel"/>
              </a:rPr>
              <a:t> </a:t>
            </a:r>
            <a:r>
              <a:rPr sz="2000" dirty="0">
                <a:latin typeface="Corbel"/>
                <a:cs typeface="Corbel"/>
              </a:rPr>
              <a:t>enrolled</a:t>
            </a:r>
            <a:r>
              <a:rPr sz="2000" spc="35" dirty="0">
                <a:latin typeface="Corbel"/>
                <a:cs typeface="Corbel"/>
              </a:rPr>
              <a:t> </a:t>
            </a:r>
            <a:r>
              <a:rPr sz="2000" dirty="0">
                <a:latin typeface="Corbel"/>
                <a:cs typeface="Corbel"/>
              </a:rPr>
              <a:t>in</a:t>
            </a:r>
            <a:r>
              <a:rPr sz="2000" spc="-20" dirty="0">
                <a:latin typeface="Corbel"/>
                <a:cs typeface="Corbel"/>
              </a:rPr>
              <a:t> </a:t>
            </a:r>
            <a:r>
              <a:rPr sz="2000" spc="-50" dirty="0">
                <a:latin typeface="Corbel"/>
                <a:cs typeface="Corbel"/>
              </a:rPr>
              <a:t>a </a:t>
            </a:r>
            <a:r>
              <a:rPr sz="2000" dirty="0">
                <a:latin typeface="Corbel"/>
                <a:cs typeface="Corbel"/>
              </a:rPr>
              <a:t>Project</a:t>
            </a:r>
            <a:r>
              <a:rPr sz="2000" spc="-95" dirty="0">
                <a:latin typeface="Corbel"/>
                <a:cs typeface="Corbel"/>
              </a:rPr>
              <a:t> </a:t>
            </a:r>
            <a:r>
              <a:rPr sz="2000" spc="-10" dirty="0">
                <a:latin typeface="Corbel"/>
                <a:cs typeface="Corbel"/>
              </a:rPr>
              <a:t>Management Certificate</a:t>
            </a:r>
            <a:r>
              <a:rPr sz="2000" spc="-60" dirty="0">
                <a:latin typeface="Corbel"/>
                <a:cs typeface="Corbel"/>
              </a:rPr>
              <a:t> </a:t>
            </a:r>
            <a:r>
              <a:rPr sz="2000" dirty="0">
                <a:latin typeface="Corbel"/>
                <a:cs typeface="Corbel"/>
              </a:rPr>
              <a:t>Course</a:t>
            </a:r>
            <a:r>
              <a:rPr sz="2000" spc="-55" dirty="0">
                <a:latin typeface="Corbel"/>
                <a:cs typeface="Corbel"/>
              </a:rPr>
              <a:t> </a:t>
            </a:r>
            <a:r>
              <a:rPr sz="2000" dirty="0">
                <a:latin typeface="Corbel"/>
                <a:cs typeface="Corbel"/>
              </a:rPr>
              <a:t>at</a:t>
            </a:r>
            <a:r>
              <a:rPr sz="2000" spc="-55" dirty="0">
                <a:latin typeface="Corbel"/>
                <a:cs typeface="Corbel"/>
              </a:rPr>
              <a:t> </a:t>
            </a:r>
            <a:r>
              <a:rPr sz="2000" spc="-20" dirty="0">
                <a:latin typeface="Corbel"/>
                <a:cs typeface="Corbel"/>
              </a:rPr>
              <a:t>UofA.</a:t>
            </a:r>
            <a:endParaRPr sz="2000">
              <a:latin typeface="Corbel"/>
              <a:cs typeface="Corbel"/>
            </a:endParaRPr>
          </a:p>
        </p:txBody>
      </p:sp>
      <p:pic>
        <p:nvPicPr>
          <p:cNvPr id="7" name="Picture 6">
            <a:extLst>
              <a:ext uri="{FF2B5EF4-FFF2-40B4-BE49-F238E27FC236}">
                <a16:creationId xmlns:a16="http://schemas.microsoft.com/office/drawing/2014/main" id="{9D79782A-EB15-EA9C-AF6D-4EA500F74BB3}"/>
              </a:ext>
            </a:extLst>
          </p:cNvPr>
          <p:cNvPicPr>
            <a:picLocks noChangeAspect="1"/>
          </p:cNvPicPr>
          <p:nvPr/>
        </p:nvPicPr>
        <p:blipFill>
          <a:blip r:embed="rId2"/>
          <a:stretch>
            <a:fillRect/>
          </a:stretch>
        </p:blipFill>
        <p:spPr>
          <a:xfrm>
            <a:off x="380047" y="617018"/>
            <a:ext cx="3387281" cy="54694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20525" y="762000"/>
            <a:ext cx="371475" cy="5324475"/>
          </a:xfrm>
          <a:custGeom>
            <a:avLst/>
            <a:gdLst/>
            <a:ahLst/>
            <a:cxnLst/>
            <a:rect l="l" t="t" r="r" b="b"/>
            <a:pathLst>
              <a:path w="371475" h="5324475">
                <a:moveTo>
                  <a:pt x="0" y="5324475"/>
                </a:moveTo>
                <a:lnTo>
                  <a:pt x="371475" y="5324475"/>
                </a:lnTo>
                <a:lnTo>
                  <a:pt x="371475" y="0"/>
                </a:lnTo>
                <a:lnTo>
                  <a:pt x="0" y="0"/>
                </a:lnTo>
                <a:lnTo>
                  <a:pt x="0" y="5324475"/>
                </a:lnTo>
                <a:close/>
              </a:path>
            </a:pathLst>
          </a:custGeom>
          <a:solidFill>
            <a:srgbClr val="C7C7C7">
              <a:alpha val="49803"/>
            </a:srgbClr>
          </a:solidFill>
        </p:spPr>
        <p:txBody>
          <a:bodyPr wrap="square" lIns="0" tIns="0" rIns="0" bIns="0" rtlCol="0"/>
          <a:lstStyle/>
          <a:p>
            <a:endParaRPr/>
          </a:p>
        </p:txBody>
      </p:sp>
      <p:sp>
        <p:nvSpPr>
          <p:cNvPr id="3" name="object 3"/>
          <p:cNvSpPr txBox="1"/>
          <p:nvPr/>
        </p:nvSpPr>
        <p:spPr>
          <a:xfrm>
            <a:off x="331787" y="2588894"/>
            <a:ext cx="2793365" cy="1567180"/>
          </a:xfrm>
          <a:prstGeom prst="rect">
            <a:avLst/>
          </a:prstGeom>
        </p:spPr>
        <p:txBody>
          <a:bodyPr vert="horz" wrap="square" lIns="0" tIns="73025" rIns="0" bIns="0" rtlCol="0">
            <a:spAutoFit/>
          </a:bodyPr>
          <a:lstStyle/>
          <a:p>
            <a:pPr marL="12700" marR="5080">
              <a:lnSpc>
                <a:spcPts val="3910"/>
              </a:lnSpc>
              <a:spcBef>
                <a:spcPts val="575"/>
              </a:spcBef>
            </a:pPr>
            <a:r>
              <a:rPr sz="3600" spc="-75" dirty="0">
                <a:solidFill>
                  <a:srgbClr val="FFFFFF"/>
                </a:solidFill>
                <a:latin typeface="Corbel"/>
                <a:cs typeface="Corbel"/>
              </a:rPr>
              <a:t>Industry</a:t>
            </a:r>
            <a:r>
              <a:rPr sz="3600" spc="-130" dirty="0">
                <a:solidFill>
                  <a:srgbClr val="FFFFFF"/>
                </a:solidFill>
                <a:latin typeface="Corbel"/>
                <a:cs typeface="Corbel"/>
              </a:rPr>
              <a:t> </a:t>
            </a:r>
            <a:r>
              <a:rPr sz="3600" spc="-60" dirty="0">
                <a:solidFill>
                  <a:srgbClr val="FFFFFF"/>
                </a:solidFill>
                <a:latin typeface="Corbel"/>
                <a:cs typeface="Corbel"/>
              </a:rPr>
              <a:t>Career </a:t>
            </a:r>
            <a:r>
              <a:rPr sz="3600" spc="-20" dirty="0">
                <a:solidFill>
                  <a:srgbClr val="FFFFFF"/>
                </a:solidFill>
                <a:latin typeface="Corbel"/>
                <a:cs typeface="Corbel"/>
              </a:rPr>
              <a:t>Path </a:t>
            </a:r>
            <a:r>
              <a:rPr sz="3600" spc="-10" dirty="0">
                <a:solidFill>
                  <a:srgbClr val="FFFFFF"/>
                </a:solidFill>
                <a:latin typeface="Corbel"/>
                <a:cs typeface="Corbel"/>
              </a:rPr>
              <a:t>Opportunities</a:t>
            </a:r>
            <a:endParaRPr sz="3600">
              <a:latin typeface="Corbel"/>
              <a:cs typeface="Corbel"/>
            </a:endParaRPr>
          </a:p>
        </p:txBody>
      </p:sp>
      <p:sp>
        <p:nvSpPr>
          <p:cNvPr id="4" name="object 4"/>
          <p:cNvSpPr/>
          <p:nvPr/>
        </p:nvSpPr>
        <p:spPr>
          <a:xfrm>
            <a:off x="3767201" y="890650"/>
            <a:ext cx="7724775" cy="0"/>
          </a:xfrm>
          <a:custGeom>
            <a:avLst/>
            <a:gdLst/>
            <a:ahLst/>
            <a:cxnLst/>
            <a:rect l="l" t="t" r="r" b="b"/>
            <a:pathLst>
              <a:path w="7724775">
                <a:moveTo>
                  <a:pt x="0" y="0"/>
                </a:moveTo>
                <a:lnTo>
                  <a:pt x="7724775" y="0"/>
                </a:lnTo>
              </a:path>
            </a:pathLst>
          </a:custGeom>
          <a:ln w="10795">
            <a:solidFill>
              <a:srgbClr val="F9B800"/>
            </a:solidFill>
          </a:ln>
        </p:spPr>
        <p:txBody>
          <a:bodyPr wrap="square" lIns="0" tIns="0" rIns="0" bIns="0" rtlCol="0"/>
          <a:lstStyle/>
          <a:p>
            <a:endParaRPr/>
          </a:p>
        </p:txBody>
      </p:sp>
      <p:sp>
        <p:nvSpPr>
          <p:cNvPr id="5" name="object 5"/>
          <p:cNvSpPr txBox="1">
            <a:spLocks noGrp="1"/>
          </p:cNvSpPr>
          <p:nvPr>
            <p:ph type="title"/>
          </p:nvPr>
        </p:nvSpPr>
        <p:spPr>
          <a:xfrm>
            <a:off x="3856990" y="923924"/>
            <a:ext cx="6761480" cy="840740"/>
          </a:xfrm>
          <a:prstGeom prst="rect">
            <a:avLst/>
          </a:prstGeom>
        </p:spPr>
        <p:txBody>
          <a:bodyPr vert="horz" wrap="square" lIns="0" tIns="52705" rIns="0" bIns="0" rtlCol="0">
            <a:spAutoFit/>
          </a:bodyPr>
          <a:lstStyle/>
          <a:p>
            <a:pPr marL="12700" marR="5080">
              <a:lnSpc>
                <a:spcPts val="3080"/>
              </a:lnSpc>
              <a:spcBef>
                <a:spcPts val="415"/>
              </a:spcBef>
            </a:pPr>
            <a:r>
              <a:rPr sz="2750" dirty="0">
                <a:solidFill>
                  <a:srgbClr val="000000"/>
                </a:solidFill>
              </a:rPr>
              <a:t>Project</a:t>
            </a:r>
            <a:r>
              <a:rPr sz="2750" spc="114" dirty="0">
                <a:solidFill>
                  <a:srgbClr val="000000"/>
                </a:solidFill>
              </a:rPr>
              <a:t> </a:t>
            </a:r>
            <a:r>
              <a:rPr sz="2750" dirty="0">
                <a:solidFill>
                  <a:srgbClr val="000000"/>
                </a:solidFill>
              </a:rPr>
              <a:t>Manager</a:t>
            </a:r>
            <a:r>
              <a:rPr sz="2750" spc="105" dirty="0">
                <a:solidFill>
                  <a:srgbClr val="000000"/>
                </a:solidFill>
              </a:rPr>
              <a:t> </a:t>
            </a:r>
            <a:r>
              <a:rPr sz="2750" dirty="0">
                <a:solidFill>
                  <a:srgbClr val="000000"/>
                </a:solidFill>
              </a:rPr>
              <a:t>–</a:t>
            </a:r>
            <a:r>
              <a:rPr sz="2750" spc="40" dirty="0">
                <a:solidFill>
                  <a:srgbClr val="000000"/>
                </a:solidFill>
              </a:rPr>
              <a:t> </a:t>
            </a:r>
            <a:r>
              <a:rPr sz="2750" spc="-10" dirty="0">
                <a:solidFill>
                  <a:srgbClr val="000000"/>
                </a:solidFill>
              </a:rPr>
              <a:t>90-</a:t>
            </a:r>
            <a:r>
              <a:rPr sz="2750" dirty="0">
                <a:solidFill>
                  <a:srgbClr val="000000"/>
                </a:solidFill>
              </a:rPr>
              <a:t>100K</a:t>
            </a:r>
            <a:r>
              <a:rPr sz="2750" spc="85" dirty="0">
                <a:solidFill>
                  <a:srgbClr val="000000"/>
                </a:solidFill>
              </a:rPr>
              <a:t> </a:t>
            </a:r>
            <a:r>
              <a:rPr sz="2750" dirty="0">
                <a:solidFill>
                  <a:srgbClr val="000000"/>
                </a:solidFill>
              </a:rPr>
              <a:t>per</a:t>
            </a:r>
            <a:r>
              <a:rPr sz="2750" spc="90" dirty="0">
                <a:solidFill>
                  <a:srgbClr val="000000"/>
                </a:solidFill>
              </a:rPr>
              <a:t> </a:t>
            </a:r>
            <a:r>
              <a:rPr sz="2750" dirty="0">
                <a:solidFill>
                  <a:srgbClr val="000000"/>
                </a:solidFill>
              </a:rPr>
              <a:t>year.</a:t>
            </a:r>
            <a:r>
              <a:rPr sz="2750" spc="60" dirty="0">
                <a:solidFill>
                  <a:srgbClr val="000000"/>
                </a:solidFill>
              </a:rPr>
              <a:t> </a:t>
            </a:r>
            <a:r>
              <a:rPr sz="2750" dirty="0">
                <a:solidFill>
                  <a:srgbClr val="000000"/>
                </a:solidFill>
              </a:rPr>
              <a:t>Higher</a:t>
            </a:r>
            <a:r>
              <a:rPr sz="2750" spc="20" dirty="0">
                <a:solidFill>
                  <a:srgbClr val="000000"/>
                </a:solidFill>
              </a:rPr>
              <a:t> </a:t>
            </a:r>
            <a:r>
              <a:rPr sz="2750" spc="-25" dirty="0">
                <a:solidFill>
                  <a:srgbClr val="000000"/>
                </a:solidFill>
              </a:rPr>
              <a:t>in </a:t>
            </a:r>
            <a:r>
              <a:rPr sz="2750" dirty="0">
                <a:solidFill>
                  <a:srgbClr val="000000"/>
                </a:solidFill>
              </a:rPr>
              <a:t>federal</a:t>
            </a:r>
            <a:r>
              <a:rPr sz="2750" spc="70" dirty="0">
                <a:solidFill>
                  <a:srgbClr val="000000"/>
                </a:solidFill>
              </a:rPr>
              <a:t> </a:t>
            </a:r>
            <a:r>
              <a:rPr sz="2750" spc="-10" dirty="0">
                <a:solidFill>
                  <a:srgbClr val="000000"/>
                </a:solidFill>
              </a:rPr>
              <a:t>projects.</a:t>
            </a:r>
            <a:endParaRPr sz="2750"/>
          </a:p>
        </p:txBody>
      </p:sp>
      <p:sp>
        <p:nvSpPr>
          <p:cNvPr id="6" name="object 6"/>
          <p:cNvSpPr/>
          <p:nvPr/>
        </p:nvSpPr>
        <p:spPr>
          <a:xfrm>
            <a:off x="3767201" y="1909826"/>
            <a:ext cx="7724775" cy="0"/>
          </a:xfrm>
          <a:custGeom>
            <a:avLst/>
            <a:gdLst/>
            <a:ahLst/>
            <a:cxnLst/>
            <a:rect l="l" t="t" r="r" b="b"/>
            <a:pathLst>
              <a:path w="7724775">
                <a:moveTo>
                  <a:pt x="0" y="0"/>
                </a:moveTo>
                <a:lnTo>
                  <a:pt x="7724775" y="0"/>
                </a:lnTo>
              </a:path>
            </a:pathLst>
          </a:custGeom>
          <a:ln w="10795">
            <a:solidFill>
              <a:srgbClr val="90BA22"/>
            </a:solidFill>
          </a:ln>
        </p:spPr>
        <p:txBody>
          <a:bodyPr wrap="square" lIns="0" tIns="0" rIns="0" bIns="0" rtlCol="0"/>
          <a:lstStyle/>
          <a:p>
            <a:endParaRPr/>
          </a:p>
        </p:txBody>
      </p:sp>
      <p:sp>
        <p:nvSpPr>
          <p:cNvPr id="7" name="object 7"/>
          <p:cNvSpPr txBox="1"/>
          <p:nvPr/>
        </p:nvSpPr>
        <p:spPr>
          <a:xfrm>
            <a:off x="3856990" y="1943036"/>
            <a:ext cx="4957445" cy="448945"/>
          </a:xfrm>
          <a:prstGeom prst="rect">
            <a:avLst/>
          </a:prstGeom>
        </p:spPr>
        <p:txBody>
          <a:bodyPr vert="horz" wrap="square" lIns="0" tIns="15875" rIns="0" bIns="0" rtlCol="0">
            <a:spAutoFit/>
          </a:bodyPr>
          <a:lstStyle/>
          <a:p>
            <a:pPr marL="12700">
              <a:lnSpc>
                <a:spcPct val="100000"/>
              </a:lnSpc>
              <a:spcBef>
                <a:spcPts val="125"/>
              </a:spcBef>
              <a:tabLst>
                <a:tab pos="2595245" algn="l"/>
              </a:tabLst>
            </a:pPr>
            <a:r>
              <a:rPr sz="2750" dirty="0">
                <a:latin typeface="Corbel"/>
                <a:cs typeface="Corbel"/>
              </a:rPr>
              <a:t>Project</a:t>
            </a:r>
            <a:r>
              <a:rPr sz="2750" spc="130" dirty="0">
                <a:latin typeface="Corbel"/>
                <a:cs typeface="Corbel"/>
              </a:rPr>
              <a:t> </a:t>
            </a:r>
            <a:r>
              <a:rPr sz="2750" spc="-10" dirty="0">
                <a:latin typeface="Corbel"/>
                <a:cs typeface="Corbel"/>
              </a:rPr>
              <a:t>Engineer</a:t>
            </a:r>
            <a:r>
              <a:rPr sz="2750" dirty="0">
                <a:latin typeface="Corbel"/>
                <a:cs typeface="Corbel"/>
              </a:rPr>
              <a:t>	</a:t>
            </a:r>
            <a:r>
              <a:rPr sz="2750" spc="-25" dirty="0">
                <a:latin typeface="Corbel"/>
                <a:cs typeface="Corbel"/>
              </a:rPr>
              <a:t>-</a:t>
            </a:r>
            <a:r>
              <a:rPr sz="2750" spc="-30" dirty="0">
                <a:latin typeface="Corbel"/>
                <a:cs typeface="Corbel"/>
              </a:rPr>
              <a:t>75-</a:t>
            </a:r>
            <a:r>
              <a:rPr sz="2750" dirty="0">
                <a:latin typeface="Corbel"/>
                <a:cs typeface="Corbel"/>
              </a:rPr>
              <a:t>80k</a:t>
            </a:r>
            <a:r>
              <a:rPr sz="2750" spc="155" dirty="0">
                <a:latin typeface="Corbel"/>
                <a:cs typeface="Corbel"/>
              </a:rPr>
              <a:t> </a:t>
            </a:r>
            <a:r>
              <a:rPr sz="2750" dirty="0">
                <a:latin typeface="Corbel"/>
                <a:cs typeface="Corbel"/>
              </a:rPr>
              <a:t>per</a:t>
            </a:r>
            <a:r>
              <a:rPr sz="2750" spc="55" dirty="0">
                <a:latin typeface="Corbel"/>
                <a:cs typeface="Corbel"/>
              </a:rPr>
              <a:t> </a:t>
            </a:r>
            <a:r>
              <a:rPr sz="2750" spc="-20" dirty="0">
                <a:latin typeface="Corbel"/>
                <a:cs typeface="Corbel"/>
              </a:rPr>
              <a:t>year</a:t>
            </a:r>
            <a:endParaRPr sz="2750">
              <a:latin typeface="Corbel"/>
              <a:cs typeface="Corbel"/>
            </a:endParaRPr>
          </a:p>
        </p:txBody>
      </p:sp>
      <p:sp>
        <p:nvSpPr>
          <p:cNvPr id="8" name="object 8"/>
          <p:cNvSpPr/>
          <p:nvPr/>
        </p:nvSpPr>
        <p:spPr>
          <a:xfrm>
            <a:off x="3767201" y="2929001"/>
            <a:ext cx="7724775" cy="0"/>
          </a:xfrm>
          <a:custGeom>
            <a:avLst/>
            <a:gdLst/>
            <a:ahLst/>
            <a:cxnLst/>
            <a:rect l="l" t="t" r="r" b="b"/>
            <a:pathLst>
              <a:path w="7724775">
                <a:moveTo>
                  <a:pt x="0" y="0"/>
                </a:moveTo>
                <a:lnTo>
                  <a:pt x="7724775" y="0"/>
                </a:lnTo>
              </a:path>
            </a:pathLst>
          </a:custGeom>
          <a:ln w="10795">
            <a:solidFill>
              <a:srgbClr val="ED6F08"/>
            </a:solidFill>
          </a:ln>
        </p:spPr>
        <p:txBody>
          <a:bodyPr wrap="square" lIns="0" tIns="0" rIns="0" bIns="0" rtlCol="0"/>
          <a:lstStyle/>
          <a:p>
            <a:endParaRPr/>
          </a:p>
        </p:txBody>
      </p:sp>
      <p:sp>
        <p:nvSpPr>
          <p:cNvPr id="9" name="object 9"/>
          <p:cNvSpPr txBox="1"/>
          <p:nvPr/>
        </p:nvSpPr>
        <p:spPr>
          <a:xfrm>
            <a:off x="3856990" y="2961386"/>
            <a:ext cx="6878955" cy="840105"/>
          </a:xfrm>
          <a:prstGeom prst="rect">
            <a:avLst/>
          </a:prstGeom>
        </p:spPr>
        <p:txBody>
          <a:bodyPr vert="horz" wrap="square" lIns="0" tIns="52705" rIns="0" bIns="0" rtlCol="0">
            <a:spAutoFit/>
          </a:bodyPr>
          <a:lstStyle/>
          <a:p>
            <a:pPr marL="12700" marR="5080">
              <a:lnSpc>
                <a:spcPts val="3080"/>
              </a:lnSpc>
              <a:spcBef>
                <a:spcPts val="415"/>
              </a:spcBef>
            </a:pPr>
            <a:r>
              <a:rPr sz="2750" dirty="0">
                <a:latin typeface="Corbel"/>
                <a:cs typeface="Corbel"/>
              </a:rPr>
              <a:t>Construction</a:t>
            </a:r>
            <a:r>
              <a:rPr sz="2750" spc="55" dirty="0">
                <a:latin typeface="Corbel"/>
                <a:cs typeface="Corbel"/>
              </a:rPr>
              <a:t> </a:t>
            </a:r>
            <a:r>
              <a:rPr sz="2750" dirty="0">
                <a:latin typeface="Corbel"/>
                <a:cs typeface="Corbel"/>
              </a:rPr>
              <a:t>Superintendent</a:t>
            </a:r>
            <a:r>
              <a:rPr sz="2750" spc="245" dirty="0">
                <a:latin typeface="Corbel"/>
                <a:cs typeface="Corbel"/>
              </a:rPr>
              <a:t> </a:t>
            </a:r>
            <a:r>
              <a:rPr sz="2750" spc="-25" dirty="0">
                <a:latin typeface="Corbel"/>
                <a:cs typeface="Corbel"/>
              </a:rPr>
              <a:t>-</a:t>
            </a:r>
            <a:r>
              <a:rPr sz="2750" dirty="0">
                <a:latin typeface="Corbel"/>
                <a:cs typeface="Corbel"/>
              </a:rPr>
              <a:t>80-90K</a:t>
            </a:r>
            <a:r>
              <a:rPr sz="2750" spc="235" dirty="0">
                <a:latin typeface="Corbel"/>
                <a:cs typeface="Corbel"/>
              </a:rPr>
              <a:t> </a:t>
            </a:r>
            <a:r>
              <a:rPr sz="2750" dirty="0">
                <a:latin typeface="Corbel"/>
                <a:cs typeface="Corbel"/>
              </a:rPr>
              <a:t>per</a:t>
            </a:r>
            <a:r>
              <a:rPr sz="2750" spc="70" dirty="0">
                <a:latin typeface="Corbel"/>
                <a:cs typeface="Corbel"/>
              </a:rPr>
              <a:t> </a:t>
            </a:r>
            <a:r>
              <a:rPr sz="2750" spc="-10" dirty="0">
                <a:latin typeface="Corbel"/>
                <a:cs typeface="Corbel"/>
              </a:rPr>
              <a:t>year. </a:t>
            </a:r>
            <a:r>
              <a:rPr sz="2750" dirty="0">
                <a:latin typeface="Corbel"/>
                <a:cs typeface="Corbel"/>
              </a:rPr>
              <a:t>Higher</a:t>
            </a:r>
            <a:r>
              <a:rPr sz="2750" spc="20" dirty="0">
                <a:latin typeface="Corbel"/>
                <a:cs typeface="Corbel"/>
              </a:rPr>
              <a:t> </a:t>
            </a:r>
            <a:r>
              <a:rPr sz="2750" dirty="0">
                <a:latin typeface="Corbel"/>
                <a:cs typeface="Corbel"/>
              </a:rPr>
              <a:t>in</a:t>
            </a:r>
            <a:r>
              <a:rPr sz="2750" spc="20" dirty="0">
                <a:latin typeface="Corbel"/>
                <a:cs typeface="Corbel"/>
              </a:rPr>
              <a:t> </a:t>
            </a:r>
            <a:r>
              <a:rPr sz="2750" dirty="0">
                <a:latin typeface="Corbel"/>
                <a:cs typeface="Corbel"/>
              </a:rPr>
              <a:t>federal</a:t>
            </a:r>
            <a:r>
              <a:rPr sz="2750" spc="165" dirty="0">
                <a:latin typeface="Corbel"/>
                <a:cs typeface="Corbel"/>
              </a:rPr>
              <a:t> </a:t>
            </a:r>
            <a:r>
              <a:rPr sz="2750" spc="-10" dirty="0">
                <a:latin typeface="Corbel"/>
                <a:cs typeface="Corbel"/>
              </a:rPr>
              <a:t>projects.</a:t>
            </a:r>
            <a:endParaRPr sz="2750">
              <a:latin typeface="Corbel"/>
              <a:cs typeface="Corbel"/>
            </a:endParaRPr>
          </a:p>
        </p:txBody>
      </p:sp>
      <p:sp>
        <p:nvSpPr>
          <p:cNvPr id="10" name="object 10"/>
          <p:cNvSpPr/>
          <p:nvPr/>
        </p:nvSpPr>
        <p:spPr>
          <a:xfrm>
            <a:off x="3767201" y="3938651"/>
            <a:ext cx="7724775" cy="0"/>
          </a:xfrm>
          <a:custGeom>
            <a:avLst/>
            <a:gdLst/>
            <a:ahLst/>
            <a:cxnLst/>
            <a:rect l="l" t="t" r="r" b="b"/>
            <a:pathLst>
              <a:path w="7724775">
                <a:moveTo>
                  <a:pt x="0" y="0"/>
                </a:moveTo>
                <a:lnTo>
                  <a:pt x="7724775" y="0"/>
                </a:lnTo>
              </a:path>
            </a:pathLst>
          </a:custGeom>
          <a:ln w="10795">
            <a:solidFill>
              <a:srgbClr val="1AB39F"/>
            </a:solidFill>
          </a:ln>
        </p:spPr>
        <p:txBody>
          <a:bodyPr wrap="square" lIns="0" tIns="0" rIns="0" bIns="0" rtlCol="0"/>
          <a:lstStyle/>
          <a:p>
            <a:endParaRPr/>
          </a:p>
        </p:txBody>
      </p:sp>
      <p:sp>
        <p:nvSpPr>
          <p:cNvPr id="11" name="object 11"/>
          <p:cNvSpPr txBox="1"/>
          <p:nvPr/>
        </p:nvSpPr>
        <p:spPr>
          <a:xfrm>
            <a:off x="3856990" y="3979798"/>
            <a:ext cx="6499860" cy="449580"/>
          </a:xfrm>
          <a:prstGeom prst="rect">
            <a:avLst/>
          </a:prstGeom>
        </p:spPr>
        <p:txBody>
          <a:bodyPr vert="horz" wrap="square" lIns="0" tIns="16510" rIns="0" bIns="0" rtlCol="0">
            <a:spAutoFit/>
          </a:bodyPr>
          <a:lstStyle/>
          <a:p>
            <a:pPr marL="12700">
              <a:lnSpc>
                <a:spcPct val="100000"/>
              </a:lnSpc>
              <a:spcBef>
                <a:spcPts val="130"/>
              </a:spcBef>
            </a:pPr>
            <a:r>
              <a:rPr sz="2750" dirty="0">
                <a:latin typeface="Corbel"/>
                <a:cs typeface="Corbel"/>
              </a:rPr>
              <a:t>Heavy</a:t>
            </a:r>
            <a:r>
              <a:rPr sz="2750" spc="65" dirty="0">
                <a:latin typeface="Corbel"/>
                <a:cs typeface="Corbel"/>
              </a:rPr>
              <a:t> </a:t>
            </a:r>
            <a:r>
              <a:rPr sz="2750" dirty="0">
                <a:latin typeface="Corbel"/>
                <a:cs typeface="Corbel"/>
              </a:rPr>
              <a:t>Equipment</a:t>
            </a:r>
            <a:r>
              <a:rPr sz="2750" spc="-10" dirty="0">
                <a:latin typeface="Corbel"/>
                <a:cs typeface="Corbel"/>
              </a:rPr>
              <a:t> </a:t>
            </a:r>
            <a:r>
              <a:rPr sz="2750" dirty="0">
                <a:latin typeface="Corbel"/>
                <a:cs typeface="Corbel"/>
              </a:rPr>
              <a:t>Operator</a:t>
            </a:r>
            <a:r>
              <a:rPr sz="2750" spc="215" dirty="0">
                <a:latin typeface="Corbel"/>
                <a:cs typeface="Corbel"/>
              </a:rPr>
              <a:t> </a:t>
            </a:r>
            <a:r>
              <a:rPr sz="2750" spc="-25" dirty="0">
                <a:latin typeface="Corbel"/>
                <a:cs typeface="Corbel"/>
              </a:rPr>
              <a:t>-</a:t>
            </a:r>
            <a:r>
              <a:rPr sz="2750" dirty="0">
                <a:latin typeface="Corbel"/>
                <a:cs typeface="Corbel"/>
              </a:rPr>
              <a:t>55-60k</a:t>
            </a:r>
            <a:r>
              <a:rPr sz="2750" spc="125" dirty="0">
                <a:latin typeface="Corbel"/>
                <a:cs typeface="Corbel"/>
              </a:rPr>
              <a:t> </a:t>
            </a:r>
            <a:r>
              <a:rPr sz="2750" dirty="0">
                <a:latin typeface="Corbel"/>
                <a:cs typeface="Corbel"/>
              </a:rPr>
              <a:t>per</a:t>
            </a:r>
            <a:r>
              <a:rPr sz="2750" spc="30" dirty="0">
                <a:latin typeface="Corbel"/>
                <a:cs typeface="Corbel"/>
              </a:rPr>
              <a:t> </a:t>
            </a:r>
            <a:r>
              <a:rPr sz="2750" spc="-20" dirty="0">
                <a:latin typeface="Corbel"/>
                <a:cs typeface="Corbel"/>
              </a:rPr>
              <a:t>year</a:t>
            </a:r>
            <a:endParaRPr sz="2750">
              <a:latin typeface="Corbel"/>
              <a:cs typeface="Corbel"/>
            </a:endParaRPr>
          </a:p>
        </p:txBody>
      </p:sp>
      <p:sp>
        <p:nvSpPr>
          <p:cNvPr id="12" name="object 12"/>
          <p:cNvSpPr/>
          <p:nvPr/>
        </p:nvSpPr>
        <p:spPr>
          <a:xfrm>
            <a:off x="3767201" y="4957826"/>
            <a:ext cx="7724775" cy="0"/>
          </a:xfrm>
          <a:custGeom>
            <a:avLst/>
            <a:gdLst/>
            <a:ahLst/>
            <a:cxnLst/>
            <a:rect l="l" t="t" r="r" b="b"/>
            <a:pathLst>
              <a:path w="7724775">
                <a:moveTo>
                  <a:pt x="0" y="0"/>
                </a:moveTo>
                <a:lnTo>
                  <a:pt x="7724775" y="0"/>
                </a:lnTo>
              </a:path>
            </a:pathLst>
          </a:custGeom>
          <a:ln w="10795">
            <a:solidFill>
              <a:srgbClr val="D4393C"/>
            </a:solidFill>
          </a:ln>
        </p:spPr>
        <p:txBody>
          <a:bodyPr wrap="square" lIns="0" tIns="0" rIns="0" bIns="0" rtlCol="0"/>
          <a:lstStyle/>
          <a:p>
            <a:endParaRPr/>
          </a:p>
        </p:txBody>
      </p:sp>
      <p:sp>
        <p:nvSpPr>
          <p:cNvPr id="13" name="object 13"/>
          <p:cNvSpPr txBox="1"/>
          <p:nvPr/>
        </p:nvSpPr>
        <p:spPr>
          <a:xfrm>
            <a:off x="3856990" y="4998465"/>
            <a:ext cx="3630929" cy="449580"/>
          </a:xfrm>
          <a:prstGeom prst="rect">
            <a:avLst/>
          </a:prstGeom>
        </p:spPr>
        <p:txBody>
          <a:bodyPr vert="horz" wrap="square" lIns="0" tIns="16510" rIns="0" bIns="0" rtlCol="0">
            <a:spAutoFit/>
          </a:bodyPr>
          <a:lstStyle/>
          <a:p>
            <a:pPr marL="12700">
              <a:lnSpc>
                <a:spcPct val="100000"/>
              </a:lnSpc>
              <a:spcBef>
                <a:spcPts val="130"/>
              </a:spcBef>
            </a:pPr>
            <a:r>
              <a:rPr sz="2750" dirty="0">
                <a:latin typeface="Corbel"/>
                <a:cs typeface="Corbel"/>
              </a:rPr>
              <a:t>Estimator</a:t>
            </a:r>
            <a:r>
              <a:rPr sz="2750" spc="65" dirty="0">
                <a:latin typeface="Corbel"/>
                <a:cs typeface="Corbel"/>
              </a:rPr>
              <a:t> </a:t>
            </a:r>
            <a:r>
              <a:rPr sz="2750" dirty="0">
                <a:latin typeface="Corbel"/>
                <a:cs typeface="Corbel"/>
              </a:rPr>
              <a:t>–</a:t>
            </a:r>
            <a:r>
              <a:rPr sz="2750" spc="75" dirty="0">
                <a:latin typeface="Corbel"/>
                <a:cs typeface="Corbel"/>
              </a:rPr>
              <a:t> </a:t>
            </a:r>
            <a:r>
              <a:rPr sz="2750" dirty="0">
                <a:latin typeface="Corbel"/>
                <a:cs typeface="Corbel"/>
              </a:rPr>
              <a:t>90K</a:t>
            </a:r>
            <a:r>
              <a:rPr sz="2750" spc="114" dirty="0">
                <a:latin typeface="Corbel"/>
                <a:cs typeface="Corbel"/>
              </a:rPr>
              <a:t> </a:t>
            </a:r>
            <a:r>
              <a:rPr sz="2750" dirty="0">
                <a:latin typeface="Corbel"/>
                <a:cs typeface="Corbel"/>
              </a:rPr>
              <a:t>per</a:t>
            </a:r>
            <a:r>
              <a:rPr sz="2750" spc="45" dirty="0">
                <a:latin typeface="Corbel"/>
                <a:cs typeface="Corbel"/>
              </a:rPr>
              <a:t> </a:t>
            </a:r>
            <a:r>
              <a:rPr sz="2750" spc="-20" dirty="0">
                <a:latin typeface="Corbel"/>
                <a:cs typeface="Corbel"/>
              </a:rPr>
              <a:t>year</a:t>
            </a:r>
            <a:endParaRPr sz="2750">
              <a:latin typeface="Corbel"/>
              <a:cs typeface="Corbel"/>
            </a:endParaRPr>
          </a:p>
        </p:txBody>
      </p:sp>
      <p:pic>
        <p:nvPicPr>
          <p:cNvPr id="15" name="Picture 14">
            <a:extLst>
              <a:ext uri="{FF2B5EF4-FFF2-40B4-BE49-F238E27FC236}">
                <a16:creationId xmlns:a16="http://schemas.microsoft.com/office/drawing/2014/main" id="{E501B900-2C7E-2339-CAD3-F82D8A9886C8}"/>
              </a:ext>
            </a:extLst>
          </p:cNvPr>
          <p:cNvPicPr>
            <a:picLocks noChangeAspect="1"/>
          </p:cNvPicPr>
          <p:nvPr/>
        </p:nvPicPr>
        <p:blipFill>
          <a:blip r:embed="rId2"/>
          <a:stretch>
            <a:fillRect/>
          </a:stretch>
        </p:blipFill>
        <p:spPr>
          <a:xfrm>
            <a:off x="92982" y="598985"/>
            <a:ext cx="3674219" cy="565050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371975"/>
            <a:ext cx="11706225" cy="1847850"/>
          </a:xfrm>
          <a:custGeom>
            <a:avLst/>
            <a:gdLst/>
            <a:ahLst/>
            <a:cxnLst/>
            <a:rect l="l" t="t" r="r" b="b"/>
            <a:pathLst>
              <a:path w="11706225" h="1847850">
                <a:moveTo>
                  <a:pt x="11706225" y="0"/>
                </a:moveTo>
                <a:lnTo>
                  <a:pt x="0" y="0"/>
                </a:lnTo>
                <a:lnTo>
                  <a:pt x="0" y="1847850"/>
                </a:lnTo>
                <a:lnTo>
                  <a:pt x="11706225" y="1847850"/>
                </a:lnTo>
                <a:lnTo>
                  <a:pt x="11706225" y="0"/>
                </a:lnTo>
                <a:close/>
              </a:path>
            </a:pathLst>
          </a:custGeom>
          <a:solidFill>
            <a:srgbClr val="40B9D2"/>
          </a:solidFill>
        </p:spPr>
        <p:txBody>
          <a:bodyPr wrap="square" lIns="0" tIns="0" rIns="0" bIns="0" rtlCol="0"/>
          <a:lstStyle/>
          <a:p>
            <a:endParaRPr/>
          </a:p>
        </p:txBody>
      </p:sp>
      <p:sp>
        <p:nvSpPr>
          <p:cNvPr id="3" name="object 3"/>
          <p:cNvSpPr txBox="1"/>
          <p:nvPr/>
        </p:nvSpPr>
        <p:spPr>
          <a:xfrm>
            <a:off x="1149350" y="5188902"/>
            <a:ext cx="4135120" cy="862965"/>
          </a:xfrm>
          <a:prstGeom prst="rect">
            <a:avLst/>
          </a:prstGeom>
        </p:spPr>
        <p:txBody>
          <a:bodyPr vert="horz" wrap="square" lIns="0" tIns="71120" rIns="0" bIns="0" rtlCol="0">
            <a:spAutoFit/>
          </a:bodyPr>
          <a:lstStyle/>
          <a:p>
            <a:pPr marL="12700" marR="5080">
              <a:lnSpc>
                <a:spcPts val="3080"/>
              </a:lnSpc>
              <a:spcBef>
                <a:spcPts val="560"/>
              </a:spcBef>
            </a:pPr>
            <a:r>
              <a:rPr sz="2900" spc="-114" dirty="0">
                <a:solidFill>
                  <a:srgbClr val="FFFFFF"/>
                </a:solidFill>
                <a:latin typeface="Corbel"/>
                <a:cs typeface="Corbel"/>
              </a:rPr>
              <a:t>Yakama</a:t>
            </a:r>
            <a:r>
              <a:rPr sz="2900" spc="-220" dirty="0">
                <a:solidFill>
                  <a:srgbClr val="FFFFFF"/>
                </a:solidFill>
                <a:latin typeface="Corbel"/>
                <a:cs typeface="Corbel"/>
              </a:rPr>
              <a:t> </a:t>
            </a:r>
            <a:r>
              <a:rPr sz="2900" spc="-45" dirty="0">
                <a:solidFill>
                  <a:srgbClr val="FFFFFF"/>
                </a:solidFill>
                <a:latin typeface="Corbel"/>
                <a:cs typeface="Corbel"/>
              </a:rPr>
              <a:t>LegendsSpa</a:t>
            </a:r>
            <a:r>
              <a:rPr sz="2900" spc="-320" dirty="0">
                <a:solidFill>
                  <a:srgbClr val="FFFFFF"/>
                </a:solidFill>
                <a:latin typeface="Corbel"/>
                <a:cs typeface="Corbel"/>
              </a:rPr>
              <a:t> </a:t>
            </a:r>
            <a:r>
              <a:rPr sz="2900" spc="-50" dirty="0">
                <a:solidFill>
                  <a:srgbClr val="FFFFFF"/>
                </a:solidFill>
                <a:latin typeface="Corbel"/>
                <a:cs typeface="Corbel"/>
              </a:rPr>
              <a:t>Project </a:t>
            </a:r>
            <a:r>
              <a:rPr sz="2900" spc="-20" dirty="0">
                <a:solidFill>
                  <a:srgbClr val="FFFFFF"/>
                </a:solidFill>
                <a:latin typeface="Corbel"/>
                <a:cs typeface="Corbel"/>
              </a:rPr>
              <a:t>Yakama,Washington</a:t>
            </a:r>
            <a:endParaRPr sz="2900">
              <a:latin typeface="Corbel"/>
              <a:cs typeface="Corbel"/>
            </a:endParaRPr>
          </a:p>
        </p:txBody>
      </p:sp>
      <p:grpSp>
        <p:nvGrpSpPr>
          <p:cNvPr id="4" name="object 4"/>
          <p:cNvGrpSpPr/>
          <p:nvPr/>
        </p:nvGrpSpPr>
        <p:grpSpPr>
          <a:xfrm>
            <a:off x="438150" y="466725"/>
            <a:ext cx="11268075" cy="4610100"/>
            <a:chOff x="438150" y="466725"/>
            <a:chExt cx="11268075" cy="4610100"/>
          </a:xfrm>
        </p:grpSpPr>
        <p:pic>
          <p:nvPicPr>
            <p:cNvPr id="5" name="object 5"/>
            <p:cNvPicPr/>
            <p:nvPr/>
          </p:nvPicPr>
          <p:blipFill>
            <a:blip r:embed="rId2" cstate="print"/>
            <a:stretch>
              <a:fillRect/>
            </a:stretch>
          </p:blipFill>
          <p:spPr>
            <a:xfrm>
              <a:off x="438150" y="466725"/>
              <a:ext cx="5867400" cy="4610100"/>
            </a:xfrm>
            <a:prstGeom prst="rect">
              <a:avLst/>
            </a:prstGeom>
          </p:spPr>
        </p:pic>
        <p:pic>
          <p:nvPicPr>
            <p:cNvPr id="6" name="object 6"/>
            <p:cNvPicPr/>
            <p:nvPr/>
          </p:nvPicPr>
          <p:blipFill>
            <a:blip r:embed="rId3" cstate="print"/>
            <a:stretch>
              <a:fillRect/>
            </a:stretch>
          </p:blipFill>
          <p:spPr>
            <a:xfrm>
              <a:off x="6467475" y="466725"/>
              <a:ext cx="5238750" cy="4476750"/>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3350" y="142875"/>
            <a:ext cx="4200525" cy="3152775"/>
          </a:xfrm>
          <a:prstGeom prst="rect">
            <a:avLst/>
          </a:prstGeom>
        </p:spPr>
      </p:pic>
      <p:pic>
        <p:nvPicPr>
          <p:cNvPr id="3" name="object 3"/>
          <p:cNvPicPr/>
          <p:nvPr/>
        </p:nvPicPr>
        <p:blipFill>
          <a:blip r:embed="rId3" cstate="print"/>
          <a:stretch>
            <a:fillRect/>
          </a:stretch>
        </p:blipFill>
        <p:spPr>
          <a:xfrm>
            <a:off x="85725" y="3562350"/>
            <a:ext cx="4210050" cy="3152775"/>
          </a:xfrm>
          <a:prstGeom prst="rect">
            <a:avLst/>
          </a:prstGeom>
        </p:spPr>
      </p:pic>
      <p:pic>
        <p:nvPicPr>
          <p:cNvPr id="4" name="object 4"/>
          <p:cNvPicPr/>
          <p:nvPr/>
        </p:nvPicPr>
        <p:blipFill>
          <a:blip r:embed="rId4" cstate="print"/>
          <a:stretch>
            <a:fillRect/>
          </a:stretch>
        </p:blipFill>
        <p:spPr>
          <a:xfrm>
            <a:off x="4381500" y="3562348"/>
            <a:ext cx="4019550" cy="3200399"/>
          </a:xfrm>
          <a:prstGeom prst="rect">
            <a:avLst/>
          </a:prstGeom>
        </p:spPr>
      </p:pic>
      <p:pic>
        <p:nvPicPr>
          <p:cNvPr id="5" name="object 5"/>
          <p:cNvPicPr/>
          <p:nvPr/>
        </p:nvPicPr>
        <p:blipFill>
          <a:blip r:embed="rId5" cstate="print"/>
          <a:stretch>
            <a:fillRect/>
          </a:stretch>
        </p:blipFill>
        <p:spPr>
          <a:xfrm>
            <a:off x="8401050" y="95250"/>
            <a:ext cx="3705225" cy="3276600"/>
          </a:xfrm>
          <a:prstGeom prst="rect">
            <a:avLst/>
          </a:prstGeom>
        </p:spPr>
      </p:pic>
      <p:pic>
        <p:nvPicPr>
          <p:cNvPr id="6" name="object 6"/>
          <p:cNvPicPr/>
          <p:nvPr/>
        </p:nvPicPr>
        <p:blipFill>
          <a:blip r:embed="rId6" cstate="print"/>
          <a:stretch>
            <a:fillRect/>
          </a:stretch>
        </p:blipFill>
        <p:spPr>
          <a:xfrm>
            <a:off x="8486775" y="3562348"/>
            <a:ext cx="3705225" cy="3200399"/>
          </a:xfrm>
          <a:prstGeom prst="rect">
            <a:avLst/>
          </a:prstGeom>
        </p:spPr>
      </p:pic>
      <p:sp>
        <p:nvSpPr>
          <p:cNvPr id="7" name="object 7"/>
          <p:cNvSpPr/>
          <p:nvPr/>
        </p:nvSpPr>
        <p:spPr>
          <a:xfrm>
            <a:off x="4467225" y="142875"/>
            <a:ext cx="3819525" cy="3324225"/>
          </a:xfrm>
          <a:custGeom>
            <a:avLst/>
            <a:gdLst/>
            <a:ahLst/>
            <a:cxnLst/>
            <a:rect l="l" t="t" r="r" b="b"/>
            <a:pathLst>
              <a:path w="3819525" h="3324225">
                <a:moveTo>
                  <a:pt x="3819525" y="0"/>
                </a:moveTo>
                <a:lnTo>
                  <a:pt x="0" y="0"/>
                </a:lnTo>
                <a:lnTo>
                  <a:pt x="0" y="3324225"/>
                </a:lnTo>
                <a:lnTo>
                  <a:pt x="3819525" y="3324225"/>
                </a:lnTo>
                <a:lnTo>
                  <a:pt x="3819525" y="0"/>
                </a:lnTo>
                <a:close/>
              </a:path>
            </a:pathLst>
          </a:custGeom>
          <a:solidFill>
            <a:srgbClr val="93EFE3"/>
          </a:solidFill>
        </p:spPr>
        <p:txBody>
          <a:bodyPr wrap="square" lIns="0" tIns="0" rIns="0" bIns="0" rtlCol="0"/>
          <a:lstStyle/>
          <a:p>
            <a:endParaRPr/>
          </a:p>
        </p:txBody>
      </p:sp>
      <p:sp>
        <p:nvSpPr>
          <p:cNvPr id="8" name="object 8"/>
          <p:cNvSpPr txBox="1">
            <a:spLocks noGrp="1"/>
          </p:cNvSpPr>
          <p:nvPr>
            <p:ph type="title"/>
          </p:nvPr>
        </p:nvSpPr>
        <p:spPr>
          <a:xfrm>
            <a:off x="4913629" y="773811"/>
            <a:ext cx="2919095" cy="1242695"/>
          </a:xfrm>
          <a:prstGeom prst="rect">
            <a:avLst/>
          </a:prstGeom>
        </p:spPr>
        <p:txBody>
          <a:bodyPr vert="horz" wrap="square" lIns="0" tIns="7620" rIns="0" bIns="0" rtlCol="0">
            <a:spAutoFit/>
          </a:bodyPr>
          <a:lstStyle/>
          <a:p>
            <a:pPr marL="718185" marR="5080" indent="-705485">
              <a:lnSpc>
                <a:spcPct val="101400"/>
              </a:lnSpc>
              <a:spcBef>
                <a:spcPts val="60"/>
              </a:spcBef>
            </a:pPr>
            <a:r>
              <a:rPr sz="3950" dirty="0">
                <a:solidFill>
                  <a:srgbClr val="000000"/>
                </a:solidFill>
                <a:latin typeface="Gabriola"/>
                <a:cs typeface="Gabriola"/>
              </a:rPr>
              <a:t>BAUMEA</a:t>
            </a:r>
            <a:r>
              <a:rPr sz="3950" spc="35" dirty="0">
                <a:solidFill>
                  <a:srgbClr val="000000"/>
                </a:solidFill>
                <a:latin typeface="Gabriola"/>
                <a:cs typeface="Gabriola"/>
              </a:rPr>
              <a:t> </a:t>
            </a:r>
            <a:r>
              <a:rPr sz="3950" spc="-10" dirty="0">
                <a:solidFill>
                  <a:srgbClr val="000000"/>
                </a:solidFill>
                <a:latin typeface="Gabriola"/>
                <a:cs typeface="Gabriola"/>
              </a:rPr>
              <a:t>STREET PROJECT</a:t>
            </a:r>
            <a:endParaRPr sz="3950">
              <a:latin typeface="Gabriola"/>
              <a:cs typeface="Gabriol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324350"/>
            <a:ext cx="12192000" cy="2533650"/>
          </a:xfrm>
          <a:custGeom>
            <a:avLst/>
            <a:gdLst/>
            <a:ahLst/>
            <a:cxnLst/>
            <a:rect l="l" t="t" r="r" b="b"/>
            <a:pathLst>
              <a:path w="12192000" h="2533650">
                <a:moveTo>
                  <a:pt x="12192000" y="2533648"/>
                </a:moveTo>
                <a:lnTo>
                  <a:pt x="12192000" y="0"/>
                </a:lnTo>
                <a:lnTo>
                  <a:pt x="0" y="0"/>
                </a:lnTo>
                <a:lnTo>
                  <a:pt x="0" y="2533648"/>
                </a:lnTo>
                <a:lnTo>
                  <a:pt x="12192000" y="2533648"/>
                </a:lnTo>
                <a:close/>
              </a:path>
            </a:pathLst>
          </a:custGeom>
          <a:solidFill>
            <a:srgbClr val="5E4944"/>
          </a:solidFill>
        </p:spPr>
        <p:txBody>
          <a:bodyPr wrap="square" lIns="0" tIns="0" rIns="0" bIns="0" rtlCol="0"/>
          <a:lstStyle/>
          <a:p>
            <a:endParaRPr/>
          </a:p>
        </p:txBody>
      </p:sp>
      <p:sp>
        <p:nvSpPr>
          <p:cNvPr id="3" name="object 3"/>
          <p:cNvSpPr txBox="1"/>
          <p:nvPr/>
        </p:nvSpPr>
        <p:spPr>
          <a:xfrm>
            <a:off x="3053460" y="6362382"/>
            <a:ext cx="6100445" cy="403225"/>
          </a:xfrm>
          <a:prstGeom prst="rect">
            <a:avLst/>
          </a:prstGeom>
        </p:spPr>
        <p:txBody>
          <a:bodyPr vert="horz" wrap="square" lIns="0" tIns="15875" rIns="0" bIns="0" rtlCol="0">
            <a:spAutoFit/>
          </a:bodyPr>
          <a:lstStyle/>
          <a:p>
            <a:pPr marL="12700">
              <a:lnSpc>
                <a:spcPct val="100000"/>
              </a:lnSpc>
              <a:spcBef>
                <a:spcPts val="125"/>
              </a:spcBef>
            </a:pPr>
            <a:r>
              <a:rPr sz="2450" b="1" spc="-50" dirty="0">
                <a:solidFill>
                  <a:srgbClr val="FFFFFF"/>
                </a:solidFill>
                <a:latin typeface="Book Antiqua"/>
                <a:cs typeface="Book Antiqua"/>
              </a:rPr>
              <a:t>Celaya</a:t>
            </a:r>
            <a:r>
              <a:rPr sz="2450" b="1" spc="-245" dirty="0">
                <a:solidFill>
                  <a:srgbClr val="FFFFFF"/>
                </a:solidFill>
                <a:latin typeface="Book Antiqua"/>
                <a:cs typeface="Book Antiqua"/>
              </a:rPr>
              <a:t> </a:t>
            </a:r>
            <a:r>
              <a:rPr sz="2450" b="1" spc="-70" dirty="0">
                <a:solidFill>
                  <a:srgbClr val="FFFFFF"/>
                </a:solidFill>
                <a:latin typeface="Book Antiqua"/>
                <a:cs typeface="Book Antiqua"/>
              </a:rPr>
              <a:t>Erosion</a:t>
            </a:r>
            <a:r>
              <a:rPr sz="2450" b="1" spc="-215" dirty="0">
                <a:solidFill>
                  <a:srgbClr val="FFFFFF"/>
                </a:solidFill>
                <a:latin typeface="Book Antiqua"/>
                <a:cs typeface="Book Antiqua"/>
              </a:rPr>
              <a:t> </a:t>
            </a:r>
            <a:r>
              <a:rPr sz="2450" b="1" spc="-70" dirty="0">
                <a:solidFill>
                  <a:srgbClr val="FFFFFF"/>
                </a:solidFill>
                <a:latin typeface="Book Antiqua"/>
                <a:cs typeface="Book Antiqua"/>
              </a:rPr>
              <a:t>Control</a:t>
            </a:r>
            <a:r>
              <a:rPr sz="2450" b="1" spc="-195" dirty="0">
                <a:solidFill>
                  <a:srgbClr val="FFFFFF"/>
                </a:solidFill>
                <a:latin typeface="Book Antiqua"/>
                <a:cs typeface="Book Antiqua"/>
              </a:rPr>
              <a:t> </a:t>
            </a:r>
            <a:r>
              <a:rPr sz="2450" b="1" spc="-45" dirty="0">
                <a:solidFill>
                  <a:srgbClr val="FFFFFF"/>
                </a:solidFill>
                <a:latin typeface="Book Antiqua"/>
                <a:cs typeface="Book Antiqua"/>
              </a:rPr>
              <a:t>and</a:t>
            </a:r>
            <a:r>
              <a:rPr sz="2450" b="1" spc="-185" dirty="0">
                <a:solidFill>
                  <a:srgbClr val="FFFFFF"/>
                </a:solidFill>
                <a:latin typeface="Book Antiqua"/>
                <a:cs typeface="Book Antiqua"/>
              </a:rPr>
              <a:t> </a:t>
            </a:r>
            <a:r>
              <a:rPr sz="2450" b="1" spc="-50" dirty="0">
                <a:solidFill>
                  <a:srgbClr val="FFFFFF"/>
                </a:solidFill>
                <a:latin typeface="Book Antiqua"/>
                <a:cs typeface="Book Antiqua"/>
              </a:rPr>
              <a:t>Hanam</a:t>
            </a:r>
            <a:r>
              <a:rPr sz="2450" b="1" spc="-229" dirty="0">
                <a:solidFill>
                  <a:srgbClr val="FFFFFF"/>
                </a:solidFill>
                <a:latin typeface="Book Antiqua"/>
                <a:cs typeface="Book Antiqua"/>
              </a:rPr>
              <a:t> </a:t>
            </a:r>
            <a:r>
              <a:rPr sz="2450" b="1" spc="-45" dirty="0">
                <a:solidFill>
                  <a:srgbClr val="FFFFFF"/>
                </a:solidFill>
                <a:latin typeface="Book Antiqua"/>
                <a:cs typeface="Book Antiqua"/>
              </a:rPr>
              <a:t>Kek,</a:t>
            </a:r>
            <a:r>
              <a:rPr sz="2450" b="1" spc="-225" dirty="0">
                <a:solidFill>
                  <a:srgbClr val="FFFFFF"/>
                </a:solidFill>
                <a:latin typeface="Book Antiqua"/>
                <a:cs typeface="Book Antiqua"/>
              </a:rPr>
              <a:t> </a:t>
            </a:r>
            <a:r>
              <a:rPr sz="2450" b="1" spc="-25" dirty="0">
                <a:solidFill>
                  <a:srgbClr val="FFFFFF"/>
                </a:solidFill>
                <a:latin typeface="Book Antiqua"/>
                <a:cs typeface="Book Antiqua"/>
              </a:rPr>
              <a:t>AZ</a:t>
            </a:r>
            <a:r>
              <a:rPr sz="2450" b="1" spc="-120" dirty="0">
                <a:solidFill>
                  <a:srgbClr val="FFFFFF"/>
                </a:solidFill>
                <a:latin typeface="Book Antiqua"/>
                <a:cs typeface="Book Antiqua"/>
              </a:rPr>
              <a:t> </a:t>
            </a:r>
            <a:r>
              <a:rPr sz="2450" b="1" spc="-50" dirty="0">
                <a:solidFill>
                  <a:srgbClr val="FFFFFF"/>
                </a:solidFill>
                <a:latin typeface="Book Antiqua"/>
                <a:cs typeface="Book Antiqua"/>
              </a:rPr>
              <a:t>.</a:t>
            </a:r>
            <a:endParaRPr sz="2450">
              <a:latin typeface="Book Antiqua"/>
              <a:cs typeface="Book Antiqua"/>
            </a:endParaRPr>
          </a:p>
        </p:txBody>
      </p:sp>
      <p:pic>
        <p:nvPicPr>
          <p:cNvPr id="4" name="object 4"/>
          <p:cNvPicPr/>
          <p:nvPr/>
        </p:nvPicPr>
        <p:blipFill>
          <a:blip r:embed="rId2" cstate="print"/>
          <a:stretch>
            <a:fillRect/>
          </a:stretch>
        </p:blipFill>
        <p:spPr>
          <a:xfrm>
            <a:off x="0" y="0"/>
            <a:ext cx="2933699" cy="4200397"/>
          </a:xfrm>
          <a:prstGeom prst="rect">
            <a:avLst/>
          </a:prstGeom>
        </p:spPr>
      </p:pic>
      <p:pic>
        <p:nvPicPr>
          <p:cNvPr id="5" name="object 5"/>
          <p:cNvPicPr/>
          <p:nvPr/>
        </p:nvPicPr>
        <p:blipFill>
          <a:blip r:embed="rId3" cstate="print"/>
          <a:stretch>
            <a:fillRect/>
          </a:stretch>
        </p:blipFill>
        <p:spPr>
          <a:xfrm>
            <a:off x="3095625" y="0"/>
            <a:ext cx="2924175" cy="4210050"/>
          </a:xfrm>
          <a:prstGeom prst="rect">
            <a:avLst/>
          </a:prstGeom>
        </p:spPr>
      </p:pic>
      <p:pic>
        <p:nvPicPr>
          <p:cNvPr id="6" name="object 6"/>
          <p:cNvPicPr/>
          <p:nvPr/>
        </p:nvPicPr>
        <p:blipFill>
          <a:blip r:embed="rId4" cstate="print"/>
          <a:stretch>
            <a:fillRect/>
          </a:stretch>
        </p:blipFill>
        <p:spPr>
          <a:xfrm>
            <a:off x="6172200" y="0"/>
            <a:ext cx="2924175" cy="4200525"/>
          </a:xfrm>
          <a:prstGeom prst="rect">
            <a:avLst/>
          </a:prstGeom>
        </p:spPr>
      </p:pic>
      <p:pic>
        <p:nvPicPr>
          <p:cNvPr id="7" name="object 7"/>
          <p:cNvPicPr/>
          <p:nvPr/>
        </p:nvPicPr>
        <p:blipFill>
          <a:blip r:embed="rId5" cstate="print"/>
          <a:stretch>
            <a:fillRect/>
          </a:stretch>
        </p:blipFill>
        <p:spPr>
          <a:xfrm>
            <a:off x="9248775" y="0"/>
            <a:ext cx="2943225" cy="4200398"/>
          </a:xfrm>
          <a:prstGeom prst="rect">
            <a:avLst/>
          </a:prstGeom>
        </p:spPr>
      </p:pic>
      <p:sp>
        <p:nvSpPr>
          <p:cNvPr id="8" name="object 8"/>
          <p:cNvSpPr txBox="1"/>
          <p:nvPr/>
        </p:nvSpPr>
        <p:spPr>
          <a:xfrm>
            <a:off x="4959984" y="4523740"/>
            <a:ext cx="2961640" cy="1429385"/>
          </a:xfrm>
          <a:prstGeom prst="rect">
            <a:avLst/>
          </a:prstGeom>
        </p:spPr>
        <p:txBody>
          <a:bodyPr vert="horz" wrap="square" lIns="0" tIns="16510" rIns="0" bIns="0" rtlCol="0">
            <a:spAutoFit/>
          </a:bodyPr>
          <a:lstStyle/>
          <a:p>
            <a:pPr algn="ctr">
              <a:lnSpc>
                <a:spcPct val="100000"/>
              </a:lnSpc>
              <a:spcBef>
                <a:spcPts val="130"/>
              </a:spcBef>
            </a:pPr>
            <a:r>
              <a:rPr sz="4550" b="1" spc="-50" dirty="0">
                <a:solidFill>
                  <a:srgbClr val="FFFFFF"/>
                </a:solidFill>
                <a:latin typeface="Gabriola"/>
                <a:cs typeface="Gabriola"/>
              </a:rPr>
              <a:t>Tohono</a:t>
            </a:r>
            <a:r>
              <a:rPr sz="4550" b="1" spc="-325" dirty="0">
                <a:solidFill>
                  <a:srgbClr val="FFFFFF"/>
                </a:solidFill>
                <a:latin typeface="Gabriola"/>
                <a:cs typeface="Gabriola"/>
              </a:rPr>
              <a:t> </a:t>
            </a:r>
            <a:r>
              <a:rPr sz="4550" b="1" spc="-10" dirty="0">
                <a:solidFill>
                  <a:srgbClr val="FFFFFF"/>
                </a:solidFill>
                <a:latin typeface="Gabriola"/>
                <a:cs typeface="Gabriola"/>
              </a:rPr>
              <a:t>O’odham</a:t>
            </a:r>
            <a:endParaRPr sz="4550">
              <a:latin typeface="Gabriola"/>
              <a:cs typeface="Gabriola"/>
            </a:endParaRPr>
          </a:p>
          <a:p>
            <a:pPr algn="ctr">
              <a:lnSpc>
                <a:spcPct val="100000"/>
              </a:lnSpc>
              <a:spcBef>
                <a:spcPts val="95"/>
              </a:spcBef>
            </a:pPr>
            <a:r>
              <a:rPr sz="4550" b="1" spc="-40" dirty="0">
                <a:solidFill>
                  <a:srgbClr val="FFFFFF"/>
                </a:solidFill>
                <a:latin typeface="Gabriola"/>
                <a:cs typeface="Gabriola"/>
              </a:rPr>
              <a:t>Civil</a:t>
            </a:r>
            <a:r>
              <a:rPr sz="4550" b="1" spc="-365" dirty="0">
                <a:solidFill>
                  <a:srgbClr val="FFFFFF"/>
                </a:solidFill>
                <a:latin typeface="Gabriola"/>
                <a:cs typeface="Gabriola"/>
              </a:rPr>
              <a:t> </a:t>
            </a:r>
            <a:r>
              <a:rPr sz="4550" b="1" spc="-10" dirty="0">
                <a:solidFill>
                  <a:srgbClr val="FFFFFF"/>
                </a:solidFill>
                <a:latin typeface="Gabriola"/>
                <a:cs typeface="Gabriola"/>
              </a:rPr>
              <a:t>Projects</a:t>
            </a:r>
            <a:endParaRPr sz="4550">
              <a:latin typeface="Gabriola"/>
              <a:cs typeface="Gabriol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324350"/>
            <a:ext cx="12192000" cy="2533650"/>
          </a:xfrm>
          <a:custGeom>
            <a:avLst/>
            <a:gdLst/>
            <a:ahLst/>
            <a:cxnLst/>
            <a:rect l="l" t="t" r="r" b="b"/>
            <a:pathLst>
              <a:path w="12192000" h="2533650">
                <a:moveTo>
                  <a:pt x="12192000" y="2533648"/>
                </a:moveTo>
                <a:lnTo>
                  <a:pt x="12192000" y="0"/>
                </a:lnTo>
                <a:lnTo>
                  <a:pt x="0" y="0"/>
                </a:lnTo>
                <a:lnTo>
                  <a:pt x="0" y="2533648"/>
                </a:lnTo>
                <a:lnTo>
                  <a:pt x="12192000" y="2533648"/>
                </a:lnTo>
                <a:close/>
              </a:path>
            </a:pathLst>
          </a:custGeom>
          <a:solidFill>
            <a:srgbClr val="686848"/>
          </a:solidFill>
        </p:spPr>
        <p:txBody>
          <a:bodyPr wrap="square" lIns="0" tIns="0" rIns="0" bIns="0" rtlCol="0"/>
          <a:lstStyle/>
          <a:p>
            <a:endParaRPr/>
          </a:p>
        </p:txBody>
      </p:sp>
      <p:sp>
        <p:nvSpPr>
          <p:cNvPr id="3" name="object 3"/>
          <p:cNvSpPr txBox="1"/>
          <p:nvPr/>
        </p:nvSpPr>
        <p:spPr>
          <a:xfrm>
            <a:off x="534669" y="5087302"/>
            <a:ext cx="3254375" cy="1353820"/>
          </a:xfrm>
          <a:prstGeom prst="rect">
            <a:avLst/>
          </a:prstGeom>
        </p:spPr>
        <p:txBody>
          <a:bodyPr vert="horz" wrap="square" lIns="0" tIns="90805" rIns="0" bIns="0" rtlCol="0">
            <a:spAutoFit/>
          </a:bodyPr>
          <a:lstStyle/>
          <a:p>
            <a:pPr marL="12700" marR="5080">
              <a:lnSpc>
                <a:spcPts val="4960"/>
              </a:lnSpc>
              <a:spcBef>
                <a:spcPts val="715"/>
              </a:spcBef>
            </a:pPr>
            <a:r>
              <a:rPr sz="4550" b="1" spc="-50" dirty="0">
                <a:solidFill>
                  <a:srgbClr val="FFFFFF"/>
                </a:solidFill>
                <a:latin typeface="Gabriola"/>
                <a:cs typeface="Gabriola"/>
              </a:rPr>
              <a:t>Rappel</a:t>
            </a:r>
            <a:r>
              <a:rPr sz="4550" b="1" spc="-365" dirty="0">
                <a:solidFill>
                  <a:srgbClr val="FFFFFF"/>
                </a:solidFill>
                <a:latin typeface="Gabriola"/>
                <a:cs typeface="Gabriola"/>
              </a:rPr>
              <a:t> </a:t>
            </a:r>
            <a:r>
              <a:rPr sz="4550" b="1" spc="-45" dirty="0">
                <a:solidFill>
                  <a:srgbClr val="FFFFFF"/>
                </a:solidFill>
                <a:latin typeface="Gabriola"/>
                <a:cs typeface="Gabriola"/>
              </a:rPr>
              <a:t>Tower</a:t>
            </a:r>
            <a:r>
              <a:rPr sz="4550" b="1" spc="-380" dirty="0">
                <a:solidFill>
                  <a:srgbClr val="FFFFFF"/>
                </a:solidFill>
                <a:latin typeface="Gabriola"/>
                <a:cs typeface="Gabriola"/>
              </a:rPr>
              <a:t> </a:t>
            </a:r>
            <a:r>
              <a:rPr sz="4550" b="1" spc="-20" dirty="0">
                <a:solidFill>
                  <a:srgbClr val="FFFFFF"/>
                </a:solidFill>
                <a:latin typeface="Gabriola"/>
                <a:cs typeface="Gabriola"/>
              </a:rPr>
              <a:t>Floor </a:t>
            </a:r>
            <a:r>
              <a:rPr sz="4550" b="1" spc="-45" dirty="0">
                <a:solidFill>
                  <a:srgbClr val="FFFFFF"/>
                </a:solidFill>
                <a:latin typeface="Gabriola"/>
                <a:cs typeface="Gabriola"/>
              </a:rPr>
              <a:t>CBP-</a:t>
            </a:r>
            <a:r>
              <a:rPr sz="4550" b="1" spc="-85" dirty="0">
                <a:solidFill>
                  <a:srgbClr val="FFFFFF"/>
                </a:solidFill>
                <a:latin typeface="Gabriola"/>
                <a:cs typeface="Gabriola"/>
              </a:rPr>
              <a:t>Nogales,</a:t>
            </a:r>
            <a:r>
              <a:rPr sz="4550" b="1" spc="-375" dirty="0">
                <a:solidFill>
                  <a:srgbClr val="FFFFFF"/>
                </a:solidFill>
                <a:latin typeface="Gabriola"/>
                <a:cs typeface="Gabriola"/>
              </a:rPr>
              <a:t> </a:t>
            </a:r>
            <a:r>
              <a:rPr sz="4550" b="1" spc="-25" dirty="0">
                <a:solidFill>
                  <a:srgbClr val="FFFFFF"/>
                </a:solidFill>
                <a:latin typeface="Gabriola"/>
                <a:cs typeface="Gabriola"/>
              </a:rPr>
              <a:t>AZ</a:t>
            </a:r>
            <a:endParaRPr sz="4550">
              <a:latin typeface="Gabriola"/>
              <a:cs typeface="Gabriola"/>
            </a:endParaRPr>
          </a:p>
        </p:txBody>
      </p:sp>
      <p:pic>
        <p:nvPicPr>
          <p:cNvPr id="4" name="object 4"/>
          <p:cNvPicPr/>
          <p:nvPr/>
        </p:nvPicPr>
        <p:blipFill>
          <a:blip r:embed="rId2" cstate="print"/>
          <a:stretch>
            <a:fillRect/>
          </a:stretch>
        </p:blipFill>
        <p:spPr>
          <a:xfrm>
            <a:off x="0" y="0"/>
            <a:ext cx="2933699" cy="4200398"/>
          </a:xfrm>
          <a:prstGeom prst="rect">
            <a:avLst/>
          </a:prstGeom>
        </p:spPr>
      </p:pic>
      <p:pic>
        <p:nvPicPr>
          <p:cNvPr id="5" name="object 5"/>
          <p:cNvPicPr/>
          <p:nvPr/>
        </p:nvPicPr>
        <p:blipFill>
          <a:blip r:embed="rId3" cstate="print"/>
          <a:stretch>
            <a:fillRect/>
          </a:stretch>
        </p:blipFill>
        <p:spPr>
          <a:xfrm>
            <a:off x="3095625" y="0"/>
            <a:ext cx="2924175" cy="4210050"/>
          </a:xfrm>
          <a:prstGeom prst="rect">
            <a:avLst/>
          </a:prstGeom>
        </p:spPr>
      </p:pic>
      <p:pic>
        <p:nvPicPr>
          <p:cNvPr id="6" name="object 6"/>
          <p:cNvPicPr/>
          <p:nvPr/>
        </p:nvPicPr>
        <p:blipFill>
          <a:blip r:embed="rId4" cstate="print"/>
          <a:stretch>
            <a:fillRect/>
          </a:stretch>
        </p:blipFill>
        <p:spPr>
          <a:xfrm>
            <a:off x="6172200" y="0"/>
            <a:ext cx="2924175" cy="4200525"/>
          </a:xfrm>
          <a:prstGeom prst="rect">
            <a:avLst/>
          </a:prstGeom>
        </p:spPr>
      </p:pic>
      <p:pic>
        <p:nvPicPr>
          <p:cNvPr id="7" name="object 7"/>
          <p:cNvPicPr/>
          <p:nvPr/>
        </p:nvPicPr>
        <p:blipFill>
          <a:blip r:embed="rId5" cstate="print"/>
          <a:stretch>
            <a:fillRect/>
          </a:stretch>
        </p:blipFill>
        <p:spPr>
          <a:xfrm>
            <a:off x="9248775" y="0"/>
            <a:ext cx="2943225" cy="42003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DD8E24-D3BF-8189-6D24-A4F08936142F}"/>
              </a:ext>
            </a:extLst>
          </p:cNvPr>
          <p:cNvSpPr txBox="1"/>
          <p:nvPr/>
        </p:nvSpPr>
        <p:spPr>
          <a:xfrm>
            <a:off x="2056087" y="790481"/>
            <a:ext cx="10064434" cy="5143139"/>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SPC: Pascua Yaqui Tribal Member Raymundo Baltazar </a:t>
            </a:r>
            <a:r>
              <a:rPr lang="en-US" sz="2800" kern="100" dirty="0">
                <a:latin typeface="Calibri" panose="020F0502020204030204" pitchFamily="34" charset="0"/>
                <a:ea typeface="Calibri" panose="020F0502020204030204" pitchFamily="34" charset="0"/>
                <a:cs typeface="Times New Roman" panose="02020603050405020304" pitchFamily="18" charset="0"/>
              </a:rPr>
              <a:t>is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 General Manager of SPC. </a:t>
            </a:r>
          </a:p>
          <a:p>
            <a:pPr marL="457200" marR="0">
              <a:lnSpc>
                <a:spcPct val="107000"/>
              </a:lnSpc>
              <a:spcBef>
                <a:spcPts val="0"/>
              </a:spcBef>
              <a:spcAft>
                <a:spcPts val="0"/>
              </a:spcAft>
            </a:pP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PYDC Ventures LLC: Pascua Yaqui Tribal Member Veronica Escobar is the managing member of PYDC Ventures LLC.  </a:t>
            </a:r>
          </a:p>
          <a:p>
            <a:pPr marL="457200" marR="0">
              <a:lnSpc>
                <a:spcPct val="107000"/>
              </a:lnSpc>
              <a:spcBef>
                <a:spcPts val="0"/>
              </a:spcBef>
              <a:spcAft>
                <a:spcPts val="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PYDC: Pascua Yaqui Tribal Member Daune Cardenas-Daily is the CEO of the Pascua Yaqui Development Corporation. </a:t>
            </a:r>
          </a:p>
        </p:txBody>
      </p:sp>
      <p:pic>
        <p:nvPicPr>
          <p:cNvPr id="9" name="Picture 8">
            <a:extLst>
              <a:ext uri="{FF2B5EF4-FFF2-40B4-BE49-F238E27FC236}">
                <a16:creationId xmlns:a16="http://schemas.microsoft.com/office/drawing/2014/main" id="{92ED2DEA-7817-C54F-A55A-57FDB1F5B991}"/>
              </a:ext>
            </a:extLst>
          </p:cNvPr>
          <p:cNvPicPr>
            <a:picLocks noChangeAspect="1"/>
          </p:cNvPicPr>
          <p:nvPr/>
        </p:nvPicPr>
        <p:blipFill rotWithShape="1">
          <a:blip r:embed="rId3"/>
          <a:srcRect l="4595" t="9613" r="7589" b="11006"/>
          <a:stretch/>
        </p:blipFill>
        <p:spPr>
          <a:xfrm>
            <a:off x="319675" y="2484515"/>
            <a:ext cx="1703185" cy="1654799"/>
          </a:xfrm>
          <a:prstGeom prst="flowChartConnector">
            <a:avLst/>
          </a:prstGeom>
          <a:effectLst>
            <a:glow rad="101600">
              <a:schemeClr val="accent1">
                <a:alpha val="60000"/>
              </a:schemeClr>
            </a:glow>
          </a:effectLst>
        </p:spPr>
      </p:pic>
      <p:pic>
        <p:nvPicPr>
          <p:cNvPr id="13" name="Picture 12">
            <a:extLst>
              <a:ext uri="{FF2B5EF4-FFF2-40B4-BE49-F238E27FC236}">
                <a16:creationId xmlns:a16="http://schemas.microsoft.com/office/drawing/2014/main" id="{F040697D-7760-FB68-562C-2FCC6F313B68}"/>
              </a:ext>
            </a:extLst>
          </p:cNvPr>
          <p:cNvPicPr>
            <a:picLocks noChangeAspect="1"/>
          </p:cNvPicPr>
          <p:nvPr/>
        </p:nvPicPr>
        <p:blipFill rotWithShape="1">
          <a:blip r:embed="rId4"/>
          <a:srcRect l="7035" t="10491" r="10389" b="10186"/>
          <a:stretch/>
        </p:blipFill>
        <p:spPr>
          <a:xfrm>
            <a:off x="281424" y="4373485"/>
            <a:ext cx="1703185" cy="1664560"/>
          </a:xfrm>
          <a:prstGeom prst="flowChartConnector">
            <a:avLst/>
          </a:prstGeom>
          <a:effectLst>
            <a:glow rad="101600">
              <a:schemeClr val="accent1">
                <a:alpha val="60000"/>
              </a:schemeClr>
            </a:glow>
          </a:effectLst>
        </p:spPr>
      </p:pic>
      <p:pic>
        <p:nvPicPr>
          <p:cNvPr id="16" name="Picture 6">
            <a:extLst>
              <a:ext uri="{FF2B5EF4-FFF2-40B4-BE49-F238E27FC236}">
                <a16:creationId xmlns:a16="http://schemas.microsoft.com/office/drawing/2014/main" id="{F39AF329-2386-5E00-D565-6737051EDB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506" t="38652" r="65219" b="35132"/>
          <a:stretch/>
        </p:blipFill>
        <p:spPr bwMode="auto">
          <a:xfrm>
            <a:off x="405484" y="583358"/>
            <a:ext cx="1531569" cy="1562974"/>
          </a:xfrm>
          <a:prstGeom prst="flowChartConnector">
            <a:avLst/>
          </a:prstGeom>
          <a:noFill/>
          <a:ln>
            <a:noFill/>
          </a:ln>
          <a:effectLst>
            <a:glow rad="101600">
              <a:schemeClr val="accent1">
                <a:alpha val="60000"/>
              </a:schemeClr>
            </a:glow>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sp>
        <p:nvSpPr>
          <p:cNvPr id="17" name="TextBox 16">
            <a:extLst>
              <a:ext uri="{FF2B5EF4-FFF2-40B4-BE49-F238E27FC236}">
                <a16:creationId xmlns:a16="http://schemas.microsoft.com/office/drawing/2014/main" id="{59410B2A-ABB0-236A-E13F-FAB460553894}"/>
              </a:ext>
            </a:extLst>
          </p:cNvPr>
          <p:cNvSpPr txBox="1"/>
          <p:nvPr/>
        </p:nvSpPr>
        <p:spPr>
          <a:xfrm>
            <a:off x="145521" y="91624"/>
            <a:ext cx="11886058"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endParaRPr lang="en-US" sz="2000" b="1" dirty="0">
              <a:solidFill>
                <a:schemeClr val="tx1"/>
              </a:solidFill>
            </a:endParaRPr>
          </a:p>
        </p:txBody>
      </p:sp>
    </p:spTree>
    <p:extLst>
      <p:ext uri="{BB962C8B-B14F-4D97-AF65-F5344CB8AC3E}">
        <p14:creationId xmlns:p14="http://schemas.microsoft.com/office/powerpoint/2010/main" val="2438277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Shape 6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0" name="Rectangle 6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4A2EC2-CAD4-24D4-7B6F-D86EDA802ECE}"/>
              </a:ext>
            </a:extLst>
          </p:cNvPr>
          <p:cNvSpPr txBox="1"/>
          <p:nvPr/>
        </p:nvSpPr>
        <p:spPr>
          <a:xfrm>
            <a:off x="4581824" y="666114"/>
            <a:ext cx="7163002" cy="5546047"/>
          </a:xfrm>
          <a:prstGeom prst="rect">
            <a:avLst/>
          </a:prstGeom>
        </p:spPr>
        <p:txBody>
          <a:bodyPr vert="horz" lIns="91440" tIns="45720" rIns="91440" bIns="45720" rtlCol="0" anchor="ctr">
            <a:normAutofit/>
          </a:bodyPr>
          <a:lstStyle/>
          <a:p>
            <a:pPr marL="742950" lvl="1">
              <a:lnSpc>
                <a:spcPct val="90000"/>
              </a:lnSpc>
              <a:spcAft>
                <a:spcPts val="600"/>
              </a:spcAft>
            </a:pPr>
            <a:endParaRPr lang="en-US" sz="2000" dirty="0"/>
          </a:p>
        </p:txBody>
      </p:sp>
      <p:grpSp>
        <p:nvGrpSpPr>
          <p:cNvPr id="3" name="Group 3">
            <a:extLst>
              <a:ext uri="{FF2B5EF4-FFF2-40B4-BE49-F238E27FC236}">
                <a16:creationId xmlns:a16="http://schemas.microsoft.com/office/drawing/2014/main" id="{209C97B3-2C66-269A-13E4-521929774D10}"/>
              </a:ext>
            </a:extLst>
          </p:cNvPr>
          <p:cNvGrpSpPr>
            <a:grpSpLocks/>
          </p:cNvGrpSpPr>
          <p:nvPr/>
        </p:nvGrpSpPr>
        <p:grpSpPr bwMode="auto">
          <a:xfrm>
            <a:off x="211020" y="1584676"/>
            <a:ext cx="3615776" cy="3668368"/>
            <a:chOff x="111568524" y="109266697"/>
            <a:chExt cx="2813538" cy="2817642"/>
          </a:xfrm>
        </p:grpSpPr>
        <p:sp>
          <p:nvSpPr>
            <p:cNvPr id="2" name="AutoShape 4">
              <a:extLst>
                <a:ext uri="{FF2B5EF4-FFF2-40B4-BE49-F238E27FC236}">
                  <a16:creationId xmlns:a16="http://schemas.microsoft.com/office/drawing/2014/main" id="{5D5FDAA4-06C2-D818-832E-4218CC050882}"/>
                </a:ext>
              </a:extLst>
            </p:cNvPr>
            <p:cNvSpPr>
              <a:spLocks noChangeArrowheads="1"/>
            </p:cNvSpPr>
            <p:nvPr/>
          </p:nvSpPr>
          <p:spPr bwMode="auto">
            <a:xfrm>
              <a:off x="111568524" y="109266697"/>
              <a:ext cx="2813538" cy="2817642"/>
            </a:xfrm>
            <a:prstGeom prst="flowChartConnector">
              <a:avLst/>
            </a:prstGeom>
            <a:solidFill>
              <a:srgbClr val="FFFFFF"/>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FC185348-6C58-2884-4503-09AB4FE70EC1}"/>
                </a:ext>
              </a:extLst>
            </p:cNvPr>
            <p:cNvGrpSpPr>
              <a:grpSpLocks/>
            </p:cNvGrpSpPr>
            <p:nvPr/>
          </p:nvGrpSpPr>
          <p:grpSpPr bwMode="auto">
            <a:xfrm>
              <a:off x="111752282" y="109437268"/>
              <a:ext cx="2453054" cy="2473569"/>
              <a:chOff x="111757557" y="109458369"/>
              <a:chExt cx="2453054" cy="2473569"/>
            </a:xfrm>
          </p:grpSpPr>
          <p:pic>
            <p:nvPicPr>
              <p:cNvPr id="7" name="Picture 6">
                <a:extLst>
                  <a:ext uri="{FF2B5EF4-FFF2-40B4-BE49-F238E27FC236}">
                    <a16:creationId xmlns:a16="http://schemas.microsoft.com/office/drawing/2014/main" id="{ADBB98FA-64CD-016D-C842-DBC6CDAE5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57557" y="109458369"/>
                <a:ext cx="2453054" cy="2473569"/>
              </a:xfrm>
              <a:prstGeom prst="flowChartConnector">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WordArt 7">
                <a:extLst>
                  <a:ext uri="{FF2B5EF4-FFF2-40B4-BE49-F238E27FC236}">
                    <a16:creationId xmlns:a16="http://schemas.microsoft.com/office/drawing/2014/main" id="{EA55F088-1B98-5663-E523-BBAFD19383E6}"/>
                  </a:ext>
                </a:extLst>
              </p:cNvPr>
              <p:cNvSpPr>
                <a:spLocks noChangeArrowheads="1" noChangeShapeType="1" noTextEdit="1"/>
              </p:cNvSpPr>
              <p:nvPr/>
            </p:nvSpPr>
            <p:spPr bwMode="auto">
              <a:xfrm>
                <a:off x="112635324" y="111439568"/>
                <a:ext cx="677593" cy="386861"/>
              </a:xfrm>
              <a:prstGeom prst="rect">
                <a:avLst/>
              </a:prstGeom>
              <a:extLst>
                <a:ext uri="{91240B29-F687-4F45-9708-019B960494DF}">
                  <a14:hiddenLine xmlns:a14="http://schemas.microsoft.com/office/drawing/2010/main" w="15875">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2330074">
                  <a:spcAft>
                    <a:spcPts val="1116"/>
                  </a:spcAft>
                </a:pPr>
                <a:r>
                  <a:rPr lang="en-US" sz="9174" b="1" kern="10">
                    <a:solidFill>
                      <a:srgbClr val="FFFFFF"/>
                    </a:solidFill>
                    <a:latin typeface="MS Mincho" panose="02020609040205080304" pitchFamily="49" charset="-128"/>
                    <a:ea typeface="MS Mincho" panose="02020609040205080304" pitchFamily="49" charset="-128"/>
                    <a:cs typeface="+mn-cs"/>
                  </a:rPr>
                  <a:t>PYDC</a:t>
                </a:r>
              </a:p>
              <a:p>
                <a:pPr algn="ctr" defTabSz="2330074">
                  <a:spcAft>
                    <a:spcPts val="1116"/>
                  </a:spcAft>
                </a:pPr>
                <a:r>
                  <a:rPr lang="en-US" sz="9174" b="1" kern="10">
                    <a:solidFill>
                      <a:srgbClr val="FFFFFF"/>
                    </a:solidFill>
                    <a:latin typeface="MS Mincho" panose="02020609040205080304" pitchFamily="49" charset="-128"/>
                    <a:ea typeface="MS Mincho" panose="02020609040205080304" pitchFamily="49" charset="-128"/>
                    <a:cs typeface="+mn-cs"/>
                  </a:rPr>
                  <a:t>V</a:t>
                </a:r>
                <a:endParaRPr lang="en-US" sz="3600" b="1" kern="10" spc="0">
                  <a:ln>
                    <a:noFill/>
                  </a:ln>
                  <a:solidFill>
                    <a:srgbClr val="FFFFFF"/>
                  </a:solidFill>
                  <a:effectLst/>
                  <a:latin typeface="MS Mincho" panose="02020609040205080304" pitchFamily="49" charset="-128"/>
                  <a:ea typeface="MS Mincho" panose="02020609040205080304" pitchFamily="49" charset="-128"/>
                </a:endParaRPr>
              </a:p>
            </p:txBody>
          </p:sp>
        </p:grpSp>
      </p:grpSp>
      <p:sp>
        <p:nvSpPr>
          <p:cNvPr id="4" name="TextBox 3">
            <a:extLst>
              <a:ext uri="{FF2B5EF4-FFF2-40B4-BE49-F238E27FC236}">
                <a16:creationId xmlns:a16="http://schemas.microsoft.com/office/drawing/2014/main" id="{B27264BA-5FE2-293F-C5E3-A5DBC7009C01}"/>
              </a:ext>
            </a:extLst>
          </p:cNvPr>
          <p:cNvSpPr txBox="1"/>
          <p:nvPr/>
        </p:nvSpPr>
        <p:spPr>
          <a:xfrm>
            <a:off x="4444963" y="1636687"/>
            <a:ext cx="6894095" cy="3970318"/>
          </a:xfrm>
          <a:prstGeom prst="rect">
            <a:avLst/>
          </a:prstGeom>
          <a:noFill/>
        </p:spPr>
        <p:txBody>
          <a:bodyPr wrap="square" rtlCol="0">
            <a:spAutoFit/>
          </a:bodyPr>
          <a:lstStyle/>
          <a:p>
            <a:pPr marL="285750" indent="-285750">
              <a:buFont typeface="Arial" panose="020B0604020202020204" pitchFamily="34" charset="0"/>
              <a:buChar char="•"/>
            </a:pPr>
            <a:r>
              <a:rPr lang="en-US" sz="2400" dirty="0"/>
              <a:t>Pascua Yaqui Tribe Collaboration: Commercial Property Management</a:t>
            </a:r>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r>
              <a:rPr lang="en-US" sz="2400" dirty="0"/>
              <a:t>PYDC Ventures LLC: New Commercial and Residential Opportunities</a:t>
            </a:r>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r>
              <a:rPr lang="en-US" sz="2400" dirty="0"/>
              <a:t>PYDC Ventures LLC: Future Federal Opportunities</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3499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56B3CC-B059-1007-0AE7-086978550395}"/>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6FC1806F-A892-B3A5-5508-EAE27353D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D5A9C8D-FBF2-39D7-1550-30366C0E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C8E3B82-645B-1DB2-4B1F-C9DB9CD2BB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FB1495C-E045-C018-11DF-CB563E8E9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Shape 67">
            <a:extLst>
              <a:ext uri="{FF2B5EF4-FFF2-40B4-BE49-F238E27FC236}">
                <a16:creationId xmlns:a16="http://schemas.microsoft.com/office/drawing/2014/main" id="{DE623355-DB5C-ABD3-AA87-C48E03DE4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0" name="Rectangle 69">
            <a:extLst>
              <a:ext uri="{FF2B5EF4-FFF2-40B4-BE49-F238E27FC236}">
                <a16:creationId xmlns:a16="http://schemas.microsoft.com/office/drawing/2014/main" id="{E56CCB4A-3E53-FEB7-5DC7-4D22B767C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A38EB8-1BD8-7500-7903-33E8C7D84C9B}"/>
              </a:ext>
            </a:extLst>
          </p:cNvPr>
          <p:cNvSpPr txBox="1"/>
          <p:nvPr/>
        </p:nvSpPr>
        <p:spPr>
          <a:xfrm>
            <a:off x="4581824" y="666114"/>
            <a:ext cx="7163002" cy="5546047"/>
          </a:xfrm>
          <a:prstGeom prst="rect">
            <a:avLst/>
          </a:prstGeom>
        </p:spPr>
        <p:txBody>
          <a:bodyPr vert="horz" lIns="91440" tIns="45720" rIns="91440" bIns="45720" rtlCol="0" anchor="ctr">
            <a:normAutofit/>
          </a:bodyPr>
          <a:lstStyle/>
          <a:p>
            <a:pPr marL="742950" lvl="1">
              <a:lnSpc>
                <a:spcPct val="90000"/>
              </a:lnSpc>
              <a:spcAft>
                <a:spcPts val="600"/>
              </a:spcAft>
            </a:pPr>
            <a:endParaRPr lang="en-US" sz="2000" dirty="0"/>
          </a:p>
        </p:txBody>
      </p:sp>
      <p:grpSp>
        <p:nvGrpSpPr>
          <p:cNvPr id="3" name="Group 3">
            <a:extLst>
              <a:ext uri="{FF2B5EF4-FFF2-40B4-BE49-F238E27FC236}">
                <a16:creationId xmlns:a16="http://schemas.microsoft.com/office/drawing/2014/main" id="{1E0C28A7-4E56-1DA7-E43C-00E69605E627}"/>
              </a:ext>
            </a:extLst>
          </p:cNvPr>
          <p:cNvGrpSpPr>
            <a:grpSpLocks/>
          </p:cNvGrpSpPr>
          <p:nvPr/>
        </p:nvGrpSpPr>
        <p:grpSpPr bwMode="auto">
          <a:xfrm>
            <a:off x="211020" y="1584676"/>
            <a:ext cx="3615776" cy="3668368"/>
            <a:chOff x="111568524" y="109266697"/>
            <a:chExt cx="2813538" cy="2817642"/>
          </a:xfrm>
        </p:grpSpPr>
        <p:sp>
          <p:nvSpPr>
            <p:cNvPr id="2" name="AutoShape 4">
              <a:extLst>
                <a:ext uri="{FF2B5EF4-FFF2-40B4-BE49-F238E27FC236}">
                  <a16:creationId xmlns:a16="http://schemas.microsoft.com/office/drawing/2014/main" id="{C31DC0B0-1E28-3295-6298-AEEFC270A37E}"/>
                </a:ext>
              </a:extLst>
            </p:cNvPr>
            <p:cNvSpPr>
              <a:spLocks noChangeArrowheads="1"/>
            </p:cNvSpPr>
            <p:nvPr/>
          </p:nvSpPr>
          <p:spPr bwMode="auto">
            <a:xfrm>
              <a:off x="111568524" y="109266697"/>
              <a:ext cx="2813538" cy="2817642"/>
            </a:xfrm>
            <a:prstGeom prst="flowChartConnector">
              <a:avLst/>
            </a:prstGeom>
            <a:solidFill>
              <a:srgbClr val="FFFFFF"/>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C94088BC-6B5B-3F51-E45D-B2BDDDE3D968}"/>
                </a:ext>
              </a:extLst>
            </p:cNvPr>
            <p:cNvGrpSpPr>
              <a:grpSpLocks/>
            </p:cNvGrpSpPr>
            <p:nvPr/>
          </p:nvGrpSpPr>
          <p:grpSpPr bwMode="auto">
            <a:xfrm>
              <a:off x="111752282" y="109437268"/>
              <a:ext cx="2453054" cy="2473569"/>
              <a:chOff x="111757557" y="109458369"/>
              <a:chExt cx="2453054" cy="2473569"/>
            </a:xfrm>
          </p:grpSpPr>
          <p:pic>
            <p:nvPicPr>
              <p:cNvPr id="7" name="Picture 6">
                <a:extLst>
                  <a:ext uri="{FF2B5EF4-FFF2-40B4-BE49-F238E27FC236}">
                    <a16:creationId xmlns:a16="http://schemas.microsoft.com/office/drawing/2014/main" id="{A368B8E3-0516-A75A-E5E2-A24C563AB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57557" y="109458369"/>
                <a:ext cx="2453054" cy="2473569"/>
              </a:xfrm>
              <a:prstGeom prst="flowChartConnector">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WordArt 7">
                <a:extLst>
                  <a:ext uri="{FF2B5EF4-FFF2-40B4-BE49-F238E27FC236}">
                    <a16:creationId xmlns:a16="http://schemas.microsoft.com/office/drawing/2014/main" id="{88F533F0-15FF-F5D7-7548-8F3C16EFD6CF}"/>
                  </a:ext>
                </a:extLst>
              </p:cNvPr>
              <p:cNvSpPr>
                <a:spLocks noChangeArrowheads="1" noChangeShapeType="1" noTextEdit="1"/>
              </p:cNvSpPr>
              <p:nvPr/>
            </p:nvSpPr>
            <p:spPr bwMode="auto">
              <a:xfrm>
                <a:off x="112635324" y="111439568"/>
                <a:ext cx="677593" cy="386861"/>
              </a:xfrm>
              <a:prstGeom prst="rect">
                <a:avLst/>
              </a:prstGeom>
              <a:extLst>
                <a:ext uri="{91240B29-F687-4F45-9708-019B960494DF}">
                  <a14:hiddenLine xmlns:a14="http://schemas.microsoft.com/office/drawing/2010/main" w="15875">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2330074">
                  <a:spcAft>
                    <a:spcPts val="1116"/>
                  </a:spcAft>
                </a:pPr>
                <a:r>
                  <a:rPr lang="en-US" sz="9174" b="1" kern="10">
                    <a:solidFill>
                      <a:srgbClr val="FFFFFF"/>
                    </a:solidFill>
                    <a:latin typeface="MS Mincho" panose="02020609040205080304" pitchFamily="49" charset="-128"/>
                    <a:ea typeface="MS Mincho" panose="02020609040205080304" pitchFamily="49" charset="-128"/>
                    <a:cs typeface="+mn-cs"/>
                  </a:rPr>
                  <a:t>PYDC</a:t>
                </a:r>
              </a:p>
              <a:p>
                <a:pPr algn="ctr" defTabSz="2330074">
                  <a:spcAft>
                    <a:spcPts val="1116"/>
                  </a:spcAft>
                </a:pPr>
                <a:r>
                  <a:rPr lang="en-US" sz="9174" b="1" kern="10">
                    <a:solidFill>
                      <a:srgbClr val="FFFFFF"/>
                    </a:solidFill>
                    <a:latin typeface="MS Mincho" panose="02020609040205080304" pitchFamily="49" charset="-128"/>
                    <a:ea typeface="MS Mincho" panose="02020609040205080304" pitchFamily="49" charset="-128"/>
                    <a:cs typeface="+mn-cs"/>
                  </a:rPr>
                  <a:t>V</a:t>
                </a:r>
                <a:endParaRPr lang="en-US" sz="3600" b="1" kern="10" spc="0">
                  <a:ln>
                    <a:noFill/>
                  </a:ln>
                  <a:solidFill>
                    <a:srgbClr val="FFFFFF"/>
                  </a:solidFill>
                  <a:effectLst/>
                  <a:latin typeface="MS Mincho" panose="02020609040205080304" pitchFamily="49" charset="-128"/>
                  <a:ea typeface="MS Mincho" panose="02020609040205080304" pitchFamily="49" charset="-128"/>
                </a:endParaRPr>
              </a:p>
            </p:txBody>
          </p:sp>
        </p:grpSp>
      </p:grpSp>
      <p:sp>
        <p:nvSpPr>
          <p:cNvPr id="9" name="TextBox 8">
            <a:extLst>
              <a:ext uri="{FF2B5EF4-FFF2-40B4-BE49-F238E27FC236}">
                <a16:creationId xmlns:a16="http://schemas.microsoft.com/office/drawing/2014/main" id="{F1821D3E-BD7A-EBB1-0653-FDF8CF9291B7}"/>
              </a:ext>
            </a:extLst>
          </p:cNvPr>
          <p:cNvSpPr txBox="1"/>
          <p:nvPr/>
        </p:nvSpPr>
        <p:spPr>
          <a:xfrm>
            <a:off x="4062950" y="404585"/>
            <a:ext cx="7946225" cy="5047536"/>
          </a:xfrm>
          <a:prstGeom prst="rect">
            <a:avLst/>
          </a:prstGeom>
          <a:noFill/>
        </p:spPr>
        <p:txBody>
          <a:bodyPr wrap="square" rtlCol="0">
            <a:spAutoFit/>
          </a:bodyPr>
          <a:lstStyle/>
          <a:p>
            <a:pPr algn="ctr"/>
            <a:r>
              <a:rPr lang="en-US" sz="2400" b="1" dirty="0"/>
              <a:t>Considerations for A Real Estate Agent with a Tribal Client</a:t>
            </a:r>
          </a:p>
          <a:p>
            <a:pPr marL="342900" indent="-342900">
              <a:buFont typeface="Arial" panose="020B0604020202020204" pitchFamily="34" charset="0"/>
              <a:buChar char="•"/>
            </a:pPr>
            <a:r>
              <a:rPr lang="en-US" sz="2000" dirty="0"/>
              <a:t>Fee Land or Trust Land? Trust Land is Under Federal Laws, and Fee Land is Under State Laws</a:t>
            </a:r>
          </a:p>
          <a:p>
            <a:pPr marL="342900" indent="-342900">
              <a:buFont typeface="Arial" panose="020B0604020202020204" pitchFamily="34" charset="0"/>
              <a:buChar char="•"/>
            </a:pPr>
            <a:r>
              <a:rPr lang="en-US" sz="2000" dirty="0"/>
              <a:t>Trust Land: Land Assignment</a:t>
            </a:r>
          </a:p>
          <a:p>
            <a:pPr marL="342900" indent="-342900">
              <a:buFont typeface="Arial" panose="020B0604020202020204" pitchFamily="34" charset="0"/>
              <a:buChar char="•"/>
            </a:pPr>
            <a:r>
              <a:rPr lang="en-US" sz="2000" dirty="0"/>
              <a:t>Trust Land: Is there a process under the Tribal Code to transfer the home into the purchaser’s name?</a:t>
            </a:r>
          </a:p>
          <a:p>
            <a:pPr marL="342900" indent="-342900">
              <a:buFont typeface="Arial" panose="020B0604020202020204" pitchFamily="34" charset="0"/>
              <a:buChar char="•"/>
            </a:pPr>
            <a:r>
              <a:rPr lang="en-US" sz="2000" dirty="0"/>
              <a:t>Probate on Trust Land: Can the homeowner leave their home to their child in their will?</a:t>
            </a:r>
          </a:p>
          <a:p>
            <a:pPr marL="342900" indent="-342900">
              <a:buFont typeface="Arial" panose="020B0604020202020204" pitchFamily="34" charset="0"/>
              <a:buChar char="•"/>
            </a:pPr>
            <a:r>
              <a:rPr lang="en-US" sz="2000" dirty="0"/>
              <a:t>Selling a Tribal Home: Who can the homeowner sell their home to on Trust land?</a:t>
            </a:r>
          </a:p>
          <a:p>
            <a:pPr marL="342900" indent="-342900">
              <a:buFont typeface="Arial" panose="020B0604020202020204" pitchFamily="34" charset="0"/>
              <a:buChar char="•"/>
            </a:pPr>
            <a:r>
              <a:rPr lang="en-US" sz="2000" dirty="0"/>
              <a:t>Who owns trust land?</a:t>
            </a:r>
          </a:p>
          <a:p>
            <a:pPr marL="342900" indent="-342900">
              <a:buFont typeface="Arial" panose="020B0604020202020204" pitchFamily="34" charset="0"/>
              <a:buChar char="•"/>
            </a:pPr>
            <a:r>
              <a:rPr lang="en-US" sz="2000" dirty="0"/>
              <a:t>Fee Land: Does the Tribe Provide Down Payment Assistance, and What is the Process?</a:t>
            </a:r>
          </a:p>
          <a:p>
            <a:pPr marL="342900" indent="-342900">
              <a:buFont typeface="Arial" panose="020B0604020202020204" pitchFamily="34" charset="0"/>
              <a:buChar char="•"/>
            </a:pPr>
            <a:r>
              <a:rPr lang="en-US" sz="2000" dirty="0"/>
              <a:t>Timing of Financing: FHA, VA, USDA, Section 184, </a:t>
            </a:r>
            <a:r>
              <a:rPr lang="en-US" sz="2000" dirty="0" err="1"/>
              <a:t>etc</a:t>
            </a:r>
            <a:endParaRPr lang="en-US" sz="2000" dirty="0"/>
          </a:p>
          <a:p>
            <a:pPr marL="342900" indent="-342900">
              <a:buFont typeface="Arial" panose="020B0604020202020204" pitchFamily="34" charset="0"/>
              <a:buChar char="•"/>
            </a:pPr>
            <a:r>
              <a:rPr lang="en-US" sz="2000" dirty="0"/>
              <a:t>Home Ownership Classes</a:t>
            </a:r>
          </a:p>
          <a:p>
            <a:endParaRPr lang="en-US" dirty="0"/>
          </a:p>
        </p:txBody>
      </p:sp>
    </p:spTree>
    <p:extLst>
      <p:ext uri="{BB962C8B-B14F-4D97-AF65-F5344CB8AC3E}">
        <p14:creationId xmlns:p14="http://schemas.microsoft.com/office/powerpoint/2010/main" val="2963983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9E9A4-60B4-8D48-8461-8DE481D819BE}"/>
              </a:ext>
            </a:extLst>
          </p:cNvPr>
          <p:cNvSpPr>
            <a:spLocks noGrp="1"/>
          </p:cNvSpPr>
          <p:nvPr>
            <p:ph type="title"/>
          </p:nvPr>
        </p:nvSpPr>
        <p:spPr>
          <a:xfrm>
            <a:off x="1136397" y="502020"/>
            <a:ext cx="5323715" cy="986851"/>
          </a:xfrm>
        </p:spPr>
        <p:txBody>
          <a:bodyPr vert="horz" lIns="91440" tIns="45720" rIns="91440" bIns="45720" rtlCol="0" anchor="b">
            <a:normAutofit/>
          </a:bodyPr>
          <a:lstStyle/>
          <a:p>
            <a:r>
              <a:rPr lang="en-US" sz="4000" kern="1200" dirty="0">
                <a:latin typeface="+mj-lt"/>
                <a:ea typeface="+mj-ea"/>
                <a:cs typeface="+mj-cs"/>
              </a:rPr>
              <a:t>Questions </a:t>
            </a:r>
          </a:p>
        </p:txBody>
      </p:sp>
      <p:sp>
        <p:nvSpPr>
          <p:cNvPr id="3" name="Content Placeholder 2">
            <a:extLst>
              <a:ext uri="{FF2B5EF4-FFF2-40B4-BE49-F238E27FC236}">
                <a16:creationId xmlns:a16="http://schemas.microsoft.com/office/drawing/2014/main" id="{8F6D42C2-94B8-E44F-9FAF-93D532AF2ABB}"/>
              </a:ext>
            </a:extLst>
          </p:cNvPr>
          <p:cNvSpPr>
            <a:spLocks noGrp="1"/>
          </p:cNvSpPr>
          <p:nvPr>
            <p:ph idx="1"/>
          </p:nvPr>
        </p:nvSpPr>
        <p:spPr>
          <a:xfrm>
            <a:off x="1067471" y="1685937"/>
            <a:ext cx="6028273" cy="4861167"/>
          </a:xfrm>
        </p:spPr>
        <p:txBody>
          <a:bodyPr vert="horz" lIns="91440" tIns="45720" rIns="91440" bIns="45720" rtlCol="0" anchor="t">
            <a:normAutofit/>
          </a:bodyPr>
          <a:lstStyle/>
          <a:p>
            <a:pPr marL="0" indent="0">
              <a:buNone/>
            </a:pPr>
            <a:r>
              <a:rPr lang="en-US" sz="2000" kern="1200" dirty="0">
                <a:latin typeface="+mn-lt"/>
                <a:ea typeface="+mn-ea"/>
                <a:cs typeface="+mn-cs"/>
              </a:rPr>
              <a:t>Contact Information</a:t>
            </a:r>
          </a:p>
          <a:p>
            <a:pPr marL="0" indent="0">
              <a:buNone/>
            </a:pPr>
            <a:r>
              <a:rPr lang="en-US" sz="2000" dirty="0"/>
              <a:t>PYDC: Daune Cardenas, CEO</a:t>
            </a:r>
          </a:p>
          <a:p>
            <a:pPr marL="0" indent="0">
              <a:buNone/>
            </a:pPr>
            <a:r>
              <a:rPr lang="en-US" sz="2000" dirty="0"/>
              <a:t>Cell 520-330-9355</a:t>
            </a:r>
          </a:p>
          <a:p>
            <a:pPr marL="0" indent="0">
              <a:buNone/>
            </a:pPr>
            <a:r>
              <a:rPr lang="en-US" sz="2000" dirty="0"/>
              <a:t>Daune.Cardenas@pydcorporation.com</a:t>
            </a:r>
          </a:p>
          <a:p>
            <a:pPr marL="0" indent="0">
              <a:buNone/>
            </a:pPr>
            <a:endParaRPr lang="en-US" sz="2000" kern="1200" dirty="0">
              <a:latin typeface="+mn-lt"/>
              <a:ea typeface="+mn-ea"/>
              <a:cs typeface="+mn-cs"/>
            </a:endParaRPr>
          </a:p>
          <a:p>
            <a:pPr marL="0" indent="0">
              <a:buNone/>
            </a:pPr>
            <a:r>
              <a:rPr lang="en-US" sz="2000" dirty="0"/>
              <a:t>SPC: Raymundo Baltazar</a:t>
            </a:r>
          </a:p>
          <a:p>
            <a:pPr marL="0" indent="0">
              <a:buNone/>
            </a:pPr>
            <a:r>
              <a:rPr lang="en-US" sz="2000" kern="1200" dirty="0">
                <a:latin typeface="+mn-lt"/>
                <a:ea typeface="+mn-ea"/>
                <a:cs typeface="+mn-cs"/>
              </a:rPr>
              <a:t>Cell 520-289-1360</a:t>
            </a:r>
            <a:r>
              <a:rPr lang="en-US" sz="2000" dirty="0"/>
              <a:t> Office 520-638-5638</a:t>
            </a:r>
          </a:p>
          <a:p>
            <a:pPr marL="0" indent="0">
              <a:buNone/>
            </a:pPr>
            <a:r>
              <a:rPr lang="en-US" sz="2000" dirty="0">
                <a:hlinkClick r:id="rId3"/>
              </a:rPr>
              <a:t>r.baltazar@sonoranpueblo.com</a:t>
            </a:r>
            <a:endParaRPr lang="en-US" sz="2000" dirty="0"/>
          </a:p>
          <a:p>
            <a:pPr marL="0" indent="0">
              <a:buNone/>
            </a:pPr>
            <a:endParaRPr lang="en-US" sz="2000" dirty="0"/>
          </a:p>
          <a:p>
            <a:pPr marL="0" indent="0">
              <a:buNone/>
            </a:pPr>
            <a:r>
              <a:rPr lang="en-US" sz="2000" dirty="0"/>
              <a:t>PYDC Ventures LLC: Veronica Escobar</a:t>
            </a:r>
          </a:p>
          <a:p>
            <a:pPr marL="0" indent="0">
              <a:buNone/>
            </a:pPr>
            <a:r>
              <a:rPr lang="en-US" sz="2000" dirty="0"/>
              <a:t>Cell 520-282-0961</a:t>
            </a:r>
          </a:p>
          <a:p>
            <a:pPr marL="0" indent="0">
              <a:buNone/>
            </a:pPr>
            <a:r>
              <a:rPr lang="en-US" sz="2000" dirty="0"/>
              <a:t>Veronica.Escobar@pydcorporation.com</a:t>
            </a:r>
          </a:p>
          <a:p>
            <a:pPr marL="0" indent="0">
              <a:buNone/>
            </a:pPr>
            <a:endParaRPr lang="en-US" sz="2000" dirty="0"/>
          </a:p>
        </p:txBody>
      </p:sp>
      <p:sp>
        <p:nvSpPr>
          <p:cNvPr id="38" name="Rectangle 3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6AFF9E20-6A31-FBE6-7ACB-63464E29A29C}"/>
              </a:ext>
            </a:extLst>
          </p:cNvPr>
          <p:cNvGrpSpPr/>
          <p:nvPr/>
        </p:nvGrpSpPr>
        <p:grpSpPr>
          <a:xfrm>
            <a:off x="8532168" y="1323505"/>
            <a:ext cx="3202632" cy="3339935"/>
            <a:chOff x="5775898" y="522838"/>
            <a:chExt cx="4299974" cy="4531019"/>
          </a:xfrm>
        </p:grpSpPr>
        <p:pic>
          <p:nvPicPr>
            <p:cNvPr id="6" name="Picture 2">
              <a:extLst>
                <a:ext uri="{FF2B5EF4-FFF2-40B4-BE49-F238E27FC236}">
                  <a16:creationId xmlns:a16="http://schemas.microsoft.com/office/drawing/2014/main" id="{1863E199-9DBF-64CB-B58D-88B745F0F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700" y="522838"/>
              <a:ext cx="2867799" cy="28115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7" name="Group 3">
              <a:extLst>
                <a:ext uri="{FF2B5EF4-FFF2-40B4-BE49-F238E27FC236}">
                  <a16:creationId xmlns:a16="http://schemas.microsoft.com/office/drawing/2014/main" id="{1D3C39AF-68B5-13F7-ADEC-AF932A6D62DA}"/>
                </a:ext>
              </a:extLst>
            </p:cNvPr>
            <p:cNvGrpSpPr>
              <a:grpSpLocks/>
            </p:cNvGrpSpPr>
            <p:nvPr/>
          </p:nvGrpSpPr>
          <p:grpSpPr bwMode="auto">
            <a:xfrm>
              <a:off x="5775898" y="3306630"/>
              <a:ext cx="1704305" cy="1747227"/>
              <a:chOff x="111568524" y="109266697"/>
              <a:chExt cx="2813538" cy="2817642"/>
            </a:xfrm>
          </p:grpSpPr>
          <p:sp>
            <p:nvSpPr>
              <p:cNvPr id="9" name="AutoShape 4">
                <a:extLst>
                  <a:ext uri="{FF2B5EF4-FFF2-40B4-BE49-F238E27FC236}">
                    <a16:creationId xmlns:a16="http://schemas.microsoft.com/office/drawing/2014/main" id="{5F2D59D7-1455-2EED-1F51-D5B78E2F34EB}"/>
                  </a:ext>
                </a:extLst>
              </p:cNvPr>
              <p:cNvSpPr>
                <a:spLocks noChangeArrowheads="1"/>
              </p:cNvSpPr>
              <p:nvPr/>
            </p:nvSpPr>
            <p:spPr bwMode="auto">
              <a:xfrm>
                <a:off x="111568524" y="109266697"/>
                <a:ext cx="2813538" cy="2817642"/>
              </a:xfrm>
              <a:prstGeom prst="flowChartConnector">
                <a:avLst/>
              </a:prstGeom>
              <a:solidFill>
                <a:srgbClr val="FFFFFF"/>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51C804AC-A1FD-E969-56C7-B861596C8282}"/>
                  </a:ext>
                </a:extLst>
              </p:cNvPr>
              <p:cNvGrpSpPr>
                <a:grpSpLocks/>
              </p:cNvGrpSpPr>
              <p:nvPr/>
            </p:nvGrpSpPr>
            <p:grpSpPr bwMode="auto">
              <a:xfrm>
                <a:off x="111752282" y="109437268"/>
                <a:ext cx="2453054" cy="2473569"/>
                <a:chOff x="111757557" y="109458369"/>
                <a:chExt cx="2453054" cy="2473569"/>
              </a:xfrm>
            </p:grpSpPr>
            <p:pic>
              <p:nvPicPr>
                <p:cNvPr id="11" name="Picture 6">
                  <a:extLst>
                    <a:ext uri="{FF2B5EF4-FFF2-40B4-BE49-F238E27FC236}">
                      <a16:creationId xmlns:a16="http://schemas.microsoft.com/office/drawing/2014/main" id="{55C0EF87-2626-38A6-7A7C-92C0B88A6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57557" y="109458369"/>
                  <a:ext cx="2453054" cy="2473569"/>
                </a:xfrm>
                <a:prstGeom prst="flowChartConnector">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WordArt 7">
                  <a:extLst>
                    <a:ext uri="{FF2B5EF4-FFF2-40B4-BE49-F238E27FC236}">
                      <a16:creationId xmlns:a16="http://schemas.microsoft.com/office/drawing/2014/main" id="{8D81EBDB-4353-7701-01D9-0A45DDF720B9}"/>
                    </a:ext>
                  </a:extLst>
                </p:cNvPr>
                <p:cNvSpPr>
                  <a:spLocks noChangeArrowheads="1" noChangeShapeType="1" noTextEdit="1"/>
                </p:cNvSpPr>
                <p:nvPr/>
              </p:nvSpPr>
              <p:spPr bwMode="auto">
                <a:xfrm>
                  <a:off x="112635324" y="111439568"/>
                  <a:ext cx="677593" cy="386861"/>
                </a:xfrm>
                <a:prstGeom prst="rect">
                  <a:avLst/>
                </a:prstGeom>
                <a:extLst>
                  <a:ext uri="{91240B29-F687-4F45-9708-019B960494DF}">
                    <a14:hiddenLine xmlns:a14="http://schemas.microsoft.com/office/drawing/2010/main" w="15875">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1252728">
                    <a:spcAft>
                      <a:spcPts val="600"/>
                    </a:spcAft>
                  </a:pPr>
                  <a:r>
                    <a:rPr lang="en-US" sz="4932" b="1" kern="10" dirty="0">
                      <a:solidFill>
                        <a:srgbClr val="FFFFFF"/>
                      </a:solidFill>
                      <a:latin typeface="MS Mincho" panose="02020609040205080304" pitchFamily="49" charset="-128"/>
                      <a:ea typeface="MS Mincho" panose="02020609040205080304" pitchFamily="49" charset="-128"/>
                      <a:cs typeface="+mn-cs"/>
                    </a:rPr>
                    <a:t>PYDC</a:t>
                  </a:r>
                </a:p>
                <a:p>
                  <a:pPr algn="ctr" defTabSz="1252728">
                    <a:spcAft>
                      <a:spcPts val="600"/>
                    </a:spcAft>
                  </a:pPr>
                  <a:r>
                    <a:rPr lang="en-US" sz="4932" b="1" kern="10" dirty="0">
                      <a:solidFill>
                        <a:srgbClr val="FFFFFF"/>
                      </a:solidFill>
                      <a:latin typeface="MS Mincho" panose="02020609040205080304" pitchFamily="49" charset="-128"/>
                      <a:ea typeface="MS Mincho" panose="02020609040205080304" pitchFamily="49" charset="-128"/>
                      <a:cs typeface="+mn-cs"/>
                    </a:rPr>
                    <a:t>V</a:t>
                  </a:r>
                  <a:endParaRPr lang="en-US" sz="3600" b="1" kern="10" spc="0" dirty="0">
                    <a:ln>
                      <a:noFill/>
                    </a:ln>
                    <a:solidFill>
                      <a:srgbClr val="FFFFFF"/>
                    </a:solidFill>
                    <a:effectLst/>
                    <a:latin typeface="MS Mincho" panose="02020609040205080304" pitchFamily="49" charset="-128"/>
                    <a:ea typeface="MS Mincho" panose="02020609040205080304" pitchFamily="49" charset="-128"/>
                  </a:endParaRPr>
                </a:p>
              </p:txBody>
            </p:sp>
          </p:grpSp>
        </p:grpSp>
        <p:pic>
          <p:nvPicPr>
            <p:cNvPr id="8" name="object 8">
              <a:extLst>
                <a:ext uri="{FF2B5EF4-FFF2-40B4-BE49-F238E27FC236}">
                  <a16:creationId xmlns:a16="http://schemas.microsoft.com/office/drawing/2014/main" id="{0A2F9AB7-9B1D-3DD0-D7F3-D0DBB498B9FD}"/>
                </a:ext>
              </a:extLst>
            </p:cNvPr>
            <p:cNvPicPr/>
            <p:nvPr/>
          </p:nvPicPr>
          <p:blipFill>
            <a:blip r:embed="rId6" cstate="print"/>
            <a:stretch>
              <a:fillRect/>
            </a:stretch>
          </p:blipFill>
          <p:spPr>
            <a:xfrm>
              <a:off x="8299576" y="3273139"/>
              <a:ext cx="1776296" cy="1747227"/>
            </a:xfrm>
            <a:prstGeom prst="flowChartConnector">
              <a:avLst/>
            </a:prstGeom>
          </p:spPr>
        </p:pic>
      </p:grpSp>
    </p:spTree>
    <p:extLst>
      <p:ext uri="{BB962C8B-B14F-4D97-AF65-F5344CB8AC3E}">
        <p14:creationId xmlns:p14="http://schemas.microsoft.com/office/powerpoint/2010/main" val="575413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0"/>
          </p:nvPr>
        </p:nvSpPr>
        <p:spPr>
          <a:xfrm>
            <a:off x="6300259" y="6260092"/>
            <a:ext cx="3630706" cy="434228"/>
          </a:xfrm>
        </p:spPr>
        <p:txBody>
          <a:bodyPr/>
          <a:lstStyle/>
          <a:p>
            <a:r>
              <a:rPr lang="en-US" dirty="0"/>
              <a:t>     Services provided by BOKF, NA. Member FDIC. Equal Housing Lender. BOK Financial® is a trademark of BOKF, NA.</a:t>
            </a:r>
          </a:p>
        </p:txBody>
      </p:sp>
      <p:sp>
        <p:nvSpPr>
          <p:cNvPr id="6" name="Text Placeholder 5"/>
          <p:cNvSpPr>
            <a:spLocks noGrp="1"/>
          </p:cNvSpPr>
          <p:nvPr>
            <p:ph type="body" sz="quarter" idx="22"/>
          </p:nvPr>
        </p:nvSpPr>
        <p:spPr>
          <a:xfrm>
            <a:off x="6241708" y="4831272"/>
            <a:ext cx="3630706" cy="287981"/>
          </a:xfrm>
        </p:spPr>
        <p:txBody>
          <a:bodyPr>
            <a:noAutofit/>
          </a:bodyPr>
          <a:lstStyle/>
          <a:p>
            <a:r>
              <a:rPr lang="en-US" sz="2118" dirty="0"/>
              <a:t>Tribal Leaders</a:t>
            </a:r>
          </a:p>
        </p:txBody>
      </p:sp>
      <p:sp>
        <p:nvSpPr>
          <p:cNvPr id="7" name="Text Placeholder 6"/>
          <p:cNvSpPr>
            <a:spLocks noGrp="1"/>
          </p:cNvSpPr>
          <p:nvPr>
            <p:ph type="body" sz="quarter" idx="23"/>
          </p:nvPr>
        </p:nvSpPr>
        <p:spPr>
          <a:xfrm>
            <a:off x="6300507" y="5232667"/>
            <a:ext cx="3630706" cy="287981"/>
          </a:xfrm>
        </p:spPr>
        <p:txBody>
          <a:bodyPr>
            <a:noAutofit/>
          </a:bodyPr>
          <a:lstStyle/>
          <a:p>
            <a:r>
              <a:rPr lang="en-US" sz="1400" dirty="0"/>
              <a:t>02/28/2024</a:t>
            </a:r>
          </a:p>
        </p:txBody>
      </p:sp>
      <p:sp>
        <p:nvSpPr>
          <p:cNvPr id="2" name="Title 1"/>
          <p:cNvSpPr>
            <a:spLocks noGrp="1"/>
          </p:cNvSpPr>
          <p:nvPr>
            <p:ph type="title"/>
          </p:nvPr>
        </p:nvSpPr>
        <p:spPr>
          <a:xfrm>
            <a:off x="2784625" y="284050"/>
            <a:ext cx="7278780" cy="813895"/>
          </a:xfrm>
        </p:spPr>
        <p:txBody>
          <a:bodyPr/>
          <a:lstStyle/>
          <a:p>
            <a:r>
              <a:rPr lang="en-US" dirty="0"/>
              <a:t>Native American Home Loan Programs</a:t>
            </a:r>
          </a:p>
        </p:txBody>
      </p:sp>
      <p:sp>
        <p:nvSpPr>
          <p:cNvPr id="3" name="Text Placeholder 2"/>
          <p:cNvSpPr>
            <a:spLocks noGrp="1"/>
          </p:cNvSpPr>
          <p:nvPr>
            <p:ph type="body" sz="quarter" idx="10"/>
          </p:nvPr>
        </p:nvSpPr>
        <p:spPr>
          <a:xfrm>
            <a:off x="3466174" y="1837390"/>
            <a:ext cx="5915682" cy="583675"/>
          </a:xfrm>
        </p:spPr>
        <p:txBody>
          <a:bodyPr>
            <a:normAutofit/>
          </a:bodyPr>
          <a:lstStyle/>
          <a:p>
            <a:r>
              <a:rPr lang="en-US" b="1" dirty="0">
                <a:solidFill>
                  <a:srgbClr val="C00000"/>
                </a:solidFill>
              </a:rPr>
              <a:t>Welcome Home: A Guide For Tribal Homeownership</a:t>
            </a:r>
          </a:p>
        </p:txBody>
      </p:sp>
      <p:pic>
        <p:nvPicPr>
          <p:cNvPr id="5" name="Picture 4"/>
          <p:cNvPicPr>
            <a:picLocks noChangeAspect="1"/>
          </p:cNvPicPr>
          <p:nvPr/>
        </p:nvPicPr>
        <p:blipFill>
          <a:blip r:embed="rId2"/>
          <a:stretch>
            <a:fillRect/>
          </a:stretch>
        </p:blipFill>
        <p:spPr>
          <a:xfrm>
            <a:off x="6192505" y="6455974"/>
            <a:ext cx="231510" cy="153552"/>
          </a:xfrm>
          <a:prstGeom prst="rect">
            <a:avLst/>
          </a:prstGeom>
        </p:spPr>
      </p:pic>
    </p:spTree>
    <p:extLst>
      <p:ext uri="{BB962C8B-B14F-4D97-AF65-F5344CB8AC3E}">
        <p14:creationId xmlns:p14="http://schemas.microsoft.com/office/powerpoint/2010/main" val="1305254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BBCDD9-BD9C-B145-AEF3-94FD3F91C4AA}"/>
              </a:ext>
            </a:extLst>
          </p:cNvPr>
          <p:cNvSpPr>
            <a:spLocks noGrp="1"/>
          </p:cNvSpPr>
          <p:nvPr>
            <p:ph type="sldNum" sz="quarter" idx="4"/>
          </p:nvPr>
        </p:nvSpPr>
        <p:spPr/>
        <p:txBody>
          <a:bodyPr/>
          <a:lstStyle/>
          <a:p>
            <a:fld id="{DE0F21F1-205D-A749-A8CF-AA0C73715D22}" type="slidenum">
              <a:rPr lang="en-US" smtClean="0"/>
              <a:pPr/>
              <a:t>24</a:t>
            </a:fld>
            <a:endParaRPr lang="en-US" dirty="0"/>
          </a:p>
        </p:txBody>
      </p:sp>
      <p:sp>
        <p:nvSpPr>
          <p:cNvPr id="9" name="Content Placeholder 8">
            <a:extLst>
              <a:ext uri="{FF2B5EF4-FFF2-40B4-BE49-F238E27FC236}">
                <a16:creationId xmlns:a16="http://schemas.microsoft.com/office/drawing/2014/main" id="{70C784D3-32BC-A942-99DE-6FFE3A822F95}"/>
              </a:ext>
            </a:extLst>
          </p:cNvPr>
          <p:cNvSpPr>
            <a:spLocks noGrp="1"/>
          </p:cNvSpPr>
          <p:nvPr>
            <p:ph idx="20"/>
          </p:nvPr>
        </p:nvSpPr>
        <p:spPr>
          <a:xfrm>
            <a:off x="4874419" y="1525949"/>
            <a:ext cx="5251090" cy="2981739"/>
          </a:xfrm>
        </p:spPr>
        <p:txBody>
          <a:bodyPr>
            <a:normAutofit/>
          </a:bodyPr>
          <a:lstStyle/>
          <a:p>
            <a:pPr>
              <a:lnSpc>
                <a:spcPct val="150000"/>
              </a:lnSpc>
            </a:pPr>
            <a:endParaRPr lang="en-US" dirty="0"/>
          </a:p>
          <a:p>
            <a:r>
              <a:rPr lang="en-US" sz="1588" b="1" dirty="0">
                <a:solidFill>
                  <a:prstClr val="black"/>
                </a:solidFill>
              </a:rPr>
              <a:t>For tribal members:</a:t>
            </a:r>
          </a:p>
          <a:p>
            <a:endParaRPr lang="en-US" b="1" dirty="0">
              <a:solidFill>
                <a:prstClr val="black"/>
              </a:solidFill>
            </a:endParaRPr>
          </a:p>
          <a:p>
            <a:pPr marL="252146" indent="-252146">
              <a:buFont typeface="Wingdings" panose="05000000000000000000" pitchFamily="2" charset="2"/>
              <a:buChar char="q"/>
            </a:pPr>
            <a:r>
              <a:rPr lang="en-US" dirty="0">
                <a:solidFill>
                  <a:prstClr val="black"/>
                </a:solidFill>
              </a:rPr>
              <a:t>Commitment to housing options</a:t>
            </a:r>
          </a:p>
          <a:p>
            <a:pPr marL="252146" indent="-252146">
              <a:buFont typeface="Wingdings" panose="05000000000000000000" pitchFamily="2" charset="2"/>
              <a:buChar char="q"/>
            </a:pPr>
            <a:endParaRPr lang="en-US" dirty="0">
              <a:solidFill>
                <a:prstClr val="black"/>
              </a:solidFill>
              <a:latin typeface="Calibri"/>
            </a:endParaRPr>
          </a:p>
          <a:p>
            <a:pPr marL="252146" indent="-252146">
              <a:buFont typeface="Wingdings" panose="05000000000000000000" pitchFamily="2" charset="2"/>
              <a:buChar char="q"/>
            </a:pPr>
            <a:r>
              <a:rPr lang="en-US" dirty="0">
                <a:solidFill>
                  <a:prstClr val="black"/>
                </a:solidFill>
              </a:rPr>
              <a:t>Personalized consultation for tribal members</a:t>
            </a:r>
          </a:p>
          <a:p>
            <a:pPr marL="252146" indent="-252146">
              <a:buFont typeface="Wingdings" panose="05000000000000000000" pitchFamily="2" charset="2"/>
              <a:buChar char="q"/>
            </a:pPr>
            <a:endParaRPr lang="en-US" dirty="0">
              <a:solidFill>
                <a:prstClr val="black"/>
              </a:solidFill>
            </a:endParaRPr>
          </a:p>
          <a:p>
            <a:pPr marL="252146" indent="-252146">
              <a:buFont typeface="Wingdings" panose="05000000000000000000" pitchFamily="2" charset="2"/>
              <a:buChar char="q"/>
            </a:pPr>
            <a:r>
              <a:rPr lang="en-US" dirty="0">
                <a:solidFill>
                  <a:prstClr val="black"/>
                </a:solidFill>
              </a:rPr>
              <a:t>Education to help make homeownership possible</a:t>
            </a:r>
          </a:p>
          <a:p>
            <a:pPr marL="252146" indent="-252146">
              <a:buFont typeface="Wingdings" panose="05000000000000000000" pitchFamily="2" charset="2"/>
              <a:buChar char="q"/>
            </a:pPr>
            <a:endParaRPr lang="en-US" b="1" dirty="0">
              <a:solidFill>
                <a:prstClr val="black"/>
              </a:solidFill>
            </a:endParaRPr>
          </a:p>
          <a:p>
            <a:pPr marL="252146" indent="-252146">
              <a:buFont typeface="Wingdings" panose="05000000000000000000" pitchFamily="2" charset="2"/>
              <a:buChar char="q"/>
            </a:pPr>
            <a:endParaRPr lang="en-US" b="1" dirty="0">
              <a:solidFill>
                <a:prstClr val="black"/>
              </a:solidFill>
              <a:latin typeface="Calibri"/>
            </a:endParaRPr>
          </a:p>
          <a:p>
            <a:endParaRPr lang="en-US" b="1" dirty="0">
              <a:solidFill>
                <a:prstClr val="black"/>
              </a:solidFill>
              <a:latin typeface="Calibri"/>
            </a:endParaRPr>
          </a:p>
          <a:p>
            <a:endParaRPr lang="en-US" dirty="0"/>
          </a:p>
        </p:txBody>
      </p:sp>
      <p:sp>
        <p:nvSpPr>
          <p:cNvPr id="10" name="Text Placeholder 9">
            <a:extLst>
              <a:ext uri="{FF2B5EF4-FFF2-40B4-BE49-F238E27FC236}">
                <a16:creationId xmlns:a16="http://schemas.microsoft.com/office/drawing/2014/main" id="{321A1B40-637E-C84D-B6C9-576B6656D77C}"/>
              </a:ext>
            </a:extLst>
          </p:cNvPr>
          <p:cNvSpPr>
            <a:spLocks noGrp="1"/>
          </p:cNvSpPr>
          <p:nvPr>
            <p:ph type="body" sz="quarter" idx="21"/>
          </p:nvPr>
        </p:nvSpPr>
        <p:spPr/>
        <p:txBody>
          <a:bodyPr/>
          <a:lstStyle/>
          <a:p>
            <a:r>
              <a:rPr lang="en-US" dirty="0"/>
              <a:t>We go above.</a:t>
            </a:r>
          </a:p>
          <a:p>
            <a:r>
              <a:rPr lang="en-US" dirty="0"/>
              <a:t>So you can </a:t>
            </a:r>
          </a:p>
          <a:p>
            <a:r>
              <a:rPr lang="en-US" dirty="0"/>
              <a:t>go beyond.</a:t>
            </a:r>
          </a:p>
        </p:txBody>
      </p:sp>
      <p:sp>
        <p:nvSpPr>
          <p:cNvPr id="11" name="Text Placeholder 10">
            <a:extLst>
              <a:ext uri="{FF2B5EF4-FFF2-40B4-BE49-F238E27FC236}">
                <a16:creationId xmlns:a16="http://schemas.microsoft.com/office/drawing/2014/main" id="{9E60C88A-5885-2945-9702-484DBA26E479}"/>
              </a:ext>
            </a:extLst>
          </p:cNvPr>
          <p:cNvSpPr>
            <a:spLocks noGrp="1"/>
          </p:cNvSpPr>
          <p:nvPr>
            <p:ph type="body" sz="quarter" idx="22"/>
          </p:nvPr>
        </p:nvSpPr>
        <p:spPr/>
        <p:txBody>
          <a:bodyPr/>
          <a:lstStyle/>
          <a:p>
            <a:r>
              <a:rPr lang="en-US" dirty="0"/>
              <a:t>     S  Services provided by BOKF, NA. Member FDIC. Equal Housing Lender. BOK Financial® is a trademark of BOKF, NA</a:t>
            </a:r>
          </a:p>
        </p:txBody>
      </p:sp>
      <p:sp>
        <p:nvSpPr>
          <p:cNvPr id="3" name="Rectangle 2"/>
          <p:cNvSpPr/>
          <p:nvPr/>
        </p:nvSpPr>
        <p:spPr>
          <a:xfrm>
            <a:off x="4718931" y="696502"/>
            <a:ext cx="5122107" cy="418256"/>
          </a:xfrm>
          <a:prstGeom prst="rect">
            <a:avLst/>
          </a:prstGeom>
        </p:spPr>
        <p:txBody>
          <a:bodyPr wrap="square">
            <a:spAutoFit/>
          </a:bodyPr>
          <a:lstStyle/>
          <a:p>
            <a:r>
              <a:rPr lang="en-US" sz="2118" b="1" dirty="0">
                <a:latin typeface="+mj-lt"/>
                <a:cs typeface="Arial" pitchFamily="34" charset="0"/>
              </a:rPr>
              <a:t>Native American Home Loan Programs</a:t>
            </a:r>
            <a:endParaRPr lang="en-US" sz="2118" b="1" dirty="0">
              <a:latin typeface="+mj-lt"/>
            </a:endParaRPr>
          </a:p>
        </p:txBody>
      </p:sp>
      <p:pic>
        <p:nvPicPr>
          <p:cNvPr id="7" name="Picture 6"/>
          <p:cNvPicPr>
            <a:picLocks noChangeAspect="1"/>
          </p:cNvPicPr>
          <p:nvPr/>
        </p:nvPicPr>
        <p:blipFill>
          <a:blip r:embed="rId2"/>
          <a:stretch>
            <a:fillRect/>
          </a:stretch>
        </p:blipFill>
        <p:spPr>
          <a:xfrm>
            <a:off x="4854303" y="6540768"/>
            <a:ext cx="231510" cy="153552"/>
          </a:xfrm>
          <a:prstGeom prst="rect">
            <a:avLst/>
          </a:prstGeom>
        </p:spPr>
      </p:pic>
    </p:spTree>
    <p:extLst>
      <p:ext uri="{BB962C8B-B14F-4D97-AF65-F5344CB8AC3E}">
        <p14:creationId xmlns:p14="http://schemas.microsoft.com/office/powerpoint/2010/main" val="2541972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BBCDD9-BD9C-B145-AEF3-94FD3F91C4AA}"/>
              </a:ext>
            </a:extLst>
          </p:cNvPr>
          <p:cNvSpPr>
            <a:spLocks noGrp="1"/>
          </p:cNvSpPr>
          <p:nvPr>
            <p:ph type="sldNum" sz="quarter" idx="4"/>
          </p:nvPr>
        </p:nvSpPr>
        <p:spPr/>
        <p:txBody>
          <a:bodyPr/>
          <a:lstStyle/>
          <a:p>
            <a:fld id="{DE0F21F1-205D-A749-A8CF-AA0C73715D22}" type="slidenum">
              <a:rPr lang="en-US" smtClean="0"/>
              <a:pPr/>
              <a:t>25</a:t>
            </a:fld>
            <a:endParaRPr lang="en-US" dirty="0"/>
          </a:p>
        </p:txBody>
      </p:sp>
      <p:sp>
        <p:nvSpPr>
          <p:cNvPr id="9" name="Content Placeholder 8">
            <a:extLst>
              <a:ext uri="{FF2B5EF4-FFF2-40B4-BE49-F238E27FC236}">
                <a16:creationId xmlns:a16="http://schemas.microsoft.com/office/drawing/2014/main" id="{70C784D3-32BC-A942-99DE-6FFE3A822F95}"/>
              </a:ext>
            </a:extLst>
          </p:cNvPr>
          <p:cNvSpPr>
            <a:spLocks noGrp="1"/>
          </p:cNvSpPr>
          <p:nvPr>
            <p:ph idx="20"/>
          </p:nvPr>
        </p:nvSpPr>
        <p:spPr>
          <a:xfrm>
            <a:off x="4874419" y="1864618"/>
            <a:ext cx="5251090" cy="4096909"/>
          </a:xfrm>
        </p:spPr>
        <p:txBody>
          <a:bodyPr>
            <a:normAutofit/>
          </a:bodyPr>
          <a:lstStyle/>
          <a:p>
            <a:pPr>
              <a:lnSpc>
                <a:spcPct val="150000"/>
              </a:lnSpc>
            </a:pPr>
            <a:r>
              <a:rPr lang="en-US" b="1" dirty="0"/>
              <a:t>A few eligibility highlights include:</a:t>
            </a:r>
            <a:endParaRPr lang="en-US" sz="1235" dirty="0"/>
          </a:p>
          <a:p>
            <a:pPr marL="252146" indent="-252146">
              <a:lnSpc>
                <a:spcPct val="150000"/>
              </a:lnSpc>
              <a:buFont typeface="Wingdings" panose="05000000000000000000" pitchFamily="2" charset="2"/>
              <a:buChar char="q"/>
            </a:pPr>
            <a:r>
              <a:rPr lang="en-US" sz="1235" dirty="0"/>
              <a:t>On or Off Tribal Land</a:t>
            </a:r>
          </a:p>
          <a:p>
            <a:pPr marL="252146" indent="-252146">
              <a:lnSpc>
                <a:spcPct val="150000"/>
              </a:lnSpc>
              <a:buFont typeface="Wingdings" panose="05000000000000000000" pitchFamily="2" charset="2"/>
              <a:buChar char="q"/>
            </a:pPr>
            <a:r>
              <a:rPr lang="en-US" sz="1235" dirty="0"/>
              <a:t>Can be used to purchase or refinance a new or existing home.</a:t>
            </a:r>
          </a:p>
          <a:p>
            <a:pPr marL="252146" indent="-252146">
              <a:lnSpc>
                <a:spcPct val="150000"/>
              </a:lnSpc>
              <a:buFont typeface="Wingdings" panose="05000000000000000000" pitchFamily="2" charset="2"/>
              <a:buChar char="q"/>
            </a:pPr>
            <a:r>
              <a:rPr lang="en-US" sz="1235" dirty="0"/>
              <a:t>Credit scores –manual underwrite.</a:t>
            </a:r>
          </a:p>
          <a:p>
            <a:pPr marL="252146" indent="-252146">
              <a:lnSpc>
                <a:spcPct val="150000"/>
              </a:lnSpc>
              <a:buFont typeface="Wingdings" panose="05000000000000000000" pitchFamily="2" charset="2"/>
              <a:buChar char="q"/>
            </a:pPr>
            <a:r>
              <a:rPr lang="en-US" sz="1235" dirty="0"/>
              <a:t>Low down payment 2.25%</a:t>
            </a:r>
          </a:p>
          <a:p>
            <a:pPr marL="252146" indent="-252146">
              <a:lnSpc>
                <a:spcPct val="150000"/>
              </a:lnSpc>
              <a:buFont typeface="Wingdings" panose="05000000000000000000" pitchFamily="2" charset="2"/>
              <a:buChar char="q"/>
            </a:pPr>
            <a:r>
              <a:rPr lang="en-US" sz="1235" dirty="0"/>
              <a:t>Down payment can be gifted and seller can contribute up to 6% of the purchase price.</a:t>
            </a:r>
          </a:p>
          <a:p>
            <a:pPr marL="252146" indent="-252146">
              <a:lnSpc>
                <a:spcPct val="150000"/>
              </a:lnSpc>
              <a:buFont typeface="Wingdings" panose="05000000000000000000" pitchFamily="2" charset="2"/>
              <a:buChar char="q"/>
            </a:pPr>
            <a:r>
              <a:rPr lang="en-US" sz="1235" dirty="0"/>
              <a:t>Tribal down payment assistance (if available) can also be used in conjunction with other forms of down payment assistance.</a:t>
            </a:r>
          </a:p>
          <a:p>
            <a:pPr marL="252146" indent="-252146">
              <a:lnSpc>
                <a:spcPct val="150000"/>
              </a:lnSpc>
              <a:buFont typeface="Wingdings" panose="05000000000000000000" pitchFamily="2" charset="2"/>
              <a:buChar char="q"/>
            </a:pPr>
            <a:r>
              <a:rPr lang="en-US" sz="1235" dirty="0"/>
              <a:t>Reduced mortgage insurance.</a:t>
            </a:r>
          </a:p>
          <a:p>
            <a:pPr marL="252146" indent="-252146">
              <a:lnSpc>
                <a:spcPct val="150000"/>
              </a:lnSpc>
              <a:buFont typeface="Wingdings" panose="05000000000000000000" pitchFamily="2" charset="2"/>
              <a:buChar char="q"/>
            </a:pPr>
            <a:r>
              <a:rPr lang="en-US" sz="1235" dirty="0"/>
              <a:t>Mortgage insurance drops at 78% loan-to-value.</a:t>
            </a:r>
          </a:p>
          <a:p>
            <a:pPr marL="252146" indent="-252146">
              <a:lnSpc>
                <a:spcPct val="150000"/>
              </a:lnSpc>
              <a:buFont typeface="Wingdings" panose="05000000000000000000" pitchFamily="2" charset="2"/>
              <a:buChar char="q"/>
            </a:pPr>
            <a:r>
              <a:rPr lang="en-US" sz="1235" dirty="0"/>
              <a:t>Loan limits up to $530,150 in Arizona (varies by county).</a:t>
            </a:r>
          </a:p>
          <a:p>
            <a:pPr marL="252146" indent="-252146">
              <a:lnSpc>
                <a:spcPct val="150000"/>
              </a:lnSpc>
              <a:buFont typeface="Wingdings" panose="05000000000000000000" pitchFamily="2" charset="2"/>
              <a:buChar char="q"/>
            </a:pPr>
            <a:r>
              <a:rPr lang="en-US" sz="1235" dirty="0"/>
              <a:t>Exceptional service and expertise.</a:t>
            </a:r>
          </a:p>
          <a:p>
            <a:endParaRPr lang="en-US" dirty="0"/>
          </a:p>
        </p:txBody>
      </p:sp>
      <p:sp>
        <p:nvSpPr>
          <p:cNvPr id="10" name="Text Placeholder 9">
            <a:extLst>
              <a:ext uri="{FF2B5EF4-FFF2-40B4-BE49-F238E27FC236}">
                <a16:creationId xmlns:a16="http://schemas.microsoft.com/office/drawing/2014/main" id="{321A1B40-637E-C84D-B6C9-576B6656D77C}"/>
              </a:ext>
            </a:extLst>
          </p:cNvPr>
          <p:cNvSpPr>
            <a:spLocks noGrp="1"/>
          </p:cNvSpPr>
          <p:nvPr>
            <p:ph type="body" sz="quarter" idx="21"/>
          </p:nvPr>
        </p:nvSpPr>
        <p:spPr/>
        <p:txBody>
          <a:bodyPr/>
          <a:lstStyle/>
          <a:p>
            <a:r>
              <a:rPr lang="en-US" dirty="0"/>
              <a:t>Program and Eligibility Highlights </a:t>
            </a:r>
          </a:p>
        </p:txBody>
      </p:sp>
      <p:sp>
        <p:nvSpPr>
          <p:cNvPr id="11" name="Text Placeholder 10">
            <a:extLst>
              <a:ext uri="{FF2B5EF4-FFF2-40B4-BE49-F238E27FC236}">
                <a16:creationId xmlns:a16="http://schemas.microsoft.com/office/drawing/2014/main" id="{9E60C88A-5885-2945-9702-484DBA26E479}"/>
              </a:ext>
            </a:extLst>
          </p:cNvPr>
          <p:cNvSpPr>
            <a:spLocks noGrp="1"/>
          </p:cNvSpPr>
          <p:nvPr>
            <p:ph type="body" sz="quarter" idx="22"/>
          </p:nvPr>
        </p:nvSpPr>
        <p:spPr>
          <a:xfrm>
            <a:off x="4874419" y="6260092"/>
            <a:ext cx="4896137" cy="434228"/>
          </a:xfrm>
        </p:spPr>
        <p:txBody>
          <a:bodyPr/>
          <a:lstStyle/>
          <a:p>
            <a:r>
              <a:rPr lang="en-US" dirty="0"/>
              <a:t>           Services provided by BOKF, NA. Member FDIC. Equal Housing Lender. BOK Financial® is a trademark of BOKF, NA</a:t>
            </a:r>
          </a:p>
        </p:txBody>
      </p:sp>
      <p:sp>
        <p:nvSpPr>
          <p:cNvPr id="3" name="Rectangle 2"/>
          <p:cNvSpPr/>
          <p:nvPr/>
        </p:nvSpPr>
        <p:spPr>
          <a:xfrm>
            <a:off x="4815073" y="424638"/>
            <a:ext cx="5244886" cy="418256"/>
          </a:xfrm>
          <a:prstGeom prst="rect">
            <a:avLst/>
          </a:prstGeom>
        </p:spPr>
        <p:txBody>
          <a:bodyPr wrap="square">
            <a:spAutoFit/>
          </a:bodyPr>
          <a:lstStyle/>
          <a:p>
            <a:r>
              <a:rPr lang="en-US" sz="2118" b="1" dirty="0">
                <a:latin typeface="Arial" pitchFamily="34" charset="0"/>
                <a:cs typeface="Arial" pitchFamily="34" charset="0"/>
              </a:rPr>
              <a:t>Native American Home Loan Programs</a:t>
            </a:r>
            <a:endParaRPr lang="en-US" sz="2118" b="1" dirty="0"/>
          </a:p>
        </p:txBody>
      </p:sp>
      <p:sp>
        <p:nvSpPr>
          <p:cNvPr id="4" name="TextBox 3"/>
          <p:cNvSpPr txBox="1"/>
          <p:nvPr/>
        </p:nvSpPr>
        <p:spPr>
          <a:xfrm>
            <a:off x="4815074" y="955911"/>
            <a:ext cx="5420283" cy="744243"/>
          </a:xfrm>
          <a:prstGeom prst="rect">
            <a:avLst/>
          </a:prstGeom>
          <a:noFill/>
        </p:spPr>
        <p:txBody>
          <a:bodyPr wrap="square" rtlCol="0">
            <a:spAutoFit/>
          </a:bodyPr>
          <a:lstStyle/>
          <a:p>
            <a:r>
              <a:rPr lang="en-US" sz="1412" dirty="0"/>
              <a:t>Federally recognized tribal members, may be eligible for a Native American home loan program (FHA Section 184), backed by HUD's Office of Native American Programs.</a:t>
            </a:r>
          </a:p>
        </p:txBody>
      </p:sp>
      <p:pic>
        <p:nvPicPr>
          <p:cNvPr id="8" name="Picture 7"/>
          <p:cNvPicPr>
            <a:picLocks noChangeAspect="1"/>
          </p:cNvPicPr>
          <p:nvPr/>
        </p:nvPicPr>
        <p:blipFill>
          <a:blip r:embed="rId2"/>
          <a:stretch>
            <a:fillRect/>
          </a:stretch>
        </p:blipFill>
        <p:spPr>
          <a:xfrm>
            <a:off x="4874419" y="6560233"/>
            <a:ext cx="231510" cy="153552"/>
          </a:xfrm>
          <a:prstGeom prst="rect">
            <a:avLst/>
          </a:prstGeom>
        </p:spPr>
      </p:pic>
    </p:spTree>
    <p:extLst>
      <p:ext uri="{BB962C8B-B14F-4D97-AF65-F5344CB8AC3E}">
        <p14:creationId xmlns:p14="http://schemas.microsoft.com/office/powerpoint/2010/main" val="1503128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BBCDD9-BD9C-B145-AEF3-94FD3F91C4AA}"/>
              </a:ext>
            </a:extLst>
          </p:cNvPr>
          <p:cNvSpPr>
            <a:spLocks noGrp="1"/>
          </p:cNvSpPr>
          <p:nvPr>
            <p:ph type="sldNum" sz="quarter" idx="4"/>
          </p:nvPr>
        </p:nvSpPr>
        <p:spPr/>
        <p:txBody>
          <a:bodyPr/>
          <a:lstStyle/>
          <a:p>
            <a:fld id="{DE0F21F1-205D-A749-A8CF-AA0C73715D22}" type="slidenum">
              <a:rPr lang="en-US" smtClean="0"/>
              <a:pPr/>
              <a:t>26</a:t>
            </a:fld>
            <a:endParaRPr lang="en-US" dirty="0"/>
          </a:p>
        </p:txBody>
      </p:sp>
      <p:sp>
        <p:nvSpPr>
          <p:cNvPr id="9" name="Content Placeholder 8">
            <a:extLst>
              <a:ext uri="{FF2B5EF4-FFF2-40B4-BE49-F238E27FC236}">
                <a16:creationId xmlns:a16="http://schemas.microsoft.com/office/drawing/2014/main" id="{70C784D3-32BC-A942-99DE-6FFE3A822F95}"/>
              </a:ext>
            </a:extLst>
          </p:cNvPr>
          <p:cNvSpPr>
            <a:spLocks noGrp="1"/>
          </p:cNvSpPr>
          <p:nvPr>
            <p:ph idx="20"/>
          </p:nvPr>
        </p:nvSpPr>
        <p:spPr>
          <a:xfrm>
            <a:off x="4874419" y="1271624"/>
            <a:ext cx="5251090" cy="3946420"/>
          </a:xfrm>
        </p:spPr>
        <p:txBody>
          <a:bodyPr>
            <a:normAutofit/>
          </a:bodyPr>
          <a:lstStyle/>
          <a:p>
            <a:pPr>
              <a:lnSpc>
                <a:spcPct val="150000"/>
              </a:lnSpc>
            </a:pPr>
            <a:r>
              <a:rPr lang="en-US" sz="1765" b="1" dirty="0">
                <a:cs typeface="Arial" pitchFamily="34" charset="0"/>
              </a:rPr>
              <a:t>Specialized Home Loan Programs </a:t>
            </a:r>
            <a:r>
              <a:rPr lang="en-US" sz="1765" b="1" dirty="0"/>
              <a:t>:</a:t>
            </a:r>
          </a:p>
          <a:p>
            <a:pPr marL="252146" indent="-252146">
              <a:lnSpc>
                <a:spcPct val="150000"/>
              </a:lnSpc>
              <a:buFont typeface="Wingdings" panose="05000000000000000000" pitchFamily="2" charset="2"/>
              <a:buChar char="q"/>
            </a:pPr>
            <a:endParaRPr lang="en-US" dirty="0"/>
          </a:p>
          <a:p>
            <a:pPr marL="252146" indent="-252146">
              <a:buFont typeface="Wingdings" panose="05000000000000000000" pitchFamily="2" charset="2"/>
              <a:buChar char="q"/>
            </a:pPr>
            <a:r>
              <a:rPr lang="en-US" dirty="0">
                <a:solidFill>
                  <a:prstClr val="black"/>
                </a:solidFill>
              </a:rPr>
              <a:t>Native American FHA 184 Program</a:t>
            </a:r>
          </a:p>
          <a:p>
            <a:endParaRPr lang="en-US" dirty="0">
              <a:solidFill>
                <a:prstClr val="black"/>
              </a:solidFill>
            </a:endParaRPr>
          </a:p>
          <a:p>
            <a:pPr marL="252146" indent="-252146">
              <a:buFont typeface="Wingdings" panose="05000000000000000000" pitchFamily="2" charset="2"/>
              <a:buChar char="q"/>
            </a:pPr>
            <a:r>
              <a:rPr lang="en-US" dirty="0">
                <a:solidFill>
                  <a:prstClr val="black"/>
                </a:solidFill>
              </a:rPr>
              <a:t>3% Down Payment Conventional Mortgage</a:t>
            </a:r>
          </a:p>
          <a:p>
            <a:pPr marL="252146" indent="-252146">
              <a:buFont typeface="Wingdings" panose="05000000000000000000" pitchFamily="2" charset="2"/>
              <a:buChar char="q"/>
            </a:pPr>
            <a:endParaRPr lang="en-US" dirty="0">
              <a:solidFill>
                <a:prstClr val="black"/>
              </a:solidFill>
            </a:endParaRPr>
          </a:p>
          <a:p>
            <a:pPr marL="252146" indent="-252146">
              <a:buFont typeface="Wingdings" panose="05000000000000000000" pitchFamily="2" charset="2"/>
              <a:buChar char="q"/>
            </a:pPr>
            <a:r>
              <a:rPr lang="en-US" dirty="0">
                <a:solidFill>
                  <a:prstClr val="black"/>
                </a:solidFill>
              </a:rPr>
              <a:t>FHA Traditional Program</a:t>
            </a:r>
          </a:p>
          <a:p>
            <a:endParaRPr lang="en-US" dirty="0">
              <a:solidFill>
                <a:prstClr val="black"/>
              </a:solidFill>
            </a:endParaRPr>
          </a:p>
          <a:p>
            <a:pPr marL="252146" indent="-252146">
              <a:buFont typeface="Wingdings" panose="05000000000000000000" pitchFamily="2" charset="2"/>
              <a:buChar char="q"/>
            </a:pPr>
            <a:r>
              <a:rPr lang="en-US" dirty="0">
                <a:solidFill>
                  <a:prstClr val="black"/>
                </a:solidFill>
              </a:rPr>
              <a:t>Veteran's Administration Loan</a:t>
            </a:r>
          </a:p>
          <a:p>
            <a:pPr marL="252146" indent="-252146">
              <a:buFont typeface="Wingdings" panose="05000000000000000000" pitchFamily="2" charset="2"/>
              <a:buChar char="q"/>
            </a:pPr>
            <a:endParaRPr lang="en-US" dirty="0">
              <a:solidFill>
                <a:prstClr val="black"/>
              </a:solidFill>
            </a:endParaRPr>
          </a:p>
          <a:p>
            <a:pPr marL="252146" indent="-252146">
              <a:buFont typeface="Wingdings" panose="05000000000000000000" pitchFamily="2" charset="2"/>
              <a:buChar char="q"/>
            </a:pPr>
            <a:r>
              <a:rPr lang="en-US" dirty="0" err="1">
                <a:solidFill>
                  <a:prstClr val="black"/>
                </a:solidFill>
              </a:rPr>
              <a:t>HomePlus</a:t>
            </a:r>
            <a:endParaRPr lang="en-US" dirty="0">
              <a:solidFill>
                <a:prstClr val="black"/>
              </a:solidFill>
            </a:endParaRPr>
          </a:p>
          <a:p>
            <a:pPr marL="252146" indent="-252146">
              <a:buFont typeface="Wingdings" panose="05000000000000000000" pitchFamily="2" charset="2"/>
              <a:buChar char="q"/>
            </a:pPr>
            <a:endParaRPr lang="en-US" dirty="0">
              <a:solidFill>
                <a:prstClr val="black"/>
              </a:solidFill>
            </a:endParaRPr>
          </a:p>
          <a:p>
            <a:pPr marL="252146" indent="-252146">
              <a:buFont typeface="Wingdings" panose="05000000000000000000" pitchFamily="2" charset="2"/>
              <a:buChar char="q"/>
            </a:pPr>
            <a:r>
              <a:rPr lang="en-US" dirty="0">
                <a:solidFill>
                  <a:prstClr val="black"/>
                </a:solidFill>
              </a:rPr>
              <a:t>Advanced Medical Professional (AMP)</a:t>
            </a:r>
          </a:p>
          <a:p>
            <a:endParaRPr lang="en-US" dirty="0">
              <a:solidFill>
                <a:prstClr val="black"/>
              </a:solidFill>
            </a:endParaRPr>
          </a:p>
          <a:p>
            <a:pPr marL="252146" indent="-252146">
              <a:buFont typeface="Wingdings" panose="05000000000000000000" pitchFamily="2" charset="2"/>
              <a:buChar char="q"/>
            </a:pPr>
            <a:r>
              <a:rPr lang="en-US" dirty="0">
                <a:solidFill>
                  <a:prstClr val="black"/>
                </a:solidFill>
              </a:rPr>
              <a:t>USDA (Rural Development)</a:t>
            </a:r>
          </a:p>
          <a:p>
            <a:endParaRPr lang="en-US" dirty="0"/>
          </a:p>
        </p:txBody>
      </p:sp>
      <p:sp>
        <p:nvSpPr>
          <p:cNvPr id="10" name="Text Placeholder 9">
            <a:extLst>
              <a:ext uri="{FF2B5EF4-FFF2-40B4-BE49-F238E27FC236}">
                <a16:creationId xmlns:a16="http://schemas.microsoft.com/office/drawing/2014/main" id="{321A1B40-637E-C84D-B6C9-576B6656D77C}"/>
              </a:ext>
            </a:extLst>
          </p:cNvPr>
          <p:cNvSpPr>
            <a:spLocks noGrp="1"/>
          </p:cNvSpPr>
          <p:nvPr>
            <p:ph type="body" sz="quarter" idx="21"/>
          </p:nvPr>
        </p:nvSpPr>
        <p:spPr/>
        <p:txBody>
          <a:bodyPr/>
          <a:lstStyle/>
          <a:p>
            <a:r>
              <a:rPr lang="en-US" dirty="0"/>
              <a:t>Other Specialized Programs</a:t>
            </a:r>
          </a:p>
        </p:txBody>
      </p:sp>
      <p:sp>
        <p:nvSpPr>
          <p:cNvPr id="11" name="Text Placeholder 10">
            <a:extLst>
              <a:ext uri="{FF2B5EF4-FFF2-40B4-BE49-F238E27FC236}">
                <a16:creationId xmlns:a16="http://schemas.microsoft.com/office/drawing/2014/main" id="{9E60C88A-5885-2945-9702-484DBA26E479}"/>
              </a:ext>
            </a:extLst>
          </p:cNvPr>
          <p:cNvSpPr>
            <a:spLocks noGrp="1"/>
          </p:cNvSpPr>
          <p:nvPr>
            <p:ph type="body" sz="quarter" idx="22"/>
          </p:nvPr>
        </p:nvSpPr>
        <p:spPr>
          <a:xfrm>
            <a:off x="4874419" y="6260092"/>
            <a:ext cx="4966619" cy="434228"/>
          </a:xfrm>
        </p:spPr>
        <p:txBody>
          <a:bodyPr/>
          <a:lstStyle/>
          <a:p>
            <a:r>
              <a:rPr lang="en-US" dirty="0"/>
              <a:t>          Services provided by BOKF, NA. Member FDIC. Equal Housing Lender. BOK Financial® is a trademark of BOKF, NA</a:t>
            </a:r>
          </a:p>
          <a:p>
            <a:endParaRPr lang="en-US" dirty="0"/>
          </a:p>
          <a:p>
            <a:endParaRPr lang="en-US" dirty="0"/>
          </a:p>
        </p:txBody>
      </p:sp>
      <p:sp>
        <p:nvSpPr>
          <p:cNvPr id="3" name="Rectangle 2"/>
          <p:cNvSpPr/>
          <p:nvPr/>
        </p:nvSpPr>
        <p:spPr>
          <a:xfrm>
            <a:off x="4622461" y="424638"/>
            <a:ext cx="5218577" cy="418256"/>
          </a:xfrm>
          <a:prstGeom prst="rect">
            <a:avLst/>
          </a:prstGeom>
        </p:spPr>
        <p:txBody>
          <a:bodyPr wrap="square">
            <a:spAutoFit/>
          </a:bodyPr>
          <a:lstStyle/>
          <a:p>
            <a:r>
              <a:rPr lang="en-US" sz="2118" b="1" dirty="0">
                <a:latin typeface="Arial" pitchFamily="34" charset="0"/>
                <a:cs typeface="Arial" pitchFamily="34" charset="0"/>
              </a:rPr>
              <a:t>Native American Home Loan Programs</a:t>
            </a:r>
            <a:endParaRPr lang="en-US" sz="2118" b="1" dirty="0"/>
          </a:p>
        </p:txBody>
      </p:sp>
      <p:pic>
        <p:nvPicPr>
          <p:cNvPr id="7" name="Picture 6"/>
          <p:cNvPicPr>
            <a:picLocks noChangeAspect="1"/>
          </p:cNvPicPr>
          <p:nvPr/>
        </p:nvPicPr>
        <p:blipFill>
          <a:blip r:embed="rId2"/>
          <a:stretch>
            <a:fillRect/>
          </a:stretch>
        </p:blipFill>
        <p:spPr>
          <a:xfrm>
            <a:off x="4827993" y="6333223"/>
            <a:ext cx="231510" cy="153552"/>
          </a:xfrm>
          <a:prstGeom prst="rect">
            <a:avLst/>
          </a:prstGeom>
        </p:spPr>
      </p:pic>
    </p:spTree>
    <p:extLst>
      <p:ext uri="{BB962C8B-B14F-4D97-AF65-F5344CB8AC3E}">
        <p14:creationId xmlns:p14="http://schemas.microsoft.com/office/powerpoint/2010/main" val="1419914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3159" b="-39455"/>
            </a:stretch>
          </a:blipFill>
        </p:spPr>
        <p:txBody>
          <a:bodyPr/>
          <a:lstStyle/>
          <a:p>
            <a:endParaRPr lang="en-US" sz="1200"/>
          </a:p>
        </p:txBody>
      </p:sp>
      <p:sp>
        <p:nvSpPr>
          <p:cNvPr id="3" name="Freeform 3"/>
          <p:cNvSpPr/>
          <p:nvPr/>
        </p:nvSpPr>
        <p:spPr>
          <a:xfrm>
            <a:off x="1030604" y="277900"/>
            <a:ext cx="10130793" cy="6425581"/>
          </a:xfrm>
          <a:custGeom>
            <a:avLst/>
            <a:gdLst/>
            <a:ahLst/>
            <a:cxnLst/>
            <a:rect l="l" t="t" r="r" b="b"/>
            <a:pathLst>
              <a:path w="15196189" h="9638371">
                <a:moveTo>
                  <a:pt x="0" y="0"/>
                </a:moveTo>
                <a:lnTo>
                  <a:pt x="15196188" y="0"/>
                </a:lnTo>
                <a:lnTo>
                  <a:pt x="15196188" y="9638371"/>
                </a:lnTo>
                <a:lnTo>
                  <a:pt x="0" y="9638371"/>
                </a:lnTo>
                <a:lnTo>
                  <a:pt x="0" y="0"/>
                </a:lnTo>
                <a:close/>
              </a:path>
            </a:pathLst>
          </a:custGeom>
          <a:blipFill>
            <a:blip r:embed="rId3"/>
            <a:stretch>
              <a:fillRect/>
            </a:stretch>
          </a:blipFill>
        </p:spPr>
        <p:txBody>
          <a:bodyPr/>
          <a:lstStyle/>
          <a:p>
            <a:endParaRPr lang="en-US" sz="1200"/>
          </a:p>
        </p:txBody>
      </p:sp>
      <p:sp>
        <p:nvSpPr>
          <p:cNvPr id="4" name="TextBox 4"/>
          <p:cNvSpPr txBox="1"/>
          <p:nvPr/>
        </p:nvSpPr>
        <p:spPr>
          <a:xfrm>
            <a:off x="2587088" y="249879"/>
            <a:ext cx="6882246" cy="795089"/>
          </a:xfrm>
          <a:prstGeom prst="rect">
            <a:avLst/>
          </a:prstGeom>
        </p:spPr>
        <p:txBody>
          <a:bodyPr lIns="0" tIns="0" rIns="0" bIns="0" rtlCol="0" anchor="t">
            <a:spAutoFit/>
          </a:bodyPr>
          <a:lstStyle/>
          <a:p>
            <a:pPr algn="ctr">
              <a:lnSpc>
                <a:spcPts val="6160"/>
              </a:lnSpc>
            </a:pPr>
            <a:r>
              <a:rPr lang="en-US" sz="6160">
                <a:solidFill>
                  <a:srgbClr val="000000"/>
                </a:solidFill>
                <a:latin typeface="Barlow SemiCondensed Heavy"/>
              </a:rPr>
              <a:t>ELIGIBLE AREAS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555" b="-3555"/>
            </a:stretch>
          </a:blipFill>
        </p:spPr>
        <p:txBody>
          <a:bodyPr/>
          <a:lstStyle/>
          <a:p>
            <a:endParaRPr lang="en-US" sz="1200"/>
          </a:p>
        </p:txBody>
      </p:sp>
      <p:grpSp>
        <p:nvGrpSpPr>
          <p:cNvPr id="3" name="Group 3"/>
          <p:cNvGrpSpPr/>
          <p:nvPr/>
        </p:nvGrpSpPr>
        <p:grpSpPr>
          <a:xfrm>
            <a:off x="0" y="0"/>
            <a:ext cx="417871" cy="6858000"/>
            <a:chOff x="0" y="0"/>
            <a:chExt cx="835742" cy="13716000"/>
          </a:xfrm>
        </p:grpSpPr>
        <p:pic>
          <p:nvPicPr>
            <p:cNvPr id="4" name="Picture 4"/>
            <p:cNvPicPr>
              <a:picLocks noChangeAspect="1"/>
            </p:cNvPicPr>
            <p:nvPr/>
          </p:nvPicPr>
          <p:blipFill>
            <a:blip r:embed="rId3"/>
            <a:srcRect l="48164" r="48164"/>
            <a:stretch>
              <a:fillRect/>
            </a:stretch>
          </p:blipFill>
          <p:spPr>
            <a:xfrm>
              <a:off x="0" y="0"/>
              <a:ext cx="835742" cy="13716000"/>
            </a:xfrm>
            <a:prstGeom prst="rect">
              <a:avLst/>
            </a:prstGeom>
          </p:spPr>
        </p:pic>
      </p:grpSp>
      <p:sp>
        <p:nvSpPr>
          <p:cNvPr id="5" name="TextBox 5"/>
          <p:cNvSpPr txBox="1"/>
          <p:nvPr/>
        </p:nvSpPr>
        <p:spPr>
          <a:xfrm>
            <a:off x="1347299" y="1814332"/>
            <a:ext cx="5345696" cy="2808461"/>
          </a:xfrm>
          <a:prstGeom prst="rect">
            <a:avLst/>
          </a:prstGeom>
        </p:spPr>
        <p:txBody>
          <a:bodyPr lIns="0" tIns="0" rIns="0" bIns="0" rtlCol="0" anchor="t">
            <a:spAutoFit/>
          </a:bodyPr>
          <a:lstStyle/>
          <a:p>
            <a:pPr>
              <a:lnSpc>
                <a:spcPts val="7252"/>
              </a:lnSpc>
              <a:spcBef>
                <a:spcPct val="0"/>
              </a:spcBef>
            </a:pPr>
            <a:r>
              <a:rPr lang="en-US" sz="6418" spc="275" dirty="0">
                <a:solidFill>
                  <a:srgbClr val="FFFFFF"/>
                </a:solidFill>
                <a:latin typeface="Gotham Bold"/>
              </a:rPr>
              <a:t>BENEFITS OF THE PROGRAM</a:t>
            </a:r>
          </a:p>
        </p:txBody>
      </p:sp>
      <p:graphicFrame>
        <p:nvGraphicFramePr>
          <p:cNvPr id="10" name="TextBox 6">
            <a:extLst>
              <a:ext uri="{FF2B5EF4-FFF2-40B4-BE49-F238E27FC236}">
                <a16:creationId xmlns:a16="http://schemas.microsoft.com/office/drawing/2014/main" id="{27F8F9B6-6659-8487-B2CC-F01641E1042D}"/>
              </a:ext>
            </a:extLst>
          </p:cNvPr>
          <p:cNvGraphicFramePr/>
          <p:nvPr/>
        </p:nvGraphicFramePr>
        <p:xfrm>
          <a:off x="6692995" y="339455"/>
          <a:ext cx="5172121" cy="6198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4412235-4FEE-474F-A41E-74AAE7E6EF13}"/>
              </a:ext>
            </a:extLst>
          </p:cNvPr>
          <p:cNvSpPr>
            <a:spLocks noGrp="1"/>
          </p:cNvSpPr>
          <p:nvPr>
            <p:ph type="title"/>
          </p:nvPr>
        </p:nvSpPr>
        <p:spPr>
          <a:xfrm>
            <a:off x="2424365" y="699799"/>
            <a:ext cx="4740393" cy="502140"/>
          </a:xfrm>
        </p:spPr>
        <p:txBody>
          <a:bodyPr>
            <a:noAutofit/>
          </a:bodyPr>
          <a:lstStyle/>
          <a:p>
            <a:r>
              <a:rPr lang="en-US" sz="5294" dirty="0"/>
              <a:t>Thank you</a:t>
            </a:r>
          </a:p>
        </p:txBody>
      </p:sp>
      <p:sp>
        <p:nvSpPr>
          <p:cNvPr id="13" name="Text Placeholder 12">
            <a:extLst>
              <a:ext uri="{FF2B5EF4-FFF2-40B4-BE49-F238E27FC236}">
                <a16:creationId xmlns:a16="http://schemas.microsoft.com/office/drawing/2014/main" id="{A68EE57D-F198-C142-9281-1455F715AB77}"/>
              </a:ext>
            </a:extLst>
          </p:cNvPr>
          <p:cNvSpPr>
            <a:spLocks noGrp="1"/>
          </p:cNvSpPr>
          <p:nvPr>
            <p:ph type="body" sz="quarter" idx="20"/>
          </p:nvPr>
        </p:nvSpPr>
        <p:spPr/>
        <p:txBody>
          <a:bodyPr/>
          <a:lstStyle/>
          <a:p>
            <a:r>
              <a:rPr lang="en-US" dirty="0"/>
              <a:t>              Services provided by BOKF, NA. Member FDIC. Equal Housing Lender. BOK Financial® is a trademark of BOKF, NA</a:t>
            </a:r>
          </a:p>
          <a:p>
            <a:endParaRPr lang="en-US" dirty="0"/>
          </a:p>
        </p:txBody>
      </p:sp>
      <p:sp>
        <p:nvSpPr>
          <p:cNvPr id="2" name="Rectangle 1"/>
          <p:cNvSpPr/>
          <p:nvPr/>
        </p:nvSpPr>
        <p:spPr>
          <a:xfrm>
            <a:off x="2083988" y="1315474"/>
            <a:ext cx="767179" cy="192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Rectangle 7"/>
          <p:cNvSpPr/>
          <p:nvPr/>
        </p:nvSpPr>
        <p:spPr>
          <a:xfrm>
            <a:off x="2146075" y="1855255"/>
            <a:ext cx="2473399" cy="1802801"/>
          </a:xfrm>
          <a:prstGeom prst="rect">
            <a:avLst/>
          </a:prstGeom>
        </p:spPr>
        <p:txBody>
          <a:bodyPr wrap="square">
            <a:spAutoFit/>
          </a:bodyPr>
          <a:lstStyle/>
          <a:p>
            <a:r>
              <a:rPr lang="en-US" sz="1235" b="1" dirty="0">
                <a:solidFill>
                  <a:srgbClr val="C00000"/>
                </a:solidFill>
                <a:ea typeface="Calibri" panose="020F0502020204030204" pitchFamily="34" charset="0"/>
              </a:rPr>
              <a:t>Erin Halbert</a:t>
            </a:r>
            <a:r>
              <a:rPr lang="en-US" sz="1235" b="1" dirty="0">
                <a:ea typeface="Calibri" panose="020F0502020204030204" pitchFamily="34" charset="0"/>
              </a:rPr>
              <a:t>	</a:t>
            </a:r>
          </a:p>
          <a:p>
            <a:pPr fontAlgn="base"/>
            <a:r>
              <a:rPr lang="en-US" sz="1235" dirty="0">
                <a:solidFill>
                  <a:srgbClr val="212121"/>
                </a:solidFill>
              </a:rPr>
              <a:t>NMLS #630265 </a:t>
            </a:r>
          </a:p>
          <a:p>
            <a:pPr algn="l" fontAlgn="base"/>
            <a:r>
              <a:rPr lang="en-US" sz="1235" dirty="0">
                <a:solidFill>
                  <a:srgbClr val="212121"/>
                </a:solidFill>
              </a:rPr>
              <a:t>VP, Mortgage Sales Manager</a:t>
            </a:r>
          </a:p>
          <a:p>
            <a:pPr algn="l" fontAlgn="base"/>
            <a:r>
              <a:rPr lang="en-US" sz="1235" dirty="0">
                <a:solidFill>
                  <a:srgbClr val="212121"/>
                </a:solidFill>
              </a:rPr>
              <a:t>BOK Financial </a:t>
            </a:r>
          </a:p>
          <a:p>
            <a:pPr fontAlgn="base"/>
            <a:r>
              <a:rPr lang="en-US" sz="1235" u="sng" dirty="0">
                <a:solidFill>
                  <a:srgbClr val="0056B3"/>
                </a:solidFill>
                <a:hlinkClick r:id="rId2"/>
              </a:rPr>
              <a:t>Erin.Halbert@bokf.com</a:t>
            </a:r>
            <a:endParaRPr lang="en-US" sz="1235" dirty="0">
              <a:solidFill>
                <a:srgbClr val="212121"/>
              </a:solidFill>
            </a:endParaRPr>
          </a:p>
          <a:p>
            <a:pPr algn="l" fontAlgn="base"/>
            <a:r>
              <a:rPr lang="en-US" sz="1235" b="1" dirty="0">
                <a:solidFill>
                  <a:srgbClr val="C00000"/>
                </a:solidFill>
              </a:rPr>
              <a:t>M</a:t>
            </a:r>
            <a:r>
              <a:rPr lang="en-US" sz="1235" dirty="0">
                <a:solidFill>
                  <a:srgbClr val="212121"/>
                </a:solidFill>
              </a:rPr>
              <a:t> 480.399.0369</a:t>
            </a:r>
          </a:p>
          <a:p>
            <a:pPr fontAlgn="base"/>
            <a:r>
              <a:rPr lang="en-US" sz="1235" dirty="0">
                <a:solidFill>
                  <a:srgbClr val="212121"/>
                </a:solidFill>
              </a:rPr>
              <a:t>901 N. Dobson Road</a:t>
            </a:r>
          </a:p>
          <a:p>
            <a:pPr algn="l" fontAlgn="base"/>
            <a:r>
              <a:rPr lang="en-US" sz="1235" dirty="0">
                <a:solidFill>
                  <a:srgbClr val="212121"/>
                </a:solidFill>
              </a:rPr>
              <a:t>Mesa, AZ 85201</a:t>
            </a:r>
          </a:p>
          <a:p>
            <a:pPr algn="l" fontAlgn="base"/>
            <a:r>
              <a:rPr lang="en-US" sz="1235" dirty="0">
                <a:solidFill>
                  <a:srgbClr val="212121"/>
                </a:solidFill>
              </a:rPr>
              <a:t>BOKFinancial.com/Erin-Halbert</a:t>
            </a:r>
          </a:p>
        </p:txBody>
      </p:sp>
      <p:sp>
        <p:nvSpPr>
          <p:cNvPr id="9" name="Rectangle 8"/>
          <p:cNvSpPr/>
          <p:nvPr/>
        </p:nvSpPr>
        <p:spPr>
          <a:xfrm>
            <a:off x="2146075" y="4210398"/>
            <a:ext cx="3165905" cy="1802801"/>
          </a:xfrm>
          <a:prstGeom prst="rect">
            <a:avLst/>
          </a:prstGeom>
        </p:spPr>
        <p:txBody>
          <a:bodyPr wrap="square">
            <a:spAutoFit/>
          </a:bodyPr>
          <a:lstStyle/>
          <a:p>
            <a:pPr algn="l" fontAlgn="base"/>
            <a:r>
              <a:rPr lang="pt-BR" sz="1235" b="1" dirty="0">
                <a:solidFill>
                  <a:srgbClr val="C00000"/>
                </a:solidFill>
              </a:rPr>
              <a:t>Mario Noriega </a:t>
            </a:r>
            <a:endParaRPr lang="pt-BR" sz="1235" dirty="0">
              <a:solidFill>
                <a:srgbClr val="212121"/>
              </a:solidFill>
            </a:endParaRPr>
          </a:p>
          <a:p>
            <a:pPr algn="l" fontAlgn="base"/>
            <a:r>
              <a:rPr lang="pt-BR" sz="1235" dirty="0">
                <a:solidFill>
                  <a:srgbClr val="000000"/>
                </a:solidFill>
              </a:rPr>
              <a:t>NMLS #476048 </a:t>
            </a:r>
            <a:endParaRPr lang="pt-BR" sz="1235" dirty="0">
              <a:solidFill>
                <a:srgbClr val="212121"/>
              </a:solidFill>
            </a:endParaRPr>
          </a:p>
          <a:p>
            <a:pPr algn="l" fontAlgn="base"/>
            <a:r>
              <a:rPr lang="pt-BR" sz="1235" dirty="0">
                <a:solidFill>
                  <a:srgbClr val="000000"/>
                </a:solidFill>
              </a:rPr>
              <a:t>Mortgage Banker </a:t>
            </a:r>
          </a:p>
          <a:p>
            <a:pPr algn="l" fontAlgn="base"/>
            <a:r>
              <a:rPr lang="pt-BR" sz="1235" dirty="0">
                <a:solidFill>
                  <a:srgbClr val="000000"/>
                </a:solidFill>
              </a:rPr>
              <a:t>BOK Financial </a:t>
            </a:r>
            <a:endParaRPr lang="pt-BR" sz="1235" dirty="0">
              <a:solidFill>
                <a:srgbClr val="212121"/>
              </a:solidFill>
            </a:endParaRPr>
          </a:p>
          <a:p>
            <a:pPr algn="l" fontAlgn="base"/>
            <a:r>
              <a:rPr lang="pt-BR" sz="1235" dirty="0">
                <a:solidFill>
                  <a:srgbClr val="000000"/>
                </a:solidFill>
                <a:hlinkClick r:id="rId3"/>
              </a:rPr>
              <a:t>MNoriega@bokf.com</a:t>
            </a:r>
            <a:r>
              <a:rPr lang="pt-BR" sz="1235" dirty="0">
                <a:solidFill>
                  <a:srgbClr val="000000"/>
                </a:solidFill>
              </a:rPr>
              <a:t> </a:t>
            </a:r>
            <a:endParaRPr lang="pt-BR" sz="1235" dirty="0">
              <a:solidFill>
                <a:srgbClr val="212121"/>
              </a:solidFill>
            </a:endParaRPr>
          </a:p>
          <a:p>
            <a:pPr algn="l" fontAlgn="base"/>
            <a:r>
              <a:rPr lang="pt-BR" sz="1235" b="1" dirty="0">
                <a:solidFill>
                  <a:srgbClr val="C00000"/>
                </a:solidFill>
              </a:rPr>
              <a:t>T </a:t>
            </a:r>
            <a:r>
              <a:rPr lang="pt-BR" sz="1235" dirty="0">
                <a:solidFill>
                  <a:srgbClr val="000000"/>
                </a:solidFill>
              </a:rPr>
              <a:t>602.508.7888</a:t>
            </a:r>
            <a:r>
              <a:rPr lang="pt-BR" sz="1235" b="1" dirty="0">
                <a:solidFill>
                  <a:srgbClr val="000000"/>
                </a:solidFill>
              </a:rPr>
              <a:t> </a:t>
            </a:r>
            <a:r>
              <a:rPr lang="pt-BR" sz="1235" b="1" dirty="0">
                <a:solidFill>
                  <a:srgbClr val="C00000"/>
                </a:solidFill>
              </a:rPr>
              <a:t>M </a:t>
            </a:r>
            <a:r>
              <a:rPr lang="pt-BR" sz="1235" dirty="0">
                <a:solidFill>
                  <a:srgbClr val="000000"/>
                </a:solidFill>
              </a:rPr>
              <a:t>480.694.3014 </a:t>
            </a:r>
            <a:endParaRPr lang="pt-BR" sz="1235" dirty="0">
              <a:solidFill>
                <a:srgbClr val="212121"/>
              </a:solidFill>
            </a:endParaRPr>
          </a:p>
          <a:p>
            <a:pPr algn="l" fontAlgn="base"/>
            <a:r>
              <a:rPr lang="pt-BR" sz="1235" dirty="0">
                <a:solidFill>
                  <a:srgbClr val="000000"/>
                </a:solidFill>
              </a:rPr>
              <a:t>901 N Dobson Road </a:t>
            </a:r>
            <a:endParaRPr lang="pt-BR" sz="1235" dirty="0">
              <a:solidFill>
                <a:srgbClr val="212121"/>
              </a:solidFill>
            </a:endParaRPr>
          </a:p>
          <a:p>
            <a:pPr algn="l" fontAlgn="base"/>
            <a:r>
              <a:rPr lang="pt-BR" sz="1235" dirty="0">
                <a:solidFill>
                  <a:srgbClr val="000000"/>
                </a:solidFill>
              </a:rPr>
              <a:t>Mesa, AZ 85201 </a:t>
            </a:r>
          </a:p>
          <a:p>
            <a:pPr algn="l" fontAlgn="base"/>
            <a:r>
              <a:rPr lang="pt-BR" sz="1235" dirty="0">
                <a:solidFill>
                  <a:srgbClr val="000000"/>
                </a:solidFill>
              </a:rPr>
              <a:t>BOKFinancial.com/Mario-Noriega</a:t>
            </a:r>
            <a:endParaRPr lang="pt-BR" sz="1235" dirty="0">
              <a:solidFill>
                <a:srgbClr val="212121"/>
              </a:solidFill>
            </a:endParaRPr>
          </a:p>
        </p:txBody>
      </p:sp>
      <p:pic>
        <p:nvPicPr>
          <p:cNvPr id="11" name="Picture 10"/>
          <p:cNvPicPr>
            <a:picLocks noChangeAspect="1"/>
          </p:cNvPicPr>
          <p:nvPr/>
        </p:nvPicPr>
        <p:blipFill>
          <a:blip r:embed="rId4"/>
          <a:stretch>
            <a:fillRect/>
          </a:stretch>
        </p:blipFill>
        <p:spPr>
          <a:xfrm>
            <a:off x="2146076" y="6455974"/>
            <a:ext cx="231510" cy="153552"/>
          </a:xfrm>
          <a:prstGeom prst="rect">
            <a:avLst/>
          </a:prstGeom>
        </p:spPr>
      </p:pic>
      <p:pic>
        <p:nvPicPr>
          <p:cNvPr id="4" name="Picture 3">
            <a:extLst>
              <a:ext uri="{FF2B5EF4-FFF2-40B4-BE49-F238E27FC236}">
                <a16:creationId xmlns:a16="http://schemas.microsoft.com/office/drawing/2014/main" id="{6803ECEB-B7C2-A0BD-E4C5-8B2A19BBF6D8}"/>
              </a:ext>
            </a:extLst>
          </p:cNvPr>
          <p:cNvPicPr>
            <a:picLocks noChangeAspect="1"/>
          </p:cNvPicPr>
          <p:nvPr/>
        </p:nvPicPr>
        <p:blipFill>
          <a:blip r:embed="rId5"/>
          <a:stretch>
            <a:fillRect/>
          </a:stretch>
        </p:blipFill>
        <p:spPr>
          <a:xfrm>
            <a:off x="4304264" y="1855255"/>
            <a:ext cx="630419" cy="638824"/>
          </a:xfrm>
          <a:prstGeom prst="rect">
            <a:avLst/>
          </a:prstGeom>
        </p:spPr>
      </p:pic>
      <p:pic>
        <p:nvPicPr>
          <p:cNvPr id="6" name="Picture 5">
            <a:extLst>
              <a:ext uri="{FF2B5EF4-FFF2-40B4-BE49-F238E27FC236}">
                <a16:creationId xmlns:a16="http://schemas.microsoft.com/office/drawing/2014/main" id="{37FFDC6F-66DB-5D66-1E9C-3DA048476FC3}"/>
              </a:ext>
            </a:extLst>
          </p:cNvPr>
          <p:cNvPicPr>
            <a:picLocks noChangeAspect="1"/>
          </p:cNvPicPr>
          <p:nvPr/>
        </p:nvPicPr>
        <p:blipFill>
          <a:blip r:embed="rId6"/>
          <a:stretch>
            <a:fillRect/>
          </a:stretch>
        </p:blipFill>
        <p:spPr>
          <a:xfrm>
            <a:off x="4279046" y="4210505"/>
            <a:ext cx="655636" cy="647230"/>
          </a:xfrm>
          <a:prstGeom prst="rect">
            <a:avLst/>
          </a:prstGeom>
        </p:spPr>
      </p:pic>
    </p:spTree>
    <p:extLst>
      <p:ext uri="{BB962C8B-B14F-4D97-AF65-F5344CB8AC3E}">
        <p14:creationId xmlns:p14="http://schemas.microsoft.com/office/powerpoint/2010/main" val="1969431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4" name="Rectangle 113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Rectangle 113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Rectangle 113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Rectangle 113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2" name="Freeform: Shape 114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44" name="Rectangle 114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30" name="TextBox 4">
            <a:extLst>
              <a:ext uri="{FF2B5EF4-FFF2-40B4-BE49-F238E27FC236}">
                <a16:creationId xmlns:a16="http://schemas.microsoft.com/office/drawing/2014/main" id="{A277448C-0D7C-72ED-E3C6-F11104F612AE}"/>
              </a:ext>
            </a:extLst>
          </p:cNvPr>
          <p:cNvGraphicFramePr/>
          <p:nvPr>
            <p:extLst>
              <p:ext uri="{D42A27DB-BD31-4B8C-83A1-F6EECF244321}">
                <p14:modId xmlns:p14="http://schemas.microsoft.com/office/powerpoint/2010/main" val="2652126225"/>
              </p:ext>
            </p:extLst>
          </p:nvPr>
        </p:nvGraphicFramePr>
        <p:xfrm>
          <a:off x="4905052" y="280416"/>
          <a:ext cx="6457892" cy="6473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a:extLst>
              <a:ext uri="{FF2B5EF4-FFF2-40B4-BE49-F238E27FC236}">
                <a16:creationId xmlns:a16="http://schemas.microsoft.com/office/drawing/2014/main" id="{6B345673-20D9-AB87-21CB-149F72141F2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11018" y="142262"/>
            <a:ext cx="3615776" cy="3615776"/>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AC3CDD0B-7F37-B13C-8BBC-E83FB4DECA6F}"/>
              </a:ext>
            </a:extLst>
          </p:cNvPr>
          <p:cNvSpPr txBox="1"/>
          <p:nvPr/>
        </p:nvSpPr>
        <p:spPr>
          <a:xfrm>
            <a:off x="518050" y="3758038"/>
            <a:ext cx="2648033" cy="3293209"/>
          </a:xfrm>
          <a:prstGeom prst="rect">
            <a:avLst/>
          </a:prstGeom>
          <a:noFill/>
        </p:spPr>
        <p:txBody>
          <a:bodyPr wrap="none" rtlCol="0">
            <a:spAutoFit/>
          </a:bodyPr>
          <a:lstStyle/>
          <a:p>
            <a:r>
              <a:rPr lang="en-US" sz="2400" b="1" dirty="0">
                <a:solidFill>
                  <a:schemeClr val="bg1">
                    <a:lumMod val="95000"/>
                  </a:schemeClr>
                </a:solidFill>
              </a:rPr>
              <a:t>Recipe For A </a:t>
            </a:r>
          </a:p>
          <a:p>
            <a:r>
              <a:rPr lang="en-US" sz="2400" b="1" dirty="0">
                <a:solidFill>
                  <a:schemeClr val="bg1">
                    <a:lumMod val="95000"/>
                  </a:schemeClr>
                </a:solidFill>
              </a:rPr>
              <a:t>Tribal Homeowner:</a:t>
            </a:r>
          </a:p>
          <a:p>
            <a:pPr algn="ctr"/>
            <a:r>
              <a:rPr lang="en-US" sz="2000" dirty="0">
                <a:solidFill>
                  <a:schemeClr val="bg1">
                    <a:lumMod val="95000"/>
                  </a:schemeClr>
                </a:solidFill>
              </a:rPr>
              <a:t>Training and Education</a:t>
            </a:r>
          </a:p>
          <a:p>
            <a:pPr algn="ctr"/>
            <a:r>
              <a:rPr lang="en-US" sz="2000" dirty="0">
                <a:solidFill>
                  <a:schemeClr val="bg1">
                    <a:lumMod val="95000"/>
                  </a:schemeClr>
                </a:solidFill>
              </a:rPr>
              <a:t>Good Jobs</a:t>
            </a:r>
          </a:p>
          <a:p>
            <a:pPr algn="ctr"/>
            <a:r>
              <a:rPr lang="en-US" sz="2000" dirty="0">
                <a:solidFill>
                  <a:schemeClr val="bg1">
                    <a:lumMod val="95000"/>
                  </a:schemeClr>
                </a:solidFill>
              </a:rPr>
              <a:t>Good Real Estate Agent</a:t>
            </a:r>
          </a:p>
          <a:p>
            <a:pPr algn="ctr"/>
            <a:r>
              <a:rPr lang="en-US" sz="2000" dirty="0">
                <a:solidFill>
                  <a:schemeClr val="bg1">
                    <a:lumMod val="95000"/>
                  </a:schemeClr>
                </a:solidFill>
              </a:rPr>
              <a:t>Good Financing </a:t>
            </a:r>
          </a:p>
          <a:p>
            <a:pPr algn="ctr"/>
            <a:endParaRPr lang="en-US" sz="2000" dirty="0">
              <a:solidFill>
                <a:schemeClr val="bg1">
                  <a:lumMod val="95000"/>
                </a:schemeClr>
              </a:solidFill>
            </a:endParaRPr>
          </a:p>
          <a:p>
            <a:pPr algn="ctr"/>
            <a:endParaRPr lang="en-US" sz="2000" dirty="0">
              <a:solidFill>
                <a:schemeClr val="bg1">
                  <a:lumMod val="95000"/>
                </a:schemeClr>
              </a:solidFill>
            </a:endParaRPr>
          </a:p>
          <a:p>
            <a:pPr algn="ctr"/>
            <a:endParaRPr lang="en-US" sz="2000" dirty="0">
              <a:solidFill>
                <a:schemeClr val="bg1">
                  <a:lumMod val="95000"/>
                </a:schemeClr>
              </a:solidFill>
            </a:endParaRPr>
          </a:p>
          <a:p>
            <a:pPr algn="ctr"/>
            <a:r>
              <a:rPr lang="en-US" sz="2000" dirty="0">
                <a:solidFill>
                  <a:schemeClr val="bg1">
                    <a:lumMod val="95000"/>
                  </a:schemeClr>
                </a:solidFill>
              </a:rPr>
              <a:t> </a:t>
            </a:r>
          </a:p>
        </p:txBody>
      </p:sp>
      <p:pic>
        <p:nvPicPr>
          <p:cNvPr id="7" name="Picture 6" descr="A white text on a black background&#10;&#10;Description automatically generated">
            <a:extLst>
              <a:ext uri="{FF2B5EF4-FFF2-40B4-BE49-F238E27FC236}">
                <a16:creationId xmlns:a16="http://schemas.microsoft.com/office/drawing/2014/main" id="{7E32D229-1A11-A731-5424-AC9D23D2FE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9538" y="2756040"/>
            <a:ext cx="1268920" cy="1522704"/>
          </a:xfrm>
          <a:prstGeom prst="rect">
            <a:avLst/>
          </a:prstGeom>
        </p:spPr>
      </p:pic>
    </p:spTree>
    <p:extLst>
      <p:ext uri="{BB962C8B-B14F-4D97-AF65-F5344CB8AC3E}">
        <p14:creationId xmlns:p14="http://schemas.microsoft.com/office/powerpoint/2010/main" val="196293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DD8E24-D3BF-8189-6D24-A4F08936142F}"/>
              </a:ext>
            </a:extLst>
          </p:cNvPr>
          <p:cNvSpPr txBox="1"/>
          <p:nvPr/>
        </p:nvSpPr>
        <p:spPr>
          <a:xfrm>
            <a:off x="419945" y="491734"/>
            <a:ext cx="6955015" cy="5219955"/>
          </a:xfrm>
          <a:prstGeom prst="rect">
            <a:avLst/>
          </a:prstGeom>
          <a:noFill/>
        </p:spPr>
        <p:txBody>
          <a:bodyPr wrap="square">
            <a:spAutoFit/>
          </a:bodyPr>
          <a:lstStyle/>
          <a:p>
            <a:pPr marL="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PYDC is developing leaders and professionals in new industries.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SPC has started training SPC and Tribal employees in project management. </a:t>
            </a:r>
          </a:p>
          <a:p>
            <a:pPr marL="342900" marR="0" lvl="0" indent="-342900">
              <a:lnSpc>
                <a:spcPct val="107000"/>
              </a:lnSpc>
              <a:spcBef>
                <a:spcPts val="0"/>
              </a:spcBef>
              <a:spcAft>
                <a:spcPts val="0"/>
              </a:spcAft>
              <a:buFont typeface="Symbol" panose="05050102010706020507" pitchFamily="18" charset="2"/>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PYDC Ventures is working with PYT WIOA to hire its clients once they have become licensed real estate agents. </a:t>
            </a:r>
          </a:p>
          <a:p>
            <a:pPr marR="0" lvl="0">
              <a:lnSpc>
                <a:spcPct val="107000"/>
              </a:lnSpc>
              <a:spcBef>
                <a:spcPts val="0"/>
              </a:spcBef>
              <a:spcAft>
                <a:spcPts val="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PYDC is working on a plan with WIOA to collaborate in developing a strong trades training program. </a:t>
            </a:r>
          </a:p>
          <a:p>
            <a:pPr marR="0" lvl="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PYDC has been awarded the USDA RBDG Grant and ARPA grant funding to develop a trades training center in New Pascua, focusing on heavy equipment tha</a:t>
            </a:r>
            <a:r>
              <a:rPr lang="en-US" kern="100" dirty="0">
                <a:latin typeface="Calibri" panose="020F0502020204030204" pitchFamily="34" charset="0"/>
                <a:ea typeface="Calibri" panose="020F0502020204030204" pitchFamily="34" charset="0"/>
                <a:cs typeface="Times New Roman" panose="02020603050405020304" pitchFamily="18" charset="0"/>
              </a:rPr>
              <a:t>t will be purchased with the USDA Grant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(see Master Plan Concept to Right). </a:t>
            </a:r>
          </a:p>
        </p:txBody>
      </p:sp>
      <p:sp>
        <p:nvSpPr>
          <p:cNvPr id="17" name="TextBox 16">
            <a:extLst>
              <a:ext uri="{FF2B5EF4-FFF2-40B4-BE49-F238E27FC236}">
                <a16:creationId xmlns:a16="http://schemas.microsoft.com/office/drawing/2014/main" id="{59410B2A-ABB0-236A-E13F-FAB460553894}"/>
              </a:ext>
            </a:extLst>
          </p:cNvPr>
          <p:cNvSpPr txBox="1"/>
          <p:nvPr/>
        </p:nvSpPr>
        <p:spPr>
          <a:xfrm>
            <a:off x="145521" y="91624"/>
            <a:ext cx="11886058"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sz="2000" b="1" dirty="0">
                <a:solidFill>
                  <a:schemeClr val="tx1"/>
                </a:solidFill>
              </a:rPr>
              <a:t>Investing in Meaningful Jobs</a:t>
            </a:r>
          </a:p>
        </p:txBody>
      </p:sp>
      <p:pic>
        <p:nvPicPr>
          <p:cNvPr id="4" name="Picture 3">
            <a:extLst>
              <a:ext uri="{FF2B5EF4-FFF2-40B4-BE49-F238E27FC236}">
                <a16:creationId xmlns:a16="http://schemas.microsoft.com/office/drawing/2014/main" id="{01C36343-0197-CACA-90C8-AC2ACC3DFD5E}"/>
              </a:ext>
            </a:extLst>
          </p:cNvPr>
          <p:cNvPicPr>
            <a:picLocks noChangeAspect="1"/>
          </p:cNvPicPr>
          <p:nvPr/>
        </p:nvPicPr>
        <p:blipFill>
          <a:blip r:embed="rId3"/>
          <a:stretch>
            <a:fillRect/>
          </a:stretch>
        </p:blipFill>
        <p:spPr>
          <a:xfrm rot="5400000">
            <a:off x="6550182" y="1515272"/>
            <a:ext cx="5797853" cy="3827455"/>
          </a:xfrm>
          <a:prstGeom prst="rect">
            <a:avLst/>
          </a:prstGeom>
        </p:spPr>
      </p:pic>
    </p:spTree>
    <p:extLst>
      <p:ext uri="{BB962C8B-B14F-4D97-AF65-F5344CB8AC3E}">
        <p14:creationId xmlns:p14="http://schemas.microsoft.com/office/powerpoint/2010/main" val="300844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6" name="Rectangle 1075">
            <a:extLst>
              <a:ext uri="{FF2B5EF4-FFF2-40B4-BE49-F238E27FC236}">
                <a16:creationId xmlns:a16="http://schemas.microsoft.com/office/drawing/2014/main" id="{3ED14C35-F5A9-4779-8E0C-5C49E2E10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9410B2A-ABB0-236A-E13F-FAB460553894}"/>
              </a:ext>
            </a:extLst>
          </p:cNvPr>
          <p:cNvSpPr txBox="1"/>
          <p:nvPr/>
        </p:nvSpPr>
        <p:spPr>
          <a:xfrm>
            <a:off x="545590" y="411480"/>
            <a:ext cx="3319114" cy="16984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2800" b="1" kern="1200" dirty="0">
                <a:solidFill>
                  <a:schemeClr val="tx2">
                    <a:lumMod val="50000"/>
                  </a:schemeClr>
                </a:solidFill>
                <a:latin typeface="+mj-lt"/>
                <a:ea typeface="+mj-ea"/>
                <a:cs typeface="+mj-cs"/>
              </a:rPr>
              <a:t>Investing in Meaningful Jobs</a:t>
            </a:r>
          </a:p>
        </p:txBody>
      </p:sp>
      <p:pic>
        <p:nvPicPr>
          <p:cNvPr id="6" name="Picture 5" descr="A room with chairs and tables&#10;&#10;Description automatically generated">
            <a:extLst>
              <a:ext uri="{FF2B5EF4-FFF2-40B4-BE49-F238E27FC236}">
                <a16:creationId xmlns:a16="http://schemas.microsoft.com/office/drawing/2014/main" id="{8C64168B-5DF2-2AE4-6D0A-82A474B8298F}"/>
              </a:ext>
            </a:extLst>
          </p:cNvPr>
          <p:cNvPicPr>
            <a:picLocks noChangeAspect="1"/>
          </p:cNvPicPr>
          <p:nvPr/>
        </p:nvPicPr>
        <p:blipFill rotWithShape="1">
          <a:blip r:embed="rId3">
            <a:extLst>
              <a:ext uri="{28A0092B-C50C-407E-A947-70E740481C1C}">
                <a14:useLocalDpi xmlns:a14="http://schemas.microsoft.com/office/drawing/2010/main" val="0"/>
              </a:ext>
            </a:extLst>
          </a:blip>
          <a:srcRect l="22689" r="19877" b="-1"/>
          <a:stretch/>
        </p:blipFill>
        <p:spPr>
          <a:xfrm>
            <a:off x="-1" y="2509525"/>
            <a:ext cx="4381499" cy="4348475"/>
          </a:xfrm>
          <a:prstGeom prst="rect">
            <a:avLst/>
          </a:prstGeom>
        </p:spPr>
      </p:pic>
      <p:pic>
        <p:nvPicPr>
          <p:cNvPr id="8" name="Picture 7" descr="A room with computers and chairs&#10;&#10;Description automatically generated">
            <a:extLst>
              <a:ext uri="{FF2B5EF4-FFF2-40B4-BE49-F238E27FC236}">
                <a16:creationId xmlns:a16="http://schemas.microsoft.com/office/drawing/2014/main" id="{6C964C64-F5B4-52CC-4227-79D45B3C04EF}"/>
              </a:ext>
            </a:extLst>
          </p:cNvPr>
          <p:cNvPicPr>
            <a:picLocks noChangeAspect="1"/>
          </p:cNvPicPr>
          <p:nvPr/>
        </p:nvPicPr>
        <p:blipFill rotWithShape="1">
          <a:blip r:embed="rId4">
            <a:extLst>
              <a:ext uri="{28A0092B-C50C-407E-A947-70E740481C1C}">
                <a14:useLocalDpi xmlns:a14="http://schemas.microsoft.com/office/drawing/2010/main" val="0"/>
              </a:ext>
            </a:extLst>
          </a:blip>
          <a:srcRect l="5551" r="7309" b="1"/>
          <a:stretch/>
        </p:blipFill>
        <p:spPr>
          <a:xfrm>
            <a:off x="8807838" y="-2"/>
            <a:ext cx="3384162" cy="2553431"/>
          </a:xfrm>
          <a:prstGeom prst="rect">
            <a:avLst/>
          </a:prstGeom>
        </p:spPr>
      </p:pic>
      <p:sp>
        <p:nvSpPr>
          <p:cNvPr id="1078" name="Rectangle 1077">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1079">
            <a:extLst>
              <a:ext uri="{FF2B5EF4-FFF2-40B4-BE49-F238E27FC236}">
                <a16:creationId xmlns:a16="http://schemas.microsoft.com/office/drawing/2014/main" id="{1D7E768C-F52C-4C8D-8D28-9E77B1F2D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9" y="2479633"/>
            <a:ext cx="4381499"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4DD8E24-D3BF-8189-6D24-A4F08936142F}"/>
              </a:ext>
            </a:extLst>
          </p:cNvPr>
          <p:cNvSpPr txBox="1"/>
          <p:nvPr/>
        </p:nvSpPr>
        <p:spPr>
          <a:xfrm>
            <a:off x="4474302" y="741055"/>
            <a:ext cx="4060098" cy="5365455"/>
          </a:xfrm>
          <a:prstGeom prst="rect">
            <a:avLst/>
          </a:prstGeom>
        </p:spPr>
        <p:txBody>
          <a:bodyPr vert="horz" lIns="91440" tIns="45720" rIns="91440" bIns="45720" rtlCol="0" anchor="ctr">
            <a:normAutofit/>
          </a:bodyPr>
          <a:lstStyle/>
          <a:p>
            <a:pPr>
              <a:lnSpc>
                <a:spcPct val="90000"/>
              </a:lnSpc>
              <a:spcAft>
                <a:spcPts val="800"/>
              </a:spcAft>
            </a:pPr>
            <a:r>
              <a:rPr lang="en-US" dirty="0">
                <a:solidFill>
                  <a:schemeClr val="tx2">
                    <a:lumMod val="50000"/>
                  </a:schemeClr>
                </a:solidFill>
                <a:effectLst/>
              </a:rPr>
              <a:t>The Pascua Yaqui Development Corporation is in the final stages of being awarded grant funding by the Department of Commerce Economic Development Administration to build a state-of-the-art trades training center near Grant Road and Fairview Ave in Tucson, near Old Pascua.</a:t>
            </a:r>
          </a:p>
          <a:p>
            <a:pPr marR="0">
              <a:lnSpc>
                <a:spcPct val="90000"/>
              </a:lnSpc>
              <a:spcBef>
                <a:spcPts val="0"/>
              </a:spcBef>
              <a:spcAft>
                <a:spcPts val="800"/>
              </a:spcAft>
            </a:pPr>
            <a:r>
              <a:rPr lang="en-US" dirty="0">
                <a:solidFill>
                  <a:schemeClr val="tx2">
                    <a:lumMod val="50000"/>
                  </a:schemeClr>
                </a:solidFill>
                <a:effectLst/>
              </a:rPr>
              <a:t>The funding also includes the purchase of heavy equipment, </a:t>
            </a:r>
            <a:r>
              <a:rPr lang="en-US" dirty="0">
                <a:solidFill>
                  <a:schemeClr val="tx2">
                    <a:lumMod val="50000"/>
                  </a:schemeClr>
                </a:solidFill>
              </a:rPr>
              <a:t>furniture, fixtures, and equipment. </a:t>
            </a:r>
          </a:p>
          <a:p>
            <a:pPr marR="0" indent="-228600">
              <a:lnSpc>
                <a:spcPct val="90000"/>
              </a:lnSpc>
              <a:spcBef>
                <a:spcPts val="0"/>
              </a:spcBef>
              <a:spcAft>
                <a:spcPts val="800"/>
              </a:spcAft>
              <a:buFont typeface="Arial" panose="020B0604020202020204" pitchFamily="34" charset="0"/>
              <a:buChar char="•"/>
            </a:pPr>
            <a:endParaRPr lang="en-US" dirty="0">
              <a:solidFill>
                <a:schemeClr val="tx2">
                  <a:lumMod val="50000"/>
                </a:schemeClr>
              </a:solidFill>
              <a:effectLst/>
            </a:endParaRPr>
          </a:p>
          <a:p>
            <a:pPr marL="342900" marR="0" lvl="0" indent="-228600">
              <a:lnSpc>
                <a:spcPct val="90000"/>
              </a:lnSpc>
              <a:spcBef>
                <a:spcPts val="0"/>
              </a:spcBef>
              <a:spcAft>
                <a:spcPts val="0"/>
              </a:spcAft>
              <a:buFont typeface="Arial" panose="020B0604020202020204" pitchFamily="34" charset="0"/>
              <a:buChar char="•"/>
            </a:pPr>
            <a:endParaRPr lang="en-US" dirty="0">
              <a:solidFill>
                <a:schemeClr val="tx2">
                  <a:lumMod val="50000"/>
                </a:schemeClr>
              </a:solidFill>
              <a:effectLst/>
            </a:endParaRPr>
          </a:p>
        </p:txBody>
      </p:sp>
      <p:pic>
        <p:nvPicPr>
          <p:cNvPr id="2" name="Picture 1" descr="Aerial view of a parking lot&#10;&#10;Description automatically generated">
            <a:extLst>
              <a:ext uri="{FF2B5EF4-FFF2-40B4-BE49-F238E27FC236}">
                <a16:creationId xmlns:a16="http://schemas.microsoft.com/office/drawing/2014/main" id="{C2017F92-BA85-5922-DBA2-83BB09EEF4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183" r="4201" b="-1"/>
          <a:stretch/>
        </p:blipFill>
        <p:spPr bwMode="auto">
          <a:xfrm>
            <a:off x="8807838" y="2617437"/>
            <a:ext cx="3416166" cy="4304571"/>
          </a:xfrm>
          <a:prstGeom prst="rect">
            <a:avLst/>
          </a:prstGeom>
          <a:noFill/>
        </p:spPr>
      </p:pic>
      <p:sp>
        <p:nvSpPr>
          <p:cNvPr id="1082" name="Rectangle 108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834" y="2516418"/>
            <a:ext cx="3416166"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4" name="Rectangle 1083">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4683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489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8DBC36-1435-A5C2-7FFF-409E742671BD}"/>
            </a:ext>
          </a:extLst>
        </p:cNvPr>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B21F714-D0D0-3B60-0A55-215E93883FC1}"/>
              </a:ext>
            </a:extLst>
          </p:cNvPr>
          <p:cNvSpPr txBox="1"/>
          <p:nvPr/>
        </p:nvSpPr>
        <p:spPr>
          <a:xfrm>
            <a:off x="640080" y="325369"/>
            <a:ext cx="4368602" cy="195684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5000" b="1">
                <a:solidFill>
                  <a:schemeClr val="tx1"/>
                </a:solidFill>
                <a:latin typeface="+mj-lt"/>
                <a:ea typeface="+mj-ea"/>
                <a:cs typeface="+mj-cs"/>
              </a:rPr>
              <a:t>Investing in Meaningful Jobs</a:t>
            </a:r>
          </a:p>
        </p:txBody>
      </p:sp>
      <p:sp>
        <p:nvSpPr>
          <p:cNvPr id="10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DEA4D3-EB0A-AB29-853A-0310902AB3CE}"/>
              </a:ext>
            </a:extLst>
          </p:cNvPr>
          <p:cNvSpPr txBox="1"/>
          <p:nvPr/>
        </p:nvSpPr>
        <p:spPr>
          <a:xfrm>
            <a:off x="640080" y="2872899"/>
            <a:ext cx="4243589" cy="3320668"/>
          </a:xfrm>
          <a:prstGeom prst="rect">
            <a:avLst/>
          </a:prstGeom>
        </p:spPr>
        <p:txBody>
          <a:bodyPr vert="horz" lIns="91440" tIns="45720" rIns="91440" bIns="45720" rtlCol="0">
            <a:normAutofit/>
          </a:bodyPr>
          <a:lstStyle/>
          <a:p>
            <a:pPr marL="0" marR="0" indent="-228600">
              <a:lnSpc>
                <a:spcPct val="90000"/>
              </a:lnSpc>
              <a:spcBef>
                <a:spcPts val="0"/>
              </a:spcBef>
              <a:spcAft>
                <a:spcPts val="600"/>
              </a:spcAft>
              <a:buFont typeface="Arial" panose="020B0604020202020204" pitchFamily="34" charset="0"/>
              <a:buChar char="•"/>
            </a:pPr>
            <a:r>
              <a:rPr lang="en-US" sz="2200" dirty="0">
                <a:effectLst/>
              </a:rPr>
              <a:t>The Workforce Training Academy USA is a new training partner with the Pascua Yaqui Tribe. </a:t>
            </a:r>
          </a:p>
          <a:p>
            <a:pPr marL="0" marR="0" indent="-228600">
              <a:lnSpc>
                <a:spcPct val="90000"/>
              </a:lnSpc>
              <a:spcBef>
                <a:spcPts val="0"/>
              </a:spcBef>
              <a:spcAft>
                <a:spcPts val="600"/>
              </a:spcAft>
              <a:buFont typeface="Arial" panose="020B0604020202020204" pitchFamily="34" charset="0"/>
              <a:buChar char="•"/>
            </a:pPr>
            <a:r>
              <a:rPr lang="en-US" sz="2200" dirty="0">
                <a:effectLst/>
              </a:rPr>
              <a:t>They are also in partnership with Empire Caterpillar</a:t>
            </a:r>
          </a:p>
          <a:p>
            <a:pPr marL="0" marR="0" indent="-228600">
              <a:lnSpc>
                <a:spcPct val="90000"/>
              </a:lnSpc>
              <a:spcBef>
                <a:spcPts val="0"/>
              </a:spcBef>
              <a:spcAft>
                <a:spcPts val="600"/>
              </a:spcAft>
              <a:buFont typeface="Arial" panose="020B0604020202020204" pitchFamily="34" charset="0"/>
              <a:buChar char="•"/>
            </a:pPr>
            <a:r>
              <a:rPr lang="en-US" sz="2200" dirty="0"/>
              <a:t>On </a:t>
            </a:r>
            <a:r>
              <a:rPr lang="en-US" sz="2200" dirty="0">
                <a:effectLst/>
              </a:rPr>
              <a:t>February 21, 2024, they graduated eight students, and 4 of those were Pascua Yaqui with certifications </a:t>
            </a:r>
            <a:r>
              <a:rPr lang="en-US" sz="2200" dirty="0"/>
              <a:t>as</a:t>
            </a:r>
            <a:r>
              <a:rPr lang="en-US" sz="2200" dirty="0">
                <a:effectLst/>
              </a:rPr>
              <a:t> Heavy Equipment Operators</a:t>
            </a:r>
          </a:p>
        </p:txBody>
      </p:sp>
      <p:pic>
        <p:nvPicPr>
          <p:cNvPr id="2" name="Picture 1" descr="A group of men standing in a room&#10;&#10;Description automatically generated">
            <a:extLst>
              <a:ext uri="{FF2B5EF4-FFF2-40B4-BE49-F238E27FC236}">
                <a16:creationId xmlns:a16="http://schemas.microsoft.com/office/drawing/2014/main" id="{757ABA99-BCBC-F6D0-98A9-959BBA8DD422}"/>
              </a:ext>
            </a:extLst>
          </p:cNvPr>
          <p:cNvPicPr>
            <a:picLocks noChangeAspect="1"/>
          </p:cNvPicPr>
          <p:nvPr/>
        </p:nvPicPr>
        <p:blipFill rotWithShape="1">
          <a:blip r:embed="rId3">
            <a:extLst>
              <a:ext uri="{28A0092B-C50C-407E-A947-70E740481C1C}">
                <a14:useLocalDpi xmlns:a14="http://schemas.microsoft.com/office/drawing/2010/main" val="0"/>
              </a:ext>
            </a:extLst>
          </a:blip>
          <a:srcRect l="12065" r="1270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89523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3A629854-8123-7A4A-979C-B0168E87731D}"/>
              </a:ext>
            </a:extLst>
          </p:cNvPr>
          <p:cNvSpPr>
            <a:spLocks noGrp="1"/>
          </p:cNvSpPr>
          <p:nvPr>
            <p:ph type="ctrTitle"/>
          </p:nvPr>
        </p:nvSpPr>
        <p:spPr>
          <a:xfrm>
            <a:off x="578888" y="1892832"/>
            <a:ext cx="2880828" cy="3071906"/>
          </a:xfrm>
        </p:spPr>
        <p:txBody>
          <a:bodyPr anchor="t">
            <a:normAutofit fontScale="90000"/>
          </a:bodyPr>
          <a:lstStyle/>
          <a:p>
            <a:pPr algn="l"/>
            <a:r>
              <a:rPr lang="en-US" sz="4000" dirty="0">
                <a:solidFill>
                  <a:srgbClr val="FFFFFF"/>
                </a:solidFill>
              </a:rPr>
              <a:t>Sonoran Pueblo Contracting:</a:t>
            </a:r>
            <a:br>
              <a:rPr lang="en-US" sz="4000" dirty="0">
                <a:solidFill>
                  <a:srgbClr val="FFFFFF"/>
                </a:solidFill>
              </a:rPr>
            </a:br>
            <a:r>
              <a:rPr lang="en-US" sz="4000" dirty="0">
                <a:solidFill>
                  <a:srgbClr val="FFFFFF"/>
                </a:solidFill>
              </a:rPr>
              <a:t>Skill Building &amp; Career Building </a:t>
            </a:r>
          </a:p>
        </p:txBody>
      </p:sp>
      <p:pic>
        <p:nvPicPr>
          <p:cNvPr id="6" name="object 8" descr="A logo of a company&#10;&#10;Description automatically generated">
            <a:extLst>
              <a:ext uri="{FF2B5EF4-FFF2-40B4-BE49-F238E27FC236}">
                <a16:creationId xmlns:a16="http://schemas.microsoft.com/office/drawing/2014/main" id="{0AA734C9-A31E-E847-909D-4D339353CFEA}"/>
              </a:ext>
            </a:extLst>
          </p:cNvPr>
          <p:cNvPicPr/>
          <p:nvPr/>
        </p:nvPicPr>
        <p:blipFill>
          <a:blip r:embed="rId2" cstate="print"/>
          <a:stretch>
            <a:fillRect/>
          </a:stretch>
        </p:blipFill>
        <p:spPr>
          <a:xfrm>
            <a:off x="7530950" y="1496784"/>
            <a:ext cx="3838090" cy="3888815"/>
          </a:xfrm>
          <a:prstGeom prst="rect">
            <a:avLst/>
          </a:prstGeom>
        </p:spPr>
      </p:pic>
    </p:spTree>
    <p:extLst>
      <p:ext uri="{BB962C8B-B14F-4D97-AF65-F5344CB8AC3E}">
        <p14:creationId xmlns:p14="http://schemas.microsoft.com/office/powerpoint/2010/main" val="3137875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371975"/>
            <a:ext cx="11706225" cy="1847850"/>
          </a:xfrm>
          <a:custGeom>
            <a:avLst/>
            <a:gdLst/>
            <a:ahLst/>
            <a:cxnLst/>
            <a:rect l="l" t="t" r="r" b="b"/>
            <a:pathLst>
              <a:path w="11706225" h="1847850">
                <a:moveTo>
                  <a:pt x="11706225" y="0"/>
                </a:moveTo>
                <a:lnTo>
                  <a:pt x="0" y="0"/>
                </a:lnTo>
                <a:lnTo>
                  <a:pt x="0" y="1847850"/>
                </a:lnTo>
                <a:lnTo>
                  <a:pt x="11706225" y="1847850"/>
                </a:lnTo>
                <a:lnTo>
                  <a:pt x="11706225" y="0"/>
                </a:lnTo>
                <a:close/>
              </a:path>
            </a:pathLst>
          </a:custGeom>
          <a:solidFill>
            <a:srgbClr val="40B9D2"/>
          </a:solidFill>
        </p:spPr>
        <p:txBody>
          <a:bodyPr wrap="square" lIns="0" tIns="0" rIns="0" bIns="0" rtlCol="0"/>
          <a:lstStyle/>
          <a:p>
            <a:endParaRPr/>
          </a:p>
        </p:txBody>
      </p:sp>
      <p:sp>
        <p:nvSpPr>
          <p:cNvPr id="3" name="object 3"/>
          <p:cNvSpPr txBox="1"/>
          <p:nvPr/>
        </p:nvSpPr>
        <p:spPr>
          <a:xfrm>
            <a:off x="1817370" y="4439221"/>
            <a:ext cx="8741410" cy="1479550"/>
          </a:xfrm>
          <a:prstGeom prst="rect">
            <a:avLst/>
          </a:prstGeom>
        </p:spPr>
        <p:txBody>
          <a:bodyPr vert="horz" wrap="square" lIns="0" tIns="16510" rIns="0" bIns="0" rtlCol="0">
            <a:spAutoFit/>
          </a:bodyPr>
          <a:lstStyle/>
          <a:p>
            <a:pPr algn="ctr">
              <a:lnSpc>
                <a:spcPts val="5705"/>
              </a:lnSpc>
              <a:spcBef>
                <a:spcPts val="130"/>
              </a:spcBef>
            </a:pPr>
            <a:r>
              <a:rPr sz="5000" b="1" spc="-85" dirty="0">
                <a:solidFill>
                  <a:srgbClr val="FFFFFF"/>
                </a:solidFill>
                <a:latin typeface="Corbel"/>
                <a:cs typeface="Corbel"/>
              </a:rPr>
              <a:t>Sonoran</a:t>
            </a:r>
            <a:r>
              <a:rPr sz="5000" b="1" spc="-310" dirty="0">
                <a:solidFill>
                  <a:srgbClr val="FFFFFF"/>
                </a:solidFill>
                <a:latin typeface="Corbel"/>
                <a:cs typeface="Corbel"/>
              </a:rPr>
              <a:t> </a:t>
            </a:r>
            <a:r>
              <a:rPr sz="5000" b="1" spc="-75" dirty="0">
                <a:solidFill>
                  <a:srgbClr val="FFFFFF"/>
                </a:solidFill>
                <a:latin typeface="Corbel"/>
                <a:cs typeface="Corbel"/>
              </a:rPr>
              <a:t>Pueblo</a:t>
            </a:r>
            <a:r>
              <a:rPr sz="5000" b="1" spc="-560" dirty="0">
                <a:solidFill>
                  <a:srgbClr val="FFFFFF"/>
                </a:solidFill>
                <a:latin typeface="Corbel"/>
                <a:cs typeface="Corbel"/>
              </a:rPr>
              <a:t> </a:t>
            </a:r>
            <a:r>
              <a:rPr sz="5000" b="1" spc="-90" dirty="0">
                <a:solidFill>
                  <a:srgbClr val="FFFFFF"/>
                </a:solidFill>
                <a:latin typeface="Corbel"/>
                <a:cs typeface="Corbel"/>
              </a:rPr>
              <a:t>Contracting,</a:t>
            </a:r>
            <a:r>
              <a:rPr sz="5000" b="1" spc="-395" dirty="0">
                <a:solidFill>
                  <a:srgbClr val="FFFFFF"/>
                </a:solidFill>
                <a:latin typeface="Corbel"/>
                <a:cs typeface="Corbel"/>
              </a:rPr>
              <a:t> </a:t>
            </a:r>
            <a:r>
              <a:rPr sz="5000" b="1" spc="-25" dirty="0">
                <a:solidFill>
                  <a:srgbClr val="FFFFFF"/>
                </a:solidFill>
                <a:latin typeface="Corbel"/>
                <a:cs typeface="Corbel"/>
              </a:rPr>
              <a:t>LLC</a:t>
            </a:r>
            <a:endParaRPr sz="5000">
              <a:latin typeface="Corbel"/>
              <a:cs typeface="Corbel"/>
            </a:endParaRPr>
          </a:p>
          <a:p>
            <a:pPr marR="190500" algn="ctr">
              <a:lnSpc>
                <a:spcPts val="5705"/>
              </a:lnSpc>
            </a:pPr>
            <a:r>
              <a:rPr sz="5000" spc="-440" dirty="0">
                <a:solidFill>
                  <a:srgbClr val="FFFFFF"/>
                </a:solidFill>
                <a:latin typeface="Corbel"/>
                <a:cs typeface="Corbel"/>
              </a:rPr>
              <a:t>Y</a:t>
            </a:r>
            <a:r>
              <a:rPr sz="5000" spc="-60" dirty="0">
                <a:solidFill>
                  <a:srgbClr val="FFFFFF"/>
                </a:solidFill>
                <a:latin typeface="Corbel"/>
                <a:cs typeface="Corbel"/>
              </a:rPr>
              <a:t>o</a:t>
            </a:r>
            <a:r>
              <a:rPr sz="5000" spc="-55" dirty="0">
                <a:solidFill>
                  <a:srgbClr val="FFFFFF"/>
                </a:solidFill>
                <a:latin typeface="Corbel"/>
                <a:cs typeface="Corbel"/>
              </a:rPr>
              <a:t>u</a:t>
            </a:r>
            <a:r>
              <a:rPr sz="5000" spc="265" dirty="0">
                <a:solidFill>
                  <a:srgbClr val="FFFFFF"/>
                </a:solidFill>
                <a:latin typeface="Corbel"/>
                <a:cs typeface="Corbel"/>
              </a:rPr>
              <a:t>r</a:t>
            </a:r>
            <a:r>
              <a:rPr sz="5000" spc="-395" dirty="0">
                <a:solidFill>
                  <a:srgbClr val="FFFFFF"/>
                </a:solidFill>
                <a:latin typeface="Corbel"/>
                <a:cs typeface="Corbel"/>
              </a:rPr>
              <a:t>T</a:t>
            </a:r>
            <a:r>
              <a:rPr sz="5000" spc="-114" dirty="0">
                <a:solidFill>
                  <a:srgbClr val="FFFFFF"/>
                </a:solidFill>
                <a:latin typeface="Corbel"/>
                <a:cs typeface="Corbel"/>
              </a:rPr>
              <a:t>r</a:t>
            </a:r>
            <a:r>
              <a:rPr sz="5000" spc="-55" dirty="0">
                <a:solidFill>
                  <a:srgbClr val="FFFFFF"/>
                </a:solidFill>
                <a:latin typeface="Corbel"/>
                <a:cs typeface="Corbel"/>
              </a:rPr>
              <a:t>u</a:t>
            </a:r>
            <a:r>
              <a:rPr sz="5000" spc="-85" dirty="0">
                <a:solidFill>
                  <a:srgbClr val="FFFFFF"/>
                </a:solidFill>
                <a:latin typeface="Corbel"/>
                <a:cs typeface="Corbel"/>
              </a:rPr>
              <a:t>s</a:t>
            </a:r>
            <a:r>
              <a:rPr sz="5000" spc="-100" dirty="0">
                <a:solidFill>
                  <a:srgbClr val="FFFFFF"/>
                </a:solidFill>
                <a:latin typeface="Corbel"/>
                <a:cs typeface="Corbel"/>
              </a:rPr>
              <a:t>t</a:t>
            </a:r>
            <a:r>
              <a:rPr sz="5000" spc="-105" dirty="0">
                <a:solidFill>
                  <a:srgbClr val="FFFFFF"/>
                </a:solidFill>
                <a:latin typeface="Corbel"/>
                <a:cs typeface="Corbel"/>
              </a:rPr>
              <a:t>e</a:t>
            </a:r>
            <a:r>
              <a:rPr sz="5000" dirty="0">
                <a:solidFill>
                  <a:srgbClr val="FFFFFF"/>
                </a:solidFill>
                <a:latin typeface="Corbel"/>
                <a:cs typeface="Corbel"/>
              </a:rPr>
              <a:t>d</a:t>
            </a:r>
            <a:r>
              <a:rPr sz="5000" spc="-395" dirty="0">
                <a:solidFill>
                  <a:srgbClr val="FFFFFF"/>
                </a:solidFill>
                <a:latin typeface="Corbel"/>
                <a:cs typeface="Corbel"/>
              </a:rPr>
              <a:t> </a:t>
            </a:r>
            <a:r>
              <a:rPr sz="5000" spc="-10" dirty="0">
                <a:solidFill>
                  <a:srgbClr val="FFFFFF"/>
                </a:solidFill>
                <a:latin typeface="Corbel"/>
                <a:cs typeface="Corbel"/>
              </a:rPr>
              <a:t>Builder</a:t>
            </a:r>
            <a:endParaRPr sz="5000">
              <a:latin typeface="Corbel"/>
              <a:cs typeface="Corbel"/>
            </a:endParaRPr>
          </a:p>
        </p:txBody>
      </p:sp>
      <p:pic>
        <p:nvPicPr>
          <p:cNvPr id="4" name="object 4"/>
          <p:cNvPicPr/>
          <p:nvPr/>
        </p:nvPicPr>
        <p:blipFill>
          <a:blip r:embed="rId2" cstate="print"/>
          <a:stretch>
            <a:fillRect/>
          </a:stretch>
        </p:blipFill>
        <p:spPr>
          <a:xfrm>
            <a:off x="762000" y="190500"/>
            <a:ext cx="5981700" cy="3943350"/>
          </a:xfrm>
          <a:prstGeom prst="rect">
            <a:avLst/>
          </a:prstGeom>
        </p:spPr>
      </p:pic>
      <p:pic>
        <p:nvPicPr>
          <p:cNvPr id="5" name="object 5"/>
          <p:cNvPicPr/>
          <p:nvPr/>
        </p:nvPicPr>
        <p:blipFill>
          <a:blip r:embed="rId3" cstate="print"/>
          <a:stretch>
            <a:fillRect/>
          </a:stretch>
        </p:blipFill>
        <p:spPr>
          <a:xfrm>
            <a:off x="7759949" y="316108"/>
            <a:ext cx="3421064" cy="342894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20525" y="762000"/>
            <a:ext cx="371475" cy="5324475"/>
          </a:xfrm>
          <a:custGeom>
            <a:avLst/>
            <a:gdLst/>
            <a:ahLst/>
            <a:cxnLst/>
            <a:rect l="l" t="t" r="r" b="b"/>
            <a:pathLst>
              <a:path w="371475" h="5324475">
                <a:moveTo>
                  <a:pt x="0" y="5324475"/>
                </a:moveTo>
                <a:lnTo>
                  <a:pt x="371475" y="5324475"/>
                </a:lnTo>
                <a:lnTo>
                  <a:pt x="371475" y="0"/>
                </a:lnTo>
                <a:lnTo>
                  <a:pt x="0" y="0"/>
                </a:lnTo>
                <a:lnTo>
                  <a:pt x="0" y="5324475"/>
                </a:lnTo>
                <a:close/>
              </a:path>
            </a:pathLst>
          </a:custGeom>
          <a:solidFill>
            <a:srgbClr val="C7C7C7">
              <a:alpha val="49803"/>
            </a:srgbClr>
          </a:solidFill>
        </p:spPr>
        <p:txBody>
          <a:bodyPr wrap="square" lIns="0" tIns="0" rIns="0" bIns="0" rtlCol="0"/>
          <a:lstStyle/>
          <a:p>
            <a:endParaRPr/>
          </a:p>
        </p:txBody>
      </p:sp>
      <p:sp>
        <p:nvSpPr>
          <p:cNvPr id="3" name="object 3"/>
          <p:cNvSpPr txBox="1"/>
          <p:nvPr/>
        </p:nvSpPr>
        <p:spPr>
          <a:xfrm>
            <a:off x="87312" y="922337"/>
            <a:ext cx="3399154" cy="4289425"/>
          </a:xfrm>
          <a:prstGeom prst="rect">
            <a:avLst/>
          </a:prstGeom>
        </p:spPr>
        <p:txBody>
          <a:bodyPr vert="horz" wrap="square" lIns="0" tIns="136525" rIns="0" bIns="0" rtlCol="0">
            <a:spAutoFit/>
          </a:bodyPr>
          <a:lstStyle/>
          <a:p>
            <a:pPr marL="12700">
              <a:lnSpc>
                <a:spcPct val="100000"/>
              </a:lnSpc>
              <a:spcBef>
                <a:spcPts val="1075"/>
              </a:spcBef>
            </a:pPr>
            <a:r>
              <a:rPr sz="2000" b="1" spc="-10" dirty="0">
                <a:solidFill>
                  <a:srgbClr val="FFFFFF"/>
                </a:solidFill>
                <a:latin typeface="Corbel"/>
                <a:cs typeface="Corbel"/>
              </a:rPr>
              <a:t>VISION</a:t>
            </a:r>
            <a:endParaRPr sz="2000">
              <a:latin typeface="Corbel"/>
              <a:cs typeface="Corbel"/>
            </a:endParaRPr>
          </a:p>
          <a:p>
            <a:pPr marL="193675" marR="5080">
              <a:lnSpc>
                <a:spcPct val="89700"/>
              </a:lnSpc>
              <a:spcBef>
                <a:spcPts val="1225"/>
              </a:spcBef>
            </a:pPr>
            <a:r>
              <a:rPr sz="2000" dirty="0">
                <a:solidFill>
                  <a:srgbClr val="FFFFFF"/>
                </a:solidFill>
                <a:latin typeface="Corbel"/>
                <a:cs typeface="Corbel"/>
              </a:rPr>
              <a:t>Sonoran</a:t>
            </a:r>
            <a:r>
              <a:rPr sz="2000" spc="-85" dirty="0">
                <a:solidFill>
                  <a:srgbClr val="FFFFFF"/>
                </a:solidFill>
                <a:latin typeface="Corbel"/>
                <a:cs typeface="Corbel"/>
              </a:rPr>
              <a:t> </a:t>
            </a:r>
            <a:r>
              <a:rPr sz="2000" dirty="0">
                <a:solidFill>
                  <a:srgbClr val="FFFFFF"/>
                </a:solidFill>
                <a:latin typeface="Corbel"/>
                <a:cs typeface="Corbel"/>
              </a:rPr>
              <a:t>Pueblo</a:t>
            </a:r>
            <a:r>
              <a:rPr sz="2000" spc="-25" dirty="0">
                <a:solidFill>
                  <a:srgbClr val="FFFFFF"/>
                </a:solidFill>
                <a:latin typeface="Corbel"/>
                <a:cs typeface="Corbel"/>
              </a:rPr>
              <a:t> </a:t>
            </a:r>
            <a:r>
              <a:rPr sz="2000" spc="-10" dirty="0">
                <a:solidFill>
                  <a:srgbClr val="FFFFFF"/>
                </a:solidFill>
                <a:latin typeface="Corbel"/>
                <a:cs typeface="Corbel"/>
              </a:rPr>
              <a:t>Contracting, </a:t>
            </a:r>
            <a:r>
              <a:rPr sz="2000" dirty="0">
                <a:solidFill>
                  <a:srgbClr val="FFFFFF"/>
                </a:solidFill>
                <a:latin typeface="Corbel"/>
                <a:cs typeface="Corbel"/>
              </a:rPr>
              <a:t>LLC</a:t>
            </a:r>
            <a:r>
              <a:rPr sz="2000" spc="-75" dirty="0">
                <a:solidFill>
                  <a:srgbClr val="FFFFFF"/>
                </a:solidFill>
                <a:latin typeface="Corbel"/>
                <a:cs typeface="Corbel"/>
              </a:rPr>
              <a:t> </a:t>
            </a:r>
            <a:r>
              <a:rPr sz="2000" dirty="0">
                <a:solidFill>
                  <a:srgbClr val="FFFFFF"/>
                </a:solidFill>
                <a:latin typeface="Corbel"/>
                <a:cs typeface="Corbel"/>
              </a:rPr>
              <a:t>is</a:t>
            </a:r>
            <a:r>
              <a:rPr sz="2000" spc="-70" dirty="0">
                <a:solidFill>
                  <a:srgbClr val="FFFFFF"/>
                </a:solidFill>
                <a:latin typeface="Corbel"/>
                <a:cs typeface="Corbel"/>
              </a:rPr>
              <a:t> </a:t>
            </a:r>
            <a:r>
              <a:rPr sz="2000" dirty="0">
                <a:solidFill>
                  <a:srgbClr val="FFFFFF"/>
                </a:solidFill>
                <a:latin typeface="Corbel"/>
                <a:cs typeface="Corbel"/>
              </a:rPr>
              <a:t>the</a:t>
            </a:r>
            <a:r>
              <a:rPr sz="2000" spc="-40" dirty="0">
                <a:solidFill>
                  <a:srgbClr val="FFFFFF"/>
                </a:solidFill>
                <a:latin typeface="Corbel"/>
                <a:cs typeface="Corbel"/>
              </a:rPr>
              <a:t> </a:t>
            </a:r>
            <a:r>
              <a:rPr sz="2000" dirty="0">
                <a:solidFill>
                  <a:srgbClr val="FFFFFF"/>
                </a:solidFill>
                <a:latin typeface="Corbel"/>
                <a:cs typeface="Corbel"/>
              </a:rPr>
              <a:t>premier</a:t>
            </a:r>
            <a:r>
              <a:rPr sz="2000" spc="50" dirty="0">
                <a:solidFill>
                  <a:srgbClr val="FFFFFF"/>
                </a:solidFill>
                <a:latin typeface="Corbel"/>
                <a:cs typeface="Corbel"/>
              </a:rPr>
              <a:t> </a:t>
            </a:r>
            <a:r>
              <a:rPr sz="2000" dirty="0">
                <a:solidFill>
                  <a:srgbClr val="FFFFFF"/>
                </a:solidFill>
                <a:latin typeface="Corbel"/>
                <a:cs typeface="Corbel"/>
              </a:rPr>
              <a:t>Federal</a:t>
            </a:r>
            <a:r>
              <a:rPr sz="2000" spc="-30" dirty="0">
                <a:solidFill>
                  <a:srgbClr val="FFFFFF"/>
                </a:solidFill>
                <a:latin typeface="Corbel"/>
                <a:cs typeface="Corbel"/>
              </a:rPr>
              <a:t> </a:t>
            </a:r>
            <a:r>
              <a:rPr sz="2000" spc="-25" dirty="0">
                <a:solidFill>
                  <a:srgbClr val="FFFFFF"/>
                </a:solidFill>
                <a:latin typeface="Corbel"/>
                <a:cs typeface="Corbel"/>
              </a:rPr>
              <a:t>and </a:t>
            </a:r>
            <a:r>
              <a:rPr sz="2000" spc="-20" dirty="0">
                <a:solidFill>
                  <a:srgbClr val="FFFFFF"/>
                </a:solidFill>
                <a:latin typeface="Corbel"/>
                <a:cs typeface="Corbel"/>
              </a:rPr>
              <a:t>Tribal</a:t>
            </a:r>
            <a:r>
              <a:rPr sz="2000" spc="-45" dirty="0">
                <a:solidFill>
                  <a:srgbClr val="FFFFFF"/>
                </a:solidFill>
                <a:latin typeface="Corbel"/>
                <a:cs typeface="Corbel"/>
              </a:rPr>
              <a:t> </a:t>
            </a:r>
            <a:r>
              <a:rPr sz="2000" dirty="0">
                <a:solidFill>
                  <a:srgbClr val="FFFFFF"/>
                </a:solidFill>
                <a:latin typeface="Corbel"/>
                <a:cs typeface="Corbel"/>
              </a:rPr>
              <a:t>contracting</a:t>
            </a:r>
            <a:r>
              <a:rPr sz="2000" spc="-50" dirty="0">
                <a:solidFill>
                  <a:srgbClr val="FFFFFF"/>
                </a:solidFill>
                <a:latin typeface="Corbel"/>
                <a:cs typeface="Corbel"/>
              </a:rPr>
              <a:t> </a:t>
            </a:r>
            <a:r>
              <a:rPr sz="2000" spc="-10" dirty="0">
                <a:solidFill>
                  <a:srgbClr val="FFFFFF"/>
                </a:solidFill>
                <a:latin typeface="Corbel"/>
                <a:cs typeface="Corbel"/>
              </a:rPr>
              <a:t>partner </a:t>
            </a:r>
            <a:r>
              <a:rPr sz="2000" dirty="0">
                <a:solidFill>
                  <a:srgbClr val="FFFFFF"/>
                </a:solidFill>
                <a:latin typeface="Corbel"/>
                <a:cs typeface="Corbel"/>
              </a:rPr>
              <a:t>across </a:t>
            </a:r>
            <a:r>
              <a:rPr sz="2000" spc="-10" dirty="0">
                <a:solidFill>
                  <a:srgbClr val="FFFFFF"/>
                </a:solidFill>
                <a:latin typeface="Corbel"/>
                <a:cs typeface="Corbel"/>
              </a:rPr>
              <a:t>Indian</a:t>
            </a:r>
            <a:r>
              <a:rPr sz="2000" spc="-105" dirty="0">
                <a:solidFill>
                  <a:srgbClr val="FFFFFF"/>
                </a:solidFill>
                <a:latin typeface="Corbel"/>
                <a:cs typeface="Corbel"/>
              </a:rPr>
              <a:t> </a:t>
            </a:r>
            <a:r>
              <a:rPr sz="2000" spc="-10" dirty="0">
                <a:solidFill>
                  <a:srgbClr val="FFFFFF"/>
                </a:solidFill>
                <a:latin typeface="Corbel"/>
                <a:cs typeface="Corbel"/>
              </a:rPr>
              <a:t>Country.</a:t>
            </a:r>
            <a:endParaRPr sz="2000">
              <a:latin typeface="Corbel"/>
              <a:cs typeface="Corbel"/>
            </a:endParaRPr>
          </a:p>
          <a:p>
            <a:pPr>
              <a:lnSpc>
                <a:spcPct val="100000"/>
              </a:lnSpc>
              <a:spcBef>
                <a:spcPts val="1315"/>
              </a:spcBef>
            </a:pPr>
            <a:endParaRPr sz="2000">
              <a:latin typeface="Corbel"/>
              <a:cs typeface="Corbel"/>
            </a:endParaRPr>
          </a:p>
          <a:p>
            <a:pPr marL="12700">
              <a:lnSpc>
                <a:spcPct val="100000"/>
              </a:lnSpc>
            </a:pPr>
            <a:r>
              <a:rPr sz="2000" b="1" spc="-10" dirty="0">
                <a:solidFill>
                  <a:srgbClr val="FFFFFF"/>
                </a:solidFill>
                <a:latin typeface="Corbel"/>
                <a:cs typeface="Corbel"/>
              </a:rPr>
              <a:t>MISSION</a:t>
            </a:r>
            <a:endParaRPr sz="2000">
              <a:latin typeface="Corbel"/>
              <a:cs typeface="Corbel"/>
            </a:endParaRPr>
          </a:p>
          <a:p>
            <a:pPr marL="193675" marR="234315">
              <a:lnSpc>
                <a:spcPct val="90100"/>
              </a:lnSpc>
              <a:spcBef>
                <a:spcPts val="1220"/>
              </a:spcBef>
            </a:pPr>
            <a:r>
              <a:rPr sz="2000" dirty="0">
                <a:solidFill>
                  <a:srgbClr val="FFFFFF"/>
                </a:solidFill>
                <a:latin typeface="Corbel"/>
                <a:cs typeface="Corbel"/>
              </a:rPr>
              <a:t>SPC</a:t>
            </a:r>
            <a:r>
              <a:rPr sz="2000" spc="-35" dirty="0">
                <a:solidFill>
                  <a:srgbClr val="FFFFFF"/>
                </a:solidFill>
                <a:latin typeface="Corbel"/>
                <a:cs typeface="Corbel"/>
              </a:rPr>
              <a:t> </a:t>
            </a:r>
            <a:r>
              <a:rPr sz="2000" dirty="0">
                <a:solidFill>
                  <a:srgbClr val="FFFFFF"/>
                </a:solidFill>
                <a:latin typeface="Corbel"/>
                <a:cs typeface="Corbel"/>
              </a:rPr>
              <a:t>focuses</a:t>
            </a:r>
            <a:r>
              <a:rPr sz="2000" spc="-100" dirty="0">
                <a:solidFill>
                  <a:srgbClr val="FFFFFF"/>
                </a:solidFill>
                <a:latin typeface="Corbel"/>
                <a:cs typeface="Corbel"/>
              </a:rPr>
              <a:t> </a:t>
            </a:r>
            <a:r>
              <a:rPr sz="2000" dirty="0">
                <a:solidFill>
                  <a:srgbClr val="FFFFFF"/>
                </a:solidFill>
                <a:latin typeface="Corbel"/>
                <a:cs typeface="Corbel"/>
              </a:rPr>
              <a:t>on</a:t>
            </a:r>
            <a:r>
              <a:rPr sz="2000" spc="20" dirty="0">
                <a:solidFill>
                  <a:srgbClr val="FFFFFF"/>
                </a:solidFill>
                <a:latin typeface="Corbel"/>
                <a:cs typeface="Corbel"/>
              </a:rPr>
              <a:t> </a:t>
            </a:r>
            <a:r>
              <a:rPr sz="2000" dirty="0">
                <a:solidFill>
                  <a:srgbClr val="FFFFFF"/>
                </a:solidFill>
                <a:latin typeface="Corbel"/>
                <a:cs typeface="Corbel"/>
              </a:rPr>
              <a:t>Federal</a:t>
            </a:r>
            <a:r>
              <a:rPr sz="2000" spc="20" dirty="0">
                <a:solidFill>
                  <a:srgbClr val="FFFFFF"/>
                </a:solidFill>
                <a:latin typeface="Corbel"/>
                <a:cs typeface="Corbel"/>
              </a:rPr>
              <a:t> </a:t>
            </a:r>
            <a:r>
              <a:rPr sz="2000" spc="-25" dirty="0">
                <a:solidFill>
                  <a:srgbClr val="FFFFFF"/>
                </a:solidFill>
                <a:latin typeface="Corbel"/>
                <a:cs typeface="Corbel"/>
              </a:rPr>
              <a:t>and </a:t>
            </a:r>
            <a:r>
              <a:rPr sz="2000" spc="-20" dirty="0">
                <a:solidFill>
                  <a:srgbClr val="FFFFFF"/>
                </a:solidFill>
                <a:latin typeface="Corbel"/>
                <a:cs typeface="Corbel"/>
              </a:rPr>
              <a:t>Tribal</a:t>
            </a:r>
            <a:r>
              <a:rPr sz="2000" spc="-35" dirty="0">
                <a:solidFill>
                  <a:srgbClr val="FFFFFF"/>
                </a:solidFill>
                <a:latin typeface="Corbel"/>
                <a:cs typeface="Corbel"/>
              </a:rPr>
              <a:t> </a:t>
            </a:r>
            <a:r>
              <a:rPr sz="2000" dirty="0">
                <a:solidFill>
                  <a:srgbClr val="FFFFFF"/>
                </a:solidFill>
                <a:latin typeface="Corbel"/>
                <a:cs typeface="Corbel"/>
              </a:rPr>
              <a:t>construction</a:t>
            </a:r>
            <a:r>
              <a:rPr sz="2000" spc="-35" dirty="0">
                <a:solidFill>
                  <a:srgbClr val="FFFFFF"/>
                </a:solidFill>
                <a:latin typeface="Corbel"/>
                <a:cs typeface="Corbel"/>
              </a:rPr>
              <a:t> </a:t>
            </a:r>
            <a:r>
              <a:rPr sz="2000" spc="-10" dirty="0">
                <a:solidFill>
                  <a:srgbClr val="FFFFFF"/>
                </a:solidFill>
                <a:latin typeface="Corbel"/>
                <a:cs typeface="Corbel"/>
              </a:rPr>
              <a:t>projects </a:t>
            </a:r>
            <a:r>
              <a:rPr sz="2000" dirty="0">
                <a:solidFill>
                  <a:srgbClr val="FFFFFF"/>
                </a:solidFill>
                <a:latin typeface="Corbel"/>
                <a:cs typeface="Corbel"/>
              </a:rPr>
              <a:t>that</a:t>
            </a:r>
            <a:r>
              <a:rPr sz="2000" spc="-65" dirty="0">
                <a:solidFill>
                  <a:srgbClr val="FFFFFF"/>
                </a:solidFill>
                <a:latin typeface="Corbel"/>
                <a:cs typeface="Corbel"/>
              </a:rPr>
              <a:t> </a:t>
            </a:r>
            <a:r>
              <a:rPr sz="2000" dirty="0">
                <a:solidFill>
                  <a:srgbClr val="FFFFFF"/>
                </a:solidFill>
                <a:latin typeface="Corbel"/>
                <a:cs typeface="Corbel"/>
              </a:rPr>
              <a:t>generate</a:t>
            </a:r>
            <a:r>
              <a:rPr sz="2000" spc="-10" dirty="0">
                <a:solidFill>
                  <a:srgbClr val="FFFFFF"/>
                </a:solidFill>
                <a:latin typeface="Corbel"/>
                <a:cs typeface="Corbel"/>
              </a:rPr>
              <a:t> </a:t>
            </a:r>
            <a:r>
              <a:rPr sz="2000" dirty="0">
                <a:solidFill>
                  <a:srgbClr val="FFFFFF"/>
                </a:solidFill>
                <a:latin typeface="Corbel"/>
                <a:cs typeface="Corbel"/>
              </a:rPr>
              <a:t>economic</a:t>
            </a:r>
            <a:r>
              <a:rPr sz="2000" spc="-30" dirty="0">
                <a:solidFill>
                  <a:srgbClr val="FFFFFF"/>
                </a:solidFill>
                <a:latin typeface="Corbel"/>
                <a:cs typeface="Corbel"/>
              </a:rPr>
              <a:t> </a:t>
            </a:r>
            <a:r>
              <a:rPr sz="2000" spc="-25" dirty="0">
                <a:solidFill>
                  <a:srgbClr val="FFFFFF"/>
                </a:solidFill>
                <a:latin typeface="Corbel"/>
                <a:cs typeface="Corbel"/>
              </a:rPr>
              <a:t>and </a:t>
            </a:r>
            <a:r>
              <a:rPr sz="2000" dirty="0">
                <a:solidFill>
                  <a:srgbClr val="FFFFFF"/>
                </a:solidFill>
                <a:latin typeface="Corbel"/>
                <a:cs typeface="Corbel"/>
              </a:rPr>
              <a:t>career </a:t>
            </a:r>
            <a:r>
              <a:rPr sz="2000" spc="-10" dirty="0">
                <a:solidFill>
                  <a:srgbClr val="FFFFFF"/>
                </a:solidFill>
                <a:latin typeface="Corbel"/>
                <a:cs typeface="Corbel"/>
              </a:rPr>
              <a:t>opportunities</a:t>
            </a:r>
            <a:r>
              <a:rPr sz="2000" spc="85" dirty="0">
                <a:solidFill>
                  <a:srgbClr val="FFFFFF"/>
                </a:solidFill>
                <a:latin typeface="Corbel"/>
                <a:cs typeface="Corbel"/>
              </a:rPr>
              <a:t> </a:t>
            </a:r>
            <a:r>
              <a:rPr sz="2000" dirty="0">
                <a:solidFill>
                  <a:srgbClr val="FFFFFF"/>
                </a:solidFill>
                <a:latin typeface="Corbel"/>
                <a:cs typeface="Corbel"/>
              </a:rPr>
              <a:t>for</a:t>
            </a:r>
            <a:r>
              <a:rPr sz="2000" spc="-60" dirty="0">
                <a:solidFill>
                  <a:srgbClr val="FFFFFF"/>
                </a:solidFill>
                <a:latin typeface="Corbel"/>
                <a:cs typeface="Corbel"/>
              </a:rPr>
              <a:t> </a:t>
            </a:r>
            <a:r>
              <a:rPr sz="2000" spc="-25" dirty="0">
                <a:solidFill>
                  <a:srgbClr val="FFFFFF"/>
                </a:solidFill>
                <a:latin typeface="Corbel"/>
                <a:cs typeface="Corbel"/>
              </a:rPr>
              <a:t>our </a:t>
            </a:r>
            <a:r>
              <a:rPr sz="2000" dirty="0">
                <a:solidFill>
                  <a:srgbClr val="FFFFFF"/>
                </a:solidFill>
                <a:latin typeface="Corbel"/>
                <a:cs typeface="Corbel"/>
              </a:rPr>
              <a:t>employees</a:t>
            </a:r>
            <a:r>
              <a:rPr sz="2000" spc="-5" dirty="0">
                <a:solidFill>
                  <a:srgbClr val="FFFFFF"/>
                </a:solidFill>
                <a:latin typeface="Corbel"/>
                <a:cs typeface="Corbel"/>
              </a:rPr>
              <a:t> </a:t>
            </a:r>
            <a:r>
              <a:rPr sz="2000" dirty="0">
                <a:solidFill>
                  <a:srgbClr val="FFFFFF"/>
                </a:solidFill>
                <a:latin typeface="Corbel"/>
                <a:cs typeface="Corbel"/>
              </a:rPr>
              <a:t>and</a:t>
            </a:r>
            <a:r>
              <a:rPr sz="2000" spc="-100" dirty="0">
                <a:solidFill>
                  <a:srgbClr val="FFFFFF"/>
                </a:solidFill>
                <a:latin typeface="Corbel"/>
                <a:cs typeface="Corbel"/>
              </a:rPr>
              <a:t> </a:t>
            </a:r>
            <a:r>
              <a:rPr sz="2000" spc="-25" dirty="0">
                <a:solidFill>
                  <a:srgbClr val="FFFFFF"/>
                </a:solidFill>
                <a:latin typeface="Corbel"/>
                <a:cs typeface="Corbel"/>
              </a:rPr>
              <a:t>our </a:t>
            </a:r>
            <a:r>
              <a:rPr sz="2000" spc="-10" dirty="0">
                <a:solidFill>
                  <a:srgbClr val="FFFFFF"/>
                </a:solidFill>
                <a:latin typeface="Corbel"/>
                <a:cs typeface="Corbel"/>
              </a:rPr>
              <a:t>community.</a:t>
            </a:r>
            <a:endParaRPr sz="2000">
              <a:latin typeface="Corbel"/>
              <a:cs typeface="Corbel"/>
            </a:endParaRPr>
          </a:p>
        </p:txBody>
      </p:sp>
      <p:pic>
        <p:nvPicPr>
          <p:cNvPr id="4" name="object 4"/>
          <p:cNvPicPr/>
          <p:nvPr/>
        </p:nvPicPr>
        <p:blipFill>
          <a:blip r:embed="rId2" cstate="print"/>
          <a:stretch>
            <a:fillRect/>
          </a:stretch>
        </p:blipFill>
        <p:spPr>
          <a:xfrm>
            <a:off x="3752850" y="704850"/>
            <a:ext cx="7886700" cy="54102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57C9C3CE48AB43807A2B2BBC021B68" ma:contentTypeVersion="16" ma:contentTypeDescription="Create a new document." ma:contentTypeScope="" ma:versionID="c4f0741dd95a30e90c3cf977d95b5a14">
  <xsd:schema xmlns:xsd="http://www.w3.org/2001/XMLSchema" xmlns:xs="http://www.w3.org/2001/XMLSchema" xmlns:p="http://schemas.microsoft.com/office/2006/metadata/properties" xmlns:ns2="7275c497-f9ee-4928-92bc-548289b37429" xmlns:ns3="0bfe741e-9eca-4f01-90f2-939183f19d24" targetNamespace="http://schemas.microsoft.com/office/2006/metadata/properties" ma:root="true" ma:fieldsID="12ae29ed94e370c4482e339f14f554af" ns2:_="" ns3:_="">
    <xsd:import namespace="7275c497-f9ee-4928-92bc-548289b37429"/>
    <xsd:import namespace="0bfe741e-9eca-4f01-90f2-939183f19d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5c497-f9ee-4928-92bc-548289b374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b8afe34-2bfd-4bac-9813-93dbf9691d0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Flow_SignoffStatus" ma:index="22" nillable="true" ma:displayName="Sign-off status" ma:internalName="Sign_x002d_off_x0020_status">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fe741e-9eca-4f01-90f2-939183f19d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37b32d1-9ec4-4c82-9f5d-60c5422df62a}" ma:internalName="TaxCatchAll" ma:showField="CatchAllData" ma:web="0bfe741e-9eca-4f01-90f2-939183f19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275c497-f9ee-4928-92bc-548289b37429">
      <Terms xmlns="http://schemas.microsoft.com/office/infopath/2007/PartnerControls"/>
    </lcf76f155ced4ddcb4097134ff3c332f>
    <TaxCatchAll xmlns="0bfe741e-9eca-4f01-90f2-939183f19d24" xsi:nil="true"/>
    <_Flow_SignoffStatus xmlns="7275c497-f9ee-4928-92bc-548289b3742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F9E526-D94B-44BD-88DE-2A15FE874F7B}"/>
</file>

<file path=customXml/itemProps2.xml><?xml version="1.0" encoding="utf-8"?>
<ds:datastoreItem xmlns:ds="http://schemas.openxmlformats.org/officeDocument/2006/customXml" ds:itemID="{EFE7B8BF-97B9-41D6-A8C8-2B18156DB930}">
  <ds:schemaRefs>
    <ds:schemaRef ds:uri="http://schemas.microsoft.com/office/2006/metadata/properties"/>
    <ds:schemaRef ds:uri="http://schemas.microsoft.com/office/infopath/2007/PartnerControls"/>
    <ds:schemaRef ds:uri="bc70b594-0d82-4b8d-a73a-a4838bbaeac4"/>
    <ds:schemaRef ds:uri="2ab371c6-33f0-46ae-952c-fd184e653c18"/>
  </ds:schemaRefs>
</ds:datastoreItem>
</file>

<file path=customXml/itemProps3.xml><?xml version="1.0" encoding="utf-8"?>
<ds:datastoreItem xmlns:ds="http://schemas.openxmlformats.org/officeDocument/2006/customXml" ds:itemID="{516E5032-B774-45D8-8624-263F2E2A00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1771</TotalTime>
  <Words>2487</Words>
  <Application>Microsoft Office PowerPoint</Application>
  <PresentationFormat>Widescreen</PresentationFormat>
  <Paragraphs>295</Paragraphs>
  <Slides>29</Slides>
  <Notes>9</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29</vt:i4>
      </vt:variant>
    </vt:vector>
  </HeadingPairs>
  <TitlesOfParts>
    <vt:vector size="50" baseType="lpstr">
      <vt:lpstr>MS Mincho</vt:lpstr>
      <vt:lpstr>Aharoni</vt:lpstr>
      <vt:lpstr>Arial</vt:lpstr>
      <vt:lpstr>Barlow SemiCondensed Heavy</vt:lpstr>
      <vt:lpstr>Book Antiqua</vt:lpstr>
      <vt:lpstr>Calibri</vt:lpstr>
      <vt:lpstr>Calibri Light</vt:lpstr>
      <vt:lpstr>Candara</vt:lpstr>
      <vt:lpstr>Corbel</vt:lpstr>
      <vt:lpstr>Franklin Gothic Heavy</vt:lpstr>
      <vt:lpstr>Gabriola</vt:lpstr>
      <vt:lpstr>Garamond</vt:lpstr>
      <vt:lpstr>Gotham Bold</vt:lpstr>
      <vt:lpstr>IBM Plex Sans</vt:lpstr>
      <vt:lpstr>IBM Plex Sans Light</vt:lpstr>
      <vt:lpstr>Roboto</vt:lpstr>
      <vt:lpstr>Symbol</vt:lpstr>
      <vt:lpstr>Times New Roman</vt:lpstr>
      <vt:lpstr>Wingdings</vt:lpstr>
      <vt:lpstr>Wingdings 2</vt:lpstr>
      <vt:lpstr>Office Theme</vt:lpstr>
      <vt:lpstr>Building a Homeownership Path for Tribal Members</vt:lpstr>
      <vt:lpstr>PowerPoint Presentation</vt:lpstr>
      <vt:lpstr>PowerPoint Presentation</vt:lpstr>
      <vt:lpstr>PowerPoint Presentation</vt:lpstr>
      <vt:lpstr>PowerPoint Presentation</vt:lpstr>
      <vt:lpstr>PowerPoint Presentation</vt:lpstr>
      <vt:lpstr>Sonoran Pueblo Contracting: Skill Building &amp; Career Building </vt:lpstr>
      <vt:lpstr>PowerPoint Presentation</vt:lpstr>
      <vt:lpstr>PowerPoint Presentation</vt:lpstr>
      <vt:lpstr>SPC proudly has a tribal member employment rate of 66%.</vt:lpstr>
      <vt:lpstr>  SPC'S BRIEF TIMELINE</vt:lpstr>
      <vt:lpstr>SPC has succesfully completed 4 8(a) sole cource projects.</vt:lpstr>
      <vt:lpstr>SPC PROJECTS</vt:lpstr>
      <vt:lpstr>PowerPoint Presentation</vt:lpstr>
      <vt:lpstr>Project Manager – 90-100K per year. Higher in federal projects.</vt:lpstr>
      <vt:lpstr>PowerPoint Presentation</vt:lpstr>
      <vt:lpstr>BAUMEA STREET PROJECT</vt:lpstr>
      <vt:lpstr>PowerPoint Presentation</vt:lpstr>
      <vt:lpstr>PowerPoint Presentation</vt:lpstr>
      <vt:lpstr>PowerPoint Presentation</vt:lpstr>
      <vt:lpstr>PowerPoint Presentation</vt:lpstr>
      <vt:lpstr>Questions </vt:lpstr>
      <vt:lpstr>Native American Home Loan Programs</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Hreha</dc:creator>
  <cp:lastModifiedBy>Service Provider</cp:lastModifiedBy>
  <cp:revision>83</cp:revision>
  <dcterms:created xsi:type="dcterms:W3CDTF">2021-08-20T19:12:39Z</dcterms:created>
  <dcterms:modified xsi:type="dcterms:W3CDTF">2024-02-28T21:10:46Z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0x010100AE57C9C3CE48AB43807A2B2BBC021B68</vt:lpwstr>
  </property>
  <property fmtid="{D5CDD505-2E9C-101B-9397-08002B2CF9AE}" pid="3" name="MediaServiceImageTags">
    <vt:lpwstr/>
  </property>
</Properties>
</file>