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29"/>
  </p:notesMasterIdLst>
  <p:sldIdLst>
    <p:sldId id="256" r:id="rId2"/>
    <p:sldId id="257" r:id="rId3"/>
    <p:sldId id="258" r:id="rId4"/>
    <p:sldId id="281" r:id="rId5"/>
    <p:sldId id="259" r:id="rId6"/>
    <p:sldId id="260" r:id="rId7"/>
    <p:sldId id="262" r:id="rId8"/>
    <p:sldId id="261" r:id="rId9"/>
    <p:sldId id="266" r:id="rId10"/>
    <p:sldId id="264" r:id="rId11"/>
    <p:sldId id="265" r:id="rId12"/>
    <p:sldId id="263" r:id="rId13"/>
    <p:sldId id="267" r:id="rId14"/>
    <p:sldId id="268" r:id="rId15"/>
    <p:sldId id="270" r:id="rId16"/>
    <p:sldId id="271" r:id="rId17"/>
    <p:sldId id="272" r:id="rId18"/>
    <p:sldId id="282" r:id="rId19"/>
    <p:sldId id="274" r:id="rId20"/>
    <p:sldId id="275" r:id="rId21"/>
    <p:sldId id="276" r:id="rId22"/>
    <p:sldId id="277" r:id="rId23"/>
    <p:sldId id="278" r:id="rId24"/>
    <p:sldId id="283" r:id="rId25"/>
    <p:sldId id="279" r:id="rId26"/>
    <p:sldId id="280" r:id="rId27"/>
    <p:sldId id="27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8297ED-12DB-46DB-8240-552A5256B5AA}" v="15" dt="2022-08-18T17:44:57.6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77252" autoAdjust="0"/>
  </p:normalViewPr>
  <p:slideViewPr>
    <p:cSldViewPr snapToGrid="0">
      <p:cViewPr varScale="1">
        <p:scale>
          <a:sx n="81" d="100"/>
          <a:sy n="81" d="100"/>
        </p:scale>
        <p:origin x="1696" y="1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3" d="100"/>
          <a:sy n="53" d="100"/>
        </p:scale>
        <p:origin x="292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C42D00-2A2E-4168-B535-5CCFC8963063}" type="doc">
      <dgm:prSet loTypeId="urn:microsoft.com/office/officeart/2005/8/layout/arrow6" loCatId="relationship" qsTypeId="urn:microsoft.com/office/officeart/2005/8/quickstyle/simple1" qsCatId="simple" csTypeId="urn:microsoft.com/office/officeart/2005/8/colors/accent0_3" csCatId="mainScheme" phldr="1"/>
      <dgm:spPr/>
      <dgm:t>
        <a:bodyPr/>
        <a:lstStyle/>
        <a:p>
          <a:endParaRPr lang="en-US"/>
        </a:p>
      </dgm:t>
    </dgm:pt>
    <dgm:pt modelId="{54DC8953-9F89-4168-8EB7-ED94549AF728}">
      <dgm:prSet phldrT="[Text]"/>
      <dgm:spPr/>
      <dgm:t>
        <a:bodyPr/>
        <a:lstStyle/>
        <a:p>
          <a:r>
            <a:rPr lang="en-US" dirty="0"/>
            <a:t>Housing	</a:t>
          </a:r>
        </a:p>
      </dgm:t>
    </dgm:pt>
    <dgm:pt modelId="{1417FC81-BB75-4D2B-A5D2-9501FEA87DEE}" type="parTrans" cxnId="{3469E66F-E885-448D-8B6E-7CB7D8DAAD30}">
      <dgm:prSet/>
      <dgm:spPr/>
      <dgm:t>
        <a:bodyPr/>
        <a:lstStyle/>
        <a:p>
          <a:endParaRPr lang="en-US"/>
        </a:p>
      </dgm:t>
    </dgm:pt>
    <dgm:pt modelId="{C321BB87-6CB3-4734-BCDA-9B0BC4B44B43}" type="sibTrans" cxnId="{3469E66F-E885-448D-8B6E-7CB7D8DAAD30}">
      <dgm:prSet/>
      <dgm:spPr/>
      <dgm:t>
        <a:bodyPr/>
        <a:lstStyle/>
        <a:p>
          <a:endParaRPr lang="en-US"/>
        </a:p>
      </dgm:t>
    </dgm:pt>
    <dgm:pt modelId="{0A4DDB0D-D441-444B-97F9-522E488E22C9}">
      <dgm:prSet phldrT="[Text]"/>
      <dgm:spPr/>
      <dgm:t>
        <a:bodyPr/>
        <a:lstStyle/>
        <a:p>
          <a:r>
            <a:rPr lang="en-US" dirty="0"/>
            <a:t>Services</a:t>
          </a:r>
        </a:p>
      </dgm:t>
    </dgm:pt>
    <dgm:pt modelId="{8B670D88-6219-42C8-B9EF-06BC71988166}" type="parTrans" cxnId="{CEEE7E24-DD16-44CD-8F8B-55FBC3A15F38}">
      <dgm:prSet/>
      <dgm:spPr/>
      <dgm:t>
        <a:bodyPr/>
        <a:lstStyle/>
        <a:p>
          <a:endParaRPr lang="en-US"/>
        </a:p>
      </dgm:t>
    </dgm:pt>
    <dgm:pt modelId="{BB5E8E31-331D-4EDC-A96E-F1A2989A5484}" type="sibTrans" cxnId="{CEEE7E24-DD16-44CD-8F8B-55FBC3A15F38}">
      <dgm:prSet/>
      <dgm:spPr/>
      <dgm:t>
        <a:bodyPr/>
        <a:lstStyle/>
        <a:p>
          <a:endParaRPr lang="en-US"/>
        </a:p>
      </dgm:t>
    </dgm:pt>
    <dgm:pt modelId="{90CD1DD6-7A4C-4392-B875-327F666CCECE}" type="pres">
      <dgm:prSet presAssocID="{D8C42D00-2A2E-4168-B535-5CCFC8963063}" presName="compositeShape" presStyleCnt="0">
        <dgm:presLayoutVars>
          <dgm:chMax val="2"/>
          <dgm:dir/>
          <dgm:resizeHandles val="exact"/>
        </dgm:presLayoutVars>
      </dgm:prSet>
      <dgm:spPr/>
    </dgm:pt>
    <dgm:pt modelId="{9339088E-0F77-4E21-81D5-1B54A89ED84A}" type="pres">
      <dgm:prSet presAssocID="{D8C42D00-2A2E-4168-B535-5CCFC8963063}" presName="ribbon" presStyleLbl="node1" presStyleIdx="0" presStyleCnt="1"/>
      <dgm:spPr>
        <a:solidFill>
          <a:srgbClr val="0070C0"/>
        </a:solidFill>
      </dgm:spPr>
    </dgm:pt>
    <dgm:pt modelId="{EB978D21-CC6F-47FA-95DB-1D94D99B5FEC}" type="pres">
      <dgm:prSet presAssocID="{D8C42D00-2A2E-4168-B535-5CCFC8963063}" presName="leftArrowText" presStyleLbl="node1" presStyleIdx="0" presStyleCnt="1">
        <dgm:presLayoutVars>
          <dgm:chMax val="0"/>
          <dgm:bulletEnabled val="1"/>
        </dgm:presLayoutVars>
      </dgm:prSet>
      <dgm:spPr/>
    </dgm:pt>
    <dgm:pt modelId="{3E9E5C43-4E90-4F11-98D7-1E3358C6159C}" type="pres">
      <dgm:prSet presAssocID="{D8C42D00-2A2E-4168-B535-5CCFC8963063}" presName="rightArrowText" presStyleLbl="node1" presStyleIdx="0" presStyleCnt="1">
        <dgm:presLayoutVars>
          <dgm:chMax val="0"/>
          <dgm:bulletEnabled val="1"/>
        </dgm:presLayoutVars>
      </dgm:prSet>
      <dgm:spPr/>
    </dgm:pt>
  </dgm:ptLst>
  <dgm:cxnLst>
    <dgm:cxn modelId="{CEEE7E24-DD16-44CD-8F8B-55FBC3A15F38}" srcId="{D8C42D00-2A2E-4168-B535-5CCFC8963063}" destId="{0A4DDB0D-D441-444B-97F9-522E488E22C9}" srcOrd="1" destOrd="0" parTransId="{8B670D88-6219-42C8-B9EF-06BC71988166}" sibTransId="{BB5E8E31-331D-4EDC-A96E-F1A2989A5484}"/>
    <dgm:cxn modelId="{C9F22A3E-5440-4D3E-82F8-CEE0A732EDFB}" type="presOf" srcId="{54DC8953-9F89-4168-8EB7-ED94549AF728}" destId="{EB978D21-CC6F-47FA-95DB-1D94D99B5FEC}" srcOrd="0" destOrd="0" presId="urn:microsoft.com/office/officeart/2005/8/layout/arrow6"/>
    <dgm:cxn modelId="{2E2E716C-322D-4D2B-A823-3755F896FDD0}" type="presOf" srcId="{D8C42D00-2A2E-4168-B535-5CCFC8963063}" destId="{90CD1DD6-7A4C-4392-B875-327F666CCECE}" srcOrd="0" destOrd="0" presId="urn:microsoft.com/office/officeart/2005/8/layout/arrow6"/>
    <dgm:cxn modelId="{3469E66F-E885-448D-8B6E-7CB7D8DAAD30}" srcId="{D8C42D00-2A2E-4168-B535-5CCFC8963063}" destId="{54DC8953-9F89-4168-8EB7-ED94549AF728}" srcOrd="0" destOrd="0" parTransId="{1417FC81-BB75-4D2B-A5D2-9501FEA87DEE}" sibTransId="{C321BB87-6CB3-4734-BCDA-9B0BC4B44B43}"/>
    <dgm:cxn modelId="{AA970AEC-5996-4568-8008-B7DEC6A1C157}" type="presOf" srcId="{0A4DDB0D-D441-444B-97F9-522E488E22C9}" destId="{3E9E5C43-4E90-4F11-98D7-1E3358C6159C}" srcOrd="0" destOrd="0" presId="urn:microsoft.com/office/officeart/2005/8/layout/arrow6"/>
    <dgm:cxn modelId="{3964BE10-59B7-466D-9704-F04DE02D2F9D}" type="presParOf" srcId="{90CD1DD6-7A4C-4392-B875-327F666CCECE}" destId="{9339088E-0F77-4E21-81D5-1B54A89ED84A}" srcOrd="0" destOrd="0" presId="urn:microsoft.com/office/officeart/2005/8/layout/arrow6"/>
    <dgm:cxn modelId="{5563C53E-7A01-4504-B0CC-957CD2E24A29}" type="presParOf" srcId="{90CD1DD6-7A4C-4392-B875-327F666CCECE}" destId="{EB978D21-CC6F-47FA-95DB-1D94D99B5FEC}" srcOrd="1" destOrd="0" presId="urn:microsoft.com/office/officeart/2005/8/layout/arrow6"/>
    <dgm:cxn modelId="{5A4B518F-7A87-41EE-8904-BB278B375605}" type="presParOf" srcId="{90CD1DD6-7A4C-4392-B875-327F666CCECE}" destId="{3E9E5C43-4E90-4F11-98D7-1E3358C6159C}"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8F6EC1D-27EC-448B-B314-C7142FD11E90}" type="doc">
      <dgm:prSet loTypeId="urn:microsoft.com/office/officeart/2005/8/layout/cycle4" loCatId="cycle" qsTypeId="urn:microsoft.com/office/officeart/2005/8/quickstyle/simple1" qsCatId="simple" csTypeId="urn:microsoft.com/office/officeart/2005/8/colors/colorful1" csCatId="colorful" phldr="1"/>
      <dgm:spPr/>
      <dgm:t>
        <a:bodyPr/>
        <a:lstStyle/>
        <a:p>
          <a:endParaRPr lang="en-US"/>
        </a:p>
      </dgm:t>
    </dgm:pt>
    <dgm:pt modelId="{CED1C1FB-2471-4519-87CB-7EB1513EC1E7}">
      <dgm:prSet phldrT="[Text]"/>
      <dgm:spPr>
        <a:solidFill>
          <a:srgbClr val="0070C0"/>
        </a:solidFill>
      </dgm:spPr>
      <dgm:t>
        <a:bodyPr/>
        <a:lstStyle/>
        <a:p>
          <a:r>
            <a:rPr lang="en-US" dirty="0"/>
            <a:t>Local (County/City)</a:t>
          </a:r>
        </a:p>
      </dgm:t>
    </dgm:pt>
    <dgm:pt modelId="{69D490A1-4B6E-4D1E-86CB-5B6EC6DADD8F}" type="parTrans" cxnId="{95208ECB-916C-4C85-9BB0-19D23AC6AEDC}">
      <dgm:prSet/>
      <dgm:spPr/>
      <dgm:t>
        <a:bodyPr/>
        <a:lstStyle/>
        <a:p>
          <a:endParaRPr lang="en-US"/>
        </a:p>
      </dgm:t>
    </dgm:pt>
    <dgm:pt modelId="{A7CB8B59-C976-4EE3-9E05-BB467AC95AE5}" type="sibTrans" cxnId="{95208ECB-916C-4C85-9BB0-19D23AC6AEDC}">
      <dgm:prSet/>
      <dgm:spPr/>
      <dgm:t>
        <a:bodyPr/>
        <a:lstStyle/>
        <a:p>
          <a:endParaRPr lang="en-US"/>
        </a:p>
      </dgm:t>
    </dgm:pt>
    <dgm:pt modelId="{D3C3EE67-15AD-422A-9694-70D6376ADAED}">
      <dgm:prSet phldrT="[Text]"/>
      <dgm:spPr/>
      <dgm:t>
        <a:bodyPr/>
        <a:lstStyle/>
        <a:p>
          <a:r>
            <a:rPr lang="en-US"/>
            <a:t>General Funds</a:t>
          </a:r>
          <a:endParaRPr lang="en-US" dirty="0"/>
        </a:p>
      </dgm:t>
    </dgm:pt>
    <dgm:pt modelId="{5A2B6BA0-B034-4EBB-B375-597E2F3A1C58}" type="parTrans" cxnId="{3064AECF-C28B-472F-A0BD-6B2DD61FBFAA}">
      <dgm:prSet/>
      <dgm:spPr/>
      <dgm:t>
        <a:bodyPr/>
        <a:lstStyle/>
        <a:p>
          <a:endParaRPr lang="en-US"/>
        </a:p>
      </dgm:t>
    </dgm:pt>
    <dgm:pt modelId="{40BF5E21-902F-4962-9AB0-8E73BECBB039}" type="sibTrans" cxnId="{3064AECF-C28B-472F-A0BD-6B2DD61FBFAA}">
      <dgm:prSet/>
      <dgm:spPr/>
      <dgm:t>
        <a:bodyPr/>
        <a:lstStyle/>
        <a:p>
          <a:endParaRPr lang="en-US"/>
        </a:p>
      </dgm:t>
    </dgm:pt>
    <dgm:pt modelId="{6BB2A439-2025-4C80-B4A1-D8B473454B10}">
      <dgm:prSet phldrT="[Text]"/>
      <dgm:spPr>
        <a:solidFill>
          <a:srgbClr val="FFC000"/>
        </a:solidFill>
      </dgm:spPr>
      <dgm:t>
        <a:bodyPr/>
        <a:lstStyle/>
        <a:p>
          <a:r>
            <a:rPr lang="en-US" dirty="0"/>
            <a:t>State</a:t>
          </a:r>
        </a:p>
      </dgm:t>
    </dgm:pt>
    <dgm:pt modelId="{8829354F-BBB0-422F-A86E-5447BD2669DD}" type="parTrans" cxnId="{655F5C12-B7DA-4766-B5DB-80DF586C8B18}">
      <dgm:prSet/>
      <dgm:spPr/>
      <dgm:t>
        <a:bodyPr/>
        <a:lstStyle/>
        <a:p>
          <a:endParaRPr lang="en-US"/>
        </a:p>
      </dgm:t>
    </dgm:pt>
    <dgm:pt modelId="{FC8D6D13-60E8-469F-9BF7-BB0F7CF30E57}" type="sibTrans" cxnId="{655F5C12-B7DA-4766-B5DB-80DF586C8B18}">
      <dgm:prSet/>
      <dgm:spPr/>
      <dgm:t>
        <a:bodyPr/>
        <a:lstStyle/>
        <a:p>
          <a:endParaRPr lang="en-US"/>
        </a:p>
      </dgm:t>
    </dgm:pt>
    <dgm:pt modelId="{CBFCE0DD-D7D4-4E34-BF62-1297264A1E38}">
      <dgm:prSet phldrT="[Text]" custT="1"/>
      <dgm:spPr/>
      <dgm:t>
        <a:bodyPr/>
        <a:lstStyle/>
        <a:p>
          <a:pPr>
            <a:buNone/>
          </a:pPr>
          <a:r>
            <a:rPr lang="en-US" sz="1200" dirty="0"/>
            <a:t>State General Funds</a:t>
          </a:r>
        </a:p>
      </dgm:t>
    </dgm:pt>
    <dgm:pt modelId="{34698360-BD9F-4CEE-B1B2-6E0C845FC8C4}" type="parTrans" cxnId="{D89039C1-E7F4-4320-B954-6D4CC39CA4ED}">
      <dgm:prSet/>
      <dgm:spPr/>
      <dgm:t>
        <a:bodyPr/>
        <a:lstStyle/>
        <a:p>
          <a:endParaRPr lang="en-US"/>
        </a:p>
      </dgm:t>
    </dgm:pt>
    <dgm:pt modelId="{57F761A4-766F-41D3-8662-8391E2EF9E96}" type="sibTrans" cxnId="{D89039C1-E7F4-4320-B954-6D4CC39CA4ED}">
      <dgm:prSet/>
      <dgm:spPr/>
      <dgm:t>
        <a:bodyPr/>
        <a:lstStyle/>
        <a:p>
          <a:endParaRPr lang="en-US"/>
        </a:p>
      </dgm:t>
    </dgm:pt>
    <dgm:pt modelId="{158B7207-6CBF-4331-AB0A-791D8CFB677B}">
      <dgm:prSet phldrT="[Text]"/>
      <dgm:spPr>
        <a:solidFill>
          <a:srgbClr val="C00000"/>
        </a:solidFill>
      </dgm:spPr>
      <dgm:t>
        <a:bodyPr/>
        <a:lstStyle/>
        <a:p>
          <a:r>
            <a:rPr lang="en-US" dirty="0"/>
            <a:t>Private</a:t>
          </a:r>
        </a:p>
      </dgm:t>
    </dgm:pt>
    <dgm:pt modelId="{7D0ED1B5-319B-4473-A614-20E573D222F9}" type="parTrans" cxnId="{D19B24B1-5481-43CC-8AE8-10BC0EFFE916}">
      <dgm:prSet/>
      <dgm:spPr/>
      <dgm:t>
        <a:bodyPr/>
        <a:lstStyle/>
        <a:p>
          <a:endParaRPr lang="en-US"/>
        </a:p>
      </dgm:t>
    </dgm:pt>
    <dgm:pt modelId="{10705103-16C0-409A-A888-1A27AED1103C}" type="sibTrans" cxnId="{D19B24B1-5481-43CC-8AE8-10BC0EFFE916}">
      <dgm:prSet/>
      <dgm:spPr/>
      <dgm:t>
        <a:bodyPr/>
        <a:lstStyle/>
        <a:p>
          <a:endParaRPr lang="en-US"/>
        </a:p>
      </dgm:t>
    </dgm:pt>
    <dgm:pt modelId="{79AF1675-9B02-486F-B574-B184ACD64F27}">
      <dgm:prSet phldrT="[Text]"/>
      <dgm:spPr/>
      <dgm:t>
        <a:bodyPr/>
        <a:lstStyle/>
        <a:p>
          <a:r>
            <a:rPr lang="en-US" dirty="0"/>
            <a:t>Foundations</a:t>
          </a:r>
        </a:p>
      </dgm:t>
    </dgm:pt>
    <dgm:pt modelId="{FFD3318F-663E-42A4-8350-DF1B0ADA57CE}" type="parTrans" cxnId="{57BDA56E-49F1-4EDE-BAA7-67285E014095}">
      <dgm:prSet/>
      <dgm:spPr/>
      <dgm:t>
        <a:bodyPr/>
        <a:lstStyle/>
        <a:p>
          <a:endParaRPr lang="en-US"/>
        </a:p>
      </dgm:t>
    </dgm:pt>
    <dgm:pt modelId="{2DA7E489-20E4-41D8-BF59-F2E582DBCD6D}" type="sibTrans" cxnId="{57BDA56E-49F1-4EDE-BAA7-67285E014095}">
      <dgm:prSet/>
      <dgm:spPr/>
      <dgm:t>
        <a:bodyPr/>
        <a:lstStyle/>
        <a:p>
          <a:endParaRPr lang="en-US"/>
        </a:p>
      </dgm:t>
    </dgm:pt>
    <dgm:pt modelId="{E00503B2-D7BB-4529-9778-1A41664C91AE}">
      <dgm:prSet phldrT="[Text]"/>
      <dgm:spPr>
        <a:solidFill>
          <a:srgbClr val="4D9769"/>
        </a:solidFill>
      </dgm:spPr>
      <dgm:t>
        <a:bodyPr/>
        <a:lstStyle/>
        <a:p>
          <a:r>
            <a:rPr lang="en-US" dirty="0"/>
            <a:t>Federal</a:t>
          </a:r>
        </a:p>
      </dgm:t>
    </dgm:pt>
    <dgm:pt modelId="{33A86B34-45B9-49BF-86E4-6CAA96086CB2}" type="parTrans" cxnId="{4105A4D8-F235-46CB-9E51-B8383DFB2699}">
      <dgm:prSet/>
      <dgm:spPr/>
      <dgm:t>
        <a:bodyPr/>
        <a:lstStyle/>
        <a:p>
          <a:endParaRPr lang="en-US"/>
        </a:p>
      </dgm:t>
    </dgm:pt>
    <dgm:pt modelId="{3DAA51E0-1039-4C40-95D0-95F171891741}" type="sibTrans" cxnId="{4105A4D8-F235-46CB-9E51-B8383DFB2699}">
      <dgm:prSet/>
      <dgm:spPr/>
      <dgm:t>
        <a:bodyPr/>
        <a:lstStyle/>
        <a:p>
          <a:endParaRPr lang="en-US"/>
        </a:p>
      </dgm:t>
    </dgm:pt>
    <dgm:pt modelId="{1BC7D425-122B-40E7-8CC9-E370DE4CD59E}">
      <dgm:prSet phldrT="[Text]"/>
      <dgm:spPr/>
      <dgm:t>
        <a:bodyPr/>
        <a:lstStyle/>
        <a:p>
          <a:r>
            <a:rPr lang="en-US" dirty="0"/>
            <a:t>Continuum of Care</a:t>
          </a:r>
        </a:p>
      </dgm:t>
    </dgm:pt>
    <dgm:pt modelId="{ECBF3730-2115-43FA-B001-70C8735457BB}" type="parTrans" cxnId="{B3933614-9AED-493F-BD4D-162B05CADB07}">
      <dgm:prSet/>
      <dgm:spPr/>
      <dgm:t>
        <a:bodyPr/>
        <a:lstStyle/>
        <a:p>
          <a:endParaRPr lang="en-US"/>
        </a:p>
      </dgm:t>
    </dgm:pt>
    <dgm:pt modelId="{927E8C34-E99B-421C-8AF1-8F0AEF9F1200}" type="sibTrans" cxnId="{B3933614-9AED-493F-BD4D-162B05CADB07}">
      <dgm:prSet/>
      <dgm:spPr/>
      <dgm:t>
        <a:bodyPr/>
        <a:lstStyle/>
        <a:p>
          <a:endParaRPr lang="en-US"/>
        </a:p>
      </dgm:t>
    </dgm:pt>
    <dgm:pt modelId="{74366D96-6372-445F-9D41-D532B9CDD9CF}">
      <dgm:prSet/>
      <dgm:spPr/>
      <dgm:t>
        <a:bodyPr/>
        <a:lstStyle/>
        <a:p>
          <a:r>
            <a:rPr lang="en-US" dirty="0"/>
            <a:t>Fed Grants</a:t>
          </a:r>
        </a:p>
      </dgm:t>
    </dgm:pt>
    <dgm:pt modelId="{A8184BFE-68C0-4CDD-8E17-3A4C36D239EA}" type="parTrans" cxnId="{284EC4FD-5B71-4804-B905-48BDD157EB7B}">
      <dgm:prSet/>
      <dgm:spPr/>
      <dgm:t>
        <a:bodyPr/>
        <a:lstStyle/>
        <a:p>
          <a:endParaRPr lang="en-US"/>
        </a:p>
      </dgm:t>
    </dgm:pt>
    <dgm:pt modelId="{0F4C664E-8C5A-400A-A35F-F25636571DE5}" type="sibTrans" cxnId="{284EC4FD-5B71-4804-B905-48BDD157EB7B}">
      <dgm:prSet/>
      <dgm:spPr/>
      <dgm:t>
        <a:bodyPr/>
        <a:lstStyle/>
        <a:p>
          <a:endParaRPr lang="en-US"/>
        </a:p>
      </dgm:t>
    </dgm:pt>
    <dgm:pt modelId="{189863D2-A9C7-4461-8BD1-966B77965A6F}">
      <dgm:prSet custT="1"/>
      <dgm:spPr/>
      <dgm:t>
        <a:bodyPr/>
        <a:lstStyle/>
        <a:p>
          <a:r>
            <a:rPr lang="en-US" sz="1200" dirty="0"/>
            <a:t>DES: ESG</a:t>
          </a:r>
        </a:p>
      </dgm:t>
    </dgm:pt>
    <dgm:pt modelId="{6A2F3BB1-16D4-441C-A881-4B8DB50C9FFB}" type="parTrans" cxnId="{590BA6DE-9BC9-4FEF-ACA8-A630D329BAA1}">
      <dgm:prSet/>
      <dgm:spPr/>
      <dgm:t>
        <a:bodyPr/>
        <a:lstStyle/>
        <a:p>
          <a:endParaRPr lang="en-US"/>
        </a:p>
      </dgm:t>
    </dgm:pt>
    <dgm:pt modelId="{8FD57E9C-B64B-4A98-9D78-31EA647806A7}" type="sibTrans" cxnId="{590BA6DE-9BC9-4FEF-ACA8-A630D329BAA1}">
      <dgm:prSet/>
      <dgm:spPr/>
      <dgm:t>
        <a:bodyPr/>
        <a:lstStyle/>
        <a:p>
          <a:endParaRPr lang="en-US"/>
        </a:p>
      </dgm:t>
    </dgm:pt>
    <dgm:pt modelId="{2785AD9A-33B1-486A-9130-0989957E4703}">
      <dgm:prSet custT="1"/>
      <dgm:spPr/>
      <dgm:t>
        <a:bodyPr/>
        <a:lstStyle/>
        <a:p>
          <a:r>
            <a:rPr lang="en-US" sz="1200" dirty="0"/>
            <a:t>AHCCCS: SABG, MHBG, PATH</a:t>
          </a:r>
        </a:p>
      </dgm:t>
    </dgm:pt>
    <dgm:pt modelId="{D8CDE047-7903-4C4C-94CB-F94DAEF18F62}" type="parTrans" cxnId="{F1C6990C-70C8-4384-B1B5-F00D05817499}">
      <dgm:prSet/>
      <dgm:spPr/>
      <dgm:t>
        <a:bodyPr/>
        <a:lstStyle/>
        <a:p>
          <a:endParaRPr lang="en-US"/>
        </a:p>
      </dgm:t>
    </dgm:pt>
    <dgm:pt modelId="{A547DA71-330C-4CAE-A427-ABCEFC323F02}" type="sibTrans" cxnId="{F1C6990C-70C8-4384-B1B5-F00D05817499}">
      <dgm:prSet/>
      <dgm:spPr/>
      <dgm:t>
        <a:bodyPr/>
        <a:lstStyle/>
        <a:p>
          <a:endParaRPr lang="en-US"/>
        </a:p>
      </dgm:t>
    </dgm:pt>
    <dgm:pt modelId="{CE5AD41A-1399-4879-87C2-95789C24EA3A}">
      <dgm:prSet custT="1"/>
      <dgm:spPr/>
      <dgm:t>
        <a:bodyPr/>
        <a:lstStyle/>
        <a:p>
          <a:r>
            <a:rPr lang="en-US" sz="1200" dirty="0"/>
            <a:t>CARES/ARPA</a:t>
          </a:r>
        </a:p>
      </dgm:t>
    </dgm:pt>
    <dgm:pt modelId="{42E80484-2CDF-481C-9140-86577D0C740E}" type="parTrans" cxnId="{E3C672FE-1BB1-44A2-A08F-134869221C32}">
      <dgm:prSet/>
      <dgm:spPr/>
      <dgm:t>
        <a:bodyPr/>
        <a:lstStyle/>
        <a:p>
          <a:endParaRPr lang="en-US"/>
        </a:p>
      </dgm:t>
    </dgm:pt>
    <dgm:pt modelId="{28BE6DFE-0EE0-43CD-AF48-AC5B00924787}" type="sibTrans" cxnId="{E3C672FE-1BB1-44A2-A08F-134869221C32}">
      <dgm:prSet/>
      <dgm:spPr/>
      <dgm:t>
        <a:bodyPr/>
        <a:lstStyle/>
        <a:p>
          <a:endParaRPr lang="en-US"/>
        </a:p>
      </dgm:t>
    </dgm:pt>
    <dgm:pt modelId="{3076531D-B6A2-4683-8551-40F1FC9ED071}">
      <dgm:prSet/>
      <dgm:spPr/>
      <dgm:t>
        <a:bodyPr/>
        <a:lstStyle/>
        <a:p>
          <a:r>
            <a:rPr lang="en-US" dirty="0"/>
            <a:t>Fed Entitlement Communities (CDBG, ESG)</a:t>
          </a:r>
        </a:p>
      </dgm:t>
    </dgm:pt>
    <dgm:pt modelId="{2DE75635-60B8-4AAE-B3DE-98CCEBC679EB}" type="sibTrans" cxnId="{F060FEDB-255B-46AD-A53B-7AF9867BF6BF}">
      <dgm:prSet/>
      <dgm:spPr/>
      <dgm:t>
        <a:bodyPr/>
        <a:lstStyle/>
        <a:p>
          <a:endParaRPr lang="en-US"/>
        </a:p>
      </dgm:t>
    </dgm:pt>
    <dgm:pt modelId="{A4DA62EB-1803-4F89-84D7-E9858A9204C5}" type="parTrans" cxnId="{F060FEDB-255B-46AD-A53B-7AF9867BF6BF}">
      <dgm:prSet/>
      <dgm:spPr/>
      <dgm:t>
        <a:bodyPr/>
        <a:lstStyle/>
        <a:p>
          <a:endParaRPr lang="en-US"/>
        </a:p>
      </dgm:t>
    </dgm:pt>
    <dgm:pt modelId="{9931FBF6-94D0-486C-8303-21CB9CF22657}">
      <dgm:prSet/>
      <dgm:spPr/>
      <dgm:t>
        <a:bodyPr/>
        <a:lstStyle/>
        <a:p>
          <a:r>
            <a:rPr lang="en-US" dirty="0"/>
            <a:t>United Ways</a:t>
          </a:r>
        </a:p>
      </dgm:t>
    </dgm:pt>
    <dgm:pt modelId="{AD4301D7-0E70-4769-9D32-07C2156E4819}" type="parTrans" cxnId="{3FC9D98F-508F-438E-A9F4-9F5F9997436F}">
      <dgm:prSet/>
      <dgm:spPr/>
      <dgm:t>
        <a:bodyPr/>
        <a:lstStyle/>
        <a:p>
          <a:endParaRPr lang="en-US"/>
        </a:p>
      </dgm:t>
    </dgm:pt>
    <dgm:pt modelId="{71D8A0A3-711F-4B2C-919E-8B132117B9CF}" type="sibTrans" cxnId="{3FC9D98F-508F-438E-A9F4-9F5F9997436F}">
      <dgm:prSet/>
      <dgm:spPr/>
      <dgm:t>
        <a:bodyPr/>
        <a:lstStyle/>
        <a:p>
          <a:endParaRPr lang="en-US"/>
        </a:p>
      </dgm:t>
    </dgm:pt>
    <dgm:pt modelId="{19221A09-63E8-445A-B555-C2EBCE0EE16F}">
      <dgm:prSet/>
      <dgm:spPr/>
      <dgm:t>
        <a:bodyPr/>
        <a:lstStyle/>
        <a:p>
          <a:r>
            <a:rPr lang="en-US" dirty="0"/>
            <a:t>Individual Donors</a:t>
          </a:r>
        </a:p>
      </dgm:t>
    </dgm:pt>
    <dgm:pt modelId="{918B20D7-4CC9-4613-9B1C-10753ED95DB8}" type="parTrans" cxnId="{5B25A297-C167-4BC4-999D-2D31A3ED2543}">
      <dgm:prSet/>
      <dgm:spPr/>
      <dgm:t>
        <a:bodyPr/>
        <a:lstStyle/>
        <a:p>
          <a:endParaRPr lang="en-US"/>
        </a:p>
      </dgm:t>
    </dgm:pt>
    <dgm:pt modelId="{3855DEEC-9934-47EA-B0A8-EE3CB35F405E}" type="sibTrans" cxnId="{5B25A297-C167-4BC4-999D-2D31A3ED2543}">
      <dgm:prSet/>
      <dgm:spPr/>
      <dgm:t>
        <a:bodyPr/>
        <a:lstStyle/>
        <a:p>
          <a:endParaRPr lang="en-US"/>
        </a:p>
      </dgm:t>
    </dgm:pt>
    <dgm:pt modelId="{5A89BB06-878C-416A-BDE5-E6096E0AA4FB}">
      <dgm:prSet/>
      <dgm:spPr/>
      <dgm:t>
        <a:bodyPr/>
        <a:lstStyle/>
        <a:p>
          <a:r>
            <a:rPr lang="en-US" dirty="0"/>
            <a:t>Corporate Giving</a:t>
          </a:r>
        </a:p>
      </dgm:t>
    </dgm:pt>
    <dgm:pt modelId="{BBAC3E2E-8C4E-4005-96FB-CE486AED5E71}" type="parTrans" cxnId="{6B25DED8-7E7E-4282-A957-1FA7524C9C8E}">
      <dgm:prSet/>
      <dgm:spPr/>
      <dgm:t>
        <a:bodyPr/>
        <a:lstStyle/>
        <a:p>
          <a:endParaRPr lang="en-US"/>
        </a:p>
      </dgm:t>
    </dgm:pt>
    <dgm:pt modelId="{5DAA4446-8956-473F-B35C-24116F24B34C}" type="sibTrans" cxnId="{6B25DED8-7E7E-4282-A957-1FA7524C9C8E}">
      <dgm:prSet/>
      <dgm:spPr/>
      <dgm:t>
        <a:bodyPr/>
        <a:lstStyle/>
        <a:p>
          <a:endParaRPr lang="en-US"/>
        </a:p>
      </dgm:t>
    </dgm:pt>
    <dgm:pt modelId="{8C672691-D512-4CC7-AD9E-D1A71A773B3D}">
      <dgm:prSet phldrT="[Text]" custT="1"/>
      <dgm:spPr/>
      <dgm:t>
        <a:bodyPr/>
        <a:lstStyle/>
        <a:p>
          <a:pPr>
            <a:buNone/>
          </a:pPr>
          <a:r>
            <a:rPr lang="en-US" sz="1200" dirty="0"/>
            <a:t>Fed Pass Through:</a:t>
          </a:r>
        </a:p>
      </dgm:t>
    </dgm:pt>
    <dgm:pt modelId="{0AA39A64-37D7-420B-A63D-20F60A205048}" type="parTrans" cxnId="{11CB5EC7-D17B-42B6-B323-826A9B8897EF}">
      <dgm:prSet/>
      <dgm:spPr/>
    </dgm:pt>
    <dgm:pt modelId="{EF6A33AA-AC4F-45E6-8024-B338AF2B3EC7}" type="sibTrans" cxnId="{11CB5EC7-D17B-42B6-B323-826A9B8897EF}">
      <dgm:prSet/>
      <dgm:spPr/>
    </dgm:pt>
    <dgm:pt modelId="{9E95D43E-4FF0-40AE-A593-95D3EFED42F8}">
      <dgm:prSet phldrT="[Text]" custT="1"/>
      <dgm:spPr/>
      <dgm:t>
        <a:bodyPr/>
        <a:lstStyle/>
        <a:p>
          <a:pPr>
            <a:buNone/>
          </a:pPr>
          <a:r>
            <a:rPr lang="en-US" sz="1200" dirty="0"/>
            <a:t>Housing Trust Fund</a:t>
          </a:r>
        </a:p>
      </dgm:t>
    </dgm:pt>
    <dgm:pt modelId="{E594386F-2AF6-4B81-AE39-678926C20DEF}" type="parTrans" cxnId="{AAEF5EB0-3D9D-4FAD-8047-8104077139F5}">
      <dgm:prSet/>
      <dgm:spPr/>
    </dgm:pt>
    <dgm:pt modelId="{A75D81DE-ACF1-4CC3-8D29-0AA08C8BD7C5}" type="sibTrans" cxnId="{AAEF5EB0-3D9D-4FAD-8047-8104077139F5}">
      <dgm:prSet/>
      <dgm:spPr/>
    </dgm:pt>
    <dgm:pt modelId="{43464AA7-42D7-4AB8-A5C0-4D293DFD64F2}" type="pres">
      <dgm:prSet presAssocID="{38F6EC1D-27EC-448B-B314-C7142FD11E90}" presName="cycleMatrixDiagram" presStyleCnt="0">
        <dgm:presLayoutVars>
          <dgm:chMax val="1"/>
          <dgm:dir/>
          <dgm:animLvl val="lvl"/>
          <dgm:resizeHandles val="exact"/>
        </dgm:presLayoutVars>
      </dgm:prSet>
      <dgm:spPr/>
    </dgm:pt>
    <dgm:pt modelId="{D75A7074-64CB-4603-A34E-56416DC6CDC1}" type="pres">
      <dgm:prSet presAssocID="{38F6EC1D-27EC-448B-B314-C7142FD11E90}" presName="children" presStyleCnt="0"/>
      <dgm:spPr/>
    </dgm:pt>
    <dgm:pt modelId="{6D73AE0C-27E3-4970-A7AE-8C7568580184}" type="pres">
      <dgm:prSet presAssocID="{38F6EC1D-27EC-448B-B314-C7142FD11E90}" presName="child1group" presStyleCnt="0"/>
      <dgm:spPr/>
    </dgm:pt>
    <dgm:pt modelId="{EED95B18-2795-4A65-BE4B-6A8E5627D07B}" type="pres">
      <dgm:prSet presAssocID="{38F6EC1D-27EC-448B-B314-C7142FD11E90}" presName="child1" presStyleLbl="bgAcc1" presStyleIdx="0" presStyleCnt="4" custLinFactNeighborX="-12593"/>
      <dgm:spPr/>
    </dgm:pt>
    <dgm:pt modelId="{70BCD2E8-B283-4CBC-B422-4851AEF2B4C9}" type="pres">
      <dgm:prSet presAssocID="{38F6EC1D-27EC-448B-B314-C7142FD11E90}" presName="child1Text" presStyleLbl="bgAcc1" presStyleIdx="0" presStyleCnt="4">
        <dgm:presLayoutVars>
          <dgm:bulletEnabled val="1"/>
        </dgm:presLayoutVars>
      </dgm:prSet>
      <dgm:spPr/>
    </dgm:pt>
    <dgm:pt modelId="{FFE71716-6730-47A9-BB6A-EBB6EA242F8A}" type="pres">
      <dgm:prSet presAssocID="{38F6EC1D-27EC-448B-B314-C7142FD11E90}" presName="child2group" presStyleCnt="0"/>
      <dgm:spPr/>
    </dgm:pt>
    <dgm:pt modelId="{49B836C3-8CD1-4D7A-AF12-EA4B7141835B}" type="pres">
      <dgm:prSet presAssocID="{38F6EC1D-27EC-448B-B314-C7142FD11E90}" presName="child2" presStyleLbl="bgAcc1" presStyleIdx="1" presStyleCnt="4" custLinFactNeighborX="8185"/>
      <dgm:spPr/>
    </dgm:pt>
    <dgm:pt modelId="{A1D41BC6-C188-4A97-8EA0-114F273AC5FA}" type="pres">
      <dgm:prSet presAssocID="{38F6EC1D-27EC-448B-B314-C7142FD11E90}" presName="child2Text" presStyleLbl="bgAcc1" presStyleIdx="1" presStyleCnt="4">
        <dgm:presLayoutVars>
          <dgm:bulletEnabled val="1"/>
        </dgm:presLayoutVars>
      </dgm:prSet>
      <dgm:spPr/>
    </dgm:pt>
    <dgm:pt modelId="{4F11B81A-8893-4612-90ED-D58C3195F42F}" type="pres">
      <dgm:prSet presAssocID="{38F6EC1D-27EC-448B-B314-C7142FD11E90}" presName="child3group" presStyleCnt="0"/>
      <dgm:spPr/>
    </dgm:pt>
    <dgm:pt modelId="{DC119568-D928-4C22-AFC6-D2F4BAC9A07E}" type="pres">
      <dgm:prSet presAssocID="{38F6EC1D-27EC-448B-B314-C7142FD11E90}" presName="child3" presStyleLbl="bgAcc1" presStyleIdx="2" presStyleCnt="4" custLinFactNeighborX="8185" custLinFactNeighborY="0"/>
      <dgm:spPr/>
    </dgm:pt>
    <dgm:pt modelId="{82CB905F-725F-431A-B831-CE75AEECF0CE}" type="pres">
      <dgm:prSet presAssocID="{38F6EC1D-27EC-448B-B314-C7142FD11E90}" presName="child3Text" presStyleLbl="bgAcc1" presStyleIdx="2" presStyleCnt="4">
        <dgm:presLayoutVars>
          <dgm:bulletEnabled val="1"/>
        </dgm:presLayoutVars>
      </dgm:prSet>
      <dgm:spPr/>
    </dgm:pt>
    <dgm:pt modelId="{4C5A393C-4D75-4DAD-AEEE-428AC71D7BEF}" type="pres">
      <dgm:prSet presAssocID="{38F6EC1D-27EC-448B-B314-C7142FD11E90}" presName="child4group" presStyleCnt="0"/>
      <dgm:spPr/>
    </dgm:pt>
    <dgm:pt modelId="{C4A4C6E8-6FB3-4664-A468-47AEFF1D749F}" type="pres">
      <dgm:prSet presAssocID="{38F6EC1D-27EC-448B-B314-C7142FD11E90}" presName="child4" presStyleLbl="bgAcc1" presStyleIdx="3" presStyleCnt="4" custLinFactNeighborX="-11019" custLinFactNeighborY="0"/>
      <dgm:spPr/>
    </dgm:pt>
    <dgm:pt modelId="{156955AA-A241-4E02-8351-6A5D7C3FA966}" type="pres">
      <dgm:prSet presAssocID="{38F6EC1D-27EC-448B-B314-C7142FD11E90}" presName="child4Text" presStyleLbl="bgAcc1" presStyleIdx="3" presStyleCnt="4">
        <dgm:presLayoutVars>
          <dgm:bulletEnabled val="1"/>
        </dgm:presLayoutVars>
      </dgm:prSet>
      <dgm:spPr/>
    </dgm:pt>
    <dgm:pt modelId="{81EA5477-406F-4A7D-9D26-492845E201EB}" type="pres">
      <dgm:prSet presAssocID="{38F6EC1D-27EC-448B-B314-C7142FD11E90}" presName="childPlaceholder" presStyleCnt="0"/>
      <dgm:spPr/>
    </dgm:pt>
    <dgm:pt modelId="{0584BD5A-E14F-411A-BDE1-77A4CBC1B619}" type="pres">
      <dgm:prSet presAssocID="{38F6EC1D-27EC-448B-B314-C7142FD11E90}" presName="circle" presStyleCnt="0"/>
      <dgm:spPr/>
    </dgm:pt>
    <dgm:pt modelId="{A189A970-965F-47D9-A879-076640BB98D6}" type="pres">
      <dgm:prSet presAssocID="{38F6EC1D-27EC-448B-B314-C7142FD11E90}" presName="quadrant1" presStyleLbl="node1" presStyleIdx="0" presStyleCnt="4">
        <dgm:presLayoutVars>
          <dgm:chMax val="1"/>
          <dgm:bulletEnabled val="1"/>
        </dgm:presLayoutVars>
      </dgm:prSet>
      <dgm:spPr/>
    </dgm:pt>
    <dgm:pt modelId="{132CCA12-95D7-43F6-A32F-00CF235F83B3}" type="pres">
      <dgm:prSet presAssocID="{38F6EC1D-27EC-448B-B314-C7142FD11E90}" presName="quadrant2" presStyleLbl="node1" presStyleIdx="1" presStyleCnt="4">
        <dgm:presLayoutVars>
          <dgm:chMax val="1"/>
          <dgm:bulletEnabled val="1"/>
        </dgm:presLayoutVars>
      </dgm:prSet>
      <dgm:spPr/>
    </dgm:pt>
    <dgm:pt modelId="{D78C22A2-1046-45DC-8492-12DC41C58362}" type="pres">
      <dgm:prSet presAssocID="{38F6EC1D-27EC-448B-B314-C7142FD11E90}" presName="quadrant3" presStyleLbl="node1" presStyleIdx="2" presStyleCnt="4">
        <dgm:presLayoutVars>
          <dgm:chMax val="1"/>
          <dgm:bulletEnabled val="1"/>
        </dgm:presLayoutVars>
      </dgm:prSet>
      <dgm:spPr/>
    </dgm:pt>
    <dgm:pt modelId="{39B8E410-67B3-4D51-9AE2-D5B559829F73}" type="pres">
      <dgm:prSet presAssocID="{38F6EC1D-27EC-448B-B314-C7142FD11E90}" presName="quadrant4" presStyleLbl="node1" presStyleIdx="3" presStyleCnt="4">
        <dgm:presLayoutVars>
          <dgm:chMax val="1"/>
          <dgm:bulletEnabled val="1"/>
        </dgm:presLayoutVars>
      </dgm:prSet>
      <dgm:spPr/>
    </dgm:pt>
    <dgm:pt modelId="{FDA0F09B-39C2-4C33-A658-81DA1D9A4A15}" type="pres">
      <dgm:prSet presAssocID="{38F6EC1D-27EC-448B-B314-C7142FD11E90}" presName="quadrantPlaceholder" presStyleCnt="0"/>
      <dgm:spPr/>
    </dgm:pt>
    <dgm:pt modelId="{D6C07C04-2309-4F51-96CD-0340F01048B9}" type="pres">
      <dgm:prSet presAssocID="{38F6EC1D-27EC-448B-B314-C7142FD11E90}" presName="center1" presStyleLbl="fgShp" presStyleIdx="0" presStyleCnt="2"/>
      <dgm:spPr/>
    </dgm:pt>
    <dgm:pt modelId="{EADE3F01-D3F5-4344-AF37-7440B609AAFF}" type="pres">
      <dgm:prSet presAssocID="{38F6EC1D-27EC-448B-B314-C7142FD11E90}" presName="center2" presStyleLbl="fgShp" presStyleIdx="1" presStyleCnt="2"/>
      <dgm:spPr/>
    </dgm:pt>
  </dgm:ptLst>
  <dgm:cxnLst>
    <dgm:cxn modelId="{483C4D05-0D23-4B99-B3B6-96111561402A}" type="presOf" srcId="{38F6EC1D-27EC-448B-B314-C7142FD11E90}" destId="{43464AA7-42D7-4AB8-A5C0-4D293DFD64F2}" srcOrd="0" destOrd="0" presId="urn:microsoft.com/office/officeart/2005/8/layout/cycle4"/>
    <dgm:cxn modelId="{55B17305-C6AA-4985-BED9-F4184CE4CB7B}" type="presOf" srcId="{74366D96-6372-445F-9D41-D532B9CDD9CF}" destId="{C4A4C6E8-6FB3-4664-A468-47AEFF1D749F}" srcOrd="0" destOrd="1" presId="urn:microsoft.com/office/officeart/2005/8/layout/cycle4"/>
    <dgm:cxn modelId="{261FCA05-85B8-43E8-BC53-99F9A4CB053F}" type="presOf" srcId="{9E95D43E-4FF0-40AE-A593-95D3EFED42F8}" destId="{A1D41BC6-C188-4A97-8EA0-114F273AC5FA}" srcOrd="1" destOrd="1" presId="urn:microsoft.com/office/officeart/2005/8/layout/cycle4"/>
    <dgm:cxn modelId="{F1C6990C-70C8-4384-B1B5-F00D05817499}" srcId="{6BB2A439-2025-4C80-B4A1-D8B473454B10}" destId="{2785AD9A-33B1-486A-9130-0989957E4703}" srcOrd="4" destOrd="0" parTransId="{D8CDE047-7903-4C4C-94CB-F94DAEF18F62}" sibTransId="{A547DA71-330C-4CAE-A427-ABCEFC323F02}"/>
    <dgm:cxn modelId="{D6346B0F-2D31-4366-B875-9325F781D366}" type="presOf" srcId="{79AF1675-9B02-486F-B574-B184ACD64F27}" destId="{82CB905F-725F-431A-B831-CE75AEECF0CE}" srcOrd="1" destOrd="0" presId="urn:microsoft.com/office/officeart/2005/8/layout/cycle4"/>
    <dgm:cxn modelId="{655F5C12-B7DA-4766-B5DB-80DF586C8B18}" srcId="{38F6EC1D-27EC-448B-B314-C7142FD11E90}" destId="{6BB2A439-2025-4C80-B4A1-D8B473454B10}" srcOrd="1" destOrd="0" parTransId="{8829354F-BBB0-422F-A86E-5447BD2669DD}" sibTransId="{FC8D6D13-60E8-469F-9BF7-BB0F7CF30E57}"/>
    <dgm:cxn modelId="{B3933614-9AED-493F-BD4D-162B05CADB07}" srcId="{E00503B2-D7BB-4529-9778-1A41664C91AE}" destId="{1BC7D425-122B-40E7-8CC9-E370DE4CD59E}" srcOrd="0" destOrd="0" parTransId="{ECBF3730-2115-43FA-B001-70C8735457BB}" sibTransId="{927E8C34-E99B-421C-8AF1-8F0AEF9F1200}"/>
    <dgm:cxn modelId="{A09B2119-083B-4709-9CA5-3DD42307FE74}" type="presOf" srcId="{158B7207-6CBF-4331-AB0A-791D8CFB677B}" destId="{D78C22A2-1046-45DC-8492-12DC41C58362}" srcOrd="0" destOrd="0" presId="urn:microsoft.com/office/officeart/2005/8/layout/cycle4"/>
    <dgm:cxn modelId="{8E248F1A-F486-4DAC-9FBF-3545CA65A96F}" type="presOf" srcId="{9931FBF6-94D0-486C-8303-21CB9CF22657}" destId="{DC119568-D928-4C22-AFC6-D2F4BAC9A07E}" srcOrd="0" destOrd="1" presId="urn:microsoft.com/office/officeart/2005/8/layout/cycle4"/>
    <dgm:cxn modelId="{A20B7D1B-7594-4FE9-A091-7E2F460C9024}" type="presOf" srcId="{189863D2-A9C7-4461-8BD1-966B77965A6F}" destId="{49B836C3-8CD1-4D7A-AF12-EA4B7141835B}" srcOrd="0" destOrd="3" presId="urn:microsoft.com/office/officeart/2005/8/layout/cycle4"/>
    <dgm:cxn modelId="{83825222-4601-4B8B-B96F-E5A076746C60}" type="presOf" srcId="{CED1C1FB-2471-4519-87CB-7EB1513EC1E7}" destId="{A189A970-965F-47D9-A879-076640BB98D6}" srcOrd="0" destOrd="0" presId="urn:microsoft.com/office/officeart/2005/8/layout/cycle4"/>
    <dgm:cxn modelId="{A5E3AE25-A005-4A03-BE0E-2D7DCDBB604D}" type="presOf" srcId="{19221A09-63E8-445A-B555-C2EBCE0EE16F}" destId="{82CB905F-725F-431A-B831-CE75AEECF0CE}" srcOrd="1" destOrd="2" presId="urn:microsoft.com/office/officeart/2005/8/layout/cycle4"/>
    <dgm:cxn modelId="{32476426-EA57-4891-B481-40A52B06A226}" type="presOf" srcId="{2785AD9A-33B1-486A-9130-0989957E4703}" destId="{A1D41BC6-C188-4A97-8EA0-114F273AC5FA}" srcOrd="1" destOrd="4" presId="urn:microsoft.com/office/officeart/2005/8/layout/cycle4"/>
    <dgm:cxn modelId="{6596692A-5B9B-4C46-8482-4DE5500FE171}" type="presOf" srcId="{5A89BB06-878C-416A-BDE5-E6096E0AA4FB}" destId="{82CB905F-725F-431A-B831-CE75AEECF0CE}" srcOrd="1" destOrd="3" presId="urn:microsoft.com/office/officeart/2005/8/layout/cycle4"/>
    <dgm:cxn modelId="{25C2992B-9D07-4A31-9E1E-3CD6A17230D3}" type="presOf" srcId="{9E95D43E-4FF0-40AE-A593-95D3EFED42F8}" destId="{49B836C3-8CD1-4D7A-AF12-EA4B7141835B}" srcOrd="0" destOrd="1" presId="urn:microsoft.com/office/officeart/2005/8/layout/cycle4"/>
    <dgm:cxn modelId="{3F6D712E-3317-4162-AD6F-3ED49ED81C0B}" type="presOf" srcId="{D3C3EE67-15AD-422A-9694-70D6376ADAED}" destId="{EED95B18-2795-4A65-BE4B-6A8E5627D07B}" srcOrd="0" destOrd="0" presId="urn:microsoft.com/office/officeart/2005/8/layout/cycle4"/>
    <dgm:cxn modelId="{BCB3C233-761B-4865-8160-EB4244590F1E}" type="presOf" srcId="{74366D96-6372-445F-9D41-D532B9CDD9CF}" destId="{156955AA-A241-4E02-8351-6A5D7C3FA966}" srcOrd="1" destOrd="1" presId="urn:microsoft.com/office/officeart/2005/8/layout/cycle4"/>
    <dgm:cxn modelId="{57830E35-765D-455E-8192-13AFD88D9053}" type="presOf" srcId="{3076531D-B6A2-4683-8551-40F1FC9ED071}" destId="{70BCD2E8-B283-4CBC-B422-4851AEF2B4C9}" srcOrd="1" destOrd="1" presId="urn:microsoft.com/office/officeart/2005/8/layout/cycle4"/>
    <dgm:cxn modelId="{E95FAD3C-39C7-4927-86BA-C0612135772C}" type="presOf" srcId="{1BC7D425-122B-40E7-8CC9-E370DE4CD59E}" destId="{156955AA-A241-4E02-8351-6A5D7C3FA966}" srcOrd="1" destOrd="0" presId="urn:microsoft.com/office/officeart/2005/8/layout/cycle4"/>
    <dgm:cxn modelId="{28005B3E-3AB7-4E8A-956B-51F20C3B9F43}" type="presOf" srcId="{2785AD9A-33B1-486A-9130-0989957E4703}" destId="{49B836C3-8CD1-4D7A-AF12-EA4B7141835B}" srcOrd="0" destOrd="4" presId="urn:microsoft.com/office/officeart/2005/8/layout/cycle4"/>
    <dgm:cxn modelId="{6AF1883F-6845-4F99-BC2F-734A6CB96FE6}" type="presOf" srcId="{5A89BB06-878C-416A-BDE5-E6096E0AA4FB}" destId="{DC119568-D928-4C22-AFC6-D2F4BAC9A07E}" srcOrd="0" destOrd="3" presId="urn:microsoft.com/office/officeart/2005/8/layout/cycle4"/>
    <dgm:cxn modelId="{2F518B43-5C47-4C8B-B3F0-8E4D137E43B2}" type="presOf" srcId="{9931FBF6-94D0-486C-8303-21CB9CF22657}" destId="{82CB905F-725F-431A-B831-CE75AEECF0CE}" srcOrd="1" destOrd="1" presId="urn:microsoft.com/office/officeart/2005/8/layout/cycle4"/>
    <dgm:cxn modelId="{37EC184D-D329-45BB-AD0D-7641233D6A48}" type="presOf" srcId="{189863D2-A9C7-4461-8BD1-966B77965A6F}" destId="{A1D41BC6-C188-4A97-8EA0-114F273AC5FA}" srcOrd="1" destOrd="3" presId="urn:microsoft.com/office/officeart/2005/8/layout/cycle4"/>
    <dgm:cxn modelId="{6F61A851-3950-4655-A14C-E45538647DF0}" type="presOf" srcId="{CE5AD41A-1399-4879-87C2-95789C24EA3A}" destId="{49B836C3-8CD1-4D7A-AF12-EA4B7141835B}" srcOrd="0" destOrd="5" presId="urn:microsoft.com/office/officeart/2005/8/layout/cycle4"/>
    <dgm:cxn modelId="{C3712E59-2CE0-4356-8E8F-EEC2D72D3ED1}" type="presOf" srcId="{6BB2A439-2025-4C80-B4A1-D8B473454B10}" destId="{132CCA12-95D7-43F6-A32F-00CF235F83B3}" srcOrd="0" destOrd="0" presId="urn:microsoft.com/office/officeart/2005/8/layout/cycle4"/>
    <dgm:cxn modelId="{DF1F7E61-7F5B-4DA4-9F2D-321201845CF3}" type="presOf" srcId="{8C672691-D512-4CC7-AD9E-D1A71A773B3D}" destId="{A1D41BC6-C188-4A97-8EA0-114F273AC5FA}" srcOrd="1" destOrd="2" presId="urn:microsoft.com/office/officeart/2005/8/layout/cycle4"/>
    <dgm:cxn modelId="{57BDA56E-49F1-4EDE-BAA7-67285E014095}" srcId="{158B7207-6CBF-4331-AB0A-791D8CFB677B}" destId="{79AF1675-9B02-486F-B574-B184ACD64F27}" srcOrd="0" destOrd="0" parTransId="{FFD3318F-663E-42A4-8350-DF1B0ADA57CE}" sibTransId="{2DA7E489-20E4-41D8-BF59-F2E582DBCD6D}"/>
    <dgm:cxn modelId="{3FC9D98F-508F-438E-A9F4-9F5F9997436F}" srcId="{158B7207-6CBF-4331-AB0A-791D8CFB677B}" destId="{9931FBF6-94D0-486C-8303-21CB9CF22657}" srcOrd="1" destOrd="0" parTransId="{AD4301D7-0E70-4769-9D32-07C2156E4819}" sibTransId="{71D8A0A3-711F-4B2C-919E-8B132117B9CF}"/>
    <dgm:cxn modelId="{CF063691-25CD-4D6F-8AFA-3ED70FB19D1B}" type="presOf" srcId="{CBFCE0DD-D7D4-4E34-BF62-1297264A1E38}" destId="{A1D41BC6-C188-4A97-8EA0-114F273AC5FA}" srcOrd="1" destOrd="0" presId="urn:microsoft.com/office/officeart/2005/8/layout/cycle4"/>
    <dgm:cxn modelId="{FBB97D92-9213-4783-8D98-9576473D2783}" type="presOf" srcId="{3076531D-B6A2-4683-8551-40F1FC9ED071}" destId="{EED95B18-2795-4A65-BE4B-6A8E5627D07B}" srcOrd="0" destOrd="1" presId="urn:microsoft.com/office/officeart/2005/8/layout/cycle4"/>
    <dgm:cxn modelId="{977C7C95-243E-470D-9E63-22D3F78D4AFA}" type="presOf" srcId="{1BC7D425-122B-40E7-8CC9-E370DE4CD59E}" destId="{C4A4C6E8-6FB3-4664-A468-47AEFF1D749F}" srcOrd="0" destOrd="0" presId="urn:microsoft.com/office/officeart/2005/8/layout/cycle4"/>
    <dgm:cxn modelId="{5B25A297-C167-4BC4-999D-2D31A3ED2543}" srcId="{158B7207-6CBF-4331-AB0A-791D8CFB677B}" destId="{19221A09-63E8-445A-B555-C2EBCE0EE16F}" srcOrd="2" destOrd="0" parTransId="{918B20D7-4CC9-4613-9B1C-10753ED95DB8}" sibTransId="{3855DEEC-9934-47EA-B0A8-EE3CB35F405E}"/>
    <dgm:cxn modelId="{7015E49C-A234-4549-8902-A23C348E3AAC}" type="presOf" srcId="{19221A09-63E8-445A-B555-C2EBCE0EE16F}" destId="{DC119568-D928-4C22-AFC6-D2F4BAC9A07E}" srcOrd="0" destOrd="2" presId="urn:microsoft.com/office/officeart/2005/8/layout/cycle4"/>
    <dgm:cxn modelId="{AAEF5EB0-3D9D-4FAD-8047-8104077139F5}" srcId="{6BB2A439-2025-4C80-B4A1-D8B473454B10}" destId="{9E95D43E-4FF0-40AE-A593-95D3EFED42F8}" srcOrd="1" destOrd="0" parTransId="{E594386F-2AF6-4B81-AE39-678926C20DEF}" sibTransId="{A75D81DE-ACF1-4CC3-8D29-0AA08C8BD7C5}"/>
    <dgm:cxn modelId="{D19B24B1-5481-43CC-8AE8-10BC0EFFE916}" srcId="{38F6EC1D-27EC-448B-B314-C7142FD11E90}" destId="{158B7207-6CBF-4331-AB0A-791D8CFB677B}" srcOrd="2" destOrd="0" parTransId="{7D0ED1B5-319B-4473-A614-20E573D222F9}" sibTransId="{10705103-16C0-409A-A888-1A27AED1103C}"/>
    <dgm:cxn modelId="{FB989AB1-5C19-4159-95F7-39C320DB86B3}" type="presOf" srcId="{CBFCE0DD-D7D4-4E34-BF62-1297264A1E38}" destId="{49B836C3-8CD1-4D7A-AF12-EA4B7141835B}" srcOrd="0" destOrd="0" presId="urn:microsoft.com/office/officeart/2005/8/layout/cycle4"/>
    <dgm:cxn modelId="{3F5407B2-3B31-4866-BCEA-8337A0E4F211}" type="presOf" srcId="{E00503B2-D7BB-4529-9778-1A41664C91AE}" destId="{39B8E410-67B3-4D51-9AE2-D5B559829F73}" srcOrd="0" destOrd="0" presId="urn:microsoft.com/office/officeart/2005/8/layout/cycle4"/>
    <dgm:cxn modelId="{D89039C1-E7F4-4320-B954-6D4CC39CA4ED}" srcId="{6BB2A439-2025-4C80-B4A1-D8B473454B10}" destId="{CBFCE0DD-D7D4-4E34-BF62-1297264A1E38}" srcOrd="0" destOrd="0" parTransId="{34698360-BD9F-4CEE-B1B2-6E0C845FC8C4}" sibTransId="{57F761A4-766F-41D3-8662-8391E2EF9E96}"/>
    <dgm:cxn modelId="{11CB5EC7-D17B-42B6-B323-826A9B8897EF}" srcId="{6BB2A439-2025-4C80-B4A1-D8B473454B10}" destId="{8C672691-D512-4CC7-AD9E-D1A71A773B3D}" srcOrd="2" destOrd="0" parTransId="{0AA39A64-37D7-420B-A63D-20F60A205048}" sibTransId="{EF6A33AA-AC4F-45E6-8024-B338AF2B3EC7}"/>
    <dgm:cxn modelId="{95208ECB-916C-4C85-9BB0-19D23AC6AEDC}" srcId="{38F6EC1D-27EC-448B-B314-C7142FD11E90}" destId="{CED1C1FB-2471-4519-87CB-7EB1513EC1E7}" srcOrd="0" destOrd="0" parTransId="{69D490A1-4B6E-4D1E-86CB-5B6EC6DADD8F}" sibTransId="{A7CB8B59-C976-4EE3-9E05-BB467AC95AE5}"/>
    <dgm:cxn modelId="{3064AECF-C28B-472F-A0BD-6B2DD61FBFAA}" srcId="{CED1C1FB-2471-4519-87CB-7EB1513EC1E7}" destId="{D3C3EE67-15AD-422A-9694-70D6376ADAED}" srcOrd="0" destOrd="0" parTransId="{5A2B6BA0-B034-4EBB-B375-597E2F3A1C58}" sibTransId="{40BF5E21-902F-4962-9AB0-8E73BECBB039}"/>
    <dgm:cxn modelId="{4105A4D8-F235-46CB-9E51-B8383DFB2699}" srcId="{38F6EC1D-27EC-448B-B314-C7142FD11E90}" destId="{E00503B2-D7BB-4529-9778-1A41664C91AE}" srcOrd="3" destOrd="0" parTransId="{33A86B34-45B9-49BF-86E4-6CAA96086CB2}" sibTransId="{3DAA51E0-1039-4C40-95D0-95F171891741}"/>
    <dgm:cxn modelId="{6B25DED8-7E7E-4282-A957-1FA7524C9C8E}" srcId="{158B7207-6CBF-4331-AB0A-791D8CFB677B}" destId="{5A89BB06-878C-416A-BDE5-E6096E0AA4FB}" srcOrd="3" destOrd="0" parTransId="{BBAC3E2E-8C4E-4005-96FB-CE486AED5E71}" sibTransId="{5DAA4446-8956-473F-B35C-24116F24B34C}"/>
    <dgm:cxn modelId="{4D0FF6D9-58C9-41C4-8698-7FCF3121C234}" type="presOf" srcId="{79AF1675-9B02-486F-B574-B184ACD64F27}" destId="{DC119568-D928-4C22-AFC6-D2F4BAC9A07E}" srcOrd="0" destOrd="0" presId="urn:microsoft.com/office/officeart/2005/8/layout/cycle4"/>
    <dgm:cxn modelId="{F060FEDB-255B-46AD-A53B-7AF9867BF6BF}" srcId="{CED1C1FB-2471-4519-87CB-7EB1513EC1E7}" destId="{3076531D-B6A2-4683-8551-40F1FC9ED071}" srcOrd="1" destOrd="0" parTransId="{A4DA62EB-1803-4F89-84D7-E9858A9204C5}" sibTransId="{2DE75635-60B8-4AAE-B3DE-98CCEBC679EB}"/>
    <dgm:cxn modelId="{C6358CDC-CA22-45F6-9360-8EC434BA24C2}" type="presOf" srcId="{CE5AD41A-1399-4879-87C2-95789C24EA3A}" destId="{A1D41BC6-C188-4A97-8EA0-114F273AC5FA}" srcOrd="1" destOrd="5" presId="urn:microsoft.com/office/officeart/2005/8/layout/cycle4"/>
    <dgm:cxn modelId="{6B1BD6DC-C97D-4198-85A5-3A7318190D09}" type="presOf" srcId="{8C672691-D512-4CC7-AD9E-D1A71A773B3D}" destId="{49B836C3-8CD1-4D7A-AF12-EA4B7141835B}" srcOrd="0" destOrd="2" presId="urn:microsoft.com/office/officeart/2005/8/layout/cycle4"/>
    <dgm:cxn modelId="{590BA6DE-9BC9-4FEF-ACA8-A630D329BAA1}" srcId="{6BB2A439-2025-4C80-B4A1-D8B473454B10}" destId="{189863D2-A9C7-4461-8BD1-966B77965A6F}" srcOrd="3" destOrd="0" parTransId="{6A2F3BB1-16D4-441C-A881-4B8DB50C9FFB}" sibTransId="{8FD57E9C-B64B-4A98-9D78-31EA647806A7}"/>
    <dgm:cxn modelId="{EDE560E2-3BC7-47DF-8DF6-064A296E6EFF}" type="presOf" srcId="{D3C3EE67-15AD-422A-9694-70D6376ADAED}" destId="{70BCD2E8-B283-4CBC-B422-4851AEF2B4C9}" srcOrd="1" destOrd="0" presId="urn:microsoft.com/office/officeart/2005/8/layout/cycle4"/>
    <dgm:cxn modelId="{284EC4FD-5B71-4804-B905-48BDD157EB7B}" srcId="{E00503B2-D7BB-4529-9778-1A41664C91AE}" destId="{74366D96-6372-445F-9D41-D532B9CDD9CF}" srcOrd="1" destOrd="0" parTransId="{A8184BFE-68C0-4CDD-8E17-3A4C36D239EA}" sibTransId="{0F4C664E-8C5A-400A-A35F-F25636571DE5}"/>
    <dgm:cxn modelId="{E3C672FE-1BB1-44A2-A08F-134869221C32}" srcId="{6BB2A439-2025-4C80-B4A1-D8B473454B10}" destId="{CE5AD41A-1399-4879-87C2-95789C24EA3A}" srcOrd="5" destOrd="0" parTransId="{42E80484-2CDF-481C-9140-86577D0C740E}" sibTransId="{28BE6DFE-0EE0-43CD-AF48-AC5B00924787}"/>
    <dgm:cxn modelId="{A7B5B5EE-B879-4334-9C62-E49F1F71B3CE}" type="presParOf" srcId="{43464AA7-42D7-4AB8-A5C0-4D293DFD64F2}" destId="{D75A7074-64CB-4603-A34E-56416DC6CDC1}" srcOrd="0" destOrd="0" presId="urn:microsoft.com/office/officeart/2005/8/layout/cycle4"/>
    <dgm:cxn modelId="{E0413651-5330-473C-A74B-79BC71CF7C00}" type="presParOf" srcId="{D75A7074-64CB-4603-A34E-56416DC6CDC1}" destId="{6D73AE0C-27E3-4970-A7AE-8C7568580184}" srcOrd="0" destOrd="0" presId="urn:microsoft.com/office/officeart/2005/8/layout/cycle4"/>
    <dgm:cxn modelId="{D91BBA74-8109-4315-95DA-284A6487A590}" type="presParOf" srcId="{6D73AE0C-27E3-4970-A7AE-8C7568580184}" destId="{EED95B18-2795-4A65-BE4B-6A8E5627D07B}" srcOrd="0" destOrd="0" presId="urn:microsoft.com/office/officeart/2005/8/layout/cycle4"/>
    <dgm:cxn modelId="{025ACA63-C3E8-4CEE-8C4F-65AECA3DFCA5}" type="presParOf" srcId="{6D73AE0C-27E3-4970-A7AE-8C7568580184}" destId="{70BCD2E8-B283-4CBC-B422-4851AEF2B4C9}" srcOrd="1" destOrd="0" presId="urn:microsoft.com/office/officeart/2005/8/layout/cycle4"/>
    <dgm:cxn modelId="{9DA5CB01-2D24-4557-9D12-CE531BF685DA}" type="presParOf" srcId="{D75A7074-64CB-4603-A34E-56416DC6CDC1}" destId="{FFE71716-6730-47A9-BB6A-EBB6EA242F8A}" srcOrd="1" destOrd="0" presId="urn:microsoft.com/office/officeart/2005/8/layout/cycle4"/>
    <dgm:cxn modelId="{67A26BF8-7424-4191-86E6-70503C29A61C}" type="presParOf" srcId="{FFE71716-6730-47A9-BB6A-EBB6EA242F8A}" destId="{49B836C3-8CD1-4D7A-AF12-EA4B7141835B}" srcOrd="0" destOrd="0" presId="urn:microsoft.com/office/officeart/2005/8/layout/cycle4"/>
    <dgm:cxn modelId="{78A771B3-6589-4C08-919B-B80DAD8E960D}" type="presParOf" srcId="{FFE71716-6730-47A9-BB6A-EBB6EA242F8A}" destId="{A1D41BC6-C188-4A97-8EA0-114F273AC5FA}" srcOrd="1" destOrd="0" presId="urn:microsoft.com/office/officeart/2005/8/layout/cycle4"/>
    <dgm:cxn modelId="{19C4EF05-7A6A-400F-8271-8632198D28EE}" type="presParOf" srcId="{D75A7074-64CB-4603-A34E-56416DC6CDC1}" destId="{4F11B81A-8893-4612-90ED-D58C3195F42F}" srcOrd="2" destOrd="0" presId="urn:microsoft.com/office/officeart/2005/8/layout/cycle4"/>
    <dgm:cxn modelId="{8988C086-C9E1-450C-AB56-FB0B9B8300E2}" type="presParOf" srcId="{4F11B81A-8893-4612-90ED-D58C3195F42F}" destId="{DC119568-D928-4C22-AFC6-D2F4BAC9A07E}" srcOrd="0" destOrd="0" presId="urn:microsoft.com/office/officeart/2005/8/layout/cycle4"/>
    <dgm:cxn modelId="{ED20AE63-B377-4CCC-8714-89F18107D3E4}" type="presParOf" srcId="{4F11B81A-8893-4612-90ED-D58C3195F42F}" destId="{82CB905F-725F-431A-B831-CE75AEECF0CE}" srcOrd="1" destOrd="0" presId="urn:microsoft.com/office/officeart/2005/8/layout/cycle4"/>
    <dgm:cxn modelId="{309317D3-A6A1-47E1-933C-E906DC6D21D3}" type="presParOf" srcId="{D75A7074-64CB-4603-A34E-56416DC6CDC1}" destId="{4C5A393C-4D75-4DAD-AEEE-428AC71D7BEF}" srcOrd="3" destOrd="0" presId="urn:microsoft.com/office/officeart/2005/8/layout/cycle4"/>
    <dgm:cxn modelId="{06380314-319F-4B67-9709-86520E01A815}" type="presParOf" srcId="{4C5A393C-4D75-4DAD-AEEE-428AC71D7BEF}" destId="{C4A4C6E8-6FB3-4664-A468-47AEFF1D749F}" srcOrd="0" destOrd="0" presId="urn:microsoft.com/office/officeart/2005/8/layout/cycle4"/>
    <dgm:cxn modelId="{232DDCCC-7506-45B7-B1D6-424A64D8DA17}" type="presParOf" srcId="{4C5A393C-4D75-4DAD-AEEE-428AC71D7BEF}" destId="{156955AA-A241-4E02-8351-6A5D7C3FA966}" srcOrd="1" destOrd="0" presId="urn:microsoft.com/office/officeart/2005/8/layout/cycle4"/>
    <dgm:cxn modelId="{46E695E1-3612-42B2-8781-BD8C6265BE89}" type="presParOf" srcId="{D75A7074-64CB-4603-A34E-56416DC6CDC1}" destId="{81EA5477-406F-4A7D-9D26-492845E201EB}" srcOrd="4" destOrd="0" presId="urn:microsoft.com/office/officeart/2005/8/layout/cycle4"/>
    <dgm:cxn modelId="{B91DEF8B-C951-4E24-92D1-5C86BAF24D02}" type="presParOf" srcId="{43464AA7-42D7-4AB8-A5C0-4D293DFD64F2}" destId="{0584BD5A-E14F-411A-BDE1-77A4CBC1B619}" srcOrd="1" destOrd="0" presId="urn:microsoft.com/office/officeart/2005/8/layout/cycle4"/>
    <dgm:cxn modelId="{6114B709-9DC1-4FB0-83EF-DD640E95799C}" type="presParOf" srcId="{0584BD5A-E14F-411A-BDE1-77A4CBC1B619}" destId="{A189A970-965F-47D9-A879-076640BB98D6}" srcOrd="0" destOrd="0" presId="urn:microsoft.com/office/officeart/2005/8/layout/cycle4"/>
    <dgm:cxn modelId="{6BFA9502-EC0D-44B3-B454-20C4BDD0A14C}" type="presParOf" srcId="{0584BD5A-E14F-411A-BDE1-77A4CBC1B619}" destId="{132CCA12-95D7-43F6-A32F-00CF235F83B3}" srcOrd="1" destOrd="0" presId="urn:microsoft.com/office/officeart/2005/8/layout/cycle4"/>
    <dgm:cxn modelId="{42048C64-5170-4D1D-983F-D57D2896B0FB}" type="presParOf" srcId="{0584BD5A-E14F-411A-BDE1-77A4CBC1B619}" destId="{D78C22A2-1046-45DC-8492-12DC41C58362}" srcOrd="2" destOrd="0" presId="urn:microsoft.com/office/officeart/2005/8/layout/cycle4"/>
    <dgm:cxn modelId="{BBEF9041-735C-4651-BF13-69581E45C09B}" type="presParOf" srcId="{0584BD5A-E14F-411A-BDE1-77A4CBC1B619}" destId="{39B8E410-67B3-4D51-9AE2-D5B559829F73}" srcOrd="3" destOrd="0" presId="urn:microsoft.com/office/officeart/2005/8/layout/cycle4"/>
    <dgm:cxn modelId="{DAB04163-FFE2-4F15-90C9-B581178C02F9}" type="presParOf" srcId="{0584BD5A-E14F-411A-BDE1-77A4CBC1B619}" destId="{FDA0F09B-39C2-4C33-A658-81DA1D9A4A15}" srcOrd="4" destOrd="0" presId="urn:microsoft.com/office/officeart/2005/8/layout/cycle4"/>
    <dgm:cxn modelId="{C14F9024-F925-494C-B931-EBCD87E306CB}" type="presParOf" srcId="{43464AA7-42D7-4AB8-A5C0-4D293DFD64F2}" destId="{D6C07C04-2309-4F51-96CD-0340F01048B9}" srcOrd="2" destOrd="0" presId="urn:microsoft.com/office/officeart/2005/8/layout/cycle4"/>
    <dgm:cxn modelId="{D2D11A5B-D68C-4AB2-8D6D-6B27221D89C0}" type="presParOf" srcId="{43464AA7-42D7-4AB8-A5C0-4D293DFD64F2}" destId="{EADE3F01-D3F5-4344-AF37-7440B609AAFF}"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39088E-0F77-4E21-81D5-1B54A89ED84A}">
      <dsp:nvSpPr>
        <dsp:cNvPr id="0" name=""/>
        <dsp:cNvSpPr/>
      </dsp:nvSpPr>
      <dsp:spPr>
        <a:xfrm>
          <a:off x="0" y="927373"/>
          <a:ext cx="8128000" cy="3251199"/>
        </a:xfrm>
        <a:prstGeom prst="leftRightRibbon">
          <a:avLst/>
        </a:prstGeom>
        <a:solidFill>
          <a:srgbClr val="0070C0"/>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978D21-CC6F-47FA-95DB-1D94D99B5FEC}">
      <dsp:nvSpPr>
        <dsp:cNvPr id="0" name=""/>
        <dsp:cNvSpPr/>
      </dsp:nvSpPr>
      <dsp:spPr>
        <a:xfrm>
          <a:off x="975360" y="1496332"/>
          <a:ext cx="2682239" cy="1593088"/>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60020" rIns="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Housing	</a:t>
          </a:r>
        </a:p>
      </dsp:txBody>
      <dsp:txXfrm>
        <a:off x="975360" y="1496332"/>
        <a:ext cx="2682239" cy="1593088"/>
      </dsp:txXfrm>
    </dsp:sp>
    <dsp:sp modelId="{3E9E5C43-4E90-4F11-98D7-1E3358C6159C}">
      <dsp:nvSpPr>
        <dsp:cNvPr id="0" name=""/>
        <dsp:cNvSpPr/>
      </dsp:nvSpPr>
      <dsp:spPr>
        <a:xfrm>
          <a:off x="4064000" y="2016525"/>
          <a:ext cx="3169920" cy="1593088"/>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60020" rIns="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Services</a:t>
          </a:r>
        </a:p>
      </dsp:txBody>
      <dsp:txXfrm>
        <a:off x="4064000" y="2016525"/>
        <a:ext cx="3169920" cy="15930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119568-D928-4C22-AFC6-D2F4BAC9A07E}">
      <dsp:nvSpPr>
        <dsp:cNvPr id="0" name=""/>
        <dsp:cNvSpPr/>
      </dsp:nvSpPr>
      <dsp:spPr>
        <a:xfrm>
          <a:off x="5760789" y="4393540"/>
          <a:ext cx="3191777" cy="2067548"/>
        </a:xfrm>
        <a:prstGeom prst="roundRect">
          <a:avLst>
            <a:gd name="adj" fmla="val 10000"/>
          </a:avLst>
        </a:prstGeom>
        <a:solidFill>
          <a:schemeClr val="lt1">
            <a:alpha val="90000"/>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en-US" sz="1700" kern="1200" dirty="0"/>
            <a:t>Foundations</a:t>
          </a:r>
        </a:p>
        <a:p>
          <a:pPr marL="171450" lvl="1" indent="-171450" algn="l" defTabSz="755650">
            <a:lnSpc>
              <a:spcPct val="90000"/>
            </a:lnSpc>
            <a:spcBef>
              <a:spcPct val="0"/>
            </a:spcBef>
            <a:spcAft>
              <a:spcPct val="15000"/>
            </a:spcAft>
            <a:buChar char="•"/>
          </a:pPr>
          <a:r>
            <a:rPr lang="en-US" sz="1700" kern="1200" dirty="0"/>
            <a:t>United Ways</a:t>
          </a:r>
        </a:p>
        <a:p>
          <a:pPr marL="171450" lvl="1" indent="-171450" algn="l" defTabSz="755650">
            <a:lnSpc>
              <a:spcPct val="90000"/>
            </a:lnSpc>
            <a:spcBef>
              <a:spcPct val="0"/>
            </a:spcBef>
            <a:spcAft>
              <a:spcPct val="15000"/>
            </a:spcAft>
            <a:buChar char="•"/>
          </a:pPr>
          <a:r>
            <a:rPr lang="en-US" sz="1700" kern="1200" dirty="0"/>
            <a:t>Individual Donors</a:t>
          </a:r>
        </a:p>
        <a:p>
          <a:pPr marL="171450" lvl="1" indent="-171450" algn="l" defTabSz="755650">
            <a:lnSpc>
              <a:spcPct val="90000"/>
            </a:lnSpc>
            <a:spcBef>
              <a:spcPct val="0"/>
            </a:spcBef>
            <a:spcAft>
              <a:spcPct val="15000"/>
            </a:spcAft>
            <a:buChar char="•"/>
          </a:pPr>
          <a:r>
            <a:rPr lang="en-US" sz="1700" kern="1200" dirty="0"/>
            <a:t>Corporate Giving</a:t>
          </a:r>
        </a:p>
      </dsp:txBody>
      <dsp:txXfrm>
        <a:off x="6763740" y="4955844"/>
        <a:ext cx="2143410" cy="1459827"/>
      </dsp:txXfrm>
    </dsp:sp>
    <dsp:sp modelId="{C4A4C6E8-6FB3-4664-A468-47AEFF1D749F}">
      <dsp:nvSpPr>
        <dsp:cNvPr id="0" name=""/>
        <dsp:cNvSpPr/>
      </dsp:nvSpPr>
      <dsp:spPr>
        <a:xfrm>
          <a:off x="0" y="4393540"/>
          <a:ext cx="3191777" cy="2067548"/>
        </a:xfrm>
        <a:prstGeom prst="roundRect">
          <a:avLst>
            <a:gd name="adj" fmla="val 10000"/>
          </a:avLst>
        </a:prstGeom>
        <a:solidFill>
          <a:schemeClr val="lt1">
            <a:alpha val="90000"/>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en-US" sz="1700" kern="1200" dirty="0"/>
            <a:t>Continuum of Care</a:t>
          </a:r>
        </a:p>
        <a:p>
          <a:pPr marL="171450" lvl="1" indent="-171450" algn="l" defTabSz="755650">
            <a:lnSpc>
              <a:spcPct val="90000"/>
            </a:lnSpc>
            <a:spcBef>
              <a:spcPct val="0"/>
            </a:spcBef>
            <a:spcAft>
              <a:spcPct val="15000"/>
            </a:spcAft>
            <a:buChar char="•"/>
          </a:pPr>
          <a:r>
            <a:rPr lang="en-US" sz="1700" kern="1200" dirty="0"/>
            <a:t>Fed Grants</a:t>
          </a:r>
        </a:p>
      </dsp:txBody>
      <dsp:txXfrm>
        <a:off x="45417" y="4955844"/>
        <a:ext cx="2143410" cy="1459827"/>
      </dsp:txXfrm>
    </dsp:sp>
    <dsp:sp modelId="{49B836C3-8CD1-4D7A-AF12-EA4B7141835B}">
      <dsp:nvSpPr>
        <dsp:cNvPr id="0" name=""/>
        <dsp:cNvSpPr/>
      </dsp:nvSpPr>
      <dsp:spPr>
        <a:xfrm>
          <a:off x="5760789" y="0"/>
          <a:ext cx="3191777" cy="2067548"/>
        </a:xfrm>
        <a:prstGeom prst="roundRect">
          <a:avLst>
            <a:gd name="adj" fmla="val 10000"/>
          </a:avLst>
        </a:prstGeom>
        <a:solidFill>
          <a:schemeClr val="lt1">
            <a:alpha val="90000"/>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None/>
          </a:pPr>
          <a:r>
            <a:rPr lang="en-US" sz="1200" kern="1200" dirty="0"/>
            <a:t>State General Funds</a:t>
          </a:r>
        </a:p>
        <a:p>
          <a:pPr marL="114300" lvl="1" indent="-114300" algn="l" defTabSz="533400">
            <a:lnSpc>
              <a:spcPct val="90000"/>
            </a:lnSpc>
            <a:spcBef>
              <a:spcPct val="0"/>
            </a:spcBef>
            <a:spcAft>
              <a:spcPct val="15000"/>
            </a:spcAft>
            <a:buNone/>
          </a:pPr>
          <a:r>
            <a:rPr lang="en-US" sz="1200" kern="1200" dirty="0"/>
            <a:t>Housing Trust Fund</a:t>
          </a:r>
        </a:p>
        <a:p>
          <a:pPr marL="114300" lvl="1" indent="-114300" algn="l" defTabSz="533400">
            <a:lnSpc>
              <a:spcPct val="90000"/>
            </a:lnSpc>
            <a:spcBef>
              <a:spcPct val="0"/>
            </a:spcBef>
            <a:spcAft>
              <a:spcPct val="15000"/>
            </a:spcAft>
            <a:buNone/>
          </a:pPr>
          <a:r>
            <a:rPr lang="en-US" sz="1200" kern="1200" dirty="0"/>
            <a:t>Fed Pass Through:</a:t>
          </a:r>
        </a:p>
        <a:p>
          <a:pPr marL="114300" lvl="1" indent="-114300" algn="l" defTabSz="533400">
            <a:lnSpc>
              <a:spcPct val="90000"/>
            </a:lnSpc>
            <a:spcBef>
              <a:spcPct val="0"/>
            </a:spcBef>
            <a:spcAft>
              <a:spcPct val="15000"/>
            </a:spcAft>
            <a:buChar char="•"/>
          </a:pPr>
          <a:r>
            <a:rPr lang="en-US" sz="1200" kern="1200" dirty="0"/>
            <a:t>DES: ESG</a:t>
          </a:r>
        </a:p>
        <a:p>
          <a:pPr marL="114300" lvl="1" indent="-114300" algn="l" defTabSz="533400">
            <a:lnSpc>
              <a:spcPct val="90000"/>
            </a:lnSpc>
            <a:spcBef>
              <a:spcPct val="0"/>
            </a:spcBef>
            <a:spcAft>
              <a:spcPct val="15000"/>
            </a:spcAft>
            <a:buChar char="•"/>
          </a:pPr>
          <a:r>
            <a:rPr lang="en-US" sz="1200" kern="1200" dirty="0"/>
            <a:t>AHCCCS: SABG, MHBG, PATH</a:t>
          </a:r>
        </a:p>
        <a:p>
          <a:pPr marL="114300" lvl="1" indent="-114300" algn="l" defTabSz="533400">
            <a:lnSpc>
              <a:spcPct val="90000"/>
            </a:lnSpc>
            <a:spcBef>
              <a:spcPct val="0"/>
            </a:spcBef>
            <a:spcAft>
              <a:spcPct val="15000"/>
            </a:spcAft>
            <a:buChar char="•"/>
          </a:pPr>
          <a:r>
            <a:rPr lang="en-US" sz="1200" kern="1200" dirty="0"/>
            <a:t>CARES/ARPA</a:t>
          </a:r>
        </a:p>
      </dsp:txBody>
      <dsp:txXfrm>
        <a:off x="6763740" y="45417"/>
        <a:ext cx="2143410" cy="1459827"/>
      </dsp:txXfrm>
    </dsp:sp>
    <dsp:sp modelId="{EED95B18-2795-4A65-BE4B-6A8E5627D07B}">
      <dsp:nvSpPr>
        <dsp:cNvPr id="0" name=""/>
        <dsp:cNvSpPr/>
      </dsp:nvSpPr>
      <dsp:spPr>
        <a:xfrm>
          <a:off x="0" y="0"/>
          <a:ext cx="3191777" cy="2067548"/>
        </a:xfrm>
        <a:prstGeom prst="roundRect">
          <a:avLst>
            <a:gd name="adj" fmla="val 10000"/>
          </a:avLst>
        </a:prstGeom>
        <a:solidFill>
          <a:schemeClr val="lt1">
            <a:alpha val="90000"/>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en-US" sz="1700" kern="1200"/>
            <a:t>General Funds</a:t>
          </a:r>
          <a:endParaRPr lang="en-US" sz="1700" kern="1200" dirty="0"/>
        </a:p>
        <a:p>
          <a:pPr marL="171450" lvl="1" indent="-171450" algn="l" defTabSz="755650">
            <a:lnSpc>
              <a:spcPct val="90000"/>
            </a:lnSpc>
            <a:spcBef>
              <a:spcPct val="0"/>
            </a:spcBef>
            <a:spcAft>
              <a:spcPct val="15000"/>
            </a:spcAft>
            <a:buChar char="•"/>
          </a:pPr>
          <a:r>
            <a:rPr lang="en-US" sz="1700" kern="1200" dirty="0"/>
            <a:t>Fed Entitlement Communities (CDBG, ESG)</a:t>
          </a:r>
        </a:p>
      </dsp:txBody>
      <dsp:txXfrm>
        <a:off x="45417" y="45417"/>
        <a:ext cx="2143410" cy="1459827"/>
      </dsp:txXfrm>
    </dsp:sp>
    <dsp:sp modelId="{A189A970-965F-47D9-A879-076640BB98D6}">
      <dsp:nvSpPr>
        <dsp:cNvPr id="0" name=""/>
        <dsp:cNvSpPr/>
      </dsp:nvSpPr>
      <dsp:spPr>
        <a:xfrm>
          <a:off x="1629350" y="368282"/>
          <a:ext cx="2797651" cy="2797651"/>
        </a:xfrm>
        <a:prstGeom prst="pieWedge">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Local (County/City)</a:t>
          </a:r>
        </a:p>
      </dsp:txBody>
      <dsp:txXfrm>
        <a:off x="2448763" y="1187695"/>
        <a:ext cx="1978238" cy="1978238"/>
      </dsp:txXfrm>
    </dsp:sp>
    <dsp:sp modelId="{132CCA12-95D7-43F6-A32F-00CF235F83B3}">
      <dsp:nvSpPr>
        <dsp:cNvPr id="0" name=""/>
        <dsp:cNvSpPr/>
      </dsp:nvSpPr>
      <dsp:spPr>
        <a:xfrm rot="5400000">
          <a:off x="4556223" y="368282"/>
          <a:ext cx="2797651" cy="2797651"/>
        </a:xfrm>
        <a:prstGeom prst="pieWedge">
          <a:avLst/>
        </a:prstGeom>
        <a:solidFill>
          <a:srgbClr val="FFC0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State</a:t>
          </a:r>
        </a:p>
      </dsp:txBody>
      <dsp:txXfrm rot="-5400000">
        <a:off x="4556223" y="1187695"/>
        <a:ext cx="1978238" cy="1978238"/>
      </dsp:txXfrm>
    </dsp:sp>
    <dsp:sp modelId="{D78C22A2-1046-45DC-8492-12DC41C58362}">
      <dsp:nvSpPr>
        <dsp:cNvPr id="0" name=""/>
        <dsp:cNvSpPr/>
      </dsp:nvSpPr>
      <dsp:spPr>
        <a:xfrm rot="10800000">
          <a:off x="4556223" y="3295155"/>
          <a:ext cx="2797651" cy="2797651"/>
        </a:xfrm>
        <a:prstGeom prst="pieWedge">
          <a:avLst/>
        </a:prstGeom>
        <a:solidFill>
          <a:srgbClr val="C000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Private</a:t>
          </a:r>
        </a:p>
      </dsp:txBody>
      <dsp:txXfrm rot="10800000">
        <a:off x="4556223" y="3295155"/>
        <a:ext cx="1978238" cy="1978238"/>
      </dsp:txXfrm>
    </dsp:sp>
    <dsp:sp modelId="{39B8E410-67B3-4D51-9AE2-D5B559829F73}">
      <dsp:nvSpPr>
        <dsp:cNvPr id="0" name=""/>
        <dsp:cNvSpPr/>
      </dsp:nvSpPr>
      <dsp:spPr>
        <a:xfrm rot="16200000">
          <a:off x="1629350" y="3295155"/>
          <a:ext cx="2797651" cy="2797651"/>
        </a:xfrm>
        <a:prstGeom prst="pieWedge">
          <a:avLst/>
        </a:prstGeom>
        <a:solidFill>
          <a:srgbClr val="4D9769"/>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Federal</a:t>
          </a:r>
        </a:p>
      </dsp:txBody>
      <dsp:txXfrm rot="5400000">
        <a:off x="2448763" y="3295155"/>
        <a:ext cx="1978238" cy="1978238"/>
      </dsp:txXfrm>
    </dsp:sp>
    <dsp:sp modelId="{D6C07C04-2309-4F51-96CD-0340F01048B9}">
      <dsp:nvSpPr>
        <dsp:cNvPr id="0" name=""/>
        <dsp:cNvSpPr/>
      </dsp:nvSpPr>
      <dsp:spPr>
        <a:xfrm>
          <a:off x="4008646" y="2649046"/>
          <a:ext cx="965932" cy="839941"/>
        </a:xfrm>
        <a:prstGeom prst="circularArrow">
          <a:avLst/>
        </a:prstGeom>
        <a:solidFill>
          <a:schemeClr val="accent2">
            <a:tint val="4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DE3F01-D3F5-4344-AF37-7440B609AAFF}">
      <dsp:nvSpPr>
        <dsp:cNvPr id="0" name=""/>
        <dsp:cNvSpPr/>
      </dsp:nvSpPr>
      <dsp:spPr>
        <a:xfrm rot="10800000">
          <a:off x="4008646" y="2972100"/>
          <a:ext cx="965932" cy="839941"/>
        </a:xfrm>
        <a:prstGeom prst="circularArrow">
          <a:avLst/>
        </a:prstGeom>
        <a:solidFill>
          <a:schemeClr val="accent2">
            <a:tint val="4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0C5932-B036-4DEB-98DD-80C11C624CB4}" type="datetimeFigureOut">
              <a:rPr lang="en-US" smtClean="0"/>
              <a:t>8/25/22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F912DD-C1EE-4B16-AD76-9694504C7834}" type="slidenum">
              <a:rPr lang="en-US" smtClean="0"/>
              <a:t>‹#›</a:t>
            </a:fld>
            <a:endParaRPr lang="en-US"/>
          </a:p>
        </p:txBody>
      </p:sp>
    </p:spTree>
    <p:extLst>
      <p:ext uri="{BB962C8B-B14F-4D97-AF65-F5344CB8AC3E}">
        <p14:creationId xmlns:p14="http://schemas.microsoft.com/office/powerpoint/2010/main" val="2792674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F912DD-C1EE-4B16-AD76-9694504C7834}" type="slidenum">
              <a:rPr lang="en-US" smtClean="0"/>
              <a:t>3</a:t>
            </a:fld>
            <a:endParaRPr lang="en-US"/>
          </a:p>
        </p:txBody>
      </p:sp>
    </p:spTree>
    <p:extLst>
      <p:ext uri="{BB962C8B-B14F-4D97-AF65-F5344CB8AC3E}">
        <p14:creationId xmlns:p14="http://schemas.microsoft.com/office/powerpoint/2010/main" val="4230463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hardships that we faced included:</a:t>
            </a:r>
          </a:p>
          <a:p>
            <a:pPr marL="171450" indent="-171450">
              <a:buFont typeface="Arial" panose="020B0604020202020204" pitchFamily="34" charset="0"/>
              <a:buChar char="•"/>
            </a:pPr>
            <a:r>
              <a:rPr lang="en-US" dirty="0"/>
              <a:t>Staff turnover: As most employees with experience in subsidized housing had never been required to submit bills for their services, staff found the work too overwhelming, which led to them leaving. This caused us to shift to hiring individuals with experience working in public behavioral health.</a:t>
            </a:r>
          </a:p>
          <a:p>
            <a:pPr marL="171450" marR="0" indent="-171450">
              <a:spcBef>
                <a:spcPts val="0"/>
              </a:spcBef>
              <a:spcAft>
                <a:spcPts val="0"/>
              </a:spcAft>
              <a:buFont typeface="Arial" panose="020B0604020202020204" pitchFamily="34" charset="0"/>
              <a:buChar char="•"/>
            </a:pPr>
            <a:r>
              <a:rPr lang="en-US" dirty="0"/>
              <a:t>Delayed claims: </a:t>
            </a:r>
            <a:r>
              <a:rPr lang="en-US" sz="1800" dirty="0">
                <a:effectLst/>
                <a:latin typeface="Calibri" panose="020F0502020204030204" pitchFamily="34" charset="0"/>
                <a:ea typeface="Times New Roman" panose="02020603050405020304" pitchFamily="18" charset="0"/>
              </a:rPr>
              <a:t>When processing claims you can expect reprocess rejected or denied claims. Claims processing is sensitive to meeting specific contractual and legal requirements. Thus, you can wait up to 120 days to get paid.</a:t>
            </a:r>
            <a:endParaRPr lang="en-US" sz="1800" dirty="0">
              <a:effectLst/>
              <a:latin typeface="Calibri" panose="020F0502020204030204" pitchFamily="34" charset="0"/>
              <a:ea typeface="Calibri" panose="020F0502020204030204" pitchFamily="34" charset="0"/>
            </a:endParaRPr>
          </a:p>
          <a:p>
            <a:pPr marL="171450" indent="-171450">
              <a:buFont typeface="Arial" panose="020B0604020202020204" pitchFamily="34" charset="0"/>
              <a:buChar char="•"/>
            </a:pPr>
            <a:r>
              <a:rPr lang="en-US" dirty="0"/>
              <a:t>Long position vacancy times: Due to the specialty of the position, the company had longer than usual training times. Coupled with the high turn over rates, it made the company more selective with the hiring process. With an average training time of 3-6 months before you have a fully independent seasoned Housing Specialist, you can’t afford to continue hiring individuals that leave in six months. </a:t>
            </a:r>
          </a:p>
          <a:p>
            <a:pPr marL="171450" indent="-171450">
              <a:buFont typeface="Arial" panose="020B0604020202020204" pitchFamily="34" charset="0"/>
              <a:buChar char="•"/>
            </a:pPr>
            <a:r>
              <a:rPr lang="en-US" dirty="0"/>
              <a:t>It took about six months of implementation before we were financially stable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AF912DD-C1EE-4B16-AD76-9694504C7834}" type="slidenum">
              <a:rPr lang="en-US" smtClean="0"/>
              <a:t>13</a:t>
            </a:fld>
            <a:endParaRPr lang="en-US"/>
          </a:p>
        </p:txBody>
      </p:sp>
    </p:spTree>
    <p:extLst>
      <p:ext uri="{BB962C8B-B14F-4D97-AF65-F5344CB8AC3E}">
        <p14:creationId xmlns:p14="http://schemas.microsoft.com/office/powerpoint/2010/main" val="1154984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so now that I have been a total buzz kill with my transparency, let’s discuss the benefits to embarking on this journey…</a:t>
            </a:r>
          </a:p>
          <a:p>
            <a:endParaRPr lang="en-US" dirty="0"/>
          </a:p>
          <a:p>
            <a:r>
              <a:rPr lang="en-US" dirty="0">
                <a:solidFill>
                  <a:srgbClr val="FF0000"/>
                </a:solidFill>
                <a:highlight>
                  <a:srgbClr val="FFFF00"/>
                </a:highlight>
              </a:rPr>
              <a:t>Available Services: As a licensed behavioral health provider, many of the HUD CoC and ESG eligible activities, as defined by Code of Federal Regulations 576 and 578, were now eligible for reimbursement to include: Annual Assessment of Service Needs, Case Management, Counseling, Education Services, Employment Assistance and Job Training, Housing Search and Counseling Services, Life Skills Training, Mental Health Services, Outpatient Health Services, Substance Abuse Treatment Services, and the Direct Provision of Services.</a:t>
            </a:r>
          </a:p>
          <a:p>
            <a:endParaRPr lang="en-US" dirty="0"/>
          </a:p>
          <a:p>
            <a:r>
              <a:rPr lang="en-US" dirty="0"/>
              <a:t>Smaller Caseloads: As previously mentioned, in order to preserve staff, we have hired more staff, which results in smaller caseloads. </a:t>
            </a:r>
          </a:p>
          <a:p>
            <a:endParaRPr lang="en-US" dirty="0"/>
          </a:p>
          <a:p>
            <a:r>
              <a:rPr lang="en-US" dirty="0"/>
              <a:t>Serve more members: Since we can’t bill Medicaid and HUD for the same hours worked, we have reduced the amount of money charged to HUD to cover the cost of staff. These additional funds have been diverted from Supportive Services to rental assistance, resulting in a greater number of households that we can serve. </a:t>
            </a:r>
          </a:p>
          <a:p>
            <a:endParaRPr lang="en-US" dirty="0"/>
          </a:p>
          <a:p>
            <a:r>
              <a:rPr lang="en-US" dirty="0"/>
              <a:t>Increased revenue: Once we found our grove, the revenue generated from Medicaid Reimbursements now exceeds the expenditures required to maintain the program.</a:t>
            </a:r>
          </a:p>
          <a:p>
            <a:endParaRPr lang="en-US" dirty="0"/>
          </a:p>
          <a:p>
            <a:r>
              <a:rPr lang="en-US" dirty="0"/>
              <a:t>Re-investment: This revenue also provides us with the ability to invest in additional housing projects to meet the needs of the communities that we serve.</a:t>
            </a:r>
          </a:p>
          <a:p>
            <a:endParaRPr lang="en-US" dirty="0"/>
          </a:p>
          <a:p>
            <a:r>
              <a:rPr lang="en-US" dirty="0"/>
              <a:t>Public Resources: Increased engagement with participants in the community leads to reduction in hospital visits, first responder engagement, correctional involvement, which in turn leads to less public funding spent on hospitalizations, incarcerations, and crisis services.</a:t>
            </a:r>
          </a:p>
          <a:p>
            <a:endParaRPr lang="en-US" dirty="0"/>
          </a:p>
          <a:p>
            <a:r>
              <a:rPr lang="en-US" dirty="0"/>
              <a:t>Quality of Life: Members experience greater stability, increase educational engagement, increase income levels (through benefits and employment) all leading to an improved quality of life.</a:t>
            </a:r>
          </a:p>
        </p:txBody>
      </p:sp>
      <p:sp>
        <p:nvSpPr>
          <p:cNvPr id="4" name="Slide Number Placeholder 3"/>
          <p:cNvSpPr>
            <a:spLocks noGrp="1"/>
          </p:cNvSpPr>
          <p:nvPr>
            <p:ph type="sldNum" sz="quarter" idx="5"/>
          </p:nvPr>
        </p:nvSpPr>
        <p:spPr/>
        <p:txBody>
          <a:bodyPr/>
          <a:lstStyle/>
          <a:p>
            <a:fld id="{9AF912DD-C1EE-4B16-AD76-9694504C7834}" type="slidenum">
              <a:rPr lang="en-US" smtClean="0"/>
              <a:t>14</a:t>
            </a:fld>
            <a:endParaRPr lang="en-US"/>
          </a:p>
        </p:txBody>
      </p:sp>
    </p:spTree>
    <p:extLst>
      <p:ext uri="{BB962C8B-B14F-4D97-AF65-F5344CB8AC3E}">
        <p14:creationId xmlns:p14="http://schemas.microsoft.com/office/powerpoint/2010/main" val="2687265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I’d like to introduce David Bridge</a:t>
            </a:r>
          </a:p>
        </p:txBody>
      </p:sp>
      <p:sp>
        <p:nvSpPr>
          <p:cNvPr id="4" name="Slide Number Placeholder 3"/>
          <p:cNvSpPr>
            <a:spLocks noGrp="1"/>
          </p:cNvSpPr>
          <p:nvPr>
            <p:ph type="sldNum" sz="quarter" idx="5"/>
          </p:nvPr>
        </p:nvSpPr>
        <p:spPr/>
        <p:txBody>
          <a:bodyPr/>
          <a:lstStyle/>
          <a:p>
            <a:fld id="{9AF912DD-C1EE-4B16-AD76-9694504C7834}" type="slidenum">
              <a:rPr lang="en-US" smtClean="0"/>
              <a:t>17</a:t>
            </a:fld>
            <a:endParaRPr lang="en-US"/>
          </a:p>
        </p:txBody>
      </p:sp>
    </p:spTree>
    <p:extLst>
      <p:ext uri="{BB962C8B-B14F-4D97-AF65-F5344CB8AC3E}">
        <p14:creationId xmlns:p14="http://schemas.microsoft.com/office/powerpoint/2010/main" val="671120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Lato Light"/>
              </a:rPr>
              <a:t>1.Snapshot of both short term and long term uses of each pot of money </a:t>
            </a:r>
            <a:endParaRPr lang="en-US"/>
          </a:p>
          <a:p>
            <a:r>
              <a:rPr lang="en-US">
                <a:latin typeface="Lato Light"/>
              </a:rPr>
              <a:t>•This includes emergency response, shelters including funding hotels, motels for non-congregate sheltering, housing assistance, filling Medicaid gaps, capital, services, and also how to reinforce or introduce data sharing especially tracking for distribution of cares funding to ensure equitable distribution of funding</a:t>
            </a:r>
          </a:p>
          <a:p>
            <a:endParaRPr lang="en-US">
              <a:latin typeface="Lato Light"/>
            </a:endParaRPr>
          </a:p>
          <a:p>
            <a:r>
              <a:rPr lang="en-US" b="1">
                <a:latin typeface="Lato Light"/>
              </a:rPr>
              <a:t>A more detailed breakdown is available by clicking on the link at the top of the slide</a:t>
            </a:r>
            <a:endParaRPr lang="en-US">
              <a:latin typeface="Lato Light"/>
            </a:endParaRPr>
          </a:p>
          <a:p>
            <a:r>
              <a:rPr lang="en-US">
                <a:latin typeface="Lato Light"/>
              </a:rPr>
              <a:t>2.Couple things to take away from this overview</a:t>
            </a:r>
          </a:p>
          <a:p>
            <a:r>
              <a:rPr lang="en-US">
                <a:latin typeface="Lato Light"/>
              </a:rPr>
              <a:t>•Several different pots of money can cover both short term/emergency response and some can cover long term response. </a:t>
            </a:r>
            <a:endParaRPr lang="en-US"/>
          </a:p>
          <a:p>
            <a:r>
              <a:rPr lang="en-US">
                <a:latin typeface="Lato Light"/>
              </a:rPr>
              <a:t>•Depending on what money you have access to or the ability to coordinate with may dictate where you dip in; it’s important to think about sequencing and how each can be maximized </a:t>
            </a:r>
            <a:endParaRPr lang="en-US"/>
          </a:p>
          <a:p>
            <a:r>
              <a:rPr lang="en-US">
                <a:latin typeface="Lato Light"/>
              </a:rPr>
              <a:t>•Underscore the opportunity to maximize and align local dollars</a:t>
            </a:r>
          </a:p>
          <a:p>
            <a:r>
              <a:rPr lang="en-US">
                <a:latin typeface="Lato Light"/>
              </a:rPr>
              <a:t>•May states have emergency response dollars and some also have issued things like rental assistance post-eviction moratorium so ensure coordination and advocate for resources to go to those who are most in need</a:t>
            </a:r>
          </a:p>
          <a:p>
            <a:r>
              <a:rPr lang="en-US">
                <a:latin typeface="Lato Light"/>
              </a:rPr>
              <a:t>•There is also an opportunity to consider long-term advocacy needs</a:t>
            </a:r>
          </a:p>
          <a:p>
            <a:r>
              <a:rPr lang="en-US">
                <a:latin typeface="Lato Light"/>
              </a:rPr>
              <a:t>•We know that states and jurisdictions are financially depleted and budgets will be slashed</a:t>
            </a:r>
          </a:p>
          <a:p>
            <a:r>
              <a:rPr lang="en-US">
                <a:latin typeface="Lato Light"/>
              </a:rPr>
              <a:t>•How can we use this to fundamentally change out approach to shifting housing from short term/emergency to permanent supportive housing</a:t>
            </a:r>
          </a:p>
          <a:p>
            <a:r>
              <a:rPr lang="en-US">
                <a:latin typeface="Lato Light"/>
              </a:rPr>
              <a:t>•How can we reprioritize where resource go or introduce new funding secure additional funding </a:t>
            </a:r>
          </a:p>
          <a:p>
            <a:endParaRPr lang="en-US">
              <a:latin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1884201"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a:ln>
                  <a:noFill/>
                </a:ln>
                <a:solidFill>
                  <a:prstClr val="black"/>
                </a:solidFill>
                <a:effectLst/>
                <a:uLnTx/>
                <a:uFillTx/>
                <a:latin typeface="Lato Light" charset="0"/>
                <a:ea typeface="+mn-ea"/>
                <a:cs typeface="+mn-cs"/>
              </a:rPr>
              <a:pPr marL="0" marR="0" lvl="0" indent="0" algn="r" defTabSz="1884201"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Lato Light" charset="0"/>
              <a:ea typeface="+mn-ea"/>
              <a:cs typeface="+mn-cs"/>
            </a:endParaRPr>
          </a:p>
        </p:txBody>
      </p:sp>
    </p:spTree>
    <p:extLst>
      <p:ext uri="{BB962C8B-B14F-4D97-AF65-F5344CB8AC3E}">
        <p14:creationId xmlns:p14="http://schemas.microsoft.com/office/powerpoint/2010/main" val="3497454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Good afternoon everyone,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I want to start by giving you fair warning; I go by the moniker of “Transparent Terrance”. You can always count on me to tell the full story, in painstaking detail, and sometimes that means providing </a:t>
            </a:r>
            <a:r>
              <a:rPr lang="en-US" sz="1800" b="1" dirty="0">
                <a:solidFill>
                  <a:srgbClr val="FF0000"/>
                </a:solidFill>
              </a:rPr>
              <a:t>too much </a:t>
            </a:r>
            <a:r>
              <a:rPr lang="en-US" sz="1800" dirty="0"/>
              <a:t>information. I will try my best to boil it down a little, but no promises</a:t>
            </a:r>
            <a:r>
              <a:rPr lang="en-US" sz="1800" dirty="0">
                <a:sym typeface="Wingdings" panose="05000000000000000000" pitchFamily="2" charset="2"/>
              </a:rPr>
              <a:t></a:t>
            </a:r>
            <a:endParaRPr lang="en-US" sz="1800" dirty="0"/>
          </a:p>
          <a:p>
            <a:endParaRPr lang="en-US" sz="1800" dirty="0">
              <a:effectLst/>
              <a:latin typeface="Segoe UI" panose="020B0502040204020203" pitchFamily="34" charset="0"/>
            </a:endParaRPr>
          </a:p>
          <a:p>
            <a:endParaRPr lang="en-US" sz="1800" dirty="0">
              <a:effectLst/>
              <a:latin typeface="Segoe UI" panose="020B0502040204020203" pitchFamily="34" charset="0"/>
            </a:endParaRPr>
          </a:p>
          <a:p>
            <a:r>
              <a:rPr lang="en-US" sz="1800" dirty="0">
                <a:effectLst/>
                <a:latin typeface="Segoe UI" panose="020B0502040204020203" pitchFamily="34" charset="0"/>
              </a:rPr>
              <a:t>I want to provide you with a little bit of background. Community Partnership of Southern AZ (CPSA) was the Regional Behavioral Health Authority for Southeastern AZ for 20 years. During this time, CPSA utilized a variety of funding to build 222 affordable apartments for individuals and families with disabilities and was either the direct recipient or sub-recipient of 11 HUD funded TBRA programs. CPSA was strictly an administrative program and contracted with other agencies to provide all direct support services to program participants. In 2015, the RBHA contract was awarded to Cenpatico (Now AZCH), and CPSA transitioned to providing direct services to the program participants.</a:t>
            </a:r>
            <a:endParaRPr lang="en-US" dirty="0"/>
          </a:p>
        </p:txBody>
      </p:sp>
      <p:sp>
        <p:nvSpPr>
          <p:cNvPr id="4" name="Slide Number Placeholder 3"/>
          <p:cNvSpPr>
            <a:spLocks noGrp="1"/>
          </p:cNvSpPr>
          <p:nvPr>
            <p:ph type="sldNum" sz="quarter" idx="5"/>
          </p:nvPr>
        </p:nvSpPr>
        <p:spPr/>
        <p:txBody>
          <a:bodyPr/>
          <a:lstStyle/>
          <a:p>
            <a:fld id="{9AF912DD-C1EE-4B16-AD76-9694504C7834}" type="slidenum">
              <a:rPr lang="en-US" smtClean="0"/>
              <a:t>5</a:t>
            </a:fld>
            <a:endParaRPr lang="en-US"/>
          </a:p>
        </p:txBody>
      </p:sp>
    </p:spTree>
    <p:extLst>
      <p:ext uri="{BB962C8B-B14F-4D97-AF65-F5344CB8AC3E}">
        <p14:creationId xmlns:p14="http://schemas.microsoft.com/office/powerpoint/2010/main" val="1795978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As an administrative agency, we had limited experience in billing Medicaid for reimbursement of direct services, and we had a lot to learn. I hope to share our journey, including trails/tribulations, lessons learned, and benefits reaped from undertaking the process of becoming an agency able to bill Medicaid for the services provided to HUD program participants.</a:t>
            </a:r>
          </a:p>
          <a:p>
            <a:endParaRPr lang="en-US" dirty="0"/>
          </a:p>
          <a:p>
            <a:r>
              <a:rPr lang="en-US" dirty="0"/>
              <a:t>Disclaimer: This presentation should only serve as a high level “30,000 ft view” of the process and should not be considered an exhaustive list of needed steps. </a:t>
            </a:r>
          </a:p>
          <a:p>
            <a:endParaRPr lang="en-US" dirty="0"/>
          </a:p>
          <a:p>
            <a:r>
              <a:rPr lang="en-US" dirty="0"/>
              <a:t>So, let’s start with discussing the cons…</a:t>
            </a:r>
          </a:p>
        </p:txBody>
      </p:sp>
      <p:sp>
        <p:nvSpPr>
          <p:cNvPr id="4" name="Slide Number Placeholder 3"/>
          <p:cNvSpPr>
            <a:spLocks noGrp="1"/>
          </p:cNvSpPr>
          <p:nvPr>
            <p:ph type="sldNum" sz="quarter" idx="5"/>
          </p:nvPr>
        </p:nvSpPr>
        <p:spPr/>
        <p:txBody>
          <a:bodyPr/>
          <a:lstStyle/>
          <a:p>
            <a:fld id="{9AF912DD-C1EE-4B16-AD76-9694504C7834}" type="slidenum">
              <a:rPr lang="en-US" smtClean="0"/>
              <a:t>6</a:t>
            </a:fld>
            <a:endParaRPr lang="en-US"/>
          </a:p>
        </p:txBody>
      </p:sp>
    </p:spTree>
    <p:extLst>
      <p:ext uri="{BB962C8B-B14F-4D97-AF65-F5344CB8AC3E}">
        <p14:creationId xmlns:p14="http://schemas.microsoft.com/office/powerpoint/2010/main" val="1912200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had a steep learning curve in learning what services are reimbursable through Medicaid, reimbursement justification, and administrative requirements. This was accomplished through a thorough examination and application of the AHCCCS Contractor Operations Manual (ACOM). </a:t>
            </a:r>
          </a:p>
          <a:p>
            <a:endParaRPr lang="en-US" dirty="0"/>
          </a:p>
          <a:p>
            <a:r>
              <a:rPr lang="en-US" dirty="0"/>
              <a:t>The ACOM itemizes every requirement for providers pertaining to:</a:t>
            </a:r>
          </a:p>
          <a:p>
            <a:endParaRPr lang="en-US" dirty="0"/>
          </a:p>
          <a:p>
            <a:pPr marL="171450" indent="-171450">
              <a:buFont typeface="Arial" panose="020B0604020202020204" pitchFamily="34" charset="0"/>
              <a:buChar char="•"/>
            </a:pPr>
            <a:r>
              <a:rPr lang="en-US" dirty="0"/>
              <a:t>Administration,</a:t>
            </a:r>
          </a:p>
          <a:p>
            <a:pPr marL="171450" indent="-171450">
              <a:buFont typeface="Arial" panose="020B0604020202020204" pitchFamily="34" charset="0"/>
              <a:buChar char="•"/>
            </a:pPr>
            <a:r>
              <a:rPr lang="en-US" dirty="0"/>
              <a:t>Claims,</a:t>
            </a:r>
          </a:p>
          <a:p>
            <a:pPr marL="171450" indent="-171450">
              <a:buFont typeface="Arial" panose="020B0604020202020204" pitchFamily="34" charset="0"/>
              <a:buChar char="•"/>
            </a:pPr>
            <a:r>
              <a:rPr lang="en-US" dirty="0"/>
              <a:t>Financial, and</a:t>
            </a:r>
          </a:p>
          <a:p>
            <a:pPr marL="171450" indent="-171450">
              <a:buFont typeface="Arial" panose="020B0604020202020204" pitchFamily="34" charset="0"/>
              <a:buChar char="•"/>
            </a:pPr>
            <a:r>
              <a:rPr lang="en-US" dirty="0"/>
              <a:t>Operations</a:t>
            </a:r>
          </a:p>
          <a:p>
            <a:endParaRPr lang="en-US" dirty="0"/>
          </a:p>
        </p:txBody>
      </p:sp>
      <p:sp>
        <p:nvSpPr>
          <p:cNvPr id="4" name="Slide Number Placeholder 3"/>
          <p:cNvSpPr>
            <a:spLocks noGrp="1"/>
          </p:cNvSpPr>
          <p:nvPr>
            <p:ph type="sldNum" sz="quarter" idx="5"/>
          </p:nvPr>
        </p:nvSpPr>
        <p:spPr/>
        <p:txBody>
          <a:bodyPr/>
          <a:lstStyle/>
          <a:p>
            <a:fld id="{9AF912DD-C1EE-4B16-AD76-9694504C7834}" type="slidenum">
              <a:rPr lang="en-US" smtClean="0"/>
              <a:t>7</a:t>
            </a:fld>
            <a:endParaRPr lang="en-US"/>
          </a:p>
        </p:txBody>
      </p:sp>
    </p:spTree>
    <p:extLst>
      <p:ext uri="{BB962C8B-B14F-4D97-AF65-F5344CB8AC3E}">
        <p14:creationId xmlns:p14="http://schemas.microsoft.com/office/powerpoint/2010/main" val="63303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Initially we had the hurdle of becoming a provider within a Managed Care Organization (MCO). This involved several steps including enrollment through the AHCCCS Provider Enrollment Portal (APEP). In order to register with the portal, providers will need: (see PowerPoint).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note: Professional Certifications and Licensure requirements will vary based on the services that each agency provides. </a:t>
            </a:r>
          </a:p>
          <a:p>
            <a:endParaRPr lang="en-US" dirty="0"/>
          </a:p>
        </p:txBody>
      </p:sp>
      <p:sp>
        <p:nvSpPr>
          <p:cNvPr id="4" name="Slide Number Placeholder 3"/>
          <p:cNvSpPr>
            <a:spLocks noGrp="1"/>
          </p:cNvSpPr>
          <p:nvPr>
            <p:ph type="sldNum" sz="quarter" idx="5"/>
          </p:nvPr>
        </p:nvSpPr>
        <p:spPr/>
        <p:txBody>
          <a:bodyPr/>
          <a:lstStyle/>
          <a:p>
            <a:fld id="{9AF912DD-C1EE-4B16-AD76-9694504C7834}" type="slidenum">
              <a:rPr lang="en-US" smtClean="0"/>
              <a:t>8</a:t>
            </a:fld>
            <a:endParaRPr lang="en-US"/>
          </a:p>
        </p:txBody>
      </p:sp>
    </p:spTree>
    <p:extLst>
      <p:ext uri="{BB962C8B-B14F-4D97-AF65-F5344CB8AC3E}">
        <p14:creationId xmlns:p14="http://schemas.microsoft.com/office/powerpoint/2010/main" val="531789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CPSA already had a Contract Officer responsible for coordinating licensing, and had a multitude Licensed clinicians on staff, so this was not that heavy of a lift for us but it will require some effort and the hiring of a licensed clinician.</a:t>
            </a:r>
          </a:p>
        </p:txBody>
      </p:sp>
      <p:sp>
        <p:nvSpPr>
          <p:cNvPr id="4" name="Slide Number Placeholder 3"/>
          <p:cNvSpPr>
            <a:spLocks noGrp="1"/>
          </p:cNvSpPr>
          <p:nvPr>
            <p:ph type="sldNum" sz="quarter" idx="5"/>
          </p:nvPr>
        </p:nvSpPr>
        <p:spPr/>
        <p:txBody>
          <a:bodyPr/>
          <a:lstStyle/>
          <a:p>
            <a:fld id="{9AF912DD-C1EE-4B16-AD76-9694504C7834}" type="slidenum">
              <a:rPr lang="en-US" smtClean="0"/>
              <a:t>9</a:t>
            </a:fld>
            <a:endParaRPr lang="en-US"/>
          </a:p>
        </p:txBody>
      </p:sp>
    </p:spTree>
    <p:extLst>
      <p:ext uri="{BB962C8B-B14F-4D97-AF65-F5344CB8AC3E}">
        <p14:creationId xmlns:p14="http://schemas.microsoft.com/office/powerpoint/2010/main" val="2888782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PowerPoint</a:t>
            </a:r>
          </a:p>
        </p:txBody>
      </p:sp>
      <p:sp>
        <p:nvSpPr>
          <p:cNvPr id="4" name="Slide Number Placeholder 3"/>
          <p:cNvSpPr>
            <a:spLocks noGrp="1"/>
          </p:cNvSpPr>
          <p:nvPr>
            <p:ph type="sldNum" sz="quarter" idx="5"/>
          </p:nvPr>
        </p:nvSpPr>
        <p:spPr/>
        <p:txBody>
          <a:bodyPr/>
          <a:lstStyle/>
          <a:p>
            <a:fld id="{9AF912DD-C1EE-4B16-AD76-9694504C7834}" type="slidenum">
              <a:rPr lang="en-US" smtClean="0"/>
              <a:t>10</a:t>
            </a:fld>
            <a:endParaRPr lang="en-US"/>
          </a:p>
        </p:txBody>
      </p:sp>
    </p:spTree>
    <p:extLst>
      <p:ext uri="{BB962C8B-B14F-4D97-AF65-F5344CB8AC3E}">
        <p14:creationId xmlns:p14="http://schemas.microsoft.com/office/powerpoint/2010/main" val="1569380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North: Care 1</a:t>
            </a:r>
            <a:r>
              <a:rPr lang="en-US" baseline="30000" dirty="0"/>
              <a:t>st</a:t>
            </a:r>
            <a:r>
              <a:rPr lang="en-US" dirty="0"/>
              <a:t>, Health Choice, and American Indian Health Plans</a:t>
            </a:r>
          </a:p>
          <a:p>
            <a:endParaRPr lang="en-US" dirty="0"/>
          </a:p>
          <a:p>
            <a:r>
              <a:rPr lang="en-US" dirty="0"/>
              <a:t>Central: AZCH, Banner-University, Molina Complete Care, Mercy Care, Health Choice United Healthcare, and American Indian Health Plans</a:t>
            </a:r>
          </a:p>
          <a:p>
            <a:endParaRPr lang="en-US" dirty="0"/>
          </a:p>
          <a:p>
            <a:r>
              <a:rPr lang="en-US" dirty="0"/>
              <a:t>South: Banner- University, AZCH, United Healthcare Community Plan, and American Indian Health Plans</a:t>
            </a:r>
          </a:p>
        </p:txBody>
      </p:sp>
      <p:sp>
        <p:nvSpPr>
          <p:cNvPr id="4" name="Slide Number Placeholder 3"/>
          <p:cNvSpPr>
            <a:spLocks noGrp="1"/>
          </p:cNvSpPr>
          <p:nvPr>
            <p:ph type="sldNum" sz="quarter" idx="5"/>
          </p:nvPr>
        </p:nvSpPr>
        <p:spPr/>
        <p:txBody>
          <a:bodyPr/>
          <a:lstStyle/>
          <a:p>
            <a:fld id="{9AF912DD-C1EE-4B16-AD76-9694504C7834}" type="slidenum">
              <a:rPr lang="en-US" smtClean="0"/>
              <a:t>11</a:t>
            </a:fld>
            <a:endParaRPr lang="en-US"/>
          </a:p>
        </p:txBody>
      </p:sp>
    </p:spTree>
    <p:extLst>
      <p:ext uri="{BB962C8B-B14F-4D97-AF65-F5344CB8AC3E}">
        <p14:creationId xmlns:p14="http://schemas.microsoft.com/office/powerpoint/2010/main" val="4139014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Having a thorough understanding of the requirements, we were now tasked with practical application of these requirements, and this did take a lot of time, money, training, and effort.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Through a lot of coordination with our Claims, Utilization Management, and Compliance departments, we were able to fully realize the  extent of the journey we had embarked on. For instance: We needed to have: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 Electronic Health Record capable of meeting billing requirements (Avatar, NextGen, HMS),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needed to train staff to be able to understand which service they are providing and write medical notes to justify the service being submitted for reimbursement,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Understand the requirements to bill each service (such as credentialing, what credentials are required to provide each service,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Due to the amount of time that staff would be completing this documentation, we had to hire more staff to meet the needs of the members,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Budgeting and productivity requirements</a:t>
            </a:r>
          </a:p>
          <a:p>
            <a:endParaRPr lang="en-US" dirty="0"/>
          </a:p>
        </p:txBody>
      </p:sp>
      <p:sp>
        <p:nvSpPr>
          <p:cNvPr id="4" name="Slide Number Placeholder 3"/>
          <p:cNvSpPr>
            <a:spLocks noGrp="1"/>
          </p:cNvSpPr>
          <p:nvPr>
            <p:ph type="sldNum" sz="quarter" idx="5"/>
          </p:nvPr>
        </p:nvSpPr>
        <p:spPr/>
        <p:txBody>
          <a:bodyPr/>
          <a:lstStyle/>
          <a:p>
            <a:fld id="{9AF912DD-C1EE-4B16-AD76-9694504C7834}" type="slidenum">
              <a:rPr lang="en-US" smtClean="0"/>
              <a:t>12</a:t>
            </a:fld>
            <a:endParaRPr lang="en-US"/>
          </a:p>
        </p:txBody>
      </p:sp>
    </p:spTree>
    <p:extLst>
      <p:ext uri="{BB962C8B-B14F-4D97-AF65-F5344CB8AC3E}">
        <p14:creationId xmlns:p14="http://schemas.microsoft.com/office/powerpoint/2010/main" val="464706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A1826-1B3E-4E2E-8D6C-93BCEAA3D6C6}"/>
              </a:ext>
            </a:extLst>
          </p:cNvPr>
          <p:cNvSpPr>
            <a:spLocks noGrp="1"/>
          </p:cNvSpPr>
          <p:nvPr>
            <p:ph type="ctrTitle"/>
          </p:nvPr>
        </p:nvSpPr>
        <p:spPr>
          <a:xfrm>
            <a:off x="2107200" y="1096965"/>
            <a:ext cx="7977600" cy="2085696"/>
          </a:xfrm>
        </p:spPr>
        <p:txBody>
          <a:bodyPr anchor="b">
            <a:normAutofit/>
          </a:bodyPr>
          <a:lstStyle>
            <a:lvl1pPr algn="ctr">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AB5F0CE-1714-4650-9690-5676C06349A0}"/>
              </a:ext>
            </a:extLst>
          </p:cNvPr>
          <p:cNvSpPr>
            <a:spLocks noGrp="1"/>
          </p:cNvSpPr>
          <p:nvPr>
            <p:ph type="subTitle" idx="1"/>
          </p:nvPr>
        </p:nvSpPr>
        <p:spPr>
          <a:xfrm>
            <a:off x="3216000" y="3945771"/>
            <a:ext cx="5760000" cy="1832730"/>
          </a:xfrm>
        </p:spPr>
        <p:txBody>
          <a:bodyPr>
            <a:normAutofit/>
          </a:bodyPr>
          <a:lstStyle>
            <a:lvl1pPr marL="0" indent="0" algn="ctr">
              <a:lnSpc>
                <a:spcPct val="125000"/>
              </a:lnSpc>
              <a:buNone/>
              <a:defRPr sz="2400" i="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FD0CA85-BF38-4762-934C-D00F2047C2D1}"/>
              </a:ext>
            </a:extLst>
          </p:cNvPr>
          <p:cNvSpPr>
            <a:spLocks noGrp="1"/>
          </p:cNvSpPr>
          <p:nvPr>
            <p:ph type="dt" sz="half" idx="10"/>
          </p:nvPr>
        </p:nvSpPr>
        <p:spPr/>
        <p:txBody>
          <a:bodyPr/>
          <a:lstStyle/>
          <a:p>
            <a:fld id="{4EC743F4-8769-40B4-85DF-6CB8DE9F66AA}" type="datetimeFigureOut">
              <a:rPr lang="en-US" smtClean="0"/>
              <a:t>8/25/22</a:t>
            </a:fld>
            <a:endParaRPr lang="en-US"/>
          </a:p>
        </p:txBody>
      </p:sp>
      <p:sp>
        <p:nvSpPr>
          <p:cNvPr id="5" name="Footer Placeholder 4">
            <a:extLst>
              <a:ext uri="{FF2B5EF4-FFF2-40B4-BE49-F238E27FC236}">
                <a16:creationId xmlns:a16="http://schemas.microsoft.com/office/drawing/2014/main" id="{649CA3C9-6579-49D9-A5FD-20231FB4B3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9B94FE-6287-4D49-B0E5-FE9A9BA75A0C}"/>
              </a:ext>
            </a:extLst>
          </p:cNvPr>
          <p:cNvSpPr>
            <a:spLocks noGrp="1"/>
          </p:cNvSpPr>
          <p:nvPr>
            <p:ph type="sldNum" sz="quarter" idx="12"/>
          </p:nvPr>
        </p:nvSpPr>
        <p:spPr/>
        <p:txBody>
          <a:bodyPr/>
          <a:lstStyle/>
          <a:p>
            <a:fld id="{FF2BD96E-3838-45D2-9031-D3AF67C920A5}" type="slidenum">
              <a:rPr lang="en-US" smtClean="0"/>
              <a:t>‹#›</a:t>
            </a:fld>
            <a:endParaRPr lang="en-US"/>
          </a:p>
        </p:txBody>
      </p:sp>
      <p:cxnSp>
        <p:nvCxnSpPr>
          <p:cNvPr id="7" name="Straight Connector 6">
            <a:extLst>
              <a:ext uri="{FF2B5EF4-FFF2-40B4-BE49-F238E27FC236}">
                <a16:creationId xmlns:a16="http://schemas.microsoft.com/office/drawing/2014/main" id="{AE0C0B2A-3FD1-4235-A16E-0ED1E028A93E}"/>
              </a:ext>
            </a:extLst>
          </p:cNvPr>
          <p:cNvCxnSpPr>
            <a:cxnSpLocks/>
          </p:cNvCxnSpPr>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9494E066-0146-46E9-BAF1-C33240ABA294}"/>
              </a:ext>
            </a:extLst>
          </p:cNvPr>
          <p:cNvGrpSpPr/>
          <p:nvPr/>
        </p:nvGrpSpPr>
        <p:grpSpPr>
          <a:xfrm rot="2700000">
            <a:off x="10127693" y="4178240"/>
            <a:ext cx="633413" cy="1862138"/>
            <a:chOff x="5959192" y="333389"/>
            <a:chExt cx="633413" cy="1862138"/>
          </a:xfrm>
        </p:grpSpPr>
        <p:grpSp>
          <p:nvGrpSpPr>
            <p:cNvPr id="9" name="Group 8">
              <a:extLst>
                <a:ext uri="{FF2B5EF4-FFF2-40B4-BE49-F238E27FC236}">
                  <a16:creationId xmlns:a16="http://schemas.microsoft.com/office/drawing/2014/main" id="{B02BD80B-C499-4DAC-9580-575B04F8658F}"/>
                </a:ext>
              </a:extLst>
            </p:cNvPr>
            <p:cNvGrpSpPr/>
            <p:nvPr/>
          </p:nvGrpSpPr>
          <p:grpSpPr>
            <a:xfrm>
              <a:off x="5959192" y="333389"/>
              <a:ext cx="633413" cy="1419225"/>
              <a:chOff x="5959192" y="333389"/>
              <a:chExt cx="633413" cy="1419225"/>
            </a:xfrm>
          </p:grpSpPr>
          <p:sp>
            <p:nvSpPr>
              <p:cNvPr id="11" name="Freeform 68">
                <a:extLst>
                  <a:ext uri="{FF2B5EF4-FFF2-40B4-BE49-F238E27FC236}">
                    <a16:creationId xmlns:a16="http://schemas.microsoft.com/office/drawing/2014/main" id="{CCF069F3-858C-4C67-90C2-46017C3D4CEB}"/>
                  </a:ext>
                </a:extLst>
              </p:cNvPr>
              <p:cNvSpPr>
                <a:spLocks/>
              </p:cNvSpPr>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9">
                <a:extLst>
                  <a:ext uri="{FF2B5EF4-FFF2-40B4-BE49-F238E27FC236}">
                    <a16:creationId xmlns:a16="http://schemas.microsoft.com/office/drawing/2014/main" id="{8A1FFA52-DFA8-4A81-8A85-50BE13257F51}"/>
                  </a:ext>
                </a:extLst>
              </p:cNvPr>
              <p:cNvSpPr>
                <a:spLocks/>
              </p:cNvSpPr>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0" name="Line 70">
              <a:extLst>
                <a:ext uri="{FF2B5EF4-FFF2-40B4-BE49-F238E27FC236}">
                  <a16:creationId xmlns:a16="http://schemas.microsoft.com/office/drawing/2014/main" id="{BAEDA471-60CB-4A0C-B9AD-B2B3C51EA2FD}"/>
                </a:ext>
              </a:extLst>
            </p:cNvPr>
            <p:cNvSpPr>
              <a:spLocks noChangeShapeType="1"/>
            </p:cNvSpPr>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508738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FB6D0-92CA-4910-AE77-E238F4C89D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913172-A138-4DD4-A5B1-58BA625078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3897B9-E4AD-469B-A60D-9A1A4BD1980A}"/>
              </a:ext>
            </a:extLst>
          </p:cNvPr>
          <p:cNvSpPr>
            <a:spLocks noGrp="1"/>
          </p:cNvSpPr>
          <p:nvPr>
            <p:ph type="dt" sz="half" idx="10"/>
          </p:nvPr>
        </p:nvSpPr>
        <p:spPr/>
        <p:txBody>
          <a:bodyPr/>
          <a:lstStyle/>
          <a:p>
            <a:fld id="{4EC743F4-8769-40B4-85DF-6CB8DE9F66AA}" type="datetimeFigureOut">
              <a:rPr lang="en-US" smtClean="0"/>
              <a:t>8/25/22</a:t>
            </a:fld>
            <a:endParaRPr lang="en-US"/>
          </a:p>
        </p:txBody>
      </p:sp>
      <p:sp>
        <p:nvSpPr>
          <p:cNvPr id="5" name="Footer Placeholder 4">
            <a:extLst>
              <a:ext uri="{FF2B5EF4-FFF2-40B4-BE49-F238E27FC236}">
                <a16:creationId xmlns:a16="http://schemas.microsoft.com/office/drawing/2014/main" id="{31C5E1B0-48D6-4F99-9955-39958BA969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9F49DA-55D4-4E36-AEB9-A0E99E31A87E}"/>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4179947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FEBC7C-C5C1-4A79-A195-B35701C289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D34A74-3328-469B-ABCA-96F2FE3687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AE19AB-5637-455E-89C3-B41702C202D4}"/>
              </a:ext>
            </a:extLst>
          </p:cNvPr>
          <p:cNvSpPr>
            <a:spLocks noGrp="1"/>
          </p:cNvSpPr>
          <p:nvPr>
            <p:ph type="dt" sz="half" idx="10"/>
          </p:nvPr>
        </p:nvSpPr>
        <p:spPr/>
        <p:txBody>
          <a:bodyPr/>
          <a:lstStyle/>
          <a:p>
            <a:fld id="{4EC743F4-8769-40B4-85DF-6CB8DE9F66AA}" type="datetimeFigureOut">
              <a:rPr lang="en-US" smtClean="0"/>
              <a:t>8/25/22</a:t>
            </a:fld>
            <a:endParaRPr lang="en-US"/>
          </a:p>
        </p:txBody>
      </p:sp>
      <p:sp>
        <p:nvSpPr>
          <p:cNvPr id="5" name="Footer Placeholder 4">
            <a:extLst>
              <a:ext uri="{FF2B5EF4-FFF2-40B4-BE49-F238E27FC236}">
                <a16:creationId xmlns:a16="http://schemas.microsoft.com/office/drawing/2014/main" id="{A364F2A3-EBEE-4F42-BAC2-A482F00E67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FE1C27-1A43-4B0B-88D0-0C5FE1DBE161}"/>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4001910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32E59-6597-437B-B2F8-E2DD1F86A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E3BC1D-912E-4012-84AC-A509C9EF4F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77110C-4AA3-4101-B3BD-140B90AF99C9}"/>
              </a:ext>
            </a:extLst>
          </p:cNvPr>
          <p:cNvSpPr>
            <a:spLocks noGrp="1"/>
          </p:cNvSpPr>
          <p:nvPr>
            <p:ph type="dt" sz="half" idx="10"/>
          </p:nvPr>
        </p:nvSpPr>
        <p:spPr/>
        <p:txBody>
          <a:bodyPr/>
          <a:lstStyle/>
          <a:p>
            <a:fld id="{4EC743F4-8769-40B4-85DF-6CB8DE9F66AA}" type="datetimeFigureOut">
              <a:rPr lang="en-US" smtClean="0"/>
              <a:t>8/25/22</a:t>
            </a:fld>
            <a:endParaRPr lang="en-US"/>
          </a:p>
        </p:txBody>
      </p:sp>
      <p:sp>
        <p:nvSpPr>
          <p:cNvPr id="5" name="Footer Placeholder 4">
            <a:extLst>
              <a:ext uri="{FF2B5EF4-FFF2-40B4-BE49-F238E27FC236}">
                <a16:creationId xmlns:a16="http://schemas.microsoft.com/office/drawing/2014/main" id="{4C50F189-4D8E-4DE6-8295-CF92FA8BFD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5F33EC-1ACF-4D46-AEA5-A20802210B75}"/>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3341202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45267-19A7-4A3D-9658-AD3F78DD35CB}"/>
              </a:ext>
            </a:extLst>
          </p:cNvPr>
          <p:cNvSpPr>
            <a:spLocks noGrp="1"/>
          </p:cNvSpPr>
          <p:nvPr>
            <p:ph type="title"/>
          </p:nvPr>
        </p:nvSpPr>
        <p:spPr>
          <a:xfrm>
            <a:off x="990000" y="2305800"/>
            <a:ext cx="4636800" cy="2246400"/>
          </a:xfrm>
        </p:spPr>
        <p:txBody>
          <a:bodyPr anchor="ctr">
            <a:normAutofit/>
          </a:bodyPr>
          <a:lstStyle>
            <a:lvl1pPr algn="ct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5F17554-5672-499F-BEB9-AB069E6D15F2}"/>
              </a:ext>
            </a:extLst>
          </p:cNvPr>
          <p:cNvSpPr>
            <a:spLocks noGrp="1"/>
          </p:cNvSpPr>
          <p:nvPr>
            <p:ph type="body" idx="1"/>
          </p:nvPr>
        </p:nvSpPr>
        <p:spPr>
          <a:xfrm>
            <a:off x="6565250" y="2305800"/>
            <a:ext cx="4636800" cy="2246400"/>
          </a:xfrm>
        </p:spPr>
        <p:txBody>
          <a:bodyPr anchor="ctr">
            <a:normAutofit/>
          </a:bodyPr>
          <a:lstStyle>
            <a:lvl1pPr marL="0" indent="0" algn="ctr">
              <a:lnSpc>
                <a:spcPct val="125000"/>
              </a:lnSpc>
              <a:buNone/>
              <a:defRPr sz="2400" i="1">
                <a:solidFill>
                  <a:schemeClr val="tx1">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CBA3C6-C279-46AA-B4EE-5F861D83D2AC}"/>
              </a:ext>
            </a:extLst>
          </p:cNvPr>
          <p:cNvSpPr>
            <a:spLocks noGrp="1"/>
          </p:cNvSpPr>
          <p:nvPr>
            <p:ph type="dt" sz="half" idx="10"/>
          </p:nvPr>
        </p:nvSpPr>
        <p:spPr/>
        <p:txBody>
          <a:bodyPr/>
          <a:lstStyle/>
          <a:p>
            <a:fld id="{4EC743F4-8769-40B4-85DF-6CB8DE9F66AA}" type="datetimeFigureOut">
              <a:rPr lang="en-US" smtClean="0"/>
              <a:t>8/25/22</a:t>
            </a:fld>
            <a:endParaRPr lang="en-US" dirty="0"/>
          </a:p>
        </p:txBody>
      </p:sp>
      <p:sp>
        <p:nvSpPr>
          <p:cNvPr id="5" name="Footer Placeholder 4">
            <a:extLst>
              <a:ext uri="{FF2B5EF4-FFF2-40B4-BE49-F238E27FC236}">
                <a16:creationId xmlns:a16="http://schemas.microsoft.com/office/drawing/2014/main" id="{F04C125B-DDB9-4F4E-B9E9-A747E648FC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3D465E-E86B-42A8-B18A-9046E40D63D6}"/>
              </a:ext>
            </a:extLst>
          </p:cNvPr>
          <p:cNvSpPr>
            <a:spLocks noGrp="1"/>
          </p:cNvSpPr>
          <p:nvPr>
            <p:ph type="sldNum" sz="quarter" idx="12"/>
          </p:nvPr>
        </p:nvSpPr>
        <p:spPr/>
        <p:txBody>
          <a:bodyPr/>
          <a:lstStyle/>
          <a:p>
            <a:fld id="{FF2BD96E-3838-45D2-9031-D3AF67C920A5}" type="slidenum">
              <a:rPr lang="en-US" smtClean="0"/>
              <a:t>‹#›</a:t>
            </a:fld>
            <a:endParaRPr lang="en-US"/>
          </a:p>
        </p:txBody>
      </p:sp>
      <p:sp>
        <p:nvSpPr>
          <p:cNvPr id="7" name="Oval 6">
            <a:extLst>
              <a:ext uri="{FF2B5EF4-FFF2-40B4-BE49-F238E27FC236}">
                <a16:creationId xmlns:a16="http://schemas.microsoft.com/office/drawing/2014/main" id="{6681007E-0E57-40DB-9A98-D04E0A05937B}"/>
              </a:ext>
            </a:extLst>
          </p:cNvPr>
          <p:cNvSpPr/>
          <p:nvPr/>
        </p:nvSpPr>
        <p:spPr>
          <a:xfrm>
            <a:off x="1437136" y="649304"/>
            <a:ext cx="340415" cy="340415"/>
          </a:xfrm>
          <a:prstGeom prst="ellipse">
            <a:avLst/>
          </a:pr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lvl="0"/>
            <a:endParaRPr lang="en-US">
              <a:solidFill>
                <a:schemeClr val="tx1"/>
              </a:solidFill>
            </a:endParaRPr>
          </a:p>
        </p:txBody>
      </p:sp>
      <p:grpSp>
        <p:nvGrpSpPr>
          <p:cNvPr id="8" name="Group 7">
            <a:extLst>
              <a:ext uri="{FF2B5EF4-FFF2-40B4-BE49-F238E27FC236}">
                <a16:creationId xmlns:a16="http://schemas.microsoft.com/office/drawing/2014/main" id="{4C2D7ED2-BAE3-470E-9EFF-F2A49EDD9767}"/>
              </a:ext>
            </a:extLst>
          </p:cNvPr>
          <p:cNvGrpSpPr/>
          <p:nvPr/>
        </p:nvGrpSpPr>
        <p:grpSpPr>
          <a:xfrm rot="10800000">
            <a:off x="1079500" y="952167"/>
            <a:ext cx="641184" cy="1069728"/>
            <a:chOff x="6484111" y="2967038"/>
            <a:chExt cx="641184" cy="1069728"/>
          </a:xfrm>
        </p:grpSpPr>
        <p:grpSp>
          <p:nvGrpSpPr>
            <p:cNvPr id="9" name="Group 8">
              <a:extLst>
                <a:ext uri="{FF2B5EF4-FFF2-40B4-BE49-F238E27FC236}">
                  <a16:creationId xmlns:a16="http://schemas.microsoft.com/office/drawing/2014/main" id="{15B14D1A-9E1B-41C3-96AA-A5C40C4F9B3A}"/>
                </a:ext>
              </a:extLst>
            </p:cNvPr>
            <p:cNvGrpSpPr/>
            <p:nvPr/>
          </p:nvGrpSpPr>
          <p:grpSpPr>
            <a:xfrm>
              <a:off x="6808136" y="2967038"/>
              <a:ext cx="317159" cy="932400"/>
              <a:chOff x="6808136" y="2967038"/>
              <a:chExt cx="317159" cy="932400"/>
            </a:xfrm>
          </p:grpSpPr>
          <p:sp>
            <p:nvSpPr>
              <p:cNvPr id="14" name="Freeform 68">
                <a:extLst>
                  <a:ext uri="{FF2B5EF4-FFF2-40B4-BE49-F238E27FC236}">
                    <a16:creationId xmlns:a16="http://schemas.microsoft.com/office/drawing/2014/main" id="{00EC83EC-04A6-4533-80A5-B1817F1FB35E}"/>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9">
                <a:extLst>
                  <a:ext uri="{FF2B5EF4-FFF2-40B4-BE49-F238E27FC236}">
                    <a16:creationId xmlns:a16="http://schemas.microsoft.com/office/drawing/2014/main" id="{BF61FF24-9074-4265-ACF4-1AEC3621B766}"/>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6" name="Line 70">
                <a:extLst>
                  <a:ext uri="{FF2B5EF4-FFF2-40B4-BE49-F238E27FC236}">
                    <a16:creationId xmlns:a16="http://schemas.microsoft.com/office/drawing/2014/main" id="{8D31D9FF-672B-4C5E-B4B2-DD86A124413F}"/>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9">
              <a:extLst>
                <a:ext uri="{FF2B5EF4-FFF2-40B4-BE49-F238E27FC236}">
                  <a16:creationId xmlns:a16="http://schemas.microsoft.com/office/drawing/2014/main" id="{8991EBFD-EBD5-48CE-9178-AF5B6F50D416}"/>
                </a:ext>
              </a:extLst>
            </p:cNvPr>
            <p:cNvGrpSpPr/>
            <p:nvPr/>
          </p:nvGrpSpPr>
          <p:grpSpPr>
            <a:xfrm rot="18900000" flipH="1">
              <a:off x="6484111" y="3104366"/>
              <a:ext cx="317159" cy="932400"/>
              <a:chOff x="6808136" y="2967038"/>
              <a:chExt cx="317159" cy="932400"/>
            </a:xfrm>
          </p:grpSpPr>
          <p:sp>
            <p:nvSpPr>
              <p:cNvPr id="11" name="Freeform 68">
                <a:extLst>
                  <a:ext uri="{FF2B5EF4-FFF2-40B4-BE49-F238E27FC236}">
                    <a16:creationId xmlns:a16="http://schemas.microsoft.com/office/drawing/2014/main" id="{1B45F046-3129-4A30-9402-44BA590CD1B6}"/>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9">
                <a:extLst>
                  <a:ext uri="{FF2B5EF4-FFF2-40B4-BE49-F238E27FC236}">
                    <a16:creationId xmlns:a16="http://schemas.microsoft.com/office/drawing/2014/main" id="{24589F32-BB2E-46B1-BAB5-75EA779C7A25}"/>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3" name="Line 70">
                <a:extLst>
                  <a:ext uri="{FF2B5EF4-FFF2-40B4-BE49-F238E27FC236}">
                    <a16:creationId xmlns:a16="http://schemas.microsoft.com/office/drawing/2014/main" id="{0BD46CA5-AE89-4413-AB8D-347179D88133}"/>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cxnSp>
        <p:nvCxnSpPr>
          <p:cNvPr id="17" name="Straight Connector 16">
            <a:extLst>
              <a:ext uri="{FF2B5EF4-FFF2-40B4-BE49-F238E27FC236}">
                <a16:creationId xmlns:a16="http://schemas.microsoft.com/office/drawing/2014/main" id="{4043A360-3214-4DB8-BD85-C6AE48D02D3A}"/>
              </a:ext>
            </a:extLst>
          </p:cNvPr>
          <p:cNvCxnSpPr>
            <a:cxnSpLocks/>
          </p:cNvCxnSpPr>
          <p:nvPr/>
        </p:nvCxnSpPr>
        <p:spPr>
          <a:xfrm rot="16200000" flipH="1">
            <a:off x="5826000" y="342900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5323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4AEE3-6C7B-402E-B26D-1D079D78D30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1101641-6BDA-433D-9393-1DDACE06701C}"/>
              </a:ext>
            </a:extLst>
          </p:cNvPr>
          <p:cNvSpPr>
            <a:spLocks noGrp="1"/>
          </p:cNvSpPr>
          <p:nvPr>
            <p:ph sz="half" idx="1"/>
          </p:nvPr>
        </p:nvSpPr>
        <p:spPr>
          <a:xfrm>
            <a:off x="989400"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B8F8D2A-A489-488D-B1E1-23F36D3E95C7}"/>
              </a:ext>
            </a:extLst>
          </p:cNvPr>
          <p:cNvSpPr>
            <a:spLocks noGrp="1"/>
          </p:cNvSpPr>
          <p:nvPr>
            <p:ph sz="half" idx="2"/>
          </p:nvPr>
        </p:nvSpPr>
        <p:spPr>
          <a:xfrm>
            <a:off x="6274202"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1CA242E8-AEEF-4BBD-94E9-86F89D69522C}"/>
              </a:ext>
            </a:extLst>
          </p:cNvPr>
          <p:cNvSpPr>
            <a:spLocks noGrp="1"/>
          </p:cNvSpPr>
          <p:nvPr>
            <p:ph type="dt" sz="half" idx="10"/>
          </p:nvPr>
        </p:nvSpPr>
        <p:spPr/>
        <p:txBody>
          <a:bodyPr/>
          <a:lstStyle/>
          <a:p>
            <a:fld id="{4EC743F4-8769-40B4-85DF-6CB8DE9F66AA}" type="datetimeFigureOut">
              <a:rPr lang="en-US" smtClean="0"/>
              <a:t>8/25/22</a:t>
            </a:fld>
            <a:endParaRPr lang="en-US"/>
          </a:p>
        </p:txBody>
      </p:sp>
      <p:sp>
        <p:nvSpPr>
          <p:cNvPr id="6" name="Footer Placeholder 5">
            <a:extLst>
              <a:ext uri="{FF2B5EF4-FFF2-40B4-BE49-F238E27FC236}">
                <a16:creationId xmlns:a16="http://schemas.microsoft.com/office/drawing/2014/main" id="{BD58D2CA-06C9-412D-A5D6-F97DDBBB03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1A80D9-E04B-47BF-80DA-01E68346A51C}"/>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3225449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42251-8A4B-463E-982B-C657C3810F36}"/>
              </a:ext>
            </a:extLst>
          </p:cNvPr>
          <p:cNvSpPr>
            <a:spLocks noGrp="1"/>
          </p:cNvSpPr>
          <p:nvPr>
            <p:ph type="title"/>
          </p:nvPr>
        </p:nvSpPr>
        <p:spPr>
          <a:xfrm>
            <a:off x="989400" y="395289"/>
            <a:ext cx="10213200" cy="111283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74D5E-AC0B-46BF-8840-61CC89C3B6BE}"/>
              </a:ext>
            </a:extLst>
          </p:cNvPr>
          <p:cNvSpPr>
            <a:spLocks noGrp="1"/>
          </p:cNvSpPr>
          <p:nvPr>
            <p:ph type="body" idx="1"/>
          </p:nvPr>
        </p:nvSpPr>
        <p:spPr>
          <a:xfrm>
            <a:off x="989399" y="1736732"/>
            <a:ext cx="4928400" cy="661912"/>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1A0738-7A90-4A35-AB98-9656D6187286}"/>
              </a:ext>
            </a:extLst>
          </p:cNvPr>
          <p:cNvSpPr>
            <a:spLocks noGrp="1"/>
          </p:cNvSpPr>
          <p:nvPr>
            <p:ph sz="half" idx="2"/>
          </p:nvPr>
        </p:nvSpPr>
        <p:spPr>
          <a:xfrm>
            <a:off x="989400" y="2431256"/>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DADFE01-1BA7-4288-9355-8B2B508BE582}"/>
              </a:ext>
            </a:extLst>
          </p:cNvPr>
          <p:cNvSpPr>
            <a:spLocks noGrp="1"/>
          </p:cNvSpPr>
          <p:nvPr>
            <p:ph type="body" sz="quarter" idx="3"/>
          </p:nvPr>
        </p:nvSpPr>
        <p:spPr>
          <a:xfrm>
            <a:off x="6274200" y="1736732"/>
            <a:ext cx="4928400" cy="662400"/>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D49F77-6C55-47AC-B1AE-5D9906DBD7F6}"/>
              </a:ext>
            </a:extLst>
          </p:cNvPr>
          <p:cNvSpPr>
            <a:spLocks noGrp="1"/>
          </p:cNvSpPr>
          <p:nvPr>
            <p:ph sz="quarter" idx="4"/>
          </p:nvPr>
        </p:nvSpPr>
        <p:spPr>
          <a:xfrm>
            <a:off x="6274200" y="2431257"/>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D8EF53-AF86-47E8-83DC-8C419847A639}"/>
              </a:ext>
            </a:extLst>
          </p:cNvPr>
          <p:cNvSpPr>
            <a:spLocks noGrp="1"/>
          </p:cNvSpPr>
          <p:nvPr>
            <p:ph type="dt" sz="half" idx="10"/>
          </p:nvPr>
        </p:nvSpPr>
        <p:spPr/>
        <p:txBody>
          <a:bodyPr/>
          <a:lstStyle/>
          <a:p>
            <a:fld id="{4EC743F4-8769-40B4-85DF-6CB8DE9F66AA}" type="datetimeFigureOut">
              <a:rPr lang="en-US" smtClean="0"/>
              <a:t>8/25/22</a:t>
            </a:fld>
            <a:endParaRPr lang="en-US"/>
          </a:p>
        </p:txBody>
      </p:sp>
      <p:sp>
        <p:nvSpPr>
          <p:cNvPr id="8" name="Footer Placeholder 7">
            <a:extLst>
              <a:ext uri="{FF2B5EF4-FFF2-40B4-BE49-F238E27FC236}">
                <a16:creationId xmlns:a16="http://schemas.microsoft.com/office/drawing/2014/main" id="{5C01D653-ED9A-46D3-A97F-B5FA1DAE6C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5B9B66-64EA-4022-BD96-ECF2A80CE2F0}"/>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2516073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FFE053-BB16-4940-B248-2D496BB29975}"/>
              </a:ext>
            </a:extLst>
          </p:cNvPr>
          <p:cNvSpPr>
            <a:spLocks noGrp="1"/>
          </p:cNvSpPr>
          <p:nvPr>
            <p:ph type="dt" sz="half" idx="10"/>
          </p:nvPr>
        </p:nvSpPr>
        <p:spPr/>
        <p:txBody>
          <a:bodyPr/>
          <a:lstStyle/>
          <a:p>
            <a:fld id="{4EC743F4-8769-40B4-85DF-6CB8DE9F66AA}" type="datetimeFigureOut">
              <a:rPr lang="en-US" smtClean="0"/>
              <a:t>8/25/22</a:t>
            </a:fld>
            <a:endParaRPr lang="en-US"/>
          </a:p>
        </p:txBody>
      </p:sp>
      <p:sp>
        <p:nvSpPr>
          <p:cNvPr id="4" name="Footer Placeholder 3">
            <a:extLst>
              <a:ext uri="{FF2B5EF4-FFF2-40B4-BE49-F238E27FC236}">
                <a16:creationId xmlns:a16="http://schemas.microsoft.com/office/drawing/2014/main" id="{31FBD80C-6CA1-42DB-B732-4807A27DA8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A9DA86-C177-42C6-90F8-37C6844A2AA8}"/>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3077676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46A27C-9BDA-43B3-96EA-C145EA7F04DE}"/>
              </a:ext>
            </a:extLst>
          </p:cNvPr>
          <p:cNvSpPr>
            <a:spLocks noGrp="1"/>
          </p:cNvSpPr>
          <p:nvPr>
            <p:ph type="dt" sz="half" idx="10"/>
          </p:nvPr>
        </p:nvSpPr>
        <p:spPr/>
        <p:txBody>
          <a:bodyPr/>
          <a:lstStyle/>
          <a:p>
            <a:fld id="{4EC743F4-8769-40B4-85DF-6CB8DE9F66AA}" type="datetimeFigureOut">
              <a:rPr lang="en-US" smtClean="0"/>
              <a:t>8/25/22</a:t>
            </a:fld>
            <a:endParaRPr lang="en-US"/>
          </a:p>
        </p:txBody>
      </p:sp>
      <p:sp>
        <p:nvSpPr>
          <p:cNvPr id="3" name="Footer Placeholder 2">
            <a:extLst>
              <a:ext uri="{FF2B5EF4-FFF2-40B4-BE49-F238E27FC236}">
                <a16:creationId xmlns:a16="http://schemas.microsoft.com/office/drawing/2014/main" id="{791FBD5E-AA17-42F1-8615-49F2664DD4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57A2D5-EBE5-43DD-8CF2-8B90801A0DF5}"/>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3476693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451E1-40E1-4ED2-A9E3-6376E774AD27}"/>
              </a:ext>
            </a:extLst>
          </p:cNvPr>
          <p:cNvSpPr>
            <a:spLocks noGrp="1"/>
          </p:cNvSpPr>
          <p:nvPr>
            <p:ph type="title"/>
          </p:nvPr>
        </p:nvSpPr>
        <p:spPr>
          <a:xfrm>
            <a:off x="990001" y="955674"/>
            <a:ext cx="3531600" cy="1384995"/>
          </a:xfrm>
        </p:spPr>
        <p:txBody>
          <a:bodyPr anchor="b">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BAAE5E-AD83-40D4-8BDB-6B25250247AA}"/>
              </a:ext>
            </a:extLst>
          </p:cNvPr>
          <p:cNvSpPr>
            <a:spLocks noGrp="1"/>
          </p:cNvSpPr>
          <p:nvPr>
            <p:ph idx="1"/>
          </p:nvPr>
        </p:nvSpPr>
        <p:spPr>
          <a:xfrm>
            <a:off x="5444850" y="882651"/>
            <a:ext cx="5760000" cy="48958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4D4DF8E2-A28B-4889-AD9E-1D733FEA2E0C}"/>
              </a:ext>
            </a:extLst>
          </p:cNvPr>
          <p:cNvSpPr>
            <a:spLocks noGrp="1"/>
          </p:cNvSpPr>
          <p:nvPr>
            <p:ph type="body" sz="half" idx="2"/>
          </p:nvPr>
        </p:nvSpPr>
        <p:spPr>
          <a:xfrm>
            <a:off x="989401" y="2584759"/>
            <a:ext cx="3531600" cy="319374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2EF812-B775-468C-84D9-4394CC19F298}"/>
              </a:ext>
            </a:extLst>
          </p:cNvPr>
          <p:cNvSpPr>
            <a:spLocks noGrp="1"/>
          </p:cNvSpPr>
          <p:nvPr>
            <p:ph type="dt" sz="half" idx="10"/>
          </p:nvPr>
        </p:nvSpPr>
        <p:spPr/>
        <p:txBody>
          <a:bodyPr/>
          <a:lstStyle/>
          <a:p>
            <a:fld id="{4EC743F4-8769-40B4-85DF-6CB8DE9F66AA}" type="datetimeFigureOut">
              <a:rPr lang="en-US" smtClean="0"/>
              <a:t>8/25/22</a:t>
            </a:fld>
            <a:endParaRPr lang="en-US"/>
          </a:p>
        </p:txBody>
      </p:sp>
      <p:sp>
        <p:nvSpPr>
          <p:cNvPr id="6" name="Footer Placeholder 5">
            <a:extLst>
              <a:ext uri="{FF2B5EF4-FFF2-40B4-BE49-F238E27FC236}">
                <a16:creationId xmlns:a16="http://schemas.microsoft.com/office/drawing/2014/main" id="{9DE1DEB3-5237-467C-A5B6-EDA7F366EB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877A6B-440F-4D7B-92DA-1B964D029F12}"/>
              </a:ext>
            </a:extLst>
          </p:cNvPr>
          <p:cNvSpPr>
            <a:spLocks noGrp="1"/>
          </p:cNvSpPr>
          <p:nvPr>
            <p:ph type="sldNum" sz="quarter" idx="12"/>
          </p:nvPr>
        </p:nvSpPr>
        <p:spPr/>
        <p:txBody>
          <a:bodyPr/>
          <a:lstStyle/>
          <a:p>
            <a:fld id="{FF2BD96E-3838-45D2-9031-D3AF67C920A5}" type="slidenum">
              <a:rPr lang="en-US" smtClean="0"/>
              <a:t>‹#›</a:t>
            </a:fld>
            <a:endParaRPr lang="en-US"/>
          </a:p>
        </p:txBody>
      </p:sp>
      <p:cxnSp>
        <p:nvCxnSpPr>
          <p:cNvPr id="10" name="Straight Connector 9">
            <a:extLst>
              <a:ext uri="{FF2B5EF4-FFF2-40B4-BE49-F238E27FC236}">
                <a16:creationId xmlns:a16="http://schemas.microsoft.com/office/drawing/2014/main" id="{DC89B2F1-1E32-44DB-B50E-BEA1896CAD81}"/>
              </a:ext>
              <a:ext uri="{C183D7F6-B498-43B3-948B-1728B52AA6E4}">
                <adec:decorative xmlns:adec="http://schemas.microsoft.com/office/drawing/2017/decorative" val="0"/>
              </a:ext>
            </a:extLst>
          </p:cNvPr>
          <p:cNvCxnSpPr>
            <a:cxnSpLocks/>
          </p:cNvCxnSpPr>
          <p:nvPr/>
        </p:nvCxnSpPr>
        <p:spPr>
          <a:xfrm>
            <a:off x="4979988"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7854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6B204-119E-45DB-A177-995FF5D9B4E5}"/>
              </a:ext>
            </a:extLst>
          </p:cNvPr>
          <p:cNvSpPr>
            <a:spLocks noGrp="1"/>
          </p:cNvSpPr>
          <p:nvPr>
            <p:ph type="title"/>
          </p:nvPr>
        </p:nvSpPr>
        <p:spPr>
          <a:xfrm>
            <a:off x="990000" y="955456"/>
            <a:ext cx="3531600" cy="1384995"/>
          </a:xfrm>
        </p:spPr>
        <p:txBody>
          <a:bodyPr anchor="b" anchorCtr="0">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CD3036-53A8-4361-AAAC-D8072EB470FE}"/>
              </a:ext>
            </a:extLst>
          </p:cNvPr>
          <p:cNvSpPr>
            <a:spLocks noGrp="1"/>
          </p:cNvSpPr>
          <p:nvPr>
            <p:ph type="pic" idx="1"/>
          </p:nvPr>
        </p:nvSpPr>
        <p:spPr>
          <a:xfrm>
            <a:off x="5537200" y="540001"/>
            <a:ext cx="6115050" cy="5238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0FCFCD5-820E-47D9-9A60-57680C4C9405}"/>
              </a:ext>
            </a:extLst>
          </p:cNvPr>
          <p:cNvSpPr>
            <a:spLocks noGrp="1"/>
          </p:cNvSpPr>
          <p:nvPr>
            <p:ph type="body" sz="half" idx="2"/>
          </p:nvPr>
        </p:nvSpPr>
        <p:spPr>
          <a:xfrm>
            <a:off x="990000" y="2584758"/>
            <a:ext cx="3531600" cy="3284229"/>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446C3-A62E-4690-9098-53D59C4C33E0}"/>
              </a:ext>
            </a:extLst>
          </p:cNvPr>
          <p:cNvSpPr>
            <a:spLocks noGrp="1"/>
          </p:cNvSpPr>
          <p:nvPr>
            <p:ph type="dt" sz="half" idx="10"/>
          </p:nvPr>
        </p:nvSpPr>
        <p:spPr/>
        <p:txBody>
          <a:bodyPr/>
          <a:lstStyle/>
          <a:p>
            <a:fld id="{4EC743F4-8769-40B4-85DF-6CB8DE9F66AA}" type="datetimeFigureOut">
              <a:rPr lang="en-US" smtClean="0"/>
              <a:t>8/25/22</a:t>
            </a:fld>
            <a:endParaRPr lang="en-US"/>
          </a:p>
        </p:txBody>
      </p:sp>
      <p:sp>
        <p:nvSpPr>
          <p:cNvPr id="6" name="Footer Placeholder 5">
            <a:extLst>
              <a:ext uri="{FF2B5EF4-FFF2-40B4-BE49-F238E27FC236}">
                <a16:creationId xmlns:a16="http://schemas.microsoft.com/office/drawing/2014/main" id="{40A6C8B8-EA3D-45E5-950A-B6F1EA0B47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2ACAB7-ADBF-42E5-A214-232BA9EFB3B6}"/>
              </a:ext>
            </a:extLst>
          </p:cNvPr>
          <p:cNvSpPr>
            <a:spLocks noGrp="1"/>
          </p:cNvSpPr>
          <p:nvPr>
            <p:ph type="sldNum" sz="quarter" idx="12"/>
          </p:nvPr>
        </p:nvSpPr>
        <p:spPr/>
        <p:txBody>
          <a:bodyPr/>
          <a:lstStyle/>
          <a:p>
            <a:fld id="{FF2BD96E-3838-45D2-9031-D3AF67C920A5}" type="slidenum">
              <a:rPr lang="en-US" smtClean="0"/>
              <a:t>‹#›</a:t>
            </a:fld>
            <a:endParaRPr lang="en-US"/>
          </a:p>
        </p:txBody>
      </p:sp>
      <p:cxnSp>
        <p:nvCxnSpPr>
          <p:cNvPr id="9" name="Straight Connector 8">
            <a:extLst>
              <a:ext uri="{FF2B5EF4-FFF2-40B4-BE49-F238E27FC236}">
                <a16:creationId xmlns:a16="http://schemas.microsoft.com/office/drawing/2014/main" id="{D0E80DA6-B971-46B7-B0D3-8581AE0B6ACB}"/>
              </a:ext>
              <a:ext uri="{C183D7F6-B498-43B3-948B-1728B52AA6E4}">
                <adec:decorative xmlns:adec="http://schemas.microsoft.com/office/drawing/2017/decorative" val="0"/>
              </a:ext>
            </a:extLst>
          </p:cNvPr>
          <p:cNvCxnSpPr>
            <a:cxnSpLocks/>
          </p:cNvCxnSpPr>
          <p:nvPr/>
        </p:nvCxnSpPr>
        <p:spPr>
          <a:xfrm>
            <a:off x="4979988"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0590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2DDA7E-8449-42D1-93BD-4E96C1BFC18D}"/>
              </a:ext>
            </a:extLst>
          </p:cNvPr>
          <p:cNvSpPr>
            <a:spLocks noGrp="1"/>
          </p:cNvSpPr>
          <p:nvPr>
            <p:ph type="title"/>
          </p:nvPr>
        </p:nvSpPr>
        <p:spPr>
          <a:xfrm>
            <a:off x="989400" y="395289"/>
            <a:ext cx="10213200" cy="1112836"/>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172EB64-DBC0-4012-830E-9166670D17C5}"/>
              </a:ext>
            </a:extLst>
          </p:cNvPr>
          <p:cNvSpPr>
            <a:spLocks noGrp="1"/>
          </p:cNvSpPr>
          <p:nvPr>
            <p:ph type="body" idx="1"/>
          </p:nvPr>
        </p:nvSpPr>
        <p:spPr>
          <a:xfrm>
            <a:off x="989400" y="1685925"/>
            <a:ext cx="10213200" cy="40401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749A3E9-8704-4E26-A519-8215B3E943F5}"/>
              </a:ext>
            </a:extLst>
          </p:cNvPr>
          <p:cNvSpPr>
            <a:spLocks noGrp="1"/>
          </p:cNvSpPr>
          <p:nvPr>
            <p:ph type="dt" sz="half" idx="2"/>
          </p:nvPr>
        </p:nvSpPr>
        <p:spPr>
          <a:xfrm>
            <a:off x="450000" y="6357168"/>
            <a:ext cx="1760150"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j-lt"/>
              </a:defRPr>
            </a:lvl1pPr>
          </a:lstStyle>
          <a:p>
            <a:fld id="{4EC743F4-8769-40B4-85DF-6CB8DE9F66AA}" type="datetimeFigureOut">
              <a:rPr lang="en-US" smtClean="0"/>
              <a:pPr/>
              <a:t>8/25/22</a:t>
            </a:fld>
            <a:endParaRPr lang="en-US" dirty="0"/>
          </a:p>
        </p:txBody>
      </p:sp>
      <p:sp>
        <p:nvSpPr>
          <p:cNvPr id="5" name="Footer Placeholder 4">
            <a:extLst>
              <a:ext uri="{FF2B5EF4-FFF2-40B4-BE49-F238E27FC236}">
                <a16:creationId xmlns:a16="http://schemas.microsoft.com/office/drawing/2014/main" id="{C8590E32-87A0-44C2-A299-D45FAB146E08}"/>
              </a:ext>
            </a:extLst>
          </p:cNvPr>
          <p:cNvSpPr>
            <a:spLocks noGrp="1"/>
          </p:cNvSpPr>
          <p:nvPr>
            <p:ph type="ftr" sz="quarter" idx="3"/>
          </p:nvPr>
        </p:nvSpPr>
        <p:spPr>
          <a:xfrm>
            <a:off x="2754312" y="6357600"/>
            <a:ext cx="6683376" cy="460800"/>
          </a:xfrm>
          <a:prstGeom prst="rect">
            <a:avLst/>
          </a:prstGeom>
        </p:spPr>
        <p:txBody>
          <a:bodyPr vert="horz" lIns="91440" tIns="45720" rIns="91440" bIns="45720" rtlCol="0" anchor="ctr"/>
          <a:lstStyle>
            <a:lvl1pPr algn="ctr">
              <a:defRPr sz="1000" cap="all" spc="300" baseline="0">
                <a:solidFill>
                  <a:schemeClr val="tx1">
                    <a:alpha val="60000"/>
                  </a:schemeClr>
                </a:solidFill>
                <a:latin typeface="+mj-lt"/>
              </a:defRPr>
            </a:lvl1pPr>
          </a:lstStyle>
          <a:p>
            <a:endParaRPr lang="en-US" dirty="0"/>
          </a:p>
        </p:txBody>
      </p:sp>
      <p:sp>
        <p:nvSpPr>
          <p:cNvPr id="6" name="Slide Number Placeholder 5">
            <a:extLst>
              <a:ext uri="{FF2B5EF4-FFF2-40B4-BE49-F238E27FC236}">
                <a16:creationId xmlns:a16="http://schemas.microsoft.com/office/drawing/2014/main" id="{BE1C1A41-01A7-44E2-965B-ACFD4F2806FC}"/>
              </a:ext>
            </a:extLst>
          </p:cNvPr>
          <p:cNvSpPr>
            <a:spLocks noGrp="1"/>
          </p:cNvSpPr>
          <p:nvPr>
            <p:ph type="sldNum" sz="quarter" idx="4"/>
          </p:nvPr>
        </p:nvSpPr>
        <p:spPr>
          <a:xfrm>
            <a:off x="9982800" y="6357600"/>
            <a:ext cx="1760150"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j-lt"/>
              </a:defRPr>
            </a:lvl1pPr>
          </a:lstStyle>
          <a:p>
            <a:fld id="{FF2BD96E-3838-45D2-9031-D3AF67C920A5}" type="slidenum">
              <a:rPr lang="en-US" smtClean="0"/>
              <a:pPr/>
              <a:t>‹#›</a:t>
            </a:fld>
            <a:endParaRPr lang="en-US" dirty="0"/>
          </a:p>
        </p:txBody>
      </p:sp>
    </p:spTree>
    <p:extLst>
      <p:ext uri="{BB962C8B-B14F-4D97-AF65-F5344CB8AC3E}">
        <p14:creationId xmlns:p14="http://schemas.microsoft.com/office/powerpoint/2010/main" val="209219852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p:titleStyle>
    <p:body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www.azahcccs.gov/Resources/Federal/HousingWaiverRequest.html" TargetMode="External"/><Relationship Id="rId2" Type="http://schemas.openxmlformats.org/officeDocument/2006/relationships/hyperlink" Target="https://www.azahcccs.gov/Resources/Downloads/1115Waiver/AddressingHealthcareAndHousing_Infographic.pdf" TargetMode="Externa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D3F13AAF-525E-4953-A67E-7B34FDB4D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C02D00-6A6B-0341-D4C5-358824DDEC91}"/>
              </a:ext>
            </a:extLst>
          </p:cNvPr>
          <p:cNvSpPr>
            <a:spLocks noGrp="1"/>
          </p:cNvSpPr>
          <p:nvPr>
            <p:ph type="ctrTitle"/>
          </p:nvPr>
        </p:nvSpPr>
        <p:spPr>
          <a:xfrm>
            <a:off x="1079510" y="4575967"/>
            <a:ext cx="4457690" cy="1720850"/>
          </a:xfrm>
        </p:spPr>
        <p:txBody>
          <a:bodyPr anchor="ctr">
            <a:normAutofit/>
          </a:bodyPr>
          <a:lstStyle/>
          <a:p>
            <a:r>
              <a:rPr lang="en-US" b="1" dirty="0"/>
              <a:t>Braided Funding</a:t>
            </a:r>
          </a:p>
        </p:txBody>
      </p:sp>
      <p:sp>
        <p:nvSpPr>
          <p:cNvPr id="3" name="Subtitle 2">
            <a:extLst>
              <a:ext uri="{FF2B5EF4-FFF2-40B4-BE49-F238E27FC236}">
                <a16:creationId xmlns:a16="http://schemas.microsoft.com/office/drawing/2014/main" id="{D449DFB7-5F19-36A8-BD0E-9C5B9F291DD4}"/>
              </a:ext>
            </a:extLst>
          </p:cNvPr>
          <p:cNvSpPr>
            <a:spLocks noGrp="1"/>
          </p:cNvSpPr>
          <p:nvPr>
            <p:ph type="subTitle" idx="1"/>
          </p:nvPr>
        </p:nvSpPr>
        <p:spPr>
          <a:xfrm>
            <a:off x="6654801" y="4575967"/>
            <a:ext cx="4451347" cy="1720850"/>
          </a:xfrm>
        </p:spPr>
        <p:txBody>
          <a:bodyPr anchor="ctr">
            <a:normAutofit fontScale="92500"/>
          </a:bodyPr>
          <a:lstStyle/>
          <a:p>
            <a:r>
              <a:rPr lang="en-US" dirty="0"/>
              <a:t>Effective Utilization of Medicaid funding in the support of HUD funded programs.</a:t>
            </a:r>
          </a:p>
        </p:txBody>
      </p:sp>
      <p:pic>
        <p:nvPicPr>
          <p:cNvPr id="34" name="Picture 3" descr="Different coloured ropes">
            <a:extLst>
              <a:ext uri="{FF2B5EF4-FFF2-40B4-BE49-F238E27FC236}">
                <a16:creationId xmlns:a16="http://schemas.microsoft.com/office/drawing/2014/main" id="{CD96C17A-49CA-EF55-A4FB-FC2BE4EAFFA1}"/>
              </a:ext>
            </a:extLst>
          </p:cNvPr>
          <p:cNvPicPr>
            <a:picLocks noChangeAspect="1"/>
          </p:cNvPicPr>
          <p:nvPr/>
        </p:nvPicPr>
        <p:blipFill rotWithShape="1">
          <a:blip r:embed="rId2"/>
          <a:srcRect t="23730" b="26937"/>
          <a:stretch/>
        </p:blipFill>
        <p:spPr>
          <a:xfrm>
            <a:off x="20" y="10"/>
            <a:ext cx="12191977" cy="4014777"/>
          </a:xfrm>
          <a:prstGeom prst="rect">
            <a:avLst/>
          </a:prstGeom>
        </p:spPr>
      </p:pic>
      <p:cxnSp>
        <p:nvCxnSpPr>
          <p:cNvPr id="42" name="Straight Connector 41">
            <a:extLst>
              <a:ext uri="{FF2B5EF4-FFF2-40B4-BE49-F238E27FC236}">
                <a16:creationId xmlns:a16="http://schemas.microsoft.com/office/drawing/2014/main" id="{32E97E5C-7A5F-424E-AAE4-654396E9079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5826000" y="5436392"/>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0485EA4-5750-073B-615E-93408248F2CD}"/>
              </a:ext>
            </a:extLst>
          </p:cNvPr>
          <p:cNvPicPr>
            <a:picLocks noChangeAspect="1"/>
          </p:cNvPicPr>
          <p:nvPr/>
        </p:nvPicPr>
        <p:blipFill>
          <a:blip r:embed="rId3"/>
          <a:stretch>
            <a:fillRect/>
          </a:stretch>
        </p:blipFill>
        <p:spPr>
          <a:xfrm>
            <a:off x="250382" y="241115"/>
            <a:ext cx="2392806" cy="1847385"/>
          </a:xfrm>
          <a:prstGeom prst="rect">
            <a:avLst/>
          </a:prstGeom>
        </p:spPr>
      </p:pic>
    </p:spTree>
    <p:extLst>
      <p:ext uri="{BB962C8B-B14F-4D97-AF65-F5344CB8AC3E}">
        <p14:creationId xmlns:p14="http://schemas.microsoft.com/office/powerpoint/2010/main" val="37202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3268346D-5E77-4906-AC8D-57FB88F11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52B2E0-39BB-750D-2325-420F2BDEE362}"/>
              </a:ext>
            </a:extLst>
          </p:cNvPr>
          <p:cNvSpPr>
            <a:spLocks noGrp="1"/>
          </p:cNvSpPr>
          <p:nvPr>
            <p:ph type="title"/>
          </p:nvPr>
        </p:nvSpPr>
        <p:spPr>
          <a:xfrm>
            <a:off x="7112369" y="536575"/>
            <a:ext cx="4078800" cy="1453003"/>
          </a:xfrm>
        </p:spPr>
        <p:txBody>
          <a:bodyPr wrap="square" anchor="b">
            <a:normAutofit/>
          </a:bodyPr>
          <a:lstStyle/>
          <a:p>
            <a:pPr algn="ctr"/>
            <a:r>
              <a:rPr lang="en-US" dirty="0"/>
              <a:t>Managed Care Organizations (MCO’s)</a:t>
            </a:r>
          </a:p>
        </p:txBody>
      </p:sp>
      <p:sp>
        <p:nvSpPr>
          <p:cNvPr id="31" name="Rectangle 30">
            <a:extLst>
              <a:ext uri="{FF2B5EF4-FFF2-40B4-BE49-F238E27FC236}">
                <a16:creationId xmlns:a16="http://schemas.microsoft.com/office/drawing/2014/main" id="{4168C6BE-41CC-4C4D-850F-F82321AE7B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pic>
        <p:nvPicPr>
          <p:cNvPr id="8" name="Picture 7" descr="A person standing in front of white doors&#10;&#10;Description automatically generated with medium confidence">
            <a:extLst>
              <a:ext uri="{FF2B5EF4-FFF2-40B4-BE49-F238E27FC236}">
                <a16:creationId xmlns:a16="http://schemas.microsoft.com/office/drawing/2014/main" id="{1B2FCEFE-8A5D-7CA0-4210-88B071D0E5C2}"/>
              </a:ext>
            </a:extLst>
          </p:cNvPr>
          <p:cNvPicPr>
            <a:picLocks noChangeAspect="1"/>
          </p:cNvPicPr>
          <p:nvPr/>
        </p:nvPicPr>
        <p:blipFill>
          <a:blip r:embed="rId3"/>
          <a:stretch>
            <a:fillRect/>
          </a:stretch>
        </p:blipFill>
        <p:spPr>
          <a:xfrm>
            <a:off x="540000" y="1420284"/>
            <a:ext cx="4999885" cy="4014777"/>
          </a:xfrm>
          <a:prstGeom prst="rect">
            <a:avLst/>
          </a:prstGeom>
        </p:spPr>
      </p:pic>
      <p:cxnSp>
        <p:nvCxnSpPr>
          <p:cNvPr id="33" name="Straight Connector 32">
            <a:extLst>
              <a:ext uri="{FF2B5EF4-FFF2-40B4-BE49-F238E27FC236}">
                <a16:creationId xmlns:a16="http://schemas.microsoft.com/office/drawing/2014/main" id="{4CBC1FDF-AE13-4731-B38F-2761BDFDBB0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81769"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06CBAA99-358D-0F39-317E-88C453D6E71E}"/>
              </a:ext>
            </a:extLst>
          </p:cNvPr>
          <p:cNvSpPr>
            <a:spLocks noGrp="1"/>
          </p:cNvSpPr>
          <p:nvPr>
            <p:ph idx="1"/>
          </p:nvPr>
        </p:nvSpPr>
        <p:spPr>
          <a:xfrm>
            <a:off x="6778171" y="2526153"/>
            <a:ext cx="4412998" cy="3252347"/>
          </a:xfrm>
        </p:spPr>
        <p:txBody>
          <a:bodyPr>
            <a:normAutofit fontScale="92500" lnSpcReduction="10000"/>
          </a:bodyPr>
          <a:lstStyle/>
          <a:p>
            <a:pPr marL="0" indent="0">
              <a:lnSpc>
                <a:spcPct val="140000"/>
              </a:lnSpc>
              <a:buNone/>
            </a:pPr>
            <a:r>
              <a:rPr lang="en-US" sz="1400" dirty="0"/>
              <a:t>     </a:t>
            </a:r>
            <a:r>
              <a:rPr lang="en-US" sz="1800" dirty="0"/>
              <a:t>Depending on their geographical location, AHCCCS members can choose to enroll in one of twelve different MCO’s, commonly referred to as health plans. This does not include special plans such as ALTCS, DDD, CRS, etc. A crucial step in Medicaid reimbursement is contracting with the applicable MCO’s in your service area</a:t>
            </a:r>
            <a:r>
              <a:rPr lang="en-US" sz="1400" dirty="0"/>
              <a:t>.</a:t>
            </a:r>
          </a:p>
        </p:txBody>
      </p:sp>
    </p:spTree>
    <p:extLst>
      <p:ext uri="{BB962C8B-B14F-4D97-AF65-F5344CB8AC3E}">
        <p14:creationId xmlns:p14="http://schemas.microsoft.com/office/powerpoint/2010/main" val="11207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17">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BD83C3-182E-3CD9-E498-4AC9BA928F3B}"/>
              </a:ext>
            </a:extLst>
          </p:cNvPr>
          <p:cNvSpPr>
            <a:spLocks noGrp="1"/>
          </p:cNvSpPr>
          <p:nvPr>
            <p:ph type="title"/>
          </p:nvPr>
        </p:nvSpPr>
        <p:spPr>
          <a:xfrm>
            <a:off x="990000" y="395288"/>
            <a:ext cx="4078800" cy="1597753"/>
          </a:xfrm>
        </p:spPr>
        <p:txBody>
          <a:bodyPr wrap="square" anchor="b">
            <a:normAutofit/>
          </a:bodyPr>
          <a:lstStyle/>
          <a:p>
            <a:pPr algn="ctr"/>
            <a:r>
              <a:rPr lang="en-US"/>
              <a:t>Managed Care Organizations- Continued…</a:t>
            </a:r>
          </a:p>
        </p:txBody>
      </p:sp>
      <p:sp>
        <p:nvSpPr>
          <p:cNvPr id="3" name="Content Placeholder 2">
            <a:extLst>
              <a:ext uri="{FF2B5EF4-FFF2-40B4-BE49-F238E27FC236}">
                <a16:creationId xmlns:a16="http://schemas.microsoft.com/office/drawing/2014/main" id="{052DB604-57F5-6293-753A-8B648C960324}"/>
              </a:ext>
            </a:extLst>
          </p:cNvPr>
          <p:cNvSpPr>
            <a:spLocks noGrp="1"/>
          </p:cNvSpPr>
          <p:nvPr>
            <p:ph idx="1"/>
          </p:nvPr>
        </p:nvSpPr>
        <p:spPr>
          <a:xfrm>
            <a:off x="990000" y="2361601"/>
            <a:ext cx="4078800" cy="3416900"/>
          </a:xfrm>
        </p:spPr>
        <p:txBody>
          <a:bodyPr>
            <a:normAutofit/>
          </a:bodyPr>
          <a:lstStyle/>
          <a:p>
            <a:pPr marL="0" indent="0">
              <a:buNone/>
            </a:pPr>
            <a:r>
              <a:rPr lang="en-US" dirty="0"/>
              <a:t>Available MCO’s are divided by region:</a:t>
            </a:r>
          </a:p>
          <a:p>
            <a:pPr marL="0" indent="0">
              <a:buNone/>
            </a:pPr>
            <a:r>
              <a:rPr lang="en-US" dirty="0"/>
              <a:t>Northern Arizona</a:t>
            </a:r>
          </a:p>
          <a:p>
            <a:pPr marL="0" indent="0">
              <a:buNone/>
            </a:pPr>
            <a:r>
              <a:rPr lang="en-US" dirty="0"/>
              <a:t>Central Arizona</a:t>
            </a:r>
          </a:p>
          <a:p>
            <a:pPr marL="0" indent="0">
              <a:buNone/>
            </a:pPr>
            <a:r>
              <a:rPr lang="en-US" dirty="0"/>
              <a:t>Southern Arizona</a:t>
            </a:r>
          </a:p>
          <a:p>
            <a:pPr marL="0" indent="0">
              <a:buNone/>
            </a:pPr>
            <a:endParaRPr lang="en-US" dirty="0"/>
          </a:p>
        </p:txBody>
      </p:sp>
      <p:cxnSp>
        <p:nvCxnSpPr>
          <p:cNvPr id="27" name="Straight Connector 19">
            <a:extLst>
              <a:ext uri="{FF2B5EF4-FFF2-40B4-BE49-F238E27FC236}">
                <a16:creationId xmlns:a16="http://schemas.microsoft.com/office/drawing/2014/main" id="{CC9CF63D-A2A3-4ECF-BC53-4B0D56918F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540033"/>
            <a:ext cx="0" cy="5778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pic>
        <p:nvPicPr>
          <p:cNvPr id="4" name="Picture 3" descr="Graphical user interface, text, application, email&#10;&#10;Description automatically generated">
            <a:extLst>
              <a:ext uri="{FF2B5EF4-FFF2-40B4-BE49-F238E27FC236}">
                <a16:creationId xmlns:a16="http://schemas.microsoft.com/office/drawing/2014/main" id="{E2536F3B-EE96-EBEE-935F-9FF36D36ECAE}"/>
              </a:ext>
            </a:extLst>
          </p:cNvPr>
          <p:cNvPicPr>
            <a:picLocks noChangeAspect="1"/>
          </p:cNvPicPr>
          <p:nvPr/>
        </p:nvPicPr>
        <p:blipFill>
          <a:blip r:embed="rId3"/>
          <a:stretch>
            <a:fillRect/>
          </a:stretch>
        </p:blipFill>
        <p:spPr>
          <a:xfrm>
            <a:off x="6198414" y="1105470"/>
            <a:ext cx="5815159" cy="4176214"/>
          </a:xfrm>
          <a:prstGeom prst="rect">
            <a:avLst/>
          </a:prstGeom>
        </p:spPr>
      </p:pic>
    </p:spTree>
    <p:extLst>
      <p:ext uri="{BB962C8B-B14F-4D97-AF65-F5344CB8AC3E}">
        <p14:creationId xmlns:p14="http://schemas.microsoft.com/office/powerpoint/2010/main" val="1822548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68346D-5E77-4906-AC8D-57FB88F11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DE3E17-954B-23A0-B322-5FF954EF1689}"/>
              </a:ext>
            </a:extLst>
          </p:cNvPr>
          <p:cNvSpPr>
            <a:spLocks noGrp="1"/>
          </p:cNvSpPr>
          <p:nvPr>
            <p:ph type="title"/>
          </p:nvPr>
        </p:nvSpPr>
        <p:spPr>
          <a:xfrm>
            <a:off x="7112369" y="536575"/>
            <a:ext cx="4078800" cy="1453003"/>
          </a:xfrm>
        </p:spPr>
        <p:txBody>
          <a:bodyPr wrap="square" anchor="b">
            <a:normAutofit/>
          </a:bodyPr>
          <a:lstStyle/>
          <a:p>
            <a:pPr algn="ctr"/>
            <a:r>
              <a:rPr lang="en-US" b="1"/>
              <a:t>Implementation</a:t>
            </a:r>
          </a:p>
        </p:txBody>
      </p:sp>
      <p:sp>
        <p:nvSpPr>
          <p:cNvPr id="11" name="Rectangle 10">
            <a:extLst>
              <a:ext uri="{FF2B5EF4-FFF2-40B4-BE49-F238E27FC236}">
                <a16:creationId xmlns:a16="http://schemas.microsoft.com/office/drawing/2014/main" id="{4168C6BE-41CC-4C4D-850F-F82321AE7B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pic>
        <p:nvPicPr>
          <p:cNvPr id="4" name="Picture 3">
            <a:extLst>
              <a:ext uri="{FF2B5EF4-FFF2-40B4-BE49-F238E27FC236}">
                <a16:creationId xmlns:a16="http://schemas.microsoft.com/office/drawing/2014/main" id="{2E4F3361-8D12-3381-D5FF-E40D42F3ECDD}"/>
              </a:ext>
            </a:extLst>
          </p:cNvPr>
          <p:cNvPicPr>
            <a:picLocks noChangeAspect="1"/>
          </p:cNvPicPr>
          <p:nvPr/>
        </p:nvPicPr>
        <p:blipFill>
          <a:blip r:embed="rId3"/>
          <a:stretch>
            <a:fillRect/>
          </a:stretch>
        </p:blipFill>
        <p:spPr>
          <a:xfrm>
            <a:off x="540000" y="1770102"/>
            <a:ext cx="4999885" cy="3315141"/>
          </a:xfrm>
          <a:prstGeom prst="rect">
            <a:avLst/>
          </a:prstGeom>
        </p:spPr>
      </p:pic>
      <p:cxnSp>
        <p:nvCxnSpPr>
          <p:cNvPr id="13" name="Straight Connector 12">
            <a:extLst>
              <a:ext uri="{FF2B5EF4-FFF2-40B4-BE49-F238E27FC236}">
                <a16:creationId xmlns:a16="http://schemas.microsoft.com/office/drawing/2014/main" id="{4CBC1FDF-AE13-4731-B38F-2761BDFDBB0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81769"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0305863-3E28-DA48-BF4B-0598D7F89139}"/>
              </a:ext>
            </a:extLst>
          </p:cNvPr>
          <p:cNvSpPr>
            <a:spLocks noGrp="1"/>
          </p:cNvSpPr>
          <p:nvPr>
            <p:ph idx="1"/>
          </p:nvPr>
        </p:nvSpPr>
        <p:spPr>
          <a:xfrm>
            <a:off x="7112369" y="2877018"/>
            <a:ext cx="4078800" cy="2901482"/>
          </a:xfrm>
        </p:spPr>
        <p:txBody>
          <a:bodyPr>
            <a:normAutofit/>
          </a:bodyPr>
          <a:lstStyle/>
          <a:p>
            <a:pPr>
              <a:lnSpc>
                <a:spcPct val="140000"/>
              </a:lnSpc>
            </a:pPr>
            <a:r>
              <a:rPr lang="en-US" sz="1700" dirty="0"/>
              <a:t>Electronic Health Records</a:t>
            </a:r>
          </a:p>
          <a:p>
            <a:pPr>
              <a:lnSpc>
                <a:spcPct val="140000"/>
              </a:lnSpc>
            </a:pPr>
            <a:r>
              <a:rPr lang="en-US" sz="1700" dirty="0"/>
              <a:t>Training Staff</a:t>
            </a:r>
          </a:p>
          <a:p>
            <a:pPr>
              <a:lnSpc>
                <a:spcPct val="140000"/>
              </a:lnSpc>
            </a:pPr>
            <a:r>
              <a:rPr lang="en-US" sz="1700" dirty="0"/>
              <a:t>Data Validation</a:t>
            </a:r>
          </a:p>
          <a:p>
            <a:pPr>
              <a:lnSpc>
                <a:spcPct val="140000"/>
              </a:lnSpc>
            </a:pPr>
            <a:r>
              <a:rPr lang="en-US" sz="1700" dirty="0"/>
              <a:t>Hiring additional staff</a:t>
            </a:r>
          </a:p>
          <a:p>
            <a:pPr>
              <a:lnSpc>
                <a:spcPct val="140000"/>
              </a:lnSpc>
            </a:pPr>
            <a:r>
              <a:rPr lang="en-US" sz="1700" dirty="0"/>
              <a:t>Budgeting</a:t>
            </a:r>
          </a:p>
        </p:txBody>
      </p:sp>
    </p:spTree>
    <p:extLst>
      <p:ext uri="{BB962C8B-B14F-4D97-AF65-F5344CB8AC3E}">
        <p14:creationId xmlns:p14="http://schemas.microsoft.com/office/powerpoint/2010/main" val="177795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D2EE047-566C-48D4-9F44-4BB3B58F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A5FFD7-9C31-00E7-D3B3-581903E2F464}"/>
              </a:ext>
            </a:extLst>
          </p:cNvPr>
          <p:cNvSpPr>
            <a:spLocks noGrp="1"/>
          </p:cNvSpPr>
          <p:nvPr>
            <p:ph type="title"/>
          </p:nvPr>
        </p:nvSpPr>
        <p:spPr>
          <a:xfrm>
            <a:off x="491319" y="945926"/>
            <a:ext cx="5604681" cy="1815882"/>
          </a:xfrm>
        </p:spPr>
        <p:txBody>
          <a:bodyPr anchor="t">
            <a:normAutofit/>
          </a:bodyPr>
          <a:lstStyle/>
          <a:p>
            <a:r>
              <a:rPr lang="en-US" sz="4800" dirty="0"/>
              <a:t>Trials &amp; Tribulations</a:t>
            </a:r>
          </a:p>
        </p:txBody>
      </p:sp>
      <p:pic>
        <p:nvPicPr>
          <p:cNvPr id="4" name="Content Placeholder 3">
            <a:extLst>
              <a:ext uri="{FF2B5EF4-FFF2-40B4-BE49-F238E27FC236}">
                <a16:creationId xmlns:a16="http://schemas.microsoft.com/office/drawing/2014/main" id="{033ECFF4-2239-39D6-E3AA-67F47B7FE3F4}"/>
              </a:ext>
            </a:extLst>
          </p:cNvPr>
          <p:cNvPicPr>
            <a:picLocks noChangeAspect="1"/>
          </p:cNvPicPr>
          <p:nvPr/>
        </p:nvPicPr>
        <p:blipFill rotWithShape="1">
          <a:blip r:embed="rId3"/>
          <a:srcRect l="12968" r="6790" b="-3"/>
          <a:stretch/>
        </p:blipFill>
        <p:spPr>
          <a:xfrm>
            <a:off x="1080000" y="3060510"/>
            <a:ext cx="3352800" cy="2339975"/>
          </a:xfrm>
          <a:prstGeom prst="rect">
            <a:avLst/>
          </a:prstGeom>
        </p:spPr>
      </p:pic>
      <p:sp>
        <p:nvSpPr>
          <p:cNvPr id="8" name="Content Placeholder 7">
            <a:extLst>
              <a:ext uri="{FF2B5EF4-FFF2-40B4-BE49-F238E27FC236}">
                <a16:creationId xmlns:a16="http://schemas.microsoft.com/office/drawing/2014/main" id="{8F68004F-49FB-5514-2A23-AB49871C4D20}"/>
              </a:ext>
            </a:extLst>
          </p:cNvPr>
          <p:cNvSpPr>
            <a:spLocks noGrp="1"/>
          </p:cNvSpPr>
          <p:nvPr>
            <p:ph idx="1"/>
          </p:nvPr>
        </p:nvSpPr>
        <p:spPr>
          <a:xfrm>
            <a:off x="6509982" y="935999"/>
            <a:ext cx="4602018" cy="4832975"/>
          </a:xfrm>
        </p:spPr>
        <p:txBody>
          <a:bodyPr>
            <a:normAutofit/>
          </a:bodyPr>
          <a:lstStyle/>
          <a:p>
            <a:r>
              <a:rPr lang="en-US" dirty="0"/>
              <a:t>High staff turnover rates</a:t>
            </a:r>
          </a:p>
          <a:p>
            <a:r>
              <a:rPr lang="en-US" dirty="0"/>
              <a:t>Delayed Processing of Claims</a:t>
            </a:r>
          </a:p>
          <a:p>
            <a:r>
              <a:rPr lang="en-US" dirty="0"/>
              <a:t>Long position vacancy times</a:t>
            </a:r>
          </a:p>
          <a:p>
            <a:r>
              <a:rPr lang="en-US" dirty="0"/>
              <a:t>Loss of revenue</a:t>
            </a:r>
          </a:p>
        </p:txBody>
      </p:sp>
    </p:spTree>
    <p:extLst>
      <p:ext uri="{BB962C8B-B14F-4D97-AF65-F5344CB8AC3E}">
        <p14:creationId xmlns:p14="http://schemas.microsoft.com/office/powerpoint/2010/main" val="3756832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72EC1D-E5A2-C4E1-B94A-399FCDAE84DD}"/>
              </a:ext>
            </a:extLst>
          </p:cNvPr>
          <p:cNvSpPr>
            <a:spLocks noGrp="1"/>
          </p:cNvSpPr>
          <p:nvPr>
            <p:ph type="title"/>
          </p:nvPr>
        </p:nvSpPr>
        <p:spPr>
          <a:xfrm>
            <a:off x="990000" y="395288"/>
            <a:ext cx="4078800" cy="1597753"/>
          </a:xfrm>
        </p:spPr>
        <p:txBody>
          <a:bodyPr wrap="square" anchor="b">
            <a:normAutofit/>
          </a:bodyPr>
          <a:lstStyle/>
          <a:p>
            <a:pPr algn="ctr"/>
            <a:r>
              <a:rPr lang="en-US" sz="4800" dirty="0"/>
              <a:t>Positives</a:t>
            </a:r>
          </a:p>
        </p:txBody>
      </p:sp>
      <p:sp>
        <p:nvSpPr>
          <p:cNvPr id="7" name="Content Placeholder 8">
            <a:extLst>
              <a:ext uri="{FF2B5EF4-FFF2-40B4-BE49-F238E27FC236}">
                <a16:creationId xmlns:a16="http://schemas.microsoft.com/office/drawing/2014/main" id="{AA95B6EC-1630-1C48-554B-BA72BA7312EF}"/>
              </a:ext>
            </a:extLst>
          </p:cNvPr>
          <p:cNvSpPr>
            <a:spLocks noGrp="1"/>
          </p:cNvSpPr>
          <p:nvPr>
            <p:ph idx="1"/>
          </p:nvPr>
        </p:nvSpPr>
        <p:spPr>
          <a:xfrm>
            <a:off x="736985" y="2361601"/>
            <a:ext cx="5063314" cy="3416900"/>
          </a:xfrm>
        </p:spPr>
        <p:txBody>
          <a:bodyPr>
            <a:normAutofit/>
          </a:bodyPr>
          <a:lstStyle/>
          <a:p>
            <a:pPr>
              <a:spcBef>
                <a:spcPts val="0"/>
              </a:spcBef>
            </a:pPr>
            <a:r>
              <a:rPr lang="en-US" dirty="0"/>
              <a:t>Greater range of available services</a:t>
            </a:r>
          </a:p>
          <a:p>
            <a:pPr>
              <a:lnSpc>
                <a:spcPct val="100000"/>
              </a:lnSpc>
              <a:spcBef>
                <a:spcPts val="0"/>
              </a:spcBef>
            </a:pPr>
            <a:r>
              <a:rPr lang="en-US" dirty="0"/>
              <a:t>Smaller Caseload sizes</a:t>
            </a:r>
          </a:p>
          <a:p>
            <a:pPr>
              <a:lnSpc>
                <a:spcPct val="100000"/>
              </a:lnSpc>
              <a:spcBef>
                <a:spcPts val="0"/>
              </a:spcBef>
            </a:pPr>
            <a:r>
              <a:rPr lang="en-US" dirty="0"/>
              <a:t>Ability to serve more members</a:t>
            </a:r>
          </a:p>
          <a:p>
            <a:pPr>
              <a:lnSpc>
                <a:spcPct val="100000"/>
              </a:lnSpc>
              <a:spcBef>
                <a:spcPts val="0"/>
              </a:spcBef>
            </a:pPr>
            <a:r>
              <a:rPr lang="en-US" dirty="0"/>
              <a:t>Increased revenue</a:t>
            </a:r>
          </a:p>
          <a:p>
            <a:pPr>
              <a:lnSpc>
                <a:spcPct val="100000"/>
              </a:lnSpc>
              <a:spcBef>
                <a:spcPts val="0"/>
              </a:spcBef>
            </a:pPr>
            <a:r>
              <a:rPr lang="en-US" dirty="0"/>
              <a:t>Ability to re-invest in projects</a:t>
            </a:r>
          </a:p>
          <a:p>
            <a:pPr>
              <a:lnSpc>
                <a:spcPct val="100000"/>
              </a:lnSpc>
              <a:spcBef>
                <a:spcPts val="0"/>
              </a:spcBef>
            </a:pPr>
            <a:r>
              <a:rPr lang="en-US" dirty="0"/>
              <a:t>Reduced strain on public resources</a:t>
            </a:r>
          </a:p>
          <a:p>
            <a:pPr>
              <a:lnSpc>
                <a:spcPct val="100000"/>
              </a:lnSpc>
              <a:spcBef>
                <a:spcPts val="0"/>
              </a:spcBef>
            </a:pPr>
            <a:r>
              <a:rPr lang="en-US" dirty="0"/>
              <a:t>Increased quality of life for members</a:t>
            </a:r>
          </a:p>
          <a:p>
            <a:pPr>
              <a:lnSpc>
                <a:spcPct val="100000"/>
              </a:lnSpc>
              <a:spcBef>
                <a:spcPts val="0"/>
              </a:spcBef>
            </a:pPr>
            <a:endParaRPr lang="en-US" dirty="0"/>
          </a:p>
          <a:p>
            <a:pPr>
              <a:lnSpc>
                <a:spcPct val="100000"/>
              </a:lnSpc>
              <a:spcBef>
                <a:spcPts val="0"/>
              </a:spcBef>
            </a:pPr>
            <a:endParaRPr lang="en-US" dirty="0"/>
          </a:p>
        </p:txBody>
      </p:sp>
      <p:cxnSp>
        <p:nvCxnSpPr>
          <p:cNvPr id="14" name="Straight Connector 13">
            <a:extLst>
              <a:ext uri="{FF2B5EF4-FFF2-40B4-BE49-F238E27FC236}">
                <a16:creationId xmlns:a16="http://schemas.microsoft.com/office/drawing/2014/main" id="{CC9CF63D-A2A3-4ECF-BC53-4B0D56918F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540033"/>
            <a:ext cx="0" cy="5778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pic>
        <p:nvPicPr>
          <p:cNvPr id="4" name="Content Placeholder 3" descr="Icon&#10;&#10;Description automatically generated">
            <a:extLst>
              <a:ext uri="{FF2B5EF4-FFF2-40B4-BE49-F238E27FC236}">
                <a16:creationId xmlns:a16="http://schemas.microsoft.com/office/drawing/2014/main" id="{61CC4A76-0E42-55E3-F7B1-63C3EEB01CCF}"/>
              </a:ext>
            </a:extLst>
          </p:cNvPr>
          <p:cNvPicPr>
            <a:picLocks noChangeAspect="1"/>
          </p:cNvPicPr>
          <p:nvPr/>
        </p:nvPicPr>
        <p:blipFill>
          <a:blip r:embed="rId3"/>
          <a:stretch>
            <a:fillRect/>
          </a:stretch>
        </p:blipFill>
        <p:spPr>
          <a:xfrm>
            <a:off x="6651127" y="927730"/>
            <a:ext cx="4999885" cy="4999885"/>
          </a:xfrm>
          <a:prstGeom prst="rect">
            <a:avLst/>
          </a:prstGeom>
        </p:spPr>
      </p:pic>
    </p:spTree>
    <p:extLst>
      <p:ext uri="{BB962C8B-B14F-4D97-AF65-F5344CB8AC3E}">
        <p14:creationId xmlns:p14="http://schemas.microsoft.com/office/powerpoint/2010/main" val="2826900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9891B-0EBC-23B4-D2CE-9FF039EF1483}"/>
              </a:ext>
            </a:extLst>
          </p:cNvPr>
          <p:cNvSpPr>
            <a:spLocks noGrp="1"/>
          </p:cNvSpPr>
          <p:nvPr>
            <p:ph type="title"/>
          </p:nvPr>
        </p:nvSpPr>
        <p:spPr/>
        <p:txBody>
          <a:bodyPr>
            <a:normAutofit/>
          </a:bodyPr>
          <a:lstStyle/>
          <a:p>
            <a:r>
              <a:rPr lang="en-US" sz="4800" dirty="0"/>
              <a:t>Current Services</a:t>
            </a:r>
          </a:p>
        </p:txBody>
      </p:sp>
      <p:sp>
        <p:nvSpPr>
          <p:cNvPr id="3" name="Content Placeholder 2">
            <a:extLst>
              <a:ext uri="{FF2B5EF4-FFF2-40B4-BE49-F238E27FC236}">
                <a16:creationId xmlns:a16="http://schemas.microsoft.com/office/drawing/2014/main" id="{AFD60841-B3CF-C127-01B4-7DAD37D3A591}"/>
              </a:ext>
            </a:extLst>
          </p:cNvPr>
          <p:cNvSpPr>
            <a:spLocks noGrp="1"/>
          </p:cNvSpPr>
          <p:nvPr>
            <p:ph idx="1"/>
          </p:nvPr>
        </p:nvSpPr>
        <p:spPr>
          <a:xfrm>
            <a:off x="989400" y="1685925"/>
            <a:ext cx="10213200" cy="4551102"/>
          </a:xfrm>
        </p:spPr>
        <p:txBody>
          <a:bodyPr>
            <a:normAutofit lnSpcReduction="10000"/>
          </a:bodyPr>
          <a:lstStyle/>
          <a:p>
            <a:r>
              <a:rPr lang="en-US" dirty="0"/>
              <a:t>Currently employing thirty-one full time staff members</a:t>
            </a:r>
          </a:p>
          <a:p>
            <a:r>
              <a:rPr lang="en-US" dirty="0"/>
              <a:t>Serving 800+ members</a:t>
            </a:r>
          </a:p>
          <a:p>
            <a:r>
              <a:rPr lang="en-US" dirty="0"/>
              <a:t>Providing Services in 6 Counties (Pinal, Pima, Cochise, Santa Cruz, Graham, and Greenlee Counties)</a:t>
            </a:r>
          </a:p>
          <a:p>
            <a:pPr>
              <a:spcBef>
                <a:spcPts val="0"/>
              </a:spcBef>
            </a:pPr>
            <a:r>
              <a:rPr lang="en-US" dirty="0"/>
              <a:t>Providing Services participants in:</a:t>
            </a:r>
          </a:p>
          <a:p>
            <a:pPr lvl="1">
              <a:lnSpc>
                <a:spcPct val="100000"/>
              </a:lnSpc>
              <a:spcBef>
                <a:spcPts val="0"/>
              </a:spcBef>
            </a:pPr>
            <a:r>
              <a:rPr lang="en-US" dirty="0"/>
              <a:t>	Project-Based Rental Assistance programs</a:t>
            </a:r>
          </a:p>
          <a:p>
            <a:pPr lvl="1">
              <a:lnSpc>
                <a:spcPct val="100000"/>
              </a:lnSpc>
              <a:spcBef>
                <a:spcPts val="0"/>
              </a:spcBef>
            </a:pPr>
            <a:r>
              <a:rPr lang="en-US" dirty="0"/>
              <a:t>	Tenant-Based Rental Assistance programs</a:t>
            </a:r>
          </a:p>
          <a:p>
            <a:pPr lvl="1">
              <a:lnSpc>
                <a:spcPct val="100000"/>
              </a:lnSpc>
              <a:spcBef>
                <a:spcPts val="0"/>
              </a:spcBef>
            </a:pPr>
            <a:r>
              <a:rPr lang="en-US" dirty="0"/>
              <a:t>	Rapid Re-housing programs</a:t>
            </a:r>
          </a:p>
          <a:p>
            <a:pPr lvl="1">
              <a:lnSpc>
                <a:spcPct val="100000"/>
              </a:lnSpc>
              <a:spcBef>
                <a:spcPts val="0"/>
              </a:spcBef>
            </a:pPr>
            <a:r>
              <a:rPr lang="en-US" dirty="0"/>
              <a:t>	Transitional Housing programs</a:t>
            </a:r>
          </a:p>
          <a:p>
            <a:pPr lvl="1">
              <a:lnSpc>
                <a:spcPct val="100000"/>
              </a:lnSpc>
              <a:spcBef>
                <a:spcPts val="0"/>
              </a:spcBef>
            </a:pPr>
            <a:r>
              <a:rPr lang="en-US" dirty="0"/>
              <a:t>	Section 8 Housing programs</a:t>
            </a:r>
          </a:p>
          <a:p>
            <a:pPr lvl="1">
              <a:lnSpc>
                <a:spcPct val="100000"/>
              </a:lnSpc>
              <a:spcBef>
                <a:spcPts val="0"/>
              </a:spcBef>
            </a:pPr>
            <a:r>
              <a:rPr lang="en-US" dirty="0"/>
              <a:t>	Section 8-11 Housing programs</a:t>
            </a:r>
          </a:p>
          <a:p>
            <a:pPr lvl="1">
              <a:lnSpc>
                <a:spcPct val="100000"/>
              </a:lnSpc>
              <a:spcBef>
                <a:spcPts val="0"/>
              </a:spcBef>
            </a:pPr>
            <a:r>
              <a:rPr lang="en-US" dirty="0"/>
              <a:t>	AHCCCS Supported Housing</a:t>
            </a:r>
          </a:p>
        </p:txBody>
      </p:sp>
      <p:pic>
        <p:nvPicPr>
          <p:cNvPr id="4" name="Picture 3">
            <a:extLst>
              <a:ext uri="{FF2B5EF4-FFF2-40B4-BE49-F238E27FC236}">
                <a16:creationId xmlns:a16="http://schemas.microsoft.com/office/drawing/2014/main" id="{DE54B81E-39D3-3C25-C04F-97291B27101B}"/>
              </a:ext>
            </a:extLst>
          </p:cNvPr>
          <p:cNvPicPr>
            <a:picLocks noChangeAspect="1"/>
          </p:cNvPicPr>
          <p:nvPr/>
        </p:nvPicPr>
        <p:blipFill>
          <a:blip r:embed="rId2"/>
          <a:stretch>
            <a:fillRect/>
          </a:stretch>
        </p:blipFill>
        <p:spPr>
          <a:xfrm>
            <a:off x="8285683" y="3429000"/>
            <a:ext cx="3590925" cy="1704975"/>
          </a:xfrm>
          <a:prstGeom prst="rect">
            <a:avLst/>
          </a:prstGeom>
        </p:spPr>
      </p:pic>
    </p:spTree>
    <p:extLst>
      <p:ext uri="{BB962C8B-B14F-4D97-AF65-F5344CB8AC3E}">
        <p14:creationId xmlns:p14="http://schemas.microsoft.com/office/powerpoint/2010/main" val="3428789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D7B99-BD4E-BF11-9E2F-D968029BC1F3}"/>
              </a:ext>
            </a:extLst>
          </p:cNvPr>
          <p:cNvSpPr>
            <a:spLocks noGrp="1"/>
          </p:cNvSpPr>
          <p:nvPr>
            <p:ph type="title"/>
          </p:nvPr>
        </p:nvSpPr>
        <p:spPr/>
        <p:txBody>
          <a:bodyPr>
            <a:normAutofit/>
          </a:bodyPr>
          <a:lstStyle/>
          <a:p>
            <a:r>
              <a:rPr lang="en-US" sz="4800" dirty="0"/>
              <a:t>Current Services</a:t>
            </a:r>
          </a:p>
        </p:txBody>
      </p:sp>
      <p:sp>
        <p:nvSpPr>
          <p:cNvPr id="3" name="Content Placeholder 2">
            <a:extLst>
              <a:ext uri="{FF2B5EF4-FFF2-40B4-BE49-F238E27FC236}">
                <a16:creationId xmlns:a16="http://schemas.microsoft.com/office/drawing/2014/main" id="{507CBD33-E5EF-7241-CB19-F9C13427D75A}"/>
              </a:ext>
            </a:extLst>
          </p:cNvPr>
          <p:cNvSpPr>
            <a:spLocks noGrp="1"/>
          </p:cNvSpPr>
          <p:nvPr>
            <p:ph idx="1"/>
          </p:nvPr>
        </p:nvSpPr>
        <p:spPr>
          <a:xfrm>
            <a:off x="989400" y="1685925"/>
            <a:ext cx="10213200" cy="5015126"/>
          </a:xfrm>
        </p:spPr>
        <p:txBody>
          <a:bodyPr>
            <a:normAutofit fontScale="85000" lnSpcReduction="20000"/>
          </a:bodyPr>
          <a:lstStyle/>
          <a:p>
            <a:pPr>
              <a:lnSpc>
                <a:spcPct val="110000"/>
              </a:lnSpc>
              <a:spcBef>
                <a:spcPts val="0"/>
              </a:spcBef>
            </a:pPr>
            <a:r>
              <a:rPr lang="en-US" dirty="0"/>
              <a:t>Providing Fully-Integrated Medical/Behavioral Health Services:</a:t>
            </a:r>
          </a:p>
          <a:p>
            <a:pPr>
              <a:lnSpc>
                <a:spcPct val="110000"/>
              </a:lnSpc>
              <a:spcBef>
                <a:spcPts val="0"/>
              </a:spcBef>
            </a:pPr>
            <a:endParaRPr lang="en-US" dirty="0"/>
          </a:p>
          <a:p>
            <a:pPr lvl="1">
              <a:lnSpc>
                <a:spcPct val="110000"/>
              </a:lnSpc>
              <a:spcBef>
                <a:spcPts val="600"/>
              </a:spcBef>
            </a:pPr>
            <a:r>
              <a:rPr lang="en-US" dirty="0"/>
              <a:t>	Comprehensive Assessments</a:t>
            </a:r>
          </a:p>
          <a:p>
            <a:pPr lvl="1">
              <a:lnSpc>
                <a:spcPct val="110000"/>
              </a:lnSpc>
              <a:spcBef>
                <a:spcPts val="600"/>
              </a:spcBef>
            </a:pPr>
            <a:r>
              <a:rPr lang="en-US" dirty="0"/>
              <a:t>	Case Management</a:t>
            </a:r>
          </a:p>
          <a:p>
            <a:pPr lvl="1">
              <a:lnSpc>
                <a:spcPct val="110000"/>
              </a:lnSpc>
              <a:spcBef>
                <a:spcPts val="600"/>
              </a:spcBef>
            </a:pPr>
            <a:r>
              <a:rPr lang="en-US" dirty="0"/>
              <a:t>	Skills Training</a:t>
            </a:r>
          </a:p>
          <a:p>
            <a:pPr lvl="1">
              <a:lnSpc>
                <a:spcPct val="110000"/>
              </a:lnSpc>
              <a:spcBef>
                <a:spcPts val="600"/>
              </a:spcBef>
            </a:pPr>
            <a:r>
              <a:rPr lang="en-US" dirty="0"/>
              <a:t>	Peer Support</a:t>
            </a:r>
          </a:p>
          <a:p>
            <a:pPr lvl="1">
              <a:lnSpc>
                <a:spcPct val="110000"/>
              </a:lnSpc>
              <a:spcBef>
                <a:spcPts val="600"/>
              </a:spcBef>
            </a:pPr>
            <a:r>
              <a:rPr lang="en-US" dirty="0"/>
              <a:t>	Counseling</a:t>
            </a:r>
          </a:p>
          <a:p>
            <a:pPr lvl="1">
              <a:lnSpc>
                <a:spcPct val="110000"/>
              </a:lnSpc>
              <a:spcBef>
                <a:spcPts val="600"/>
              </a:spcBef>
            </a:pPr>
            <a:r>
              <a:rPr lang="en-US" dirty="0"/>
              <a:t>	Therapy</a:t>
            </a:r>
          </a:p>
          <a:p>
            <a:pPr lvl="1">
              <a:lnSpc>
                <a:spcPct val="110000"/>
              </a:lnSpc>
              <a:spcBef>
                <a:spcPts val="600"/>
              </a:spcBef>
            </a:pPr>
            <a:r>
              <a:rPr lang="en-US" dirty="0"/>
              <a:t>	Health Promotion</a:t>
            </a:r>
          </a:p>
          <a:p>
            <a:pPr lvl="1">
              <a:lnSpc>
                <a:spcPct val="110000"/>
              </a:lnSpc>
              <a:spcBef>
                <a:spcPts val="600"/>
              </a:spcBef>
            </a:pPr>
            <a:r>
              <a:rPr lang="en-US" dirty="0"/>
              <a:t>	Prevocational Services</a:t>
            </a:r>
          </a:p>
          <a:p>
            <a:pPr lvl="1">
              <a:lnSpc>
                <a:spcPct val="110000"/>
              </a:lnSpc>
              <a:spcBef>
                <a:spcPts val="600"/>
              </a:spcBef>
            </a:pPr>
            <a:r>
              <a:rPr lang="en-US" dirty="0"/>
              <a:t>	Ongoing Support to Maintain Employment</a:t>
            </a:r>
          </a:p>
          <a:p>
            <a:pPr lvl="1">
              <a:lnSpc>
                <a:spcPct val="110000"/>
              </a:lnSpc>
              <a:spcBef>
                <a:spcPts val="600"/>
              </a:spcBef>
            </a:pPr>
            <a:r>
              <a:rPr lang="en-US" dirty="0"/>
              <a:t>	SSDI/SSI Outreach and Recovery (SOAR) services</a:t>
            </a:r>
          </a:p>
          <a:p>
            <a:pPr lvl="1">
              <a:lnSpc>
                <a:spcPct val="110000"/>
              </a:lnSpc>
              <a:spcBef>
                <a:spcPts val="600"/>
              </a:spcBef>
            </a:pPr>
            <a:r>
              <a:rPr lang="en-US" dirty="0"/>
              <a:t>	Intensive Outpatient Substance Use Treatment</a:t>
            </a:r>
          </a:p>
          <a:p>
            <a:pPr lvl="1">
              <a:lnSpc>
                <a:spcPct val="110000"/>
              </a:lnSpc>
              <a:spcBef>
                <a:spcPts val="600"/>
              </a:spcBef>
            </a:pPr>
            <a:r>
              <a:rPr lang="en-US" dirty="0"/>
              <a:t>	Crisis Services</a:t>
            </a:r>
          </a:p>
          <a:p>
            <a:pPr lvl="1">
              <a:lnSpc>
                <a:spcPct val="110000"/>
              </a:lnSpc>
              <a:spcBef>
                <a:spcPts val="600"/>
              </a:spcBef>
            </a:pPr>
            <a:r>
              <a:rPr lang="en-US" dirty="0"/>
              <a:t>	PCP Medical Services</a:t>
            </a:r>
          </a:p>
          <a:p>
            <a:pPr lvl="1">
              <a:lnSpc>
                <a:spcPct val="110000"/>
              </a:lnSpc>
              <a:spcBef>
                <a:spcPts val="600"/>
              </a:spcBef>
            </a:pPr>
            <a:r>
              <a:rPr lang="en-US" dirty="0"/>
              <a:t>	Prescription Medication Pickup</a:t>
            </a:r>
          </a:p>
          <a:p>
            <a:pPr lvl="1">
              <a:lnSpc>
                <a:spcPct val="100000"/>
              </a:lnSpc>
              <a:spcBef>
                <a:spcPts val="0"/>
              </a:spcBef>
            </a:pPr>
            <a:endParaRPr lang="en-US" dirty="0"/>
          </a:p>
          <a:p>
            <a:pPr lvl="1">
              <a:lnSpc>
                <a:spcPct val="100000"/>
              </a:lnSpc>
              <a:spcBef>
                <a:spcPts val="0"/>
              </a:spcBef>
            </a:pPr>
            <a:endParaRPr lang="en-US" dirty="0"/>
          </a:p>
        </p:txBody>
      </p:sp>
    </p:spTree>
    <p:extLst>
      <p:ext uri="{BB962C8B-B14F-4D97-AF65-F5344CB8AC3E}">
        <p14:creationId xmlns:p14="http://schemas.microsoft.com/office/powerpoint/2010/main" val="4294355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17293-B1FD-479E-FFAF-E5479206F81F}"/>
              </a:ext>
            </a:extLst>
          </p:cNvPr>
          <p:cNvSpPr>
            <a:spLocks noGrp="1"/>
          </p:cNvSpPr>
          <p:nvPr>
            <p:ph type="title"/>
          </p:nvPr>
        </p:nvSpPr>
        <p:spPr/>
        <p:txBody>
          <a:bodyPr>
            <a:normAutofit/>
          </a:bodyPr>
          <a:lstStyle/>
          <a:p>
            <a:r>
              <a:rPr lang="en-US" sz="4800" dirty="0"/>
              <a:t>Summary</a:t>
            </a:r>
          </a:p>
        </p:txBody>
      </p:sp>
      <p:sp>
        <p:nvSpPr>
          <p:cNvPr id="3" name="Content Placeholder 2">
            <a:extLst>
              <a:ext uri="{FF2B5EF4-FFF2-40B4-BE49-F238E27FC236}">
                <a16:creationId xmlns:a16="http://schemas.microsoft.com/office/drawing/2014/main" id="{DD73A902-5053-8BB1-9592-065D8F8B71B1}"/>
              </a:ext>
            </a:extLst>
          </p:cNvPr>
          <p:cNvSpPr>
            <a:spLocks noGrp="1"/>
          </p:cNvSpPr>
          <p:nvPr>
            <p:ph idx="1"/>
          </p:nvPr>
        </p:nvSpPr>
        <p:spPr/>
        <p:txBody>
          <a:bodyPr/>
          <a:lstStyle/>
          <a:p>
            <a:pPr marL="0" indent="0">
              <a:buNone/>
            </a:pPr>
            <a:r>
              <a:rPr lang="en-US" dirty="0"/>
              <a:t>     The majority of the services that we are providing to our program participants are being provided by most housing providers that provide Supportive Services to formerly homeless individuals. </a:t>
            </a:r>
          </a:p>
          <a:p>
            <a:pPr marL="0" indent="0">
              <a:buNone/>
            </a:pPr>
            <a:r>
              <a:rPr lang="en-US" dirty="0"/>
              <a:t>     While it took some time to fine tune the process it, the advantages to this model benefit the members and their families, HUD, AHCCCS, other behavioral health entities, first responders, correctional institutions, and the overall community in general.</a:t>
            </a:r>
          </a:p>
        </p:txBody>
      </p:sp>
    </p:spTree>
    <p:extLst>
      <p:ext uri="{BB962C8B-B14F-4D97-AF65-F5344CB8AC3E}">
        <p14:creationId xmlns:p14="http://schemas.microsoft.com/office/powerpoint/2010/main" val="4175307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3268346D-5E77-4906-AC8D-57FB88F11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78F775-981C-1C3A-2BEB-401A42B93062}"/>
              </a:ext>
            </a:extLst>
          </p:cNvPr>
          <p:cNvSpPr>
            <a:spLocks noGrp="1"/>
          </p:cNvSpPr>
          <p:nvPr>
            <p:ph type="title"/>
          </p:nvPr>
        </p:nvSpPr>
        <p:spPr>
          <a:xfrm>
            <a:off x="7112369" y="536575"/>
            <a:ext cx="4078800" cy="1453003"/>
          </a:xfrm>
        </p:spPr>
        <p:txBody>
          <a:bodyPr vert="horz" wrap="square" lIns="91440" tIns="45720" rIns="91440" bIns="45720" rtlCol="0" anchor="b" anchorCtr="0">
            <a:normAutofit/>
          </a:bodyPr>
          <a:lstStyle/>
          <a:p>
            <a:pPr algn="ctr"/>
            <a:r>
              <a:rPr lang="en-US" kern="1200" cap="none" spc="0" baseline="0">
                <a:solidFill>
                  <a:schemeClr val="tx1"/>
                </a:solidFill>
                <a:latin typeface="+mj-lt"/>
                <a:ea typeface="+mj-ea"/>
                <a:cs typeface="+mj-cs"/>
              </a:rPr>
              <a:t>David Bridge</a:t>
            </a:r>
          </a:p>
        </p:txBody>
      </p:sp>
      <p:sp>
        <p:nvSpPr>
          <p:cNvPr id="64" name="Rectangle 63">
            <a:extLst>
              <a:ext uri="{FF2B5EF4-FFF2-40B4-BE49-F238E27FC236}">
                <a16:creationId xmlns:a16="http://schemas.microsoft.com/office/drawing/2014/main" id="{4168C6BE-41CC-4C4D-850F-F82321AE7B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pic>
        <p:nvPicPr>
          <p:cNvPr id="7" name="Picture 6">
            <a:extLst>
              <a:ext uri="{FF2B5EF4-FFF2-40B4-BE49-F238E27FC236}">
                <a16:creationId xmlns:a16="http://schemas.microsoft.com/office/drawing/2014/main" id="{9A2BF555-F3BC-B081-6BED-490126A1AAE9}"/>
              </a:ext>
            </a:extLst>
          </p:cNvPr>
          <p:cNvPicPr>
            <a:picLocks noChangeAspect="1"/>
          </p:cNvPicPr>
          <p:nvPr/>
        </p:nvPicPr>
        <p:blipFill>
          <a:blip r:embed="rId2"/>
          <a:stretch>
            <a:fillRect/>
          </a:stretch>
        </p:blipFill>
        <p:spPr>
          <a:xfrm>
            <a:off x="540000" y="879450"/>
            <a:ext cx="5000400" cy="2075166"/>
          </a:xfrm>
          <a:prstGeom prst="rect">
            <a:avLst/>
          </a:prstGeom>
        </p:spPr>
      </p:pic>
      <p:cxnSp>
        <p:nvCxnSpPr>
          <p:cNvPr id="66" name="Straight Connector 65">
            <a:extLst>
              <a:ext uri="{FF2B5EF4-FFF2-40B4-BE49-F238E27FC236}">
                <a16:creationId xmlns:a16="http://schemas.microsoft.com/office/drawing/2014/main" id="{4CBC1FDF-AE13-4731-B38F-2761BDFDBB0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81769"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913A16D8-2882-541D-369F-D44F7B1A9FB0}"/>
              </a:ext>
            </a:extLst>
          </p:cNvPr>
          <p:cNvPicPr>
            <a:picLocks noGrp="1" noChangeAspect="1"/>
          </p:cNvPicPr>
          <p:nvPr>
            <p:ph idx="1"/>
          </p:nvPr>
        </p:nvPicPr>
        <p:blipFill rotWithShape="1">
          <a:blip r:embed="rId3"/>
          <a:srcRect l="1679" r="2330" b="-1"/>
          <a:stretch/>
        </p:blipFill>
        <p:spPr>
          <a:xfrm>
            <a:off x="540000" y="4159607"/>
            <a:ext cx="5000400" cy="1562785"/>
          </a:xfrm>
          <a:prstGeom prst="rect">
            <a:avLst/>
          </a:prstGeom>
        </p:spPr>
      </p:pic>
      <p:sp>
        <p:nvSpPr>
          <p:cNvPr id="5" name="TextBox 4">
            <a:extLst>
              <a:ext uri="{FF2B5EF4-FFF2-40B4-BE49-F238E27FC236}">
                <a16:creationId xmlns:a16="http://schemas.microsoft.com/office/drawing/2014/main" id="{F9A98E8D-7585-612E-FD52-5FB0784A02C6}"/>
              </a:ext>
            </a:extLst>
          </p:cNvPr>
          <p:cNvSpPr txBox="1"/>
          <p:nvPr/>
        </p:nvSpPr>
        <p:spPr>
          <a:xfrm>
            <a:off x="6515100" y="2877018"/>
            <a:ext cx="5575299" cy="2901482"/>
          </a:xfrm>
          <a:prstGeom prst="rect">
            <a:avLst/>
          </a:prstGeom>
        </p:spPr>
        <p:txBody>
          <a:bodyPr vert="horz" lIns="91440" tIns="45720" rIns="91440" bIns="45720" rtlCol="0">
            <a:normAutofit/>
          </a:bodyPr>
          <a:lstStyle/>
          <a:p>
            <a:pPr>
              <a:lnSpc>
                <a:spcPct val="150000"/>
              </a:lnSpc>
              <a:spcAft>
                <a:spcPts val="600"/>
              </a:spcAft>
            </a:pPr>
            <a:r>
              <a:rPr lang="en-US" sz="2000" spc="50" dirty="0">
                <a:solidFill>
                  <a:schemeClr val="tx1">
                    <a:alpha val="60000"/>
                  </a:schemeClr>
                </a:solidFill>
              </a:rPr>
              <a:t>Director of Housing Programs, AHCCCS</a:t>
            </a:r>
          </a:p>
          <a:p>
            <a:pPr>
              <a:lnSpc>
                <a:spcPct val="150000"/>
              </a:lnSpc>
              <a:spcAft>
                <a:spcPts val="600"/>
              </a:spcAft>
            </a:pPr>
            <a:endParaRPr lang="en-US" sz="2000" spc="50" dirty="0">
              <a:solidFill>
                <a:schemeClr val="tx1">
                  <a:alpha val="60000"/>
                </a:schemeClr>
              </a:solidFill>
            </a:endParaRPr>
          </a:p>
          <a:p>
            <a:pPr>
              <a:lnSpc>
                <a:spcPct val="150000"/>
              </a:lnSpc>
              <a:spcAft>
                <a:spcPts val="600"/>
              </a:spcAft>
            </a:pPr>
            <a:r>
              <a:rPr lang="en-US" sz="2000" spc="50" dirty="0">
                <a:solidFill>
                  <a:schemeClr val="tx1">
                    <a:alpha val="60000"/>
                  </a:schemeClr>
                </a:solidFill>
              </a:rPr>
              <a:t>Special Needs Program Administrator, ADOH</a:t>
            </a:r>
          </a:p>
        </p:txBody>
      </p:sp>
    </p:spTree>
    <p:extLst>
      <p:ext uri="{BB962C8B-B14F-4D97-AF65-F5344CB8AC3E}">
        <p14:creationId xmlns:p14="http://schemas.microsoft.com/office/powerpoint/2010/main" val="2369506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EECB1-4BFB-FBC4-B591-BDF42C2338C3}"/>
              </a:ext>
            </a:extLst>
          </p:cNvPr>
          <p:cNvSpPr>
            <a:spLocks noGrp="1"/>
          </p:cNvSpPr>
          <p:nvPr>
            <p:ph type="ctrTitle"/>
          </p:nvPr>
        </p:nvSpPr>
        <p:spPr>
          <a:xfrm>
            <a:off x="1600200" y="1265562"/>
            <a:ext cx="8991600" cy="1645920"/>
          </a:xfrm>
        </p:spPr>
        <p:txBody>
          <a:bodyPr/>
          <a:lstStyle/>
          <a:p>
            <a:r>
              <a:rPr lang="en-US" dirty="0"/>
              <a:t>Housing Supportive services</a:t>
            </a:r>
            <a:br>
              <a:rPr lang="en-US" dirty="0"/>
            </a:br>
            <a:r>
              <a:rPr lang="en-US" dirty="0"/>
              <a:t>BRAIDED FUNDING</a:t>
            </a:r>
          </a:p>
        </p:txBody>
      </p:sp>
      <p:sp>
        <p:nvSpPr>
          <p:cNvPr id="3" name="Subtitle 2">
            <a:extLst>
              <a:ext uri="{FF2B5EF4-FFF2-40B4-BE49-F238E27FC236}">
                <a16:creationId xmlns:a16="http://schemas.microsoft.com/office/drawing/2014/main" id="{EB948B4A-4F8D-783E-7A95-BD02205D734A}"/>
              </a:ext>
            </a:extLst>
          </p:cNvPr>
          <p:cNvSpPr>
            <a:spLocks noGrp="1"/>
          </p:cNvSpPr>
          <p:nvPr>
            <p:ph type="subTitle" idx="1"/>
          </p:nvPr>
        </p:nvSpPr>
        <p:spPr>
          <a:xfrm>
            <a:off x="2695194" y="4661548"/>
            <a:ext cx="6801612" cy="1239894"/>
          </a:xfrm>
        </p:spPr>
        <p:txBody>
          <a:bodyPr>
            <a:normAutofit fontScale="70000" lnSpcReduction="20000"/>
          </a:bodyPr>
          <a:lstStyle/>
          <a:p>
            <a:r>
              <a:rPr lang="en-US" sz="2400" b="1" dirty="0"/>
              <a:t>David Bridge</a:t>
            </a:r>
          </a:p>
          <a:p>
            <a:r>
              <a:rPr lang="en-US" sz="2400" b="1" dirty="0"/>
              <a:t>Special Needs Administrator</a:t>
            </a:r>
          </a:p>
          <a:p>
            <a:r>
              <a:rPr lang="en-US" sz="2400" b="1" dirty="0"/>
              <a:t>AZ Department of Housing</a:t>
            </a:r>
          </a:p>
        </p:txBody>
      </p:sp>
    </p:spTree>
    <p:extLst>
      <p:ext uri="{BB962C8B-B14F-4D97-AF65-F5344CB8AC3E}">
        <p14:creationId xmlns:p14="http://schemas.microsoft.com/office/powerpoint/2010/main" val="3798937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279C8A1-C4E4-4DE9-934E-91221AC99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CCFF88-E4B8-9754-D2DD-153CA160AE70}"/>
              </a:ext>
            </a:extLst>
          </p:cNvPr>
          <p:cNvSpPr>
            <a:spLocks noGrp="1"/>
          </p:cNvSpPr>
          <p:nvPr>
            <p:ph type="title"/>
          </p:nvPr>
        </p:nvSpPr>
        <p:spPr>
          <a:xfrm>
            <a:off x="4868987" y="395288"/>
            <a:ext cx="6317998" cy="1120439"/>
          </a:xfrm>
        </p:spPr>
        <p:txBody>
          <a:bodyPr wrap="square" anchor="b">
            <a:normAutofit/>
          </a:bodyPr>
          <a:lstStyle/>
          <a:p>
            <a:pPr algn="ctr"/>
            <a:r>
              <a:rPr lang="en-US" b="1" dirty="0"/>
              <a:t>Presenters</a:t>
            </a:r>
          </a:p>
        </p:txBody>
      </p:sp>
      <p:sp>
        <p:nvSpPr>
          <p:cNvPr id="15" name="Rectangle 14">
            <a:extLst>
              <a:ext uri="{FF2B5EF4-FFF2-40B4-BE49-F238E27FC236}">
                <a16:creationId xmlns:a16="http://schemas.microsoft.com/office/drawing/2014/main" id="{62A4A8E2-912D-4A3D-AEA6-07D6791868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37" y="0"/>
            <a:ext cx="386715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pic>
        <p:nvPicPr>
          <p:cNvPr id="6" name="Picture 5">
            <a:extLst>
              <a:ext uri="{FF2B5EF4-FFF2-40B4-BE49-F238E27FC236}">
                <a16:creationId xmlns:a16="http://schemas.microsoft.com/office/drawing/2014/main" id="{93E50E79-60C6-EDA6-9DE9-96A0E7E9857F}"/>
              </a:ext>
            </a:extLst>
          </p:cNvPr>
          <p:cNvPicPr>
            <a:picLocks noChangeAspect="1"/>
          </p:cNvPicPr>
          <p:nvPr/>
        </p:nvPicPr>
        <p:blipFill>
          <a:blip r:embed="rId2"/>
          <a:stretch>
            <a:fillRect/>
          </a:stretch>
        </p:blipFill>
        <p:spPr>
          <a:xfrm>
            <a:off x="794444" y="2513560"/>
            <a:ext cx="2261487" cy="1746000"/>
          </a:xfrm>
          <a:prstGeom prst="rect">
            <a:avLst/>
          </a:prstGeom>
        </p:spPr>
      </p:pic>
      <p:cxnSp>
        <p:nvCxnSpPr>
          <p:cNvPr id="17" name="Straight Connector 16">
            <a:extLst>
              <a:ext uri="{FF2B5EF4-FFF2-40B4-BE49-F238E27FC236}">
                <a16:creationId xmlns:a16="http://schemas.microsoft.com/office/drawing/2014/main" id="{26C7ED5D-77C4-4564-8B1A-E55609CF44C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57986" y="196459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FDEEFD8-EAB9-BF44-B199-88D4DD9D6917}"/>
              </a:ext>
            </a:extLst>
          </p:cNvPr>
          <p:cNvPicPr>
            <a:picLocks noChangeAspect="1"/>
          </p:cNvPicPr>
          <p:nvPr/>
        </p:nvPicPr>
        <p:blipFill>
          <a:blip r:embed="rId3"/>
          <a:stretch>
            <a:fillRect/>
          </a:stretch>
        </p:blipFill>
        <p:spPr>
          <a:xfrm>
            <a:off x="504749" y="596349"/>
            <a:ext cx="2768400" cy="1147031"/>
          </a:xfrm>
          <a:prstGeom prst="rect">
            <a:avLst/>
          </a:prstGeom>
        </p:spPr>
      </p:pic>
      <p:pic>
        <p:nvPicPr>
          <p:cNvPr id="8" name="Picture 7">
            <a:extLst>
              <a:ext uri="{FF2B5EF4-FFF2-40B4-BE49-F238E27FC236}">
                <a16:creationId xmlns:a16="http://schemas.microsoft.com/office/drawing/2014/main" id="{7D1509FE-8A7D-8D9F-919F-AAF0F823BD2E}"/>
              </a:ext>
            </a:extLst>
          </p:cNvPr>
          <p:cNvPicPr>
            <a:picLocks noChangeAspect="1"/>
          </p:cNvPicPr>
          <p:nvPr/>
        </p:nvPicPr>
        <p:blipFill>
          <a:blip r:embed="rId4"/>
          <a:stretch>
            <a:fillRect/>
          </a:stretch>
        </p:blipFill>
        <p:spPr>
          <a:xfrm>
            <a:off x="540988" y="5029740"/>
            <a:ext cx="2768400" cy="830520"/>
          </a:xfrm>
          <a:prstGeom prst="rect">
            <a:avLst/>
          </a:prstGeom>
        </p:spPr>
      </p:pic>
      <p:sp>
        <p:nvSpPr>
          <p:cNvPr id="3" name="Content Placeholder 2">
            <a:extLst>
              <a:ext uri="{FF2B5EF4-FFF2-40B4-BE49-F238E27FC236}">
                <a16:creationId xmlns:a16="http://schemas.microsoft.com/office/drawing/2014/main" id="{A71F8FAE-8151-6A07-144B-85B4E03B247B}"/>
              </a:ext>
            </a:extLst>
          </p:cNvPr>
          <p:cNvSpPr>
            <a:spLocks noGrp="1"/>
          </p:cNvSpPr>
          <p:nvPr>
            <p:ph idx="1"/>
          </p:nvPr>
        </p:nvSpPr>
        <p:spPr>
          <a:xfrm>
            <a:off x="4039795" y="2413470"/>
            <a:ext cx="7976381" cy="3365032"/>
          </a:xfrm>
        </p:spPr>
        <p:txBody>
          <a:bodyPr>
            <a:normAutofit/>
          </a:bodyPr>
          <a:lstStyle/>
          <a:p>
            <a:pPr marL="0" indent="0">
              <a:buNone/>
            </a:pPr>
            <a:r>
              <a:rPr lang="en-US" b="1" dirty="0"/>
              <a:t>Cindy Stotler</a:t>
            </a:r>
            <a:r>
              <a:rPr lang="en-US" dirty="0"/>
              <a:t>-	Deputy Director, ADOH</a:t>
            </a:r>
          </a:p>
          <a:p>
            <a:pPr marL="0" indent="0">
              <a:buNone/>
            </a:pPr>
            <a:endParaRPr lang="en-US" dirty="0"/>
          </a:p>
          <a:p>
            <a:pPr marL="0" indent="0">
              <a:buNone/>
            </a:pPr>
            <a:r>
              <a:rPr lang="en-US" b="1" dirty="0"/>
              <a:t>Terrance Watkins</a:t>
            </a:r>
            <a:r>
              <a:rPr lang="en-US" dirty="0"/>
              <a:t>- Housing Director, Community Partners, Inc.</a:t>
            </a:r>
          </a:p>
          <a:p>
            <a:pPr marL="0" indent="0">
              <a:buNone/>
            </a:pPr>
            <a:endParaRPr lang="en-US" dirty="0"/>
          </a:p>
          <a:p>
            <a:pPr marL="0" indent="0">
              <a:buNone/>
            </a:pPr>
            <a:r>
              <a:rPr lang="en-US" b="1" dirty="0"/>
              <a:t>David Bridge</a:t>
            </a:r>
            <a:r>
              <a:rPr lang="en-US" dirty="0"/>
              <a:t>- Director of Housing Programs, AHCCCS</a:t>
            </a:r>
          </a:p>
        </p:txBody>
      </p:sp>
    </p:spTree>
    <p:extLst>
      <p:ext uri="{BB962C8B-B14F-4D97-AF65-F5344CB8AC3E}">
        <p14:creationId xmlns:p14="http://schemas.microsoft.com/office/powerpoint/2010/main" val="1032282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D9B98-A4A8-D5B4-5148-20C7980581BB}"/>
              </a:ext>
            </a:extLst>
          </p:cNvPr>
          <p:cNvSpPr>
            <a:spLocks noGrp="1"/>
          </p:cNvSpPr>
          <p:nvPr>
            <p:ph type="title"/>
          </p:nvPr>
        </p:nvSpPr>
        <p:spPr>
          <a:xfrm>
            <a:off x="441369" y="98323"/>
            <a:ext cx="11544153" cy="1582993"/>
          </a:xfrm>
        </p:spPr>
        <p:txBody>
          <a:bodyPr>
            <a:normAutofit/>
          </a:bodyPr>
          <a:lstStyle/>
          <a:p>
            <a:r>
              <a:rPr lang="en-US" dirty="0"/>
              <a:t>BRAIDED FUNDING: </a:t>
            </a:r>
            <a:br>
              <a:rPr lang="en-US" dirty="0"/>
            </a:br>
            <a:r>
              <a:rPr lang="en-US" sz="2800" i="1" dirty="0"/>
              <a:t>Weaving together of multiple federal, state, local and/or private funding streams to ensure successful program implementation.</a:t>
            </a:r>
            <a:endParaRPr lang="en-US" i="1" dirty="0"/>
          </a:p>
        </p:txBody>
      </p:sp>
      <p:graphicFrame>
        <p:nvGraphicFramePr>
          <p:cNvPr id="7" name="Diagram 6">
            <a:extLst>
              <a:ext uri="{FF2B5EF4-FFF2-40B4-BE49-F238E27FC236}">
                <a16:creationId xmlns:a16="http://schemas.microsoft.com/office/drawing/2014/main" id="{A268B863-38C2-6735-D313-19DD89FAE1C0}"/>
              </a:ext>
            </a:extLst>
          </p:cNvPr>
          <p:cNvGraphicFramePr/>
          <p:nvPr/>
        </p:nvGraphicFramePr>
        <p:xfrm>
          <a:off x="2149445" y="1877961"/>
          <a:ext cx="8128000" cy="5105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208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7BFB88-938B-C63B-EC89-01552A9FC77C}"/>
              </a:ext>
            </a:extLst>
          </p:cNvPr>
          <p:cNvSpPr>
            <a:spLocks noGrp="1"/>
          </p:cNvSpPr>
          <p:nvPr>
            <p:ph sz="half" idx="1"/>
          </p:nvPr>
        </p:nvSpPr>
        <p:spPr>
          <a:xfrm>
            <a:off x="216310" y="1120878"/>
            <a:ext cx="6114152" cy="5529514"/>
          </a:xfrm>
        </p:spPr>
        <p:txBody>
          <a:bodyPr>
            <a:normAutofit fontScale="92500" lnSpcReduction="10000"/>
          </a:bodyPr>
          <a:lstStyle/>
          <a:p>
            <a:r>
              <a:rPr lang="en-US" sz="2400" b="1" dirty="0"/>
              <a:t>Individualized Services (Voluntary – for member)</a:t>
            </a:r>
          </a:p>
          <a:p>
            <a:pPr lvl="1"/>
            <a:r>
              <a:rPr lang="en-US" sz="2000" dirty="0"/>
              <a:t>Client Centric – client defined goals</a:t>
            </a:r>
          </a:p>
          <a:p>
            <a:pPr lvl="2"/>
            <a:r>
              <a:rPr lang="en-US" sz="2000" dirty="0"/>
              <a:t>Harm Reduction to Start</a:t>
            </a:r>
          </a:p>
          <a:p>
            <a:pPr lvl="2"/>
            <a:r>
              <a:rPr lang="en-US" sz="2000" dirty="0"/>
              <a:t>Maintain Tenancy</a:t>
            </a:r>
          </a:p>
          <a:p>
            <a:pPr lvl="1"/>
            <a:r>
              <a:rPr lang="en-US" sz="2000" dirty="0"/>
              <a:t>Intensity and Duration based on Member/Client Need</a:t>
            </a:r>
          </a:p>
          <a:p>
            <a:r>
              <a:rPr lang="en-US" sz="2400" b="1" dirty="0"/>
              <a:t>Housing not Contingent on Services</a:t>
            </a:r>
          </a:p>
          <a:p>
            <a:pPr lvl="1"/>
            <a:r>
              <a:rPr lang="en-US" sz="2000" dirty="0"/>
              <a:t>Natural Consequences</a:t>
            </a:r>
          </a:p>
          <a:p>
            <a:r>
              <a:rPr lang="en-US" sz="2400" b="1" dirty="0"/>
              <a:t>Flexible – follow member/client</a:t>
            </a:r>
          </a:p>
          <a:p>
            <a:pPr lvl="1"/>
            <a:r>
              <a:rPr lang="en-US" sz="2000" dirty="0"/>
              <a:t>Meet people where they are</a:t>
            </a:r>
          </a:p>
          <a:p>
            <a:pPr lvl="1"/>
            <a:endParaRPr lang="en-US" sz="2000" dirty="0"/>
          </a:p>
        </p:txBody>
      </p:sp>
      <p:sp>
        <p:nvSpPr>
          <p:cNvPr id="4" name="Content Placeholder 3">
            <a:extLst>
              <a:ext uri="{FF2B5EF4-FFF2-40B4-BE49-F238E27FC236}">
                <a16:creationId xmlns:a16="http://schemas.microsoft.com/office/drawing/2014/main" id="{31BF7234-89BA-8158-5ACF-F7EFE1E3456B}"/>
              </a:ext>
            </a:extLst>
          </p:cNvPr>
          <p:cNvSpPr>
            <a:spLocks noGrp="1"/>
          </p:cNvSpPr>
          <p:nvPr>
            <p:ph sz="half" idx="2"/>
          </p:nvPr>
        </p:nvSpPr>
        <p:spPr>
          <a:xfrm>
            <a:off x="6643115" y="1120878"/>
            <a:ext cx="5173747" cy="5348748"/>
          </a:xfrm>
        </p:spPr>
        <p:txBody>
          <a:bodyPr>
            <a:normAutofit fontScale="92500" lnSpcReduction="10000"/>
          </a:bodyPr>
          <a:lstStyle/>
          <a:p>
            <a:r>
              <a:rPr lang="en-US" sz="2400" b="1" dirty="0"/>
              <a:t>Address Multiple “Social Determinants of Health”</a:t>
            </a:r>
          </a:p>
          <a:p>
            <a:pPr lvl="1"/>
            <a:r>
              <a:rPr lang="en-US" sz="2000" dirty="0"/>
              <a:t>Housing Navigation and Coordination</a:t>
            </a:r>
          </a:p>
          <a:p>
            <a:pPr lvl="1"/>
            <a:r>
              <a:rPr lang="en-US" sz="2000" dirty="0"/>
              <a:t>Substance Abuse Treatment</a:t>
            </a:r>
          </a:p>
          <a:p>
            <a:pPr lvl="1"/>
            <a:r>
              <a:rPr lang="en-US" sz="2000" dirty="0"/>
              <a:t>Connection to Behavioral and Physical Health</a:t>
            </a:r>
          </a:p>
          <a:p>
            <a:pPr lvl="1"/>
            <a:r>
              <a:rPr lang="en-US" sz="2000" dirty="0"/>
              <a:t>Meet Basic Needs</a:t>
            </a:r>
          </a:p>
          <a:p>
            <a:pPr lvl="1"/>
            <a:r>
              <a:rPr lang="en-US" sz="2000" dirty="0"/>
              <a:t>Life Skills</a:t>
            </a:r>
          </a:p>
          <a:p>
            <a:pPr lvl="1"/>
            <a:r>
              <a:rPr lang="en-US" sz="2000" dirty="0"/>
              <a:t>Connection to Community</a:t>
            </a:r>
          </a:p>
          <a:p>
            <a:pPr lvl="1"/>
            <a:r>
              <a:rPr lang="en-US" sz="2000" dirty="0"/>
              <a:t>Reduce Institutional Recidivism</a:t>
            </a:r>
          </a:p>
          <a:p>
            <a:pPr lvl="1"/>
            <a:endParaRPr lang="en-US" sz="2000" dirty="0"/>
          </a:p>
        </p:txBody>
      </p:sp>
      <p:pic>
        <p:nvPicPr>
          <p:cNvPr id="5" name="Picture 4">
            <a:extLst>
              <a:ext uri="{FF2B5EF4-FFF2-40B4-BE49-F238E27FC236}">
                <a16:creationId xmlns:a16="http://schemas.microsoft.com/office/drawing/2014/main" id="{A35FE9A9-2964-7D6B-0B6A-77268EB77303}"/>
              </a:ext>
            </a:extLst>
          </p:cNvPr>
          <p:cNvPicPr>
            <a:picLocks noChangeAspect="1"/>
          </p:cNvPicPr>
          <p:nvPr/>
        </p:nvPicPr>
        <p:blipFill>
          <a:blip r:embed="rId2"/>
          <a:stretch>
            <a:fillRect/>
          </a:stretch>
        </p:blipFill>
        <p:spPr>
          <a:xfrm>
            <a:off x="1735499" y="395289"/>
            <a:ext cx="7760881" cy="688908"/>
          </a:xfrm>
          <a:prstGeom prst="rect">
            <a:avLst/>
          </a:prstGeom>
        </p:spPr>
      </p:pic>
    </p:spTree>
    <p:extLst>
      <p:ext uri="{BB962C8B-B14F-4D97-AF65-F5344CB8AC3E}">
        <p14:creationId xmlns:p14="http://schemas.microsoft.com/office/powerpoint/2010/main" val="3215419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576B1-F659-D188-8829-8E68DC429A02}"/>
              </a:ext>
            </a:extLst>
          </p:cNvPr>
          <p:cNvSpPr>
            <a:spLocks noGrp="1"/>
          </p:cNvSpPr>
          <p:nvPr>
            <p:ph type="title"/>
          </p:nvPr>
        </p:nvSpPr>
        <p:spPr>
          <a:xfrm>
            <a:off x="2522538" y="231326"/>
            <a:ext cx="7729728" cy="1188720"/>
          </a:xfrm>
        </p:spPr>
        <p:txBody>
          <a:bodyPr/>
          <a:lstStyle/>
          <a:p>
            <a:r>
              <a:rPr lang="en-US" dirty="0"/>
              <a:t>What they all say</a:t>
            </a:r>
          </a:p>
        </p:txBody>
      </p:sp>
      <p:sp>
        <p:nvSpPr>
          <p:cNvPr id="3" name="Content Placeholder 2">
            <a:extLst>
              <a:ext uri="{FF2B5EF4-FFF2-40B4-BE49-F238E27FC236}">
                <a16:creationId xmlns:a16="http://schemas.microsoft.com/office/drawing/2014/main" id="{AE5D75A7-3EB5-DEE3-AB51-ACE7C132A378}"/>
              </a:ext>
            </a:extLst>
          </p:cNvPr>
          <p:cNvSpPr>
            <a:spLocks noGrp="1"/>
          </p:cNvSpPr>
          <p:nvPr>
            <p:ph idx="1"/>
          </p:nvPr>
        </p:nvSpPr>
        <p:spPr>
          <a:xfrm>
            <a:off x="116089" y="1590477"/>
            <a:ext cx="6260123" cy="423677"/>
          </a:xfrm>
        </p:spPr>
        <p:txBody>
          <a:bodyPr>
            <a:normAutofit fontScale="70000" lnSpcReduction="20000"/>
          </a:bodyPr>
          <a:lstStyle/>
          <a:p>
            <a:r>
              <a:rPr lang="en-US" dirty="0"/>
              <a:t>CMS: State Health Official (SHO) Letter HO21-001 (1/7/21)</a:t>
            </a:r>
          </a:p>
          <a:p>
            <a:endParaRPr lang="en-US" dirty="0"/>
          </a:p>
        </p:txBody>
      </p:sp>
      <p:pic>
        <p:nvPicPr>
          <p:cNvPr id="5" name="Picture 4">
            <a:extLst>
              <a:ext uri="{FF2B5EF4-FFF2-40B4-BE49-F238E27FC236}">
                <a16:creationId xmlns:a16="http://schemas.microsoft.com/office/drawing/2014/main" id="{B90C5BA8-DEDF-061D-B12B-6A8D6E4A8B23}"/>
              </a:ext>
            </a:extLst>
          </p:cNvPr>
          <p:cNvPicPr>
            <a:picLocks noChangeAspect="1"/>
          </p:cNvPicPr>
          <p:nvPr/>
        </p:nvPicPr>
        <p:blipFill>
          <a:blip r:embed="rId2"/>
          <a:stretch>
            <a:fillRect/>
          </a:stretch>
        </p:blipFill>
        <p:spPr>
          <a:xfrm>
            <a:off x="116089" y="2034251"/>
            <a:ext cx="6385195" cy="2236298"/>
          </a:xfrm>
          <a:prstGeom prst="rect">
            <a:avLst/>
          </a:prstGeom>
        </p:spPr>
      </p:pic>
      <p:pic>
        <p:nvPicPr>
          <p:cNvPr id="7" name="Picture 6">
            <a:extLst>
              <a:ext uri="{FF2B5EF4-FFF2-40B4-BE49-F238E27FC236}">
                <a16:creationId xmlns:a16="http://schemas.microsoft.com/office/drawing/2014/main" id="{866327B7-B6F7-A063-D210-7B71C40200BA}"/>
              </a:ext>
            </a:extLst>
          </p:cNvPr>
          <p:cNvPicPr>
            <a:picLocks noChangeAspect="1"/>
          </p:cNvPicPr>
          <p:nvPr/>
        </p:nvPicPr>
        <p:blipFill>
          <a:blip r:embed="rId3"/>
          <a:stretch>
            <a:fillRect/>
          </a:stretch>
        </p:blipFill>
        <p:spPr>
          <a:xfrm>
            <a:off x="6869174" y="2843684"/>
            <a:ext cx="5136800" cy="3793089"/>
          </a:xfrm>
          <a:prstGeom prst="rect">
            <a:avLst/>
          </a:prstGeom>
        </p:spPr>
      </p:pic>
      <p:sp>
        <p:nvSpPr>
          <p:cNvPr id="4" name="Content Placeholder 2">
            <a:extLst>
              <a:ext uri="{FF2B5EF4-FFF2-40B4-BE49-F238E27FC236}">
                <a16:creationId xmlns:a16="http://schemas.microsoft.com/office/drawing/2014/main" id="{2122BB69-AB18-047A-8767-3ABE0AE197AD}"/>
              </a:ext>
            </a:extLst>
          </p:cNvPr>
          <p:cNvSpPr txBox="1">
            <a:spLocks/>
          </p:cNvSpPr>
          <p:nvPr/>
        </p:nvSpPr>
        <p:spPr>
          <a:xfrm>
            <a:off x="6869174" y="2361392"/>
            <a:ext cx="5321158" cy="42367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dirty="0"/>
              <a:t>HUD: 2022 Continuum of Care NOFO</a:t>
            </a:r>
          </a:p>
          <a:p>
            <a:endParaRPr lang="en-US" dirty="0"/>
          </a:p>
        </p:txBody>
      </p:sp>
    </p:spTree>
    <p:extLst>
      <p:ext uri="{BB962C8B-B14F-4D97-AF65-F5344CB8AC3E}">
        <p14:creationId xmlns:p14="http://schemas.microsoft.com/office/powerpoint/2010/main" val="3807244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5EB06498-6268-AA9C-09BD-895A8C4DD28D}"/>
              </a:ext>
            </a:extLst>
          </p:cNvPr>
          <p:cNvGraphicFramePr/>
          <p:nvPr/>
        </p:nvGraphicFramePr>
        <p:xfrm>
          <a:off x="251209" y="198455"/>
          <a:ext cx="8983226" cy="64610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Placeholder 1">
            <a:extLst>
              <a:ext uri="{FF2B5EF4-FFF2-40B4-BE49-F238E27FC236}">
                <a16:creationId xmlns:a16="http://schemas.microsoft.com/office/drawing/2014/main" id="{8BF6906D-627C-63D7-0CB1-180C5F7ED4E3}"/>
              </a:ext>
            </a:extLst>
          </p:cNvPr>
          <p:cNvSpPr txBox="1">
            <a:spLocks/>
          </p:cNvSpPr>
          <p:nvPr/>
        </p:nvSpPr>
        <p:spPr>
          <a:xfrm>
            <a:off x="9352372" y="198455"/>
            <a:ext cx="2698951" cy="6461089"/>
          </a:xfrm>
          <a:prstGeom prst="rect">
            <a:avLst/>
          </a:prstGeom>
          <a:ln w="28575">
            <a:solidFill>
              <a:schemeClr val="tx1"/>
            </a:solidFill>
          </a:ln>
        </p:spPr>
        <p:txBody>
          <a:bodyPr vert="horz" lIns="91440" tIns="45720" rIns="91440" bIns="45720" rtlCol="0" anchor="ctr">
            <a:normAutofit lnSpcReduction="10000"/>
          </a:bodyPr>
          <a:lstStyle>
            <a:defPPr>
              <a:defRPr lang="en-US"/>
            </a:defPPr>
            <a:lvl1pPr marL="0" algn="l" defTabSz="457200" rtl="0" eaLnBrk="1" latinLnBrk="0" hangingPunct="1">
              <a:defRPr sz="1050" kern="1200">
                <a:solidFill>
                  <a:schemeClr val="tx1">
                    <a:alpha val="7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u="sng" dirty="0"/>
              <a:t>CONSIDERATIONS</a:t>
            </a:r>
          </a:p>
          <a:p>
            <a:pPr marL="342900" indent="-342900">
              <a:buFont typeface="Arial" panose="020B0604020202020204" pitchFamily="34" charset="0"/>
              <a:buChar char="•"/>
            </a:pPr>
            <a:r>
              <a:rPr lang="en-US" sz="2000" dirty="0"/>
              <a:t>Target Population</a:t>
            </a:r>
          </a:p>
          <a:p>
            <a:endParaRPr lang="en-US" sz="2000" dirty="0"/>
          </a:p>
          <a:p>
            <a:pPr marL="342900" indent="-342900">
              <a:buFont typeface="Arial" panose="020B0604020202020204" pitchFamily="34" charset="0"/>
              <a:buChar char="•"/>
            </a:pPr>
            <a:r>
              <a:rPr lang="en-US" sz="2000" dirty="0"/>
              <a:t>Match Requirements</a:t>
            </a:r>
          </a:p>
          <a:p>
            <a:endParaRPr lang="en-US" sz="2000" dirty="0"/>
          </a:p>
          <a:p>
            <a:pPr marL="342900" indent="-342900">
              <a:buFont typeface="Arial" panose="020B0604020202020204" pitchFamily="34" charset="0"/>
              <a:buChar char="•"/>
            </a:pPr>
            <a:r>
              <a:rPr lang="en-US" sz="2000" dirty="0"/>
              <a:t>Referrals and Coordination</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Partial Funding</a:t>
            </a:r>
          </a:p>
          <a:p>
            <a:endParaRPr lang="en-US" sz="2000" dirty="0"/>
          </a:p>
          <a:p>
            <a:pPr marL="342900" indent="-342900">
              <a:buFont typeface="Arial" panose="020B0604020202020204" pitchFamily="34" charset="0"/>
              <a:buChar char="•"/>
            </a:pPr>
            <a:r>
              <a:rPr lang="en-US" sz="2000" dirty="0"/>
              <a:t>Reporting and Record Keeping</a:t>
            </a:r>
          </a:p>
          <a:p>
            <a:endParaRPr lang="en-US" sz="2000" dirty="0"/>
          </a:p>
          <a:p>
            <a:pPr marL="342900" indent="-342900">
              <a:buFont typeface="Arial" panose="020B0604020202020204" pitchFamily="34" charset="0"/>
              <a:buChar char="•"/>
            </a:pPr>
            <a:r>
              <a:rPr lang="en-US" sz="2000" dirty="0"/>
              <a:t>Program Flexibility</a:t>
            </a:r>
          </a:p>
          <a:p>
            <a:endParaRPr lang="en-US" sz="2000" dirty="0"/>
          </a:p>
          <a:p>
            <a:pPr marL="342900" indent="-342900">
              <a:buFont typeface="Arial" panose="020B0604020202020204" pitchFamily="34" charset="0"/>
              <a:buChar char="•"/>
            </a:pPr>
            <a:r>
              <a:rPr lang="en-US" sz="2000" dirty="0"/>
              <a:t>Sustainability</a:t>
            </a:r>
          </a:p>
          <a:p>
            <a:endParaRPr lang="en-US" sz="2000" dirty="0"/>
          </a:p>
          <a:p>
            <a:pPr marL="342900" indent="-342900">
              <a:buFont typeface="Arial" panose="020B0604020202020204" pitchFamily="34" charset="0"/>
              <a:buChar char="•"/>
            </a:pPr>
            <a:r>
              <a:rPr lang="en-US" sz="2000" dirty="0"/>
              <a:t>Agency Capacity</a:t>
            </a:r>
          </a:p>
          <a:p>
            <a:endParaRPr lang="en-US" sz="2000" dirty="0"/>
          </a:p>
          <a:p>
            <a:pPr marL="342900" indent="-342900">
              <a:buFont typeface="Arial" panose="020B0604020202020204" pitchFamily="34" charset="0"/>
              <a:buChar char="•"/>
            </a:pPr>
            <a:r>
              <a:rPr lang="en-US" sz="2000" dirty="0"/>
              <a:t>Collaboration?</a:t>
            </a:r>
          </a:p>
          <a:p>
            <a:endParaRPr lang="en-US" dirty="0"/>
          </a:p>
        </p:txBody>
      </p:sp>
    </p:spTree>
    <p:extLst>
      <p:ext uri="{BB962C8B-B14F-4D97-AF65-F5344CB8AC3E}">
        <p14:creationId xmlns:p14="http://schemas.microsoft.com/office/powerpoint/2010/main" val="2444381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 name="Title 4"/>
          <p:cNvSpPr txBox="1">
            <a:spLocks/>
          </p:cNvSpPr>
          <p:nvPr/>
        </p:nvSpPr>
        <p:spPr>
          <a:xfrm>
            <a:off x="371686" y="235963"/>
            <a:ext cx="12009578" cy="1325218"/>
          </a:xfrm>
          <a:prstGeom prst="rect">
            <a:avLst/>
          </a:prstGeom>
        </p:spPr>
        <p:txBody>
          <a:bodyPr>
            <a:normAutofit fontScale="97500"/>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pPr marL="0" marR="0" lvl="0" indent="0" algn="l" defTabSz="914172" rtl="0" eaLnBrk="1" fontAlgn="auto" latinLnBrk="0" hangingPunct="1">
              <a:lnSpc>
                <a:spcPct val="90000"/>
              </a:lnSpc>
              <a:spcBef>
                <a:spcPct val="0"/>
              </a:spcBef>
              <a:spcAft>
                <a:spcPts val="0"/>
              </a:spcAft>
              <a:buClrTx/>
              <a:buSzTx/>
              <a:buFontTx/>
              <a:buNone/>
              <a:tabLst/>
              <a:defRPr/>
            </a:pPr>
            <a:r>
              <a:rPr kumimoji="0" lang="en-US" sz="4399" b="1" i="0" u="none" strike="noStrike" kern="1200" cap="none" spc="0" normalizeH="0" baseline="0" noProof="0">
                <a:ln>
                  <a:noFill/>
                </a:ln>
                <a:solidFill>
                  <a:srgbClr val="6C2080"/>
                </a:solidFill>
                <a:effectLst/>
                <a:uLnTx/>
                <a:uFillTx/>
                <a:latin typeface="Century Gothic"/>
                <a:ea typeface="+mj-ea"/>
                <a:cs typeface="+mj-cs"/>
              </a:rPr>
              <a:t>American Rescue Plan – Eligible Uses</a:t>
            </a:r>
            <a:endParaRPr kumimoji="0" lang="en-US" sz="2400" b="1" i="1" u="none" strike="noStrike" kern="1200" cap="none" spc="0" normalizeH="0" baseline="0" noProof="0">
              <a:ln>
                <a:noFill/>
              </a:ln>
              <a:solidFill>
                <a:srgbClr val="6C2080"/>
              </a:solidFill>
              <a:effectLst/>
              <a:uLnTx/>
              <a:uFillTx/>
              <a:latin typeface="Century Gothic"/>
              <a:ea typeface="+mj-ea"/>
              <a:cs typeface="+mj-cs"/>
            </a:endParaRPr>
          </a:p>
        </p:txBody>
      </p:sp>
      <p:grpSp>
        <p:nvGrpSpPr>
          <p:cNvPr id="83" name="Group 82"/>
          <p:cNvGrpSpPr/>
          <p:nvPr/>
        </p:nvGrpSpPr>
        <p:grpSpPr>
          <a:xfrm>
            <a:off x="372707" y="986589"/>
            <a:ext cx="11400907" cy="5380023"/>
            <a:chOff x="352693" y="993249"/>
            <a:chExt cx="11403877" cy="5381424"/>
          </a:xfrm>
        </p:grpSpPr>
        <p:grpSp>
          <p:nvGrpSpPr>
            <p:cNvPr id="74" name="Group 73"/>
            <p:cNvGrpSpPr/>
            <p:nvPr/>
          </p:nvGrpSpPr>
          <p:grpSpPr>
            <a:xfrm>
              <a:off x="352693" y="993249"/>
              <a:ext cx="11403877" cy="5381424"/>
              <a:chOff x="352693" y="993249"/>
              <a:chExt cx="11403877" cy="5381424"/>
            </a:xfrm>
          </p:grpSpPr>
          <p:grpSp>
            <p:nvGrpSpPr>
              <p:cNvPr id="34" name="Group 33"/>
              <p:cNvGrpSpPr/>
              <p:nvPr/>
            </p:nvGrpSpPr>
            <p:grpSpPr>
              <a:xfrm>
                <a:off x="352693" y="993249"/>
                <a:ext cx="11403877" cy="5381424"/>
                <a:chOff x="692328" y="1554953"/>
                <a:chExt cx="11059886" cy="5161418"/>
              </a:xfrm>
            </p:grpSpPr>
            <p:grpSp>
              <p:nvGrpSpPr>
                <p:cNvPr id="27" name="Group 26"/>
                <p:cNvGrpSpPr/>
                <p:nvPr/>
              </p:nvGrpSpPr>
              <p:grpSpPr>
                <a:xfrm>
                  <a:off x="770690" y="3371116"/>
                  <a:ext cx="10981524" cy="2494881"/>
                  <a:chOff x="770690" y="3371116"/>
                  <a:chExt cx="10981524" cy="2494881"/>
                </a:xfrm>
              </p:grpSpPr>
              <p:cxnSp>
                <p:nvCxnSpPr>
                  <p:cNvPr id="7" name="Straight Connector 6"/>
                  <p:cNvCxnSpPr/>
                  <p:nvPr/>
                </p:nvCxnSpPr>
                <p:spPr>
                  <a:xfrm>
                    <a:off x="770690" y="3375021"/>
                    <a:ext cx="3130646" cy="0"/>
                  </a:xfrm>
                  <a:prstGeom prst="line">
                    <a:avLst/>
                  </a:prstGeom>
                  <a:ln w="57150">
                    <a:solidFill>
                      <a:schemeClr val="accent1"/>
                    </a:solidFill>
                  </a:ln>
                </p:spPr>
                <p:style>
                  <a:lnRef idx="3">
                    <a:schemeClr val="accent4"/>
                  </a:lnRef>
                  <a:fillRef idx="0">
                    <a:schemeClr val="accent4"/>
                  </a:fillRef>
                  <a:effectRef idx="2">
                    <a:schemeClr val="accent4"/>
                  </a:effectRef>
                  <a:fontRef idx="minor">
                    <a:schemeClr val="tx1"/>
                  </a:fontRef>
                </p:style>
              </p:cxnSp>
              <p:cxnSp>
                <p:nvCxnSpPr>
                  <p:cNvPr id="30" name="Straight Connector 29"/>
                  <p:cNvCxnSpPr/>
                  <p:nvPr/>
                </p:nvCxnSpPr>
                <p:spPr>
                  <a:xfrm>
                    <a:off x="783753" y="4156633"/>
                    <a:ext cx="3130646" cy="0"/>
                  </a:xfrm>
                  <a:prstGeom prst="line">
                    <a:avLst/>
                  </a:prstGeom>
                  <a:ln w="57150">
                    <a:solidFill>
                      <a:schemeClr val="accent1"/>
                    </a:solidFill>
                  </a:ln>
                </p:spPr>
                <p:style>
                  <a:lnRef idx="3">
                    <a:schemeClr val="accent4"/>
                  </a:lnRef>
                  <a:fillRef idx="0">
                    <a:schemeClr val="accent4"/>
                  </a:fillRef>
                  <a:effectRef idx="2">
                    <a:schemeClr val="accent4"/>
                  </a:effectRef>
                  <a:fontRef idx="minor">
                    <a:schemeClr val="tx1"/>
                  </a:fontRef>
                </p:style>
              </p:cxnSp>
              <p:cxnSp>
                <p:nvCxnSpPr>
                  <p:cNvPr id="31" name="Straight Connector 30"/>
                  <p:cNvCxnSpPr/>
                  <p:nvPr/>
                </p:nvCxnSpPr>
                <p:spPr>
                  <a:xfrm>
                    <a:off x="783753" y="5014551"/>
                    <a:ext cx="3130646" cy="0"/>
                  </a:xfrm>
                  <a:prstGeom prst="line">
                    <a:avLst/>
                  </a:prstGeom>
                  <a:ln w="57150">
                    <a:solidFill>
                      <a:schemeClr val="accent1"/>
                    </a:solidFill>
                  </a:ln>
                </p:spPr>
                <p:style>
                  <a:lnRef idx="3">
                    <a:schemeClr val="accent4"/>
                  </a:lnRef>
                  <a:fillRef idx="0">
                    <a:schemeClr val="accent4"/>
                  </a:fillRef>
                  <a:effectRef idx="2">
                    <a:schemeClr val="accent4"/>
                  </a:effectRef>
                  <a:fontRef idx="minor">
                    <a:schemeClr val="tx1"/>
                  </a:fontRef>
                </p:style>
              </p:cxnSp>
              <p:cxnSp>
                <p:nvCxnSpPr>
                  <p:cNvPr id="32" name="Straight Connector 31"/>
                  <p:cNvCxnSpPr/>
                  <p:nvPr/>
                </p:nvCxnSpPr>
                <p:spPr>
                  <a:xfrm>
                    <a:off x="770690" y="5865997"/>
                    <a:ext cx="3130646" cy="0"/>
                  </a:xfrm>
                  <a:prstGeom prst="line">
                    <a:avLst/>
                  </a:prstGeom>
                  <a:ln w="57150">
                    <a:solidFill>
                      <a:schemeClr val="accent1"/>
                    </a:solidFill>
                  </a:ln>
                </p:spPr>
                <p:style>
                  <a:lnRef idx="3">
                    <a:schemeClr val="accent4"/>
                  </a:lnRef>
                  <a:fillRef idx="0">
                    <a:schemeClr val="accent4"/>
                  </a:fillRef>
                  <a:effectRef idx="2">
                    <a:schemeClr val="accent4"/>
                  </a:effectRef>
                  <a:fontRef idx="minor">
                    <a:schemeClr val="tx1"/>
                  </a:fontRef>
                </p:style>
              </p:cxnSp>
              <p:grpSp>
                <p:nvGrpSpPr>
                  <p:cNvPr id="9" name="Group 8"/>
                  <p:cNvGrpSpPr/>
                  <p:nvPr/>
                </p:nvGrpSpPr>
                <p:grpSpPr>
                  <a:xfrm>
                    <a:off x="4005924" y="3371116"/>
                    <a:ext cx="7746290" cy="3905"/>
                    <a:chOff x="4005924" y="3371116"/>
                    <a:chExt cx="7746290" cy="3905"/>
                  </a:xfrm>
                </p:grpSpPr>
                <p:cxnSp>
                  <p:nvCxnSpPr>
                    <p:cNvPr id="33" name="Straight Connector 32"/>
                    <p:cNvCxnSpPr/>
                    <p:nvPr/>
                  </p:nvCxnSpPr>
                  <p:spPr>
                    <a:xfrm>
                      <a:off x="4005924" y="3375021"/>
                      <a:ext cx="1214781" cy="0"/>
                    </a:xfrm>
                    <a:prstGeom prst="line">
                      <a:avLst/>
                    </a:prstGeom>
                    <a:ln w="57150">
                      <a:solidFill>
                        <a:schemeClr val="accent1"/>
                      </a:solidFill>
                    </a:ln>
                  </p:spPr>
                  <p:style>
                    <a:lnRef idx="3">
                      <a:schemeClr val="accent4"/>
                    </a:lnRef>
                    <a:fillRef idx="0">
                      <a:schemeClr val="accent4"/>
                    </a:fillRef>
                    <a:effectRef idx="2">
                      <a:schemeClr val="accent4"/>
                    </a:effectRef>
                    <a:fontRef idx="minor">
                      <a:schemeClr val="tx1"/>
                    </a:fontRef>
                  </p:style>
                </p:cxnSp>
                <p:cxnSp>
                  <p:nvCxnSpPr>
                    <p:cNvPr id="35" name="Straight Connector 34"/>
                    <p:cNvCxnSpPr/>
                    <p:nvPr/>
                  </p:nvCxnSpPr>
                  <p:spPr>
                    <a:xfrm>
                      <a:off x="5336125" y="3375021"/>
                      <a:ext cx="1214781" cy="0"/>
                    </a:xfrm>
                    <a:prstGeom prst="line">
                      <a:avLst/>
                    </a:prstGeom>
                    <a:ln w="57150">
                      <a:solidFill>
                        <a:schemeClr val="accent1"/>
                      </a:solidFill>
                    </a:ln>
                  </p:spPr>
                  <p:style>
                    <a:lnRef idx="3">
                      <a:schemeClr val="accent4"/>
                    </a:lnRef>
                    <a:fillRef idx="0">
                      <a:schemeClr val="accent4"/>
                    </a:fillRef>
                    <a:effectRef idx="2">
                      <a:schemeClr val="accent4"/>
                    </a:effectRef>
                    <a:fontRef idx="minor">
                      <a:schemeClr val="tx1"/>
                    </a:fontRef>
                  </p:style>
                </p:cxnSp>
                <p:cxnSp>
                  <p:nvCxnSpPr>
                    <p:cNvPr id="36" name="Straight Connector 35"/>
                    <p:cNvCxnSpPr/>
                    <p:nvPr/>
                  </p:nvCxnSpPr>
                  <p:spPr>
                    <a:xfrm>
                      <a:off x="7937907" y="3371116"/>
                      <a:ext cx="1214781" cy="0"/>
                    </a:xfrm>
                    <a:prstGeom prst="line">
                      <a:avLst/>
                    </a:prstGeom>
                    <a:ln w="57150">
                      <a:solidFill>
                        <a:schemeClr val="accent1"/>
                      </a:solidFill>
                    </a:ln>
                  </p:spPr>
                  <p:style>
                    <a:lnRef idx="3">
                      <a:schemeClr val="accent4"/>
                    </a:lnRef>
                    <a:fillRef idx="0">
                      <a:schemeClr val="accent4"/>
                    </a:fillRef>
                    <a:effectRef idx="2">
                      <a:schemeClr val="accent4"/>
                    </a:effectRef>
                    <a:fontRef idx="minor">
                      <a:schemeClr val="tx1"/>
                    </a:fontRef>
                  </p:style>
                </p:cxnSp>
                <p:cxnSp>
                  <p:nvCxnSpPr>
                    <p:cNvPr id="37" name="Straight Connector 36"/>
                    <p:cNvCxnSpPr/>
                    <p:nvPr/>
                  </p:nvCxnSpPr>
                  <p:spPr>
                    <a:xfrm>
                      <a:off x="9231145" y="3371116"/>
                      <a:ext cx="1214781" cy="0"/>
                    </a:xfrm>
                    <a:prstGeom prst="line">
                      <a:avLst/>
                    </a:prstGeom>
                    <a:ln w="57150">
                      <a:solidFill>
                        <a:schemeClr val="accent1"/>
                      </a:solidFill>
                    </a:ln>
                  </p:spPr>
                  <p:style>
                    <a:lnRef idx="3">
                      <a:schemeClr val="accent4"/>
                    </a:lnRef>
                    <a:fillRef idx="0">
                      <a:schemeClr val="accent4"/>
                    </a:fillRef>
                    <a:effectRef idx="2">
                      <a:schemeClr val="accent4"/>
                    </a:effectRef>
                    <a:fontRef idx="minor">
                      <a:schemeClr val="tx1"/>
                    </a:fontRef>
                  </p:style>
                </p:cxnSp>
                <p:cxnSp>
                  <p:nvCxnSpPr>
                    <p:cNvPr id="39" name="Straight Connector 38"/>
                    <p:cNvCxnSpPr/>
                    <p:nvPr/>
                  </p:nvCxnSpPr>
                  <p:spPr>
                    <a:xfrm>
                      <a:off x="10537433" y="3371116"/>
                      <a:ext cx="1214781" cy="0"/>
                    </a:xfrm>
                    <a:prstGeom prst="line">
                      <a:avLst/>
                    </a:prstGeom>
                    <a:ln w="57150">
                      <a:solidFill>
                        <a:schemeClr val="accent1"/>
                      </a:solidFill>
                    </a:ln>
                  </p:spPr>
                  <p:style>
                    <a:lnRef idx="3">
                      <a:schemeClr val="accent4"/>
                    </a:lnRef>
                    <a:fillRef idx="0">
                      <a:schemeClr val="accent4"/>
                    </a:fillRef>
                    <a:effectRef idx="2">
                      <a:schemeClr val="accent4"/>
                    </a:effectRef>
                    <a:fontRef idx="minor">
                      <a:schemeClr val="tx1"/>
                    </a:fontRef>
                  </p:style>
                </p:cxnSp>
                <p:cxnSp>
                  <p:nvCxnSpPr>
                    <p:cNvPr id="40" name="Straight Connector 39"/>
                    <p:cNvCxnSpPr/>
                    <p:nvPr/>
                  </p:nvCxnSpPr>
                  <p:spPr>
                    <a:xfrm>
                      <a:off x="6644668" y="3371116"/>
                      <a:ext cx="1214781" cy="0"/>
                    </a:xfrm>
                    <a:prstGeom prst="line">
                      <a:avLst/>
                    </a:prstGeom>
                    <a:ln w="57150">
                      <a:solidFill>
                        <a:schemeClr val="accent1"/>
                      </a:solidFill>
                    </a:ln>
                  </p:spPr>
                  <p:style>
                    <a:lnRef idx="3">
                      <a:schemeClr val="accent4"/>
                    </a:lnRef>
                    <a:fillRef idx="0">
                      <a:schemeClr val="accent4"/>
                    </a:fillRef>
                    <a:effectRef idx="2">
                      <a:schemeClr val="accent4"/>
                    </a:effectRef>
                    <a:fontRef idx="minor">
                      <a:schemeClr val="tx1"/>
                    </a:fontRef>
                  </p:style>
                </p:cxnSp>
              </p:grpSp>
              <p:grpSp>
                <p:nvGrpSpPr>
                  <p:cNvPr id="41" name="Group 40"/>
                  <p:cNvGrpSpPr/>
                  <p:nvPr/>
                </p:nvGrpSpPr>
                <p:grpSpPr>
                  <a:xfrm>
                    <a:off x="4005924" y="4142442"/>
                    <a:ext cx="7746290" cy="3905"/>
                    <a:chOff x="4005924" y="3371116"/>
                    <a:chExt cx="7746290" cy="3905"/>
                  </a:xfrm>
                </p:grpSpPr>
                <p:cxnSp>
                  <p:nvCxnSpPr>
                    <p:cNvPr id="43" name="Straight Connector 42"/>
                    <p:cNvCxnSpPr/>
                    <p:nvPr/>
                  </p:nvCxnSpPr>
                  <p:spPr>
                    <a:xfrm>
                      <a:off x="4005924" y="3375021"/>
                      <a:ext cx="1214781" cy="0"/>
                    </a:xfrm>
                    <a:prstGeom prst="line">
                      <a:avLst/>
                    </a:prstGeom>
                    <a:ln w="57150">
                      <a:solidFill>
                        <a:schemeClr val="accent1"/>
                      </a:solidFill>
                    </a:ln>
                  </p:spPr>
                  <p:style>
                    <a:lnRef idx="3">
                      <a:schemeClr val="accent4"/>
                    </a:lnRef>
                    <a:fillRef idx="0">
                      <a:schemeClr val="accent4"/>
                    </a:fillRef>
                    <a:effectRef idx="2">
                      <a:schemeClr val="accent4"/>
                    </a:effectRef>
                    <a:fontRef idx="minor">
                      <a:schemeClr val="tx1"/>
                    </a:fontRef>
                  </p:style>
                </p:cxnSp>
                <p:cxnSp>
                  <p:nvCxnSpPr>
                    <p:cNvPr id="44" name="Straight Connector 43"/>
                    <p:cNvCxnSpPr/>
                    <p:nvPr/>
                  </p:nvCxnSpPr>
                  <p:spPr>
                    <a:xfrm>
                      <a:off x="5336125" y="3375021"/>
                      <a:ext cx="1214781" cy="0"/>
                    </a:xfrm>
                    <a:prstGeom prst="line">
                      <a:avLst/>
                    </a:prstGeom>
                    <a:ln w="57150">
                      <a:solidFill>
                        <a:schemeClr val="accent1"/>
                      </a:solidFill>
                    </a:ln>
                  </p:spPr>
                  <p:style>
                    <a:lnRef idx="3">
                      <a:schemeClr val="accent4"/>
                    </a:lnRef>
                    <a:fillRef idx="0">
                      <a:schemeClr val="accent4"/>
                    </a:fillRef>
                    <a:effectRef idx="2">
                      <a:schemeClr val="accent4"/>
                    </a:effectRef>
                    <a:fontRef idx="minor">
                      <a:schemeClr val="tx1"/>
                    </a:fontRef>
                  </p:style>
                </p:cxnSp>
                <p:cxnSp>
                  <p:nvCxnSpPr>
                    <p:cNvPr id="45" name="Straight Connector 44"/>
                    <p:cNvCxnSpPr/>
                    <p:nvPr/>
                  </p:nvCxnSpPr>
                  <p:spPr>
                    <a:xfrm>
                      <a:off x="7937907" y="3371116"/>
                      <a:ext cx="1214781" cy="0"/>
                    </a:xfrm>
                    <a:prstGeom prst="line">
                      <a:avLst/>
                    </a:prstGeom>
                    <a:ln w="57150">
                      <a:solidFill>
                        <a:schemeClr val="accent1"/>
                      </a:solidFill>
                    </a:ln>
                  </p:spPr>
                  <p:style>
                    <a:lnRef idx="3">
                      <a:schemeClr val="accent4"/>
                    </a:lnRef>
                    <a:fillRef idx="0">
                      <a:schemeClr val="accent4"/>
                    </a:fillRef>
                    <a:effectRef idx="2">
                      <a:schemeClr val="accent4"/>
                    </a:effectRef>
                    <a:fontRef idx="minor">
                      <a:schemeClr val="tx1"/>
                    </a:fontRef>
                  </p:style>
                </p:cxnSp>
                <p:cxnSp>
                  <p:nvCxnSpPr>
                    <p:cNvPr id="46" name="Straight Connector 45"/>
                    <p:cNvCxnSpPr/>
                    <p:nvPr/>
                  </p:nvCxnSpPr>
                  <p:spPr>
                    <a:xfrm>
                      <a:off x="9231145" y="3371116"/>
                      <a:ext cx="1214781" cy="0"/>
                    </a:xfrm>
                    <a:prstGeom prst="line">
                      <a:avLst/>
                    </a:prstGeom>
                    <a:ln w="57150">
                      <a:solidFill>
                        <a:schemeClr val="accent1"/>
                      </a:solidFill>
                    </a:ln>
                  </p:spPr>
                  <p:style>
                    <a:lnRef idx="3">
                      <a:schemeClr val="accent4"/>
                    </a:lnRef>
                    <a:fillRef idx="0">
                      <a:schemeClr val="accent4"/>
                    </a:fillRef>
                    <a:effectRef idx="2">
                      <a:schemeClr val="accent4"/>
                    </a:effectRef>
                    <a:fontRef idx="minor">
                      <a:schemeClr val="tx1"/>
                    </a:fontRef>
                  </p:style>
                </p:cxnSp>
                <p:cxnSp>
                  <p:nvCxnSpPr>
                    <p:cNvPr id="47" name="Straight Connector 46"/>
                    <p:cNvCxnSpPr/>
                    <p:nvPr/>
                  </p:nvCxnSpPr>
                  <p:spPr>
                    <a:xfrm>
                      <a:off x="10537433" y="3371116"/>
                      <a:ext cx="1214781" cy="0"/>
                    </a:xfrm>
                    <a:prstGeom prst="line">
                      <a:avLst/>
                    </a:prstGeom>
                    <a:ln w="57150">
                      <a:solidFill>
                        <a:schemeClr val="accent1"/>
                      </a:solidFill>
                    </a:ln>
                  </p:spPr>
                  <p:style>
                    <a:lnRef idx="3">
                      <a:schemeClr val="accent4"/>
                    </a:lnRef>
                    <a:fillRef idx="0">
                      <a:schemeClr val="accent4"/>
                    </a:fillRef>
                    <a:effectRef idx="2">
                      <a:schemeClr val="accent4"/>
                    </a:effectRef>
                    <a:fontRef idx="minor">
                      <a:schemeClr val="tx1"/>
                    </a:fontRef>
                  </p:style>
                </p:cxnSp>
                <p:cxnSp>
                  <p:nvCxnSpPr>
                    <p:cNvPr id="48" name="Straight Connector 47"/>
                    <p:cNvCxnSpPr/>
                    <p:nvPr/>
                  </p:nvCxnSpPr>
                  <p:spPr>
                    <a:xfrm>
                      <a:off x="6644668" y="3371116"/>
                      <a:ext cx="1214781" cy="0"/>
                    </a:xfrm>
                    <a:prstGeom prst="line">
                      <a:avLst/>
                    </a:prstGeom>
                    <a:ln w="57150">
                      <a:solidFill>
                        <a:schemeClr val="accent1"/>
                      </a:solidFill>
                    </a:ln>
                  </p:spPr>
                  <p:style>
                    <a:lnRef idx="3">
                      <a:schemeClr val="accent4"/>
                    </a:lnRef>
                    <a:fillRef idx="0">
                      <a:schemeClr val="accent4"/>
                    </a:fillRef>
                    <a:effectRef idx="2">
                      <a:schemeClr val="accent4"/>
                    </a:effectRef>
                    <a:fontRef idx="minor">
                      <a:schemeClr val="tx1"/>
                    </a:fontRef>
                  </p:style>
                </p:cxnSp>
              </p:grpSp>
              <p:grpSp>
                <p:nvGrpSpPr>
                  <p:cNvPr id="52" name="Group 51"/>
                  <p:cNvGrpSpPr/>
                  <p:nvPr/>
                </p:nvGrpSpPr>
                <p:grpSpPr>
                  <a:xfrm>
                    <a:off x="4005924" y="5014551"/>
                    <a:ext cx="7746290" cy="3905"/>
                    <a:chOff x="4005924" y="3371116"/>
                    <a:chExt cx="7746290" cy="3905"/>
                  </a:xfrm>
                </p:grpSpPr>
                <p:cxnSp>
                  <p:nvCxnSpPr>
                    <p:cNvPr id="53" name="Straight Connector 52"/>
                    <p:cNvCxnSpPr/>
                    <p:nvPr/>
                  </p:nvCxnSpPr>
                  <p:spPr>
                    <a:xfrm>
                      <a:off x="4005924" y="3375021"/>
                      <a:ext cx="1214781" cy="0"/>
                    </a:xfrm>
                    <a:prstGeom prst="line">
                      <a:avLst/>
                    </a:prstGeom>
                    <a:ln w="57150">
                      <a:solidFill>
                        <a:schemeClr val="accent1"/>
                      </a:solidFill>
                    </a:ln>
                  </p:spPr>
                  <p:style>
                    <a:lnRef idx="3">
                      <a:schemeClr val="accent4"/>
                    </a:lnRef>
                    <a:fillRef idx="0">
                      <a:schemeClr val="accent4"/>
                    </a:fillRef>
                    <a:effectRef idx="2">
                      <a:schemeClr val="accent4"/>
                    </a:effectRef>
                    <a:fontRef idx="minor">
                      <a:schemeClr val="tx1"/>
                    </a:fontRef>
                  </p:style>
                </p:cxnSp>
                <p:cxnSp>
                  <p:nvCxnSpPr>
                    <p:cNvPr id="54" name="Straight Connector 53"/>
                    <p:cNvCxnSpPr/>
                    <p:nvPr/>
                  </p:nvCxnSpPr>
                  <p:spPr>
                    <a:xfrm>
                      <a:off x="5336125" y="3375021"/>
                      <a:ext cx="1214781" cy="0"/>
                    </a:xfrm>
                    <a:prstGeom prst="line">
                      <a:avLst/>
                    </a:prstGeom>
                    <a:ln w="57150">
                      <a:solidFill>
                        <a:schemeClr val="accent1"/>
                      </a:solidFill>
                    </a:ln>
                  </p:spPr>
                  <p:style>
                    <a:lnRef idx="3">
                      <a:schemeClr val="accent4"/>
                    </a:lnRef>
                    <a:fillRef idx="0">
                      <a:schemeClr val="accent4"/>
                    </a:fillRef>
                    <a:effectRef idx="2">
                      <a:schemeClr val="accent4"/>
                    </a:effectRef>
                    <a:fontRef idx="minor">
                      <a:schemeClr val="tx1"/>
                    </a:fontRef>
                  </p:style>
                </p:cxnSp>
                <p:cxnSp>
                  <p:nvCxnSpPr>
                    <p:cNvPr id="55" name="Straight Connector 54"/>
                    <p:cNvCxnSpPr/>
                    <p:nvPr/>
                  </p:nvCxnSpPr>
                  <p:spPr>
                    <a:xfrm>
                      <a:off x="7937907" y="3371116"/>
                      <a:ext cx="1214781" cy="0"/>
                    </a:xfrm>
                    <a:prstGeom prst="line">
                      <a:avLst/>
                    </a:prstGeom>
                    <a:ln w="57150">
                      <a:solidFill>
                        <a:schemeClr val="accent1"/>
                      </a:solidFill>
                    </a:ln>
                  </p:spPr>
                  <p:style>
                    <a:lnRef idx="3">
                      <a:schemeClr val="accent4"/>
                    </a:lnRef>
                    <a:fillRef idx="0">
                      <a:schemeClr val="accent4"/>
                    </a:fillRef>
                    <a:effectRef idx="2">
                      <a:schemeClr val="accent4"/>
                    </a:effectRef>
                    <a:fontRef idx="minor">
                      <a:schemeClr val="tx1"/>
                    </a:fontRef>
                  </p:style>
                </p:cxnSp>
                <p:cxnSp>
                  <p:nvCxnSpPr>
                    <p:cNvPr id="56" name="Straight Connector 55"/>
                    <p:cNvCxnSpPr/>
                    <p:nvPr/>
                  </p:nvCxnSpPr>
                  <p:spPr>
                    <a:xfrm>
                      <a:off x="9231145" y="3371116"/>
                      <a:ext cx="1214781" cy="0"/>
                    </a:xfrm>
                    <a:prstGeom prst="line">
                      <a:avLst/>
                    </a:prstGeom>
                    <a:ln w="57150">
                      <a:solidFill>
                        <a:schemeClr val="accent1"/>
                      </a:solidFill>
                    </a:ln>
                  </p:spPr>
                  <p:style>
                    <a:lnRef idx="3">
                      <a:schemeClr val="accent4"/>
                    </a:lnRef>
                    <a:fillRef idx="0">
                      <a:schemeClr val="accent4"/>
                    </a:fillRef>
                    <a:effectRef idx="2">
                      <a:schemeClr val="accent4"/>
                    </a:effectRef>
                    <a:fontRef idx="minor">
                      <a:schemeClr val="tx1"/>
                    </a:fontRef>
                  </p:style>
                </p:cxnSp>
                <p:cxnSp>
                  <p:nvCxnSpPr>
                    <p:cNvPr id="57" name="Straight Connector 56"/>
                    <p:cNvCxnSpPr/>
                    <p:nvPr/>
                  </p:nvCxnSpPr>
                  <p:spPr>
                    <a:xfrm>
                      <a:off x="10537433" y="3371116"/>
                      <a:ext cx="1214781" cy="0"/>
                    </a:xfrm>
                    <a:prstGeom prst="line">
                      <a:avLst/>
                    </a:prstGeom>
                    <a:ln w="57150">
                      <a:solidFill>
                        <a:schemeClr val="accent1"/>
                      </a:solidFill>
                    </a:ln>
                  </p:spPr>
                  <p:style>
                    <a:lnRef idx="3">
                      <a:schemeClr val="accent4"/>
                    </a:lnRef>
                    <a:fillRef idx="0">
                      <a:schemeClr val="accent4"/>
                    </a:fillRef>
                    <a:effectRef idx="2">
                      <a:schemeClr val="accent4"/>
                    </a:effectRef>
                    <a:fontRef idx="minor">
                      <a:schemeClr val="tx1"/>
                    </a:fontRef>
                  </p:style>
                </p:cxnSp>
                <p:cxnSp>
                  <p:nvCxnSpPr>
                    <p:cNvPr id="58" name="Straight Connector 57"/>
                    <p:cNvCxnSpPr/>
                    <p:nvPr/>
                  </p:nvCxnSpPr>
                  <p:spPr>
                    <a:xfrm>
                      <a:off x="6644668" y="3371116"/>
                      <a:ext cx="1214781" cy="0"/>
                    </a:xfrm>
                    <a:prstGeom prst="line">
                      <a:avLst/>
                    </a:prstGeom>
                    <a:ln w="57150">
                      <a:solidFill>
                        <a:schemeClr val="accent1"/>
                      </a:solidFill>
                    </a:ln>
                  </p:spPr>
                  <p:style>
                    <a:lnRef idx="3">
                      <a:schemeClr val="accent4"/>
                    </a:lnRef>
                    <a:fillRef idx="0">
                      <a:schemeClr val="accent4"/>
                    </a:fillRef>
                    <a:effectRef idx="2">
                      <a:schemeClr val="accent4"/>
                    </a:effectRef>
                    <a:fontRef idx="minor">
                      <a:schemeClr val="tx1"/>
                    </a:fontRef>
                  </p:style>
                </p:cxnSp>
              </p:grpSp>
              <p:grpSp>
                <p:nvGrpSpPr>
                  <p:cNvPr id="59" name="Group 58"/>
                  <p:cNvGrpSpPr/>
                  <p:nvPr/>
                </p:nvGrpSpPr>
                <p:grpSpPr>
                  <a:xfrm>
                    <a:off x="4005924" y="5862092"/>
                    <a:ext cx="7746290" cy="3905"/>
                    <a:chOff x="4005924" y="3371116"/>
                    <a:chExt cx="7746290" cy="3905"/>
                  </a:xfrm>
                </p:grpSpPr>
                <p:cxnSp>
                  <p:nvCxnSpPr>
                    <p:cNvPr id="60" name="Straight Connector 59"/>
                    <p:cNvCxnSpPr/>
                    <p:nvPr/>
                  </p:nvCxnSpPr>
                  <p:spPr>
                    <a:xfrm>
                      <a:off x="4005924" y="3375021"/>
                      <a:ext cx="1214781" cy="0"/>
                    </a:xfrm>
                    <a:prstGeom prst="line">
                      <a:avLst/>
                    </a:prstGeom>
                    <a:ln w="57150">
                      <a:solidFill>
                        <a:schemeClr val="accent1"/>
                      </a:solidFill>
                    </a:ln>
                  </p:spPr>
                  <p:style>
                    <a:lnRef idx="3">
                      <a:schemeClr val="accent4"/>
                    </a:lnRef>
                    <a:fillRef idx="0">
                      <a:schemeClr val="accent4"/>
                    </a:fillRef>
                    <a:effectRef idx="2">
                      <a:schemeClr val="accent4"/>
                    </a:effectRef>
                    <a:fontRef idx="minor">
                      <a:schemeClr val="tx1"/>
                    </a:fontRef>
                  </p:style>
                </p:cxnSp>
                <p:cxnSp>
                  <p:nvCxnSpPr>
                    <p:cNvPr id="61" name="Straight Connector 60"/>
                    <p:cNvCxnSpPr/>
                    <p:nvPr/>
                  </p:nvCxnSpPr>
                  <p:spPr>
                    <a:xfrm>
                      <a:off x="5336125" y="3375021"/>
                      <a:ext cx="1214781" cy="0"/>
                    </a:xfrm>
                    <a:prstGeom prst="line">
                      <a:avLst/>
                    </a:prstGeom>
                    <a:ln w="57150">
                      <a:solidFill>
                        <a:schemeClr val="accent1"/>
                      </a:solidFill>
                    </a:ln>
                  </p:spPr>
                  <p:style>
                    <a:lnRef idx="3">
                      <a:schemeClr val="accent4"/>
                    </a:lnRef>
                    <a:fillRef idx="0">
                      <a:schemeClr val="accent4"/>
                    </a:fillRef>
                    <a:effectRef idx="2">
                      <a:schemeClr val="accent4"/>
                    </a:effectRef>
                    <a:fontRef idx="minor">
                      <a:schemeClr val="tx1"/>
                    </a:fontRef>
                  </p:style>
                </p:cxnSp>
                <p:cxnSp>
                  <p:nvCxnSpPr>
                    <p:cNvPr id="62" name="Straight Connector 61"/>
                    <p:cNvCxnSpPr/>
                    <p:nvPr/>
                  </p:nvCxnSpPr>
                  <p:spPr>
                    <a:xfrm>
                      <a:off x="7937907" y="3371116"/>
                      <a:ext cx="1214781" cy="0"/>
                    </a:xfrm>
                    <a:prstGeom prst="line">
                      <a:avLst/>
                    </a:prstGeom>
                    <a:ln w="57150">
                      <a:solidFill>
                        <a:schemeClr val="accent1"/>
                      </a:solidFill>
                    </a:ln>
                  </p:spPr>
                  <p:style>
                    <a:lnRef idx="3">
                      <a:schemeClr val="accent4"/>
                    </a:lnRef>
                    <a:fillRef idx="0">
                      <a:schemeClr val="accent4"/>
                    </a:fillRef>
                    <a:effectRef idx="2">
                      <a:schemeClr val="accent4"/>
                    </a:effectRef>
                    <a:fontRef idx="minor">
                      <a:schemeClr val="tx1"/>
                    </a:fontRef>
                  </p:style>
                </p:cxnSp>
                <p:cxnSp>
                  <p:nvCxnSpPr>
                    <p:cNvPr id="63" name="Straight Connector 62"/>
                    <p:cNvCxnSpPr/>
                    <p:nvPr/>
                  </p:nvCxnSpPr>
                  <p:spPr>
                    <a:xfrm>
                      <a:off x="9231145" y="3371116"/>
                      <a:ext cx="1214781" cy="0"/>
                    </a:xfrm>
                    <a:prstGeom prst="line">
                      <a:avLst/>
                    </a:prstGeom>
                    <a:ln w="57150">
                      <a:solidFill>
                        <a:schemeClr val="accent1"/>
                      </a:solidFill>
                    </a:ln>
                  </p:spPr>
                  <p:style>
                    <a:lnRef idx="3">
                      <a:schemeClr val="accent4"/>
                    </a:lnRef>
                    <a:fillRef idx="0">
                      <a:schemeClr val="accent4"/>
                    </a:fillRef>
                    <a:effectRef idx="2">
                      <a:schemeClr val="accent4"/>
                    </a:effectRef>
                    <a:fontRef idx="minor">
                      <a:schemeClr val="tx1"/>
                    </a:fontRef>
                  </p:style>
                </p:cxnSp>
                <p:cxnSp>
                  <p:nvCxnSpPr>
                    <p:cNvPr id="64" name="Straight Connector 63"/>
                    <p:cNvCxnSpPr/>
                    <p:nvPr/>
                  </p:nvCxnSpPr>
                  <p:spPr>
                    <a:xfrm>
                      <a:off x="10537433" y="3371116"/>
                      <a:ext cx="1214781" cy="0"/>
                    </a:xfrm>
                    <a:prstGeom prst="line">
                      <a:avLst/>
                    </a:prstGeom>
                    <a:ln w="57150">
                      <a:solidFill>
                        <a:schemeClr val="accent1"/>
                      </a:solidFill>
                    </a:ln>
                  </p:spPr>
                  <p:style>
                    <a:lnRef idx="3">
                      <a:schemeClr val="accent4"/>
                    </a:lnRef>
                    <a:fillRef idx="0">
                      <a:schemeClr val="accent4"/>
                    </a:fillRef>
                    <a:effectRef idx="2">
                      <a:schemeClr val="accent4"/>
                    </a:effectRef>
                    <a:fontRef idx="minor">
                      <a:schemeClr val="tx1"/>
                    </a:fontRef>
                  </p:style>
                </p:cxnSp>
                <p:cxnSp>
                  <p:nvCxnSpPr>
                    <p:cNvPr id="65" name="Straight Connector 64"/>
                    <p:cNvCxnSpPr/>
                    <p:nvPr/>
                  </p:nvCxnSpPr>
                  <p:spPr>
                    <a:xfrm>
                      <a:off x="6644668" y="3371116"/>
                      <a:ext cx="1214781" cy="0"/>
                    </a:xfrm>
                    <a:prstGeom prst="line">
                      <a:avLst/>
                    </a:prstGeom>
                    <a:ln w="57150">
                      <a:solidFill>
                        <a:schemeClr val="accent1"/>
                      </a:solidFill>
                    </a:ln>
                  </p:spPr>
                  <p:style>
                    <a:lnRef idx="3">
                      <a:schemeClr val="accent4"/>
                    </a:lnRef>
                    <a:fillRef idx="0">
                      <a:schemeClr val="accent4"/>
                    </a:fillRef>
                    <a:effectRef idx="2">
                      <a:schemeClr val="accent4"/>
                    </a:effectRef>
                    <a:fontRef idx="minor">
                      <a:schemeClr val="tx1"/>
                    </a:fontRef>
                  </p:style>
                </p:cxnSp>
              </p:grpSp>
            </p:grpSp>
            <p:grpSp>
              <p:nvGrpSpPr>
                <p:cNvPr id="28" name="Group 27"/>
                <p:cNvGrpSpPr/>
                <p:nvPr/>
              </p:nvGrpSpPr>
              <p:grpSpPr>
                <a:xfrm>
                  <a:off x="692328" y="1554953"/>
                  <a:ext cx="10981507" cy="5161418"/>
                  <a:chOff x="692328" y="1554953"/>
                  <a:chExt cx="10981507" cy="5161418"/>
                </a:xfrm>
              </p:grpSpPr>
              <p:grpSp>
                <p:nvGrpSpPr>
                  <p:cNvPr id="3" name="Group 2"/>
                  <p:cNvGrpSpPr/>
                  <p:nvPr/>
                </p:nvGrpSpPr>
                <p:grpSpPr>
                  <a:xfrm>
                    <a:off x="3979732" y="1574292"/>
                    <a:ext cx="7694103" cy="991156"/>
                    <a:chOff x="3979732" y="2008951"/>
                    <a:chExt cx="7694103" cy="991156"/>
                  </a:xfrm>
                </p:grpSpPr>
                <p:sp>
                  <p:nvSpPr>
                    <p:cNvPr id="2" name="Pentagon 1"/>
                    <p:cNvSpPr/>
                    <p:nvPr/>
                  </p:nvSpPr>
                  <p:spPr>
                    <a:xfrm rot="5400000">
                      <a:off x="5393802" y="1893027"/>
                      <a:ext cx="986248" cy="1227909"/>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mn-ea"/>
                          <a:cs typeface="+mn-cs"/>
                        </a:rPr>
                        <a:t>HOME/</a:t>
                      </a:r>
                    </a:p>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mn-ea"/>
                          <a:cs typeface="+mn-cs"/>
                        </a:rPr>
                        <a:t>Homeless</a:t>
                      </a:r>
                      <a:endParaRPr kumimoji="0" lang="en-US" sz="1800" b="1" i="0" u="none" strike="noStrike" kern="1200" cap="none" spc="0" normalizeH="0" baseline="0" noProof="0">
                        <a:ln>
                          <a:noFill/>
                        </a:ln>
                        <a:solidFill>
                          <a:prstClr val="black"/>
                        </a:solidFill>
                        <a:effectLst/>
                        <a:uLnTx/>
                        <a:uFillTx/>
                        <a:latin typeface="Calibri"/>
                        <a:ea typeface="+mn-ea"/>
                        <a:cs typeface="+mn-cs"/>
                      </a:endParaRPr>
                    </a:p>
                  </p:txBody>
                </p:sp>
                <p:sp>
                  <p:nvSpPr>
                    <p:cNvPr id="16" name="Pentagon 15"/>
                    <p:cNvSpPr/>
                    <p:nvPr/>
                  </p:nvSpPr>
                  <p:spPr>
                    <a:xfrm rot="5400000">
                      <a:off x="4100563" y="1888120"/>
                      <a:ext cx="986248" cy="1227909"/>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a:ea typeface="+mn-ea"/>
                          <a:cs typeface="+mn-cs"/>
                        </a:rPr>
                        <a:t>EARH (Rural)</a:t>
                      </a:r>
                    </a:p>
                  </p:txBody>
                </p:sp>
                <p:sp>
                  <p:nvSpPr>
                    <p:cNvPr id="17" name="Pentagon 16"/>
                    <p:cNvSpPr/>
                    <p:nvPr/>
                  </p:nvSpPr>
                  <p:spPr>
                    <a:xfrm rot="5400000">
                      <a:off x="6687041" y="1893028"/>
                      <a:ext cx="986248" cy="1227909"/>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a:ea typeface="+mn-ea"/>
                          <a:cs typeface="+mn-cs"/>
                        </a:rPr>
                        <a:t>Treasury</a:t>
                      </a:r>
                    </a:p>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a:ea typeface="+mn-ea"/>
                          <a:cs typeface="+mn-cs"/>
                        </a:rPr>
                        <a:t>ERAP/LAATCF</a:t>
                      </a:r>
                    </a:p>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a:ea typeface="+mn-ea"/>
                          <a:cs typeface="+mn-cs"/>
                        </a:rPr>
                        <a:t>Capital</a:t>
                      </a:r>
                      <a:r>
                        <a:rPr kumimoji="0" lang="en-US" sz="1800" b="1" i="0" u="none" strike="noStrike" kern="1200" cap="none" spc="0" normalizeH="0" baseline="0" noProof="0">
                          <a:ln>
                            <a:noFill/>
                          </a:ln>
                          <a:solidFill>
                            <a:prstClr val="black"/>
                          </a:solidFill>
                          <a:effectLst/>
                          <a:uLnTx/>
                          <a:uFillTx/>
                          <a:latin typeface="Calibri"/>
                          <a:ea typeface="+mn-ea"/>
                          <a:cs typeface="+mn-cs"/>
                        </a:rPr>
                        <a:t> </a:t>
                      </a:r>
                      <a:r>
                        <a:rPr kumimoji="0" lang="en-US" sz="1600" b="1" i="0" u="none" strike="noStrike" kern="1200" cap="none" spc="0" normalizeH="0" baseline="0" noProof="0">
                          <a:ln>
                            <a:noFill/>
                          </a:ln>
                          <a:solidFill>
                            <a:prstClr val="black"/>
                          </a:solidFill>
                          <a:effectLst/>
                          <a:uLnTx/>
                          <a:uFillTx/>
                          <a:latin typeface="Calibri"/>
                          <a:ea typeface="+mn-ea"/>
                          <a:cs typeface="+mn-cs"/>
                        </a:rPr>
                        <a:t>Fund</a:t>
                      </a:r>
                      <a:r>
                        <a:rPr kumimoji="0" lang="en-US" sz="1800" b="1" i="0" u="none" strike="noStrike" kern="1200" cap="none" spc="0" normalizeH="0" baseline="0" noProof="0">
                          <a:ln>
                            <a:noFill/>
                          </a:ln>
                          <a:solidFill>
                            <a:prstClr val="black"/>
                          </a:solidFill>
                          <a:effectLst/>
                          <a:uLnTx/>
                          <a:uFillTx/>
                          <a:latin typeface="Calibri"/>
                          <a:ea typeface="+mn-ea"/>
                          <a:cs typeface="+mn-cs"/>
                        </a:rPr>
                        <a:t> </a:t>
                      </a:r>
                    </a:p>
                  </p:txBody>
                </p:sp>
                <p:sp>
                  <p:nvSpPr>
                    <p:cNvPr id="18" name="Pentagon 17"/>
                    <p:cNvSpPr/>
                    <p:nvPr/>
                  </p:nvSpPr>
                  <p:spPr>
                    <a:xfrm rot="5400000">
                      <a:off x="7980280" y="1893028"/>
                      <a:ext cx="986248" cy="1227909"/>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a:ea typeface="+mn-ea"/>
                          <a:cs typeface="+mn-cs"/>
                        </a:rPr>
                        <a:t>ERAP/EHV</a:t>
                      </a:r>
                    </a:p>
                  </p:txBody>
                </p:sp>
                <p:sp>
                  <p:nvSpPr>
                    <p:cNvPr id="20" name="Pentagon 19"/>
                    <p:cNvSpPr/>
                    <p:nvPr/>
                  </p:nvSpPr>
                  <p:spPr>
                    <a:xfrm rot="5400000">
                      <a:off x="9273519" y="1893027"/>
                      <a:ext cx="986248" cy="1227909"/>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a:ea typeface="+mn-ea"/>
                          <a:cs typeface="+mn-cs"/>
                        </a:rPr>
                        <a:t>Other: </a:t>
                      </a:r>
                      <a:r>
                        <a:rPr kumimoji="0" lang="en-US" sz="1200" b="1" i="0" u="none" strike="noStrike" kern="1200" cap="none" spc="0" normalizeH="0" baseline="0" noProof="0">
                          <a:ln>
                            <a:noFill/>
                          </a:ln>
                          <a:solidFill>
                            <a:prstClr val="black"/>
                          </a:solidFill>
                          <a:effectLst/>
                          <a:uLnTx/>
                          <a:uFillTx/>
                          <a:latin typeface="Calibri"/>
                          <a:ea typeface="+mn-ea"/>
                          <a:cs typeface="+mn-cs"/>
                        </a:rPr>
                        <a:t>Tribal, </a:t>
                      </a:r>
                      <a:r>
                        <a:rPr kumimoji="0" lang="en-US" sz="1200" b="1" i="0" u="none" strike="noStrike" kern="1200" cap="none" spc="0" normalizeH="0" baseline="0" noProof="0" err="1">
                          <a:ln>
                            <a:noFill/>
                          </a:ln>
                          <a:solidFill>
                            <a:prstClr val="black"/>
                          </a:solidFill>
                          <a:effectLst/>
                          <a:uLnTx/>
                          <a:uFillTx/>
                          <a:latin typeface="Calibri"/>
                          <a:ea typeface="+mn-ea"/>
                          <a:cs typeface="+mn-cs"/>
                        </a:rPr>
                        <a:t>Energy,TANF</a:t>
                      </a:r>
                      <a:r>
                        <a:rPr kumimoji="0" lang="en-US" sz="1200" b="1" i="0" u="none" strike="noStrike" kern="1200" cap="none" spc="0" normalizeH="0" baseline="0" noProof="0">
                          <a:ln>
                            <a:noFill/>
                          </a:ln>
                          <a:solidFill>
                            <a:prstClr val="black"/>
                          </a:solidFill>
                          <a:effectLst/>
                          <a:uLnTx/>
                          <a:uFillTx/>
                          <a:latin typeface="Calibri"/>
                          <a:ea typeface="+mn-ea"/>
                          <a:cs typeface="+mn-cs"/>
                        </a:rPr>
                        <a:t>, Counseling</a:t>
                      </a:r>
                    </a:p>
                  </p:txBody>
                </p:sp>
                <p:sp>
                  <p:nvSpPr>
                    <p:cNvPr id="21" name="Pentagon 20"/>
                    <p:cNvSpPr/>
                    <p:nvPr/>
                  </p:nvSpPr>
                  <p:spPr>
                    <a:xfrm rot="5400000">
                      <a:off x="10566757" y="1893028"/>
                      <a:ext cx="986248" cy="1227909"/>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a:ea typeface="+mn-ea"/>
                          <a:cs typeface="+mn-cs"/>
                        </a:rPr>
                        <a:t>State/Local</a:t>
                      </a:r>
                      <a:r>
                        <a:rPr kumimoji="0" lang="en-US" sz="2000" b="1" i="0" u="none" strike="noStrike" kern="1200" cap="none" spc="0" normalizeH="0" baseline="0" noProof="0">
                          <a:ln>
                            <a:noFill/>
                          </a:ln>
                          <a:solidFill>
                            <a:prstClr val="black"/>
                          </a:solidFill>
                          <a:effectLst/>
                          <a:uLnTx/>
                          <a:uFillTx/>
                          <a:latin typeface="Calibri"/>
                          <a:ea typeface="+mn-ea"/>
                          <a:cs typeface="+mn-cs"/>
                        </a:rPr>
                        <a:t> </a:t>
                      </a:r>
                      <a:r>
                        <a:rPr kumimoji="0" lang="en-US" sz="1800" b="1" i="0" u="none" strike="noStrike" kern="1200" cap="none" spc="0" normalizeH="0" baseline="0" noProof="0">
                          <a:ln>
                            <a:noFill/>
                          </a:ln>
                          <a:solidFill>
                            <a:prstClr val="black"/>
                          </a:solidFill>
                          <a:effectLst/>
                          <a:uLnTx/>
                          <a:uFillTx/>
                          <a:latin typeface="Calibri"/>
                          <a:ea typeface="+mn-ea"/>
                          <a:cs typeface="+mn-cs"/>
                        </a:rPr>
                        <a:t>Fiscal Recovery</a:t>
                      </a:r>
                    </a:p>
                  </p:txBody>
                </p:sp>
              </p:grpSp>
              <p:sp>
                <p:nvSpPr>
                  <p:cNvPr id="5" name="TextBox 4"/>
                  <p:cNvSpPr txBox="1"/>
                  <p:nvPr/>
                </p:nvSpPr>
                <p:spPr>
                  <a:xfrm>
                    <a:off x="692331" y="2565447"/>
                    <a:ext cx="3222071" cy="620069"/>
                  </a:xfrm>
                  <a:prstGeom prst="rect">
                    <a:avLst/>
                  </a:prstGeom>
                  <a:noFill/>
                </p:spPr>
                <p:txBody>
                  <a:bodyPr wrap="square" rtlCol="0">
                    <a:spAutoFit/>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mn-ea"/>
                        <a:cs typeface="+mn-cs"/>
                      </a:rPr>
                      <a:t>Rental Assistance: </a:t>
                    </a:r>
                    <a:r>
                      <a:rPr kumimoji="0" lang="en-US" sz="1600" b="0" i="0" u="none" strike="noStrike" kern="1200" cap="none" spc="0" normalizeH="0" baseline="0" noProof="0">
                        <a:ln>
                          <a:noFill/>
                        </a:ln>
                        <a:solidFill>
                          <a:prstClr val="black"/>
                        </a:solidFill>
                        <a:effectLst/>
                        <a:uLnTx/>
                        <a:uFillTx/>
                        <a:latin typeface="Calibri"/>
                        <a:ea typeface="+mn-ea"/>
                        <a:cs typeface="+mn-cs"/>
                      </a:rPr>
                      <a:t>Rent, arrears, search, utilities, administrative</a:t>
                    </a:r>
                  </a:p>
                </p:txBody>
              </p:sp>
              <p:sp>
                <p:nvSpPr>
                  <p:cNvPr id="23" name="TextBox 22"/>
                  <p:cNvSpPr txBox="1"/>
                  <p:nvPr/>
                </p:nvSpPr>
                <p:spPr>
                  <a:xfrm>
                    <a:off x="692328" y="3322769"/>
                    <a:ext cx="3222071" cy="295271"/>
                  </a:xfrm>
                  <a:prstGeom prst="rect">
                    <a:avLst/>
                  </a:prstGeom>
                  <a:noFill/>
                </p:spPr>
                <p:txBody>
                  <a:bodyPr wrap="square" rtlCol="0">
                    <a:spAutoFit/>
                  </a:bodyPr>
                  <a:lstStyle/>
                  <a:p>
                    <a:pPr marL="0" marR="0" lvl="0" indent="0" algn="l" defTabSz="914172"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Calibri"/>
                      <a:ea typeface="+mn-ea"/>
                      <a:cs typeface="+mn-cs"/>
                    </a:endParaRPr>
                  </a:p>
                </p:txBody>
              </p:sp>
              <p:sp>
                <p:nvSpPr>
                  <p:cNvPr id="24" name="TextBox 23"/>
                  <p:cNvSpPr txBox="1"/>
                  <p:nvPr/>
                </p:nvSpPr>
                <p:spPr>
                  <a:xfrm>
                    <a:off x="692329" y="4080091"/>
                    <a:ext cx="3222071" cy="797231"/>
                  </a:xfrm>
                  <a:prstGeom prst="rect">
                    <a:avLst/>
                  </a:prstGeom>
                  <a:noFill/>
                </p:spPr>
                <p:txBody>
                  <a:bodyPr wrap="square" rtlCol="0">
                    <a:spAutoFit/>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mn-ea"/>
                        <a:cs typeface="+mn-cs"/>
                      </a:rPr>
                      <a:t>Permanent Housing: </a:t>
                    </a:r>
                    <a:r>
                      <a:rPr kumimoji="0" lang="en-US" sz="1400" b="0" i="0" u="none" strike="noStrike" kern="1200" cap="none" spc="0" normalizeH="0" baseline="0" noProof="0">
                        <a:ln>
                          <a:noFill/>
                        </a:ln>
                        <a:solidFill>
                          <a:prstClr val="black"/>
                        </a:solidFill>
                        <a:effectLst/>
                        <a:uLnTx/>
                        <a:uFillTx/>
                        <a:latin typeface="Calibri"/>
                        <a:ea typeface="+mn-ea"/>
                        <a:cs typeface="+mn-cs"/>
                      </a:rPr>
                      <a:t>Acquisition, Rehab, Construction, flexible funding pools, </a:t>
                    </a:r>
                    <a:endParaRPr kumimoji="0" lang="en-US" sz="1400" b="1" i="0" u="none" strike="noStrike" kern="1200" cap="none" spc="0" normalizeH="0" baseline="0" noProof="0">
                      <a:ln>
                        <a:noFill/>
                      </a:ln>
                      <a:solidFill>
                        <a:prstClr val="black"/>
                      </a:solidFill>
                      <a:effectLst/>
                      <a:uLnTx/>
                      <a:uFillTx/>
                      <a:latin typeface="Calibri"/>
                      <a:ea typeface="+mn-ea"/>
                      <a:cs typeface="+mn-cs"/>
                    </a:endParaRPr>
                  </a:p>
                </p:txBody>
              </p:sp>
              <p:sp>
                <p:nvSpPr>
                  <p:cNvPr id="25" name="TextBox 24"/>
                  <p:cNvSpPr txBox="1"/>
                  <p:nvPr/>
                </p:nvSpPr>
                <p:spPr>
                  <a:xfrm>
                    <a:off x="696632" y="4946918"/>
                    <a:ext cx="3222071" cy="1003920"/>
                  </a:xfrm>
                  <a:prstGeom prst="rect">
                    <a:avLst/>
                  </a:prstGeom>
                  <a:noFill/>
                </p:spPr>
                <p:txBody>
                  <a:bodyPr wrap="square" rtlCol="0">
                    <a:spAutoFit/>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mn-ea"/>
                        <a:cs typeface="+mn-cs"/>
                      </a:rPr>
                      <a:t>Services: </a:t>
                    </a:r>
                    <a:r>
                      <a:rPr kumimoji="0" lang="en-US" sz="1400" b="0" i="0" u="none" strike="noStrike" kern="1200" cap="none" spc="0" normalizeH="0" baseline="0" noProof="0">
                        <a:ln>
                          <a:noFill/>
                        </a:ln>
                        <a:solidFill>
                          <a:prstClr val="black"/>
                        </a:solidFill>
                        <a:effectLst/>
                        <a:uLnTx/>
                        <a:uFillTx/>
                        <a:latin typeface="Calibri"/>
                        <a:ea typeface="+mn-ea"/>
                        <a:cs typeface="+mn-cs"/>
                      </a:rPr>
                      <a:t>counseling, stabilization, flexible services pool, m</a:t>
                    </a:r>
                    <a:r>
                      <a:rPr kumimoji="0" lang="en-US" sz="1400" b="0" i="0" u="none" strike="noStrike" kern="1200" cap="none" spc="0" normalizeH="0" baseline="0" noProof="0" err="1">
                        <a:ln>
                          <a:noFill/>
                        </a:ln>
                        <a:solidFill>
                          <a:prstClr val="black"/>
                        </a:solidFill>
                        <a:effectLst/>
                        <a:uLnTx/>
                        <a:uFillTx/>
                        <a:latin typeface="Calibri"/>
                        <a:ea typeface="+mn-ea"/>
                        <a:cs typeface="+mn-cs"/>
                      </a:rPr>
                      <a:t>edical</a:t>
                    </a:r>
                    <a:r>
                      <a:rPr kumimoji="0" lang="en-US" sz="1400" b="0" i="0" u="none" strike="noStrike" kern="1200" cap="none" spc="0" normalizeH="0" baseline="0" noProof="0">
                        <a:ln>
                          <a:noFill/>
                        </a:ln>
                        <a:solidFill>
                          <a:prstClr val="black"/>
                        </a:solidFill>
                        <a:effectLst/>
                        <a:uLnTx/>
                        <a:uFillTx/>
                        <a:latin typeface="Calibri"/>
                        <a:ea typeface="+mn-ea"/>
                        <a:cs typeface="+mn-cs"/>
                      </a:rPr>
                      <a:t> care coordination, shelter services, supportive housing services</a:t>
                    </a:r>
                    <a:endParaRPr kumimoji="0" lang="en-US" sz="1400" b="1" i="0" u="none" strike="noStrike" kern="1200" cap="none" spc="0" normalizeH="0" baseline="0" noProof="0">
                      <a:ln>
                        <a:noFill/>
                      </a:ln>
                      <a:solidFill>
                        <a:prstClr val="black"/>
                      </a:solidFill>
                      <a:effectLst/>
                      <a:uLnTx/>
                      <a:uFillTx/>
                      <a:latin typeface="Calibri"/>
                      <a:ea typeface="+mn-ea"/>
                      <a:cs typeface="+mn-cs"/>
                    </a:endParaRPr>
                  </a:p>
                </p:txBody>
              </p:sp>
              <p:sp>
                <p:nvSpPr>
                  <p:cNvPr id="26" name="TextBox 25"/>
                  <p:cNvSpPr txBox="1"/>
                  <p:nvPr/>
                </p:nvSpPr>
                <p:spPr>
                  <a:xfrm>
                    <a:off x="705052" y="5686104"/>
                    <a:ext cx="3222071" cy="797231"/>
                  </a:xfrm>
                  <a:prstGeom prst="rect">
                    <a:avLst/>
                  </a:prstGeom>
                  <a:noFill/>
                </p:spPr>
                <p:txBody>
                  <a:bodyPr wrap="square" rtlCol="0">
                    <a:spAutoFit/>
                  </a:bodyPr>
                  <a:lstStyle/>
                  <a:p>
                    <a:pPr marL="0" marR="0" lvl="0" indent="0" algn="l" defTabSz="914172"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172"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mn-ea"/>
                        <a:cs typeface="+mn-cs"/>
                      </a:rPr>
                      <a:t>Temporary Housing: </a:t>
                    </a:r>
                    <a:r>
                      <a:rPr kumimoji="0" lang="en-US" sz="1400" b="0" i="0" u="none" strike="noStrike" kern="1200" cap="none" spc="0" normalizeH="0" baseline="0" noProof="0">
                        <a:ln>
                          <a:noFill/>
                        </a:ln>
                        <a:solidFill>
                          <a:prstClr val="black"/>
                        </a:solidFill>
                        <a:effectLst/>
                        <a:uLnTx/>
                        <a:uFillTx/>
                        <a:latin typeface="Calibri"/>
                        <a:ea typeface="+mn-ea"/>
                        <a:cs typeface="+mn-cs"/>
                      </a:rPr>
                      <a:t>Stabilization, shelter, </a:t>
                    </a:r>
                    <a:endParaRPr kumimoji="0" lang="en-US" sz="1400" b="1" i="0" u="none" strike="noStrike" kern="1200" cap="none" spc="0" normalizeH="0" baseline="0" noProof="0">
                      <a:ln>
                        <a:noFill/>
                      </a:ln>
                      <a:solidFill>
                        <a:prstClr val="black"/>
                      </a:solidFill>
                      <a:effectLst/>
                      <a:uLnTx/>
                      <a:uFillTx/>
                      <a:latin typeface="Calibri"/>
                      <a:ea typeface="+mn-ea"/>
                      <a:cs typeface="+mn-cs"/>
                    </a:endParaRPr>
                  </a:p>
                </p:txBody>
              </p:sp>
              <p:cxnSp>
                <p:nvCxnSpPr>
                  <p:cNvPr id="29" name="Straight Connector 28"/>
                  <p:cNvCxnSpPr/>
                  <p:nvPr/>
                </p:nvCxnSpPr>
                <p:spPr>
                  <a:xfrm>
                    <a:off x="783752" y="6716371"/>
                    <a:ext cx="10890083" cy="0"/>
                  </a:xfrm>
                  <a:prstGeom prst="line">
                    <a:avLst/>
                  </a:prstGeom>
                  <a:ln w="57150"/>
                </p:spPr>
                <p:style>
                  <a:lnRef idx="3">
                    <a:schemeClr val="accent4"/>
                  </a:lnRef>
                  <a:fillRef idx="0">
                    <a:schemeClr val="accent4"/>
                  </a:fillRef>
                  <a:effectRef idx="2">
                    <a:schemeClr val="accent4"/>
                  </a:effectRef>
                  <a:fontRef idx="minor">
                    <a:schemeClr val="tx1"/>
                  </a:fontRef>
                </p:style>
              </p:cxnSp>
              <p:cxnSp>
                <p:nvCxnSpPr>
                  <p:cNvPr id="66" name="Straight Connector 65"/>
                  <p:cNvCxnSpPr/>
                  <p:nvPr/>
                </p:nvCxnSpPr>
                <p:spPr>
                  <a:xfrm>
                    <a:off x="783752" y="1554953"/>
                    <a:ext cx="10890083" cy="0"/>
                  </a:xfrm>
                  <a:prstGeom prst="line">
                    <a:avLst/>
                  </a:prstGeom>
                  <a:ln w="57150"/>
                </p:spPr>
                <p:style>
                  <a:lnRef idx="3">
                    <a:schemeClr val="accent4"/>
                  </a:lnRef>
                  <a:fillRef idx="0">
                    <a:schemeClr val="accent4"/>
                  </a:fillRef>
                  <a:effectRef idx="2">
                    <a:schemeClr val="accent4"/>
                  </a:effectRef>
                  <a:fontRef idx="minor">
                    <a:schemeClr val="tx1"/>
                  </a:fontRef>
                </p:style>
              </p:cxnSp>
            </p:grpSp>
          </p:grpSp>
          <p:cxnSp>
            <p:nvCxnSpPr>
              <p:cNvPr id="68" name="Straight Connector 67"/>
              <p:cNvCxnSpPr/>
              <p:nvPr/>
            </p:nvCxnSpPr>
            <p:spPr>
              <a:xfrm>
                <a:off x="3716218" y="1871060"/>
                <a:ext cx="27006" cy="4248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070613" y="1870222"/>
                <a:ext cx="27006" cy="4248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432246" y="1870222"/>
                <a:ext cx="27006" cy="4248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762900" y="1870222"/>
                <a:ext cx="27006" cy="4248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9093554" y="1870222"/>
                <a:ext cx="27006" cy="4248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0436944" y="1870222"/>
                <a:ext cx="27006" cy="4248374"/>
              </a:xfrm>
              <a:prstGeom prst="line">
                <a:avLst/>
              </a:prstGeom>
            </p:spPr>
            <p:style>
              <a:lnRef idx="1">
                <a:schemeClr val="accent1"/>
              </a:lnRef>
              <a:fillRef idx="0">
                <a:schemeClr val="accent1"/>
              </a:fillRef>
              <a:effectRef idx="0">
                <a:schemeClr val="accent1"/>
              </a:effectRef>
              <a:fontRef idx="minor">
                <a:schemeClr val="tx1"/>
              </a:fontRef>
            </p:style>
          </p:cxnSp>
        </p:grpSp>
        <p:sp>
          <p:nvSpPr>
            <p:cNvPr id="81" name="Rectangle 80"/>
            <p:cNvSpPr/>
            <p:nvPr/>
          </p:nvSpPr>
          <p:spPr>
            <a:xfrm>
              <a:off x="5334185" y="1901291"/>
              <a:ext cx="892475" cy="1200320"/>
            </a:xfrm>
            <a:prstGeom prst="rect">
              <a:avLst/>
            </a:prstGeom>
          </p:spPr>
          <p:txBody>
            <a:bodyPr wrap="square">
              <a:spAutoFit/>
            </a:bodyPr>
            <a:lstStyle/>
            <a:p>
              <a:pPr marL="0" marR="0" lvl="0" indent="0" algn="ctr" defTabSz="914172" rtl="0" eaLnBrk="1" fontAlgn="auto" latinLnBrk="0" hangingPunct="1">
                <a:lnSpc>
                  <a:spcPct val="100000"/>
                </a:lnSpc>
                <a:spcBef>
                  <a:spcPts val="0"/>
                </a:spcBef>
                <a:spcAft>
                  <a:spcPts val="0"/>
                </a:spcAft>
                <a:buClrTx/>
                <a:buSzTx/>
                <a:buFontTx/>
                <a:buNone/>
                <a:tabLst/>
                <a:defRPr/>
              </a:pPr>
              <a:endParaRPr kumimoji="0" lang="en-US" sz="7198" b="0" i="0" u="none" strike="noStrike" kern="1200" cap="none" spc="0" normalizeH="0" baseline="0" noProof="0">
                <a:ln>
                  <a:noFill/>
                </a:ln>
                <a:solidFill>
                  <a:prstClr val="black"/>
                </a:solidFill>
                <a:effectLst/>
                <a:uLnTx/>
                <a:uFillTx/>
                <a:latin typeface="Calibri"/>
                <a:ea typeface="+mn-ea"/>
                <a:cs typeface="+mn-cs"/>
              </a:endParaRPr>
            </a:p>
          </p:txBody>
        </p:sp>
        <p:sp>
          <p:nvSpPr>
            <p:cNvPr id="82" name="Rectangle 81"/>
            <p:cNvSpPr/>
            <p:nvPr/>
          </p:nvSpPr>
          <p:spPr>
            <a:xfrm>
              <a:off x="6638301" y="1887926"/>
              <a:ext cx="892475" cy="1200320"/>
            </a:xfrm>
            <a:prstGeom prst="rect">
              <a:avLst/>
            </a:prstGeom>
          </p:spPr>
          <p:txBody>
            <a:bodyPr wrap="square">
              <a:spAutoFit/>
            </a:bodyPr>
            <a:lstStyle/>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7198" b="0" i="0" u="none" strike="noStrike" kern="1200" cap="none" spc="0" normalizeH="0" baseline="0" noProof="0">
                  <a:ln>
                    <a:noFill/>
                  </a:ln>
                  <a:solidFill>
                    <a:prstClr val="black"/>
                  </a:solidFill>
                  <a:effectLst/>
                  <a:uLnTx/>
                  <a:uFillTx/>
                  <a:latin typeface="Calibri"/>
                  <a:ea typeface="+mn-ea"/>
                  <a:cs typeface="+mn-cs"/>
                  <a:sym typeface="Wingdings" panose="05000000000000000000" pitchFamily="2" charset="2"/>
                </a:rPr>
                <a:t></a:t>
              </a:r>
              <a:endParaRPr kumimoji="0" lang="en-US" sz="7198" b="0" i="0" u="none" strike="noStrike" kern="1200" cap="none" spc="0" normalizeH="0" baseline="0" noProof="0">
                <a:ln>
                  <a:noFill/>
                </a:ln>
                <a:solidFill>
                  <a:prstClr val="black"/>
                </a:solidFill>
                <a:effectLst/>
                <a:uLnTx/>
                <a:uFillTx/>
                <a:latin typeface="Calibri"/>
                <a:ea typeface="+mn-ea"/>
                <a:cs typeface="+mn-cs"/>
              </a:endParaRPr>
            </a:p>
          </p:txBody>
        </p:sp>
      </p:grpSp>
      <p:sp>
        <p:nvSpPr>
          <p:cNvPr id="95" name="Rectangle 94"/>
          <p:cNvSpPr/>
          <p:nvPr/>
        </p:nvSpPr>
        <p:spPr>
          <a:xfrm>
            <a:off x="7964582" y="1847562"/>
            <a:ext cx="892243" cy="1200008"/>
          </a:xfrm>
          <a:prstGeom prst="rect">
            <a:avLst/>
          </a:prstGeom>
        </p:spPr>
        <p:txBody>
          <a:bodyPr wrap="square">
            <a:spAutoFit/>
          </a:bodyPr>
          <a:lstStyle/>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7198" b="0" i="0" u="none" strike="noStrike" kern="1200" cap="none" spc="0" normalizeH="0" baseline="0" noProof="0">
                <a:ln>
                  <a:noFill/>
                </a:ln>
                <a:solidFill>
                  <a:prstClr val="black"/>
                </a:solidFill>
                <a:effectLst/>
                <a:uLnTx/>
                <a:uFillTx/>
                <a:latin typeface="Calibri"/>
                <a:ea typeface="+mn-ea"/>
                <a:cs typeface="+mn-cs"/>
                <a:sym typeface="Wingdings" panose="05000000000000000000" pitchFamily="2" charset="2"/>
              </a:rPr>
              <a:t></a:t>
            </a:r>
            <a:endParaRPr kumimoji="0" lang="en-US" sz="7198" b="0" i="0" u="none" strike="noStrike" kern="1200" cap="none" spc="0" normalizeH="0" baseline="0" noProof="0">
              <a:ln>
                <a:noFill/>
              </a:ln>
              <a:solidFill>
                <a:prstClr val="black"/>
              </a:solidFill>
              <a:effectLst/>
              <a:uLnTx/>
              <a:uFillTx/>
              <a:latin typeface="Calibri"/>
              <a:ea typeface="+mn-ea"/>
              <a:cs typeface="+mn-cs"/>
            </a:endParaRPr>
          </a:p>
        </p:txBody>
      </p:sp>
      <p:sp>
        <p:nvSpPr>
          <p:cNvPr id="112" name="Rectangle 111"/>
          <p:cNvSpPr/>
          <p:nvPr/>
        </p:nvSpPr>
        <p:spPr>
          <a:xfrm>
            <a:off x="6678980" y="4480538"/>
            <a:ext cx="892243" cy="1200008"/>
          </a:xfrm>
          <a:prstGeom prst="rect">
            <a:avLst/>
          </a:prstGeom>
        </p:spPr>
        <p:txBody>
          <a:bodyPr wrap="square">
            <a:spAutoFit/>
          </a:bodyPr>
          <a:lstStyle/>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7198" b="0" i="0" u="none" strike="noStrike" kern="1200" cap="none" spc="0" normalizeH="0" baseline="0" noProof="0">
                <a:ln>
                  <a:noFill/>
                </a:ln>
                <a:solidFill>
                  <a:prstClr val="black"/>
                </a:solidFill>
                <a:effectLst/>
                <a:uLnTx/>
                <a:uFillTx/>
                <a:latin typeface="Calibri"/>
                <a:ea typeface="+mn-ea"/>
                <a:cs typeface="+mn-cs"/>
                <a:sym typeface="Wingdings" panose="05000000000000000000" pitchFamily="2" charset="2"/>
              </a:rPr>
              <a:t></a:t>
            </a:r>
            <a:endParaRPr kumimoji="0" lang="en-US" sz="7198" b="0" i="0" u="none" strike="noStrike" kern="1200" cap="none" spc="0" normalizeH="0" baseline="0" noProof="0">
              <a:ln>
                <a:noFill/>
              </a:ln>
              <a:solidFill>
                <a:prstClr val="black"/>
              </a:solidFill>
              <a:effectLst/>
              <a:uLnTx/>
              <a:uFillTx/>
              <a:latin typeface="Calibri"/>
              <a:ea typeface="+mn-ea"/>
              <a:cs typeface="+mn-cs"/>
            </a:endParaRPr>
          </a:p>
        </p:txBody>
      </p:sp>
      <p:sp>
        <p:nvSpPr>
          <p:cNvPr id="113" name="Rectangle 112"/>
          <p:cNvSpPr/>
          <p:nvPr/>
        </p:nvSpPr>
        <p:spPr>
          <a:xfrm>
            <a:off x="7961306" y="4466421"/>
            <a:ext cx="892243" cy="1200008"/>
          </a:xfrm>
          <a:prstGeom prst="rect">
            <a:avLst/>
          </a:prstGeom>
        </p:spPr>
        <p:txBody>
          <a:bodyPr wrap="square">
            <a:spAutoFit/>
          </a:bodyPr>
          <a:lstStyle/>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7198" b="0" i="0" u="none" strike="noStrike" kern="1200" cap="none" spc="0" normalizeH="0" baseline="0" noProof="0">
                <a:ln>
                  <a:noFill/>
                </a:ln>
                <a:solidFill>
                  <a:prstClr val="black"/>
                </a:solidFill>
                <a:effectLst/>
                <a:uLnTx/>
                <a:uFillTx/>
                <a:latin typeface="Calibri"/>
                <a:ea typeface="+mn-ea"/>
                <a:cs typeface="+mn-cs"/>
                <a:sym typeface="Wingdings" panose="05000000000000000000" pitchFamily="2" charset="2"/>
              </a:rPr>
              <a:t></a:t>
            </a:r>
            <a:endParaRPr kumimoji="0" lang="en-US" sz="7198" b="0" i="0" u="none" strike="noStrike" kern="1200" cap="none" spc="0" normalizeH="0" baseline="0" noProof="0">
              <a:ln>
                <a:noFill/>
              </a:ln>
              <a:solidFill>
                <a:prstClr val="black"/>
              </a:solidFill>
              <a:effectLst/>
              <a:uLnTx/>
              <a:uFillTx/>
              <a:latin typeface="Calibri"/>
              <a:ea typeface="+mn-ea"/>
              <a:cs typeface="+mn-cs"/>
            </a:endParaRPr>
          </a:p>
        </p:txBody>
      </p:sp>
      <p:sp>
        <p:nvSpPr>
          <p:cNvPr id="114" name="Rectangle 113"/>
          <p:cNvSpPr/>
          <p:nvPr/>
        </p:nvSpPr>
        <p:spPr>
          <a:xfrm>
            <a:off x="9349346" y="4545783"/>
            <a:ext cx="892243" cy="1200008"/>
          </a:xfrm>
          <a:prstGeom prst="rect">
            <a:avLst/>
          </a:prstGeom>
        </p:spPr>
        <p:txBody>
          <a:bodyPr wrap="square">
            <a:spAutoFit/>
          </a:bodyPr>
          <a:lstStyle/>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7198" b="0" i="0" u="none" strike="noStrike" kern="1200" cap="none" spc="0" normalizeH="0" baseline="0" noProof="0">
                <a:ln>
                  <a:noFill/>
                </a:ln>
                <a:solidFill>
                  <a:prstClr val="black"/>
                </a:solidFill>
                <a:effectLst/>
                <a:uLnTx/>
                <a:uFillTx/>
                <a:latin typeface="Calibri"/>
                <a:ea typeface="+mn-ea"/>
                <a:cs typeface="+mn-cs"/>
                <a:sym typeface="Wingdings" panose="05000000000000000000" pitchFamily="2" charset="2"/>
              </a:rPr>
              <a:t></a:t>
            </a:r>
            <a:endParaRPr kumimoji="0" lang="en-US" sz="7198" b="0" i="0" u="none" strike="noStrike" kern="1200" cap="none" spc="0" normalizeH="0" baseline="0" noProof="0">
              <a:ln>
                <a:noFill/>
              </a:ln>
              <a:solidFill>
                <a:prstClr val="black"/>
              </a:solidFill>
              <a:effectLst/>
              <a:uLnTx/>
              <a:uFillTx/>
              <a:latin typeface="Calibri"/>
              <a:ea typeface="+mn-ea"/>
              <a:cs typeface="+mn-cs"/>
            </a:endParaRPr>
          </a:p>
        </p:txBody>
      </p:sp>
      <p:sp>
        <p:nvSpPr>
          <p:cNvPr id="84" name="Rectangle 83"/>
          <p:cNvSpPr/>
          <p:nvPr/>
        </p:nvSpPr>
        <p:spPr>
          <a:xfrm>
            <a:off x="10732142" y="4545512"/>
            <a:ext cx="892243" cy="1200008"/>
          </a:xfrm>
          <a:prstGeom prst="rect">
            <a:avLst/>
          </a:prstGeom>
        </p:spPr>
        <p:txBody>
          <a:bodyPr wrap="square">
            <a:spAutoFit/>
          </a:bodyPr>
          <a:lstStyle/>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7198" b="0" i="0" u="none" strike="noStrike" kern="1200" cap="none" spc="0" normalizeH="0" baseline="0" noProof="0">
                <a:ln>
                  <a:noFill/>
                </a:ln>
                <a:solidFill>
                  <a:prstClr val="black"/>
                </a:solidFill>
                <a:effectLst/>
                <a:uLnTx/>
                <a:uFillTx/>
                <a:latin typeface="Calibri"/>
                <a:ea typeface="+mn-ea"/>
                <a:cs typeface="+mn-cs"/>
                <a:sym typeface="Wingdings" panose="05000000000000000000" pitchFamily="2" charset="2"/>
              </a:rPr>
              <a:t></a:t>
            </a:r>
            <a:endParaRPr kumimoji="0" lang="en-US" sz="7198" b="0" i="0" u="none" strike="noStrike" kern="1200" cap="none" spc="0" normalizeH="0" baseline="0" noProof="0">
              <a:ln>
                <a:noFill/>
              </a:ln>
              <a:solidFill>
                <a:prstClr val="black"/>
              </a:solidFill>
              <a:effectLst/>
              <a:uLnTx/>
              <a:uFillTx/>
              <a:latin typeface="Calibri"/>
              <a:ea typeface="+mn-ea"/>
              <a:cs typeface="+mn-cs"/>
            </a:endParaRPr>
          </a:p>
        </p:txBody>
      </p:sp>
      <p:pic>
        <p:nvPicPr>
          <p:cNvPr id="4" name="Picture 3"/>
          <p:cNvPicPr>
            <a:picLocks noChangeAspect="1"/>
          </p:cNvPicPr>
          <p:nvPr/>
        </p:nvPicPr>
        <p:blipFill>
          <a:blip r:embed="rId3"/>
          <a:stretch>
            <a:fillRect/>
          </a:stretch>
        </p:blipFill>
        <p:spPr>
          <a:xfrm>
            <a:off x="4961899" y="3342822"/>
            <a:ext cx="1822862" cy="1926503"/>
          </a:xfrm>
          <a:prstGeom prst="rect">
            <a:avLst/>
          </a:prstGeom>
        </p:spPr>
      </p:pic>
      <p:sp>
        <p:nvSpPr>
          <p:cNvPr id="86" name="Rectangle 85"/>
          <p:cNvSpPr/>
          <p:nvPr/>
        </p:nvSpPr>
        <p:spPr>
          <a:xfrm>
            <a:off x="10808164" y="3646878"/>
            <a:ext cx="892243" cy="1200008"/>
          </a:xfrm>
          <a:prstGeom prst="rect">
            <a:avLst/>
          </a:prstGeom>
        </p:spPr>
        <p:txBody>
          <a:bodyPr wrap="square">
            <a:spAutoFit/>
          </a:bodyPr>
          <a:lstStyle/>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7198" b="0" i="0" u="none" strike="noStrike" kern="1200" cap="none" spc="0" normalizeH="0" baseline="0" noProof="0">
                <a:ln>
                  <a:noFill/>
                </a:ln>
                <a:solidFill>
                  <a:prstClr val="black"/>
                </a:solidFill>
                <a:effectLst/>
                <a:uLnTx/>
                <a:uFillTx/>
                <a:latin typeface="Calibri"/>
                <a:ea typeface="+mn-ea"/>
                <a:cs typeface="+mn-cs"/>
                <a:sym typeface="Wingdings" panose="05000000000000000000" pitchFamily="2" charset="2"/>
              </a:rPr>
              <a:t></a:t>
            </a:r>
            <a:endParaRPr kumimoji="0" lang="en-US" sz="7198" b="0" i="0" u="none" strike="noStrike" kern="1200" cap="none" spc="0" normalizeH="0" baseline="0" noProof="0">
              <a:ln>
                <a:noFill/>
              </a:ln>
              <a:solidFill>
                <a:prstClr val="black"/>
              </a:solidFill>
              <a:effectLst/>
              <a:uLnTx/>
              <a:uFillTx/>
              <a:latin typeface="Calibri"/>
              <a:ea typeface="+mn-ea"/>
              <a:cs typeface="+mn-cs"/>
            </a:endParaRPr>
          </a:p>
        </p:txBody>
      </p:sp>
      <p:sp>
        <p:nvSpPr>
          <p:cNvPr id="87" name="Rectangle 86"/>
          <p:cNvSpPr/>
          <p:nvPr/>
        </p:nvSpPr>
        <p:spPr>
          <a:xfrm>
            <a:off x="3948224" y="1927092"/>
            <a:ext cx="892243" cy="1200008"/>
          </a:xfrm>
          <a:prstGeom prst="rect">
            <a:avLst/>
          </a:prstGeom>
        </p:spPr>
        <p:txBody>
          <a:bodyPr wrap="square">
            <a:spAutoFit/>
          </a:bodyPr>
          <a:lstStyle/>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7198" b="0" i="0" u="none" strike="noStrike" kern="1200" cap="none" spc="0" normalizeH="0" baseline="0" noProof="0">
                <a:ln>
                  <a:noFill/>
                </a:ln>
                <a:solidFill>
                  <a:prstClr val="black"/>
                </a:solidFill>
                <a:effectLst/>
                <a:uLnTx/>
                <a:uFillTx/>
                <a:latin typeface="Calibri"/>
                <a:ea typeface="+mn-ea"/>
                <a:cs typeface="+mn-cs"/>
                <a:sym typeface="Wingdings" panose="05000000000000000000" pitchFamily="2" charset="2"/>
              </a:rPr>
              <a:t></a:t>
            </a:r>
            <a:endParaRPr kumimoji="0" lang="en-US" sz="7198" b="0" i="0" u="none" strike="noStrike" kern="1200" cap="none" spc="0" normalizeH="0" baseline="0" noProof="0">
              <a:ln>
                <a:noFill/>
              </a:ln>
              <a:solidFill>
                <a:prstClr val="black"/>
              </a:solidFill>
              <a:effectLst/>
              <a:uLnTx/>
              <a:uFillTx/>
              <a:latin typeface="Calibri"/>
              <a:ea typeface="+mn-ea"/>
              <a:cs typeface="+mn-cs"/>
            </a:endParaRPr>
          </a:p>
        </p:txBody>
      </p:sp>
      <p:sp>
        <p:nvSpPr>
          <p:cNvPr id="97" name="Rectangle 96"/>
          <p:cNvSpPr/>
          <p:nvPr/>
        </p:nvSpPr>
        <p:spPr>
          <a:xfrm>
            <a:off x="4001609" y="4513412"/>
            <a:ext cx="892243" cy="1200008"/>
          </a:xfrm>
          <a:prstGeom prst="rect">
            <a:avLst/>
          </a:prstGeom>
        </p:spPr>
        <p:txBody>
          <a:bodyPr wrap="square">
            <a:spAutoFit/>
          </a:bodyPr>
          <a:lstStyle/>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7198" b="0" i="0" u="none" strike="noStrike" kern="1200" cap="none" spc="0" normalizeH="0" baseline="0" noProof="0">
                <a:ln>
                  <a:noFill/>
                </a:ln>
                <a:solidFill>
                  <a:prstClr val="black"/>
                </a:solidFill>
                <a:effectLst/>
                <a:uLnTx/>
                <a:uFillTx/>
                <a:latin typeface="Calibri"/>
                <a:ea typeface="+mn-ea"/>
                <a:cs typeface="+mn-cs"/>
                <a:sym typeface="Wingdings" panose="05000000000000000000" pitchFamily="2" charset="2"/>
              </a:rPr>
              <a:t></a:t>
            </a:r>
            <a:endParaRPr kumimoji="0" lang="en-US" sz="7198" b="0" i="0" u="none" strike="noStrike" kern="1200" cap="none" spc="0" normalizeH="0" baseline="0" noProof="0">
              <a:ln>
                <a:noFill/>
              </a:ln>
              <a:solidFill>
                <a:prstClr val="black"/>
              </a:solidFill>
              <a:effectLst/>
              <a:uLnTx/>
              <a:uFillTx/>
              <a:latin typeface="Calibri"/>
              <a:ea typeface="+mn-ea"/>
              <a:cs typeface="+mn-cs"/>
            </a:endParaRPr>
          </a:p>
        </p:txBody>
      </p:sp>
      <p:pic>
        <p:nvPicPr>
          <p:cNvPr id="6" name="Picture 5"/>
          <p:cNvPicPr>
            <a:picLocks noChangeAspect="1"/>
          </p:cNvPicPr>
          <p:nvPr/>
        </p:nvPicPr>
        <p:blipFill>
          <a:blip r:embed="rId4"/>
          <a:stretch>
            <a:fillRect/>
          </a:stretch>
        </p:blipFill>
        <p:spPr>
          <a:xfrm rot="21068350">
            <a:off x="6210658" y="3354563"/>
            <a:ext cx="1822862" cy="1926503"/>
          </a:xfrm>
          <a:prstGeom prst="rect">
            <a:avLst/>
          </a:prstGeom>
        </p:spPr>
      </p:pic>
      <p:sp>
        <p:nvSpPr>
          <p:cNvPr id="98" name="Rectangle 97"/>
          <p:cNvSpPr/>
          <p:nvPr/>
        </p:nvSpPr>
        <p:spPr>
          <a:xfrm>
            <a:off x="6606132" y="5413885"/>
            <a:ext cx="892243" cy="1200008"/>
          </a:xfrm>
          <a:prstGeom prst="rect">
            <a:avLst/>
          </a:prstGeom>
        </p:spPr>
        <p:txBody>
          <a:bodyPr wrap="square">
            <a:spAutoFit/>
          </a:bodyPr>
          <a:lstStyle/>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7198" b="0" i="0" u="none" strike="noStrike" kern="1200" cap="none" spc="0" normalizeH="0" baseline="0" noProof="0">
                <a:ln>
                  <a:noFill/>
                </a:ln>
                <a:solidFill>
                  <a:prstClr val="black"/>
                </a:solidFill>
                <a:effectLst/>
                <a:uLnTx/>
                <a:uFillTx/>
                <a:latin typeface="Calibri"/>
                <a:ea typeface="+mn-ea"/>
                <a:cs typeface="+mn-cs"/>
                <a:sym typeface="Wingdings" panose="05000000000000000000" pitchFamily="2" charset="2"/>
              </a:rPr>
              <a:t></a:t>
            </a:r>
            <a:endParaRPr kumimoji="0" lang="en-US" sz="7198" b="0" i="0" u="none" strike="noStrike" kern="1200" cap="none" spc="0" normalizeH="0" baseline="0" noProof="0">
              <a:ln>
                <a:noFill/>
              </a:ln>
              <a:solidFill>
                <a:prstClr val="black"/>
              </a:solidFill>
              <a:effectLst/>
              <a:uLnTx/>
              <a:uFillTx/>
              <a:latin typeface="Calibri"/>
              <a:ea typeface="+mn-ea"/>
              <a:cs typeface="+mn-cs"/>
            </a:endParaRPr>
          </a:p>
        </p:txBody>
      </p:sp>
      <p:pic>
        <p:nvPicPr>
          <p:cNvPr id="99" name="Picture 98"/>
          <p:cNvPicPr>
            <a:picLocks noChangeAspect="1"/>
          </p:cNvPicPr>
          <p:nvPr/>
        </p:nvPicPr>
        <p:blipFill>
          <a:blip r:embed="rId3"/>
          <a:stretch>
            <a:fillRect/>
          </a:stretch>
        </p:blipFill>
        <p:spPr>
          <a:xfrm>
            <a:off x="4965747" y="4260475"/>
            <a:ext cx="1822862" cy="1926503"/>
          </a:xfrm>
          <a:prstGeom prst="rect">
            <a:avLst/>
          </a:prstGeom>
        </p:spPr>
      </p:pic>
      <p:sp>
        <p:nvSpPr>
          <p:cNvPr id="8" name="Rectangle 7"/>
          <p:cNvSpPr/>
          <p:nvPr/>
        </p:nvSpPr>
        <p:spPr>
          <a:xfrm>
            <a:off x="316666" y="2854821"/>
            <a:ext cx="3375396" cy="892552"/>
          </a:xfrm>
          <a:prstGeom prst="rect">
            <a:avLst/>
          </a:prstGeom>
        </p:spPr>
        <p:txBody>
          <a:bodyPr wrap="square">
            <a:spAutoFit/>
          </a:bodyPr>
          <a:lstStyle/>
          <a:p>
            <a:pPr marL="0" marR="0" lvl="0" indent="0" algn="l" defTabSz="914172"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Planning &amp; Data: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Technical assistance, data collection, capacity building, workforce</a:t>
            </a: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Rectangle 100"/>
          <p:cNvSpPr/>
          <p:nvPr/>
        </p:nvSpPr>
        <p:spPr>
          <a:xfrm>
            <a:off x="6647089" y="2786043"/>
            <a:ext cx="892243" cy="1200008"/>
          </a:xfrm>
          <a:prstGeom prst="rect">
            <a:avLst/>
          </a:prstGeom>
        </p:spPr>
        <p:txBody>
          <a:bodyPr wrap="square">
            <a:spAutoFit/>
          </a:bodyPr>
          <a:lstStyle/>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7198" b="0" i="0" u="none" strike="noStrike" kern="1200" cap="none" spc="0" normalizeH="0" baseline="0" noProof="0">
                <a:ln>
                  <a:noFill/>
                </a:ln>
                <a:solidFill>
                  <a:prstClr val="black"/>
                </a:solidFill>
                <a:effectLst/>
                <a:uLnTx/>
                <a:uFillTx/>
                <a:latin typeface="Calibri"/>
                <a:ea typeface="+mn-ea"/>
                <a:cs typeface="+mn-cs"/>
                <a:sym typeface="Wingdings" panose="05000000000000000000" pitchFamily="2" charset="2"/>
              </a:rPr>
              <a:t></a:t>
            </a:r>
            <a:endParaRPr kumimoji="0" lang="en-US" sz="7198" b="0" i="0" u="none" strike="noStrike" kern="1200" cap="none" spc="0" normalizeH="0" baseline="0" noProof="0">
              <a:ln>
                <a:noFill/>
              </a:ln>
              <a:solidFill>
                <a:prstClr val="black"/>
              </a:solidFill>
              <a:effectLst/>
              <a:uLnTx/>
              <a:uFillTx/>
              <a:latin typeface="Calibri"/>
              <a:ea typeface="+mn-ea"/>
              <a:cs typeface="+mn-cs"/>
            </a:endParaRPr>
          </a:p>
        </p:txBody>
      </p:sp>
      <p:sp>
        <p:nvSpPr>
          <p:cNvPr id="102" name="Rectangle 101"/>
          <p:cNvSpPr/>
          <p:nvPr/>
        </p:nvSpPr>
        <p:spPr>
          <a:xfrm>
            <a:off x="9317789" y="1948602"/>
            <a:ext cx="892243" cy="1200008"/>
          </a:xfrm>
          <a:prstGeom prst="rect">
            <a:avLst/>
          </a:prstGeom>
        </p:spPr>
        <p:txBody>
          <a:bodyPr wrap="square">
            <a:spAutoFit/>
          </a:bodyPr>
          <a:lstStyle/>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7198" b="0" i="0" u="none" strike="noStrike" kern="1200" cap="none" spc="0" normalizeH="0" baseline="0" noProof="0">
                <a:ln>
                  <a:noFill/>
                </a:ln>
                <a:solidFill>
                  <a:prstClr val="black"/>
                </a:solidFill>
                <a:effectLst/>
                <a:uLnTx/>
                <a:uFillTx/>
                <a:latin typeface="Calibri"/>
                <a:ea typeface="+mn-ea"/>
                <a:cs typeface="+mn-cs"/>
                <a:sym typeface="Wingdings" panose="05000000000000000000" pitchFamily="2" charset="2"/>
              </a:rPr>
              <a:t></a:t>
            </a:r>
            <a:endParaRPr kumimoji="0" lang="en-US" sz="7198" b="0" i="0" u="none" strike="noStrike" kern="1200" cap="none" spc="0" normalizeH="0" baseline="0" noProof="0">
              <a:ln>
                <a:noFill/>
              </a:ln>
              <a:solidFill>
                <a:prstClr val="black"/>
              </a:solidFill>
              <a:effectLst/>
              <a:uLnTx/>
              <a:uFillTx/>
              <a:latin typeface="Calibri"/>
              <a:ea typeface="+mn-ea"/>
              <a:cs typeface="+mn-cs"/>
            </a:endParaRPr>
          </a:p>
        </p:txBody>
      </p:sp>
      <p:pic>
        <p:nvPicPr>
          <p:cNvPr id="11" name="Picture 10"/>
          <p:cNvPicPr>
            <a:picLocks noChangeAspect="1"/>
          </p:cNvPicPr>
          <p:nvPr/>
        </p:nvPicPr>
        <p:blipFill>
          <a:blip r:embed="rId3"/>
          <a:stretch>
            <a:fillRect/>
          </a:stretch>
        </p:blipFill>
        <p:spPr>
          <a:xfrm>
            <a:off x="5184569" y="2465748"/>
            <a:ext cx="1822862" cy="1926503"/>
          </a:xfrm>
          <a:prstGeom prst="rect">
            <a:avLst/>
          </a:prstGeom>
        </p:spPr>
      </p:pic>
      <p:sp>
        <p:nvSpPr>
          <p:cNvPr id="103" name="Rectangle 102"/>
          <p:cNvSpPr/>
          <p:nvPr/>
        </p:nvSpPr>
        <p:spPr>
          <a:xfrm>
            <a:off x="5234877" y="5395739"/>
            <a:ext cx="892243" cy="1200008"/>
          </a:xfrm>
          <a:prstGeom prst="rect">
            <a:avLst/>
          </a:prstGeom>
        </p:spPr>
        <p:txBody>
          <a:bodyPr wrap="square">
            <a:spAutoFit/>
          </a:bodyPr>
          <a:lstStyle/>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7198" b="0" i="0" u="none" strike="noStrike" kern="1200" cap="none" spc="0" normalizeH="0" baseline="0" noProof="0">
                <a:ln>
                  <a:noFill/>
                </a:ln>
                <a:solidFill>
                  <a:prstClr val="black"/>
                </a:solidFill>
                <a:effectLst/>
                <a:uLnTx/>
                <a:uFillTx/>
                <a:latin typeface="Calibri"/>
                <a:ea typeface="+mn-ea"/>
                <a:cs typeface="+mn-cs"/>
                <a:sym typeface="Wingdings" panose="05000000000000000000" pitchFamily="2" charset="2"/>
              </a:rPr>
              <a:t></a:t>
            </a:r>
            <a:endParaRPr kumimoji="0" lang="en-US" sz="7198" b="0" i="0" u="none" strike="noStrike" kern="1200" cap="none" spc="0" normalizeH="0" baseline="0" noProof="0">
              <a:ln>
                <a:noFill/>
              </a:ln>
              <a:solidFill>
                <a:prstClr val="black"/>
              </a:solidFill>
              <a:effectLst/>
              <a:uLnTx/>
              <a:uFillTx/>
              <a:latin typeface="Calibri"/>
              <a:ea typeface="+mn-ea"/>
              <a:cs typeface="+mn-cs"/>
            </a:endParaRPr>
          </a:p>
        </p:txBody>
      </p:sp>
      <p:pic>
        <p:nvPicPr>
          <p:cNvPr id="104" name="Picture 103"/>
          <p:cNvPicPr>
            <a:picLocks noChangeAspect="1"/>
          </p:cNvPicPr>
          <p:nvPr/>
        </p:nvPicPr>
        <p:blipFill>
          <a:blip r:embed="rId3"/>
          <a:stretch>
            <a:fillRect/>
          </a:stretch>
        </p:blipFill>
        <p:spPr>
          <a:xfrm>
            <a:off x="4869311" y="1592162"/>
            <a:ext cx="1822862" cy="1926503"/>
          </a:xfrm>
          <a:prstGeom prst="rect">
            <a:avLst/>
          </a:prstGeom>
        </p:spPr>
      </p:pic>
      <p:pic>
        <p:nvPicPr>
          <p:cNvPr id="12" name="Picture 11"/>
          <p:cNvPicPr>
            <a:picLocks noChangeAspect="1"/>
          </p:cNvPicPr>
          <p:nvPr/>
        </p:nvPicPr>
        <p:blipFill>
          <a:blip r:embed="rId5"/>
          <a:stretch>
            <a:fillRect/>
          </a:stretch>
        </p:blipFill>
        <p:spPr>
          <a:xfrm>
            <a:off x="10271393" y="2556448"/>
            <a:ext cx="1822862" cy="1926503"/>
          </a:xfrm>
          <a:prstGeom prst="rect">
            <a:avLst/>
          </a:prstGeom>
        </p:spPr>
      </p:pic>
      <p:pic>
        <p:nvPicPr>
          <p:cNvPr id="108" name="Picture 107"/>
          <p:cNvPicPr>
            <a:picLocks noChangeAspect="1"/>
          </p:cNvPicPr>
          <p:nvPr/>
        </p:nvPicPr>
        <p:blipFill>
          <a:blip r:embed="rId5"/>
          <a:stretch>
            <a:fillRect/>
          </a:stretch>
        </p:blipFill>
        <p:spPr>
          <a:xfrm>
            <a:off x="10348968" y="5125929"/>
            <a:ext cx="1822862" cy="1926503"/>
          </a:xfrm>
          <a:prstGeom prst="rect">
            <a:avLst/>
          </a:prstGeom>
        </p:spPr>
      </p:pic>
      <p:sp>
        <p:nvSpPr>
          <p:cNvPr id="117" name="Rectangle 116"/>
          <p:cNvSpPr/>
          <p:nvPr/>
        </p:nvSpPr>
        <p:spPr>
          <a:xfrm>
            <a:off x="9530145" y="2867655"/>
            <a:ext cx="892243" cy="1200008"/>
          </a:xfrm>
          <a:prstGeom prst="rect">
            <a:avLst/>
          </a:prstGeom>
        </p:spPr>
        <p:txBody>
          <a:bodyPr wrap="square">
            <a:spAutoFit/>
          </a:bodyPr>
          <a:lstStyle/>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7198" b="0" i="0" u="none" strike="noStrike" kern="1200" cap="none" spc="0" normalizeH="0" baseline="0" noProof="0">
                <a:ln>
                  <a:noFill/>
                </a:ln>
                <a:solidFill>
                  <a:prstClr val="black"/>
                </a:solidFill>
                <a:effectLst/>
                <a:uLnTx/>
                <a:uFillTx/>
                <a:latin typeface="Calibri"/>
                <a:ea typeface="+mn-ea"/>
                <a:cs typeface="+mn-cs"/>
                <a:sym typeface="Wingdings" panose="05000000000000000000" pitchFamily="2" charset="2"/>
              </a:rPr>
              <a:t></a:t>
            </a:r>
            <a:endParaRPr kumimoji="0" lang="en-US" sz="7198" b="0" i="0" u="none" strike="noStrike" kern="1200" cap="none" spc="0" normalizeH="0" baseline="0" noProof="0">
              <a:ln>
                <a:noFill/>
              </a:ln>
              <a:solidFill>
                <a:prstClr val="black"/>
              </a:solidFill>
              <a:effectLst/>
              <a:uLnTx/>
              <a:uFillTx/>
              <a:latin typeface="Calibri"/>
              <a:ea typeface="+mn-ea"/>
              <a:cs typeface="+mn-cs"/>
            </a:endParaRPr>
          </a:p>
        </p:txBody>
      </p:sp>
      <p:pic>
        <p:nvPicPr>
          <p:cNvPr id="13" name="Picture 12"/>
          <p:cNvPicPr>
            <a:picLocks noChangeAspect="1"/>
          </p:cNvPicPr>
          <p:nvPr/>
        </p:nvPicPr>
        <p:blipFill>
          <a:blip r:embed="rId6"/>
          <a:stretch>
            <a:fillRect/>
          </a:stretch>
        </p:blipFill>
        <p:spPr>
          <a:xfrm>
            <a:off x="8931613" y="3373838"/>
            <a:ext cx="1822862" cy="1926503"/>
          </a:xfrm>
          <a:prstGeom prst="rect">
            <a:avLst/>
          </a:prstGeom>
        </p:spPr>
      </p:pic>
      <p:sp>
        <p:nvSpPr>
          <p:cNvPr id="118" name="Rectangle 117"/>
          <p:cNvSpPr/>
          <p:nvPr/>
        </p:nvSpPr>
        <p:spPr>
          <a:xfrm>
            <a:off x="9389630" y="5387100"/>
            <a:ext cx="892243" cy="1200008"/>
          </a:xfrm>
          <a:prstGeom prst="rect">
            <a:avLst/>
          </a:prstGeom>
        </p:spPr>
        <p:txBody>
          <a:bodyPr wrap="square">
            <a:spAutoFit/>
          </a:bodyPr>
          <a:lstStyle/>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7198" b="0" i="0" u="none" strike="noStrike" kern="1200" cap="none" spc="0" normalizeH="0" baseline="0" noProof="0">
                <a:ln>
                  <a:noFill/>
                </a:ln>
                <a:solidFill>
                  <a:prstClr val="black"/>
                </a:solidFill>
                <a:effectLst/>
                <a:uLnTx/>
                <a:uFillTx/>
                <a:latin typeface="Calibri"/>
                <a:ea typeface="+mn-ea"/>
                <a:cs typeface="+mn-cs"/>
                <a:sym typeface="Wingdings" panose="05000000000000000000" pitchFamily="2" charset="2"/>
              </a:rPr>
              <a:t></a:t>
            </a:r>
            <a:endParaRPr kumimoji="0" lang="en-US" sz="7198" b="0" i="0" u="none" strike="noStrike" kern="1200" cap="none" spc="0" normalizeH="0" baseline="0" noProof="0">
              <a:ln>
                <a:noFill/>
              </a:ln>
              <a:solidFill>
                <a:prstClr val="black"/>
              </a:solidFill>
              <a:effectLst/>
              <a:uLnTx/>
              <a:uFillTx/>
              <a:latin typeface="Calibri"/>
              <a:ea typeface="+mn-ea"/>
              <a:cs typeface="+mn-cs"/>
            </a:endParaRPr>
          </a:p>
        </p:txBody>
      </p:sp>
      <p:sp>
        <p:nvSpPr>
          <p:cNvPr id="119" name="Rectangle 118"/>
          <p:cNvSpPr/>
          <p:nvPr/>
        </p:nvSpPr>
        <p:spPr>
          <a:xfrm>
            <a:off x="4026589" y="5395739"/>
            <a:ext cx="892243" cy="1200008"/>
          </a:xfrm>
          <a:prstGeom prst="rect">
            <a:avLst/>
          </a:prstGeom>
        </p:spPr>
        <p:txBody>
          <a:bodyPr wrap="square">
            <a:spAutoFit/>
          </a:bodyPr>
          <a:lstStyle/>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7198" b="0" i="0" u="none" strike="noStrike" kern="1200" cap="none" spc="0" normalizeH="0" baseline="0" noProof="0">
                <a:ln>
                  <a:noFill/>
                </a:ln>
                <a:solidFill>
                  <a:prstClr val="black"/>
                </a:solidFill>
                <a:effectLst/>
                <a:uLnTx/>
                <a:uFillTx/>
                <a:latin typeface="Calibri"/>
                <a:ea typeface="+mn-ea"/>
                <a:cs typeface="+mn-cs"/>
                <a:sym typeface="Wingdings" panose="05000000000000000000" pitchFamily="2" charset="2"/>
              </a:rPr>
              <a:t></a:t>
            </a:r>
            <a:endParaRPr kumimoji="0" lang="en-US" sz="7198"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0251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3DE4AC-5C83-E192-1B18-B28591C35247}"/>
              </a:ext>
            </a:extLst>
          </p:cNvPr>
          <p:cNvPicPr>
            <a:picLocks noChangeAspect="1"/>
          </p:cNvPicPr>
          <p:nvPr/>
        </p:nvPicPr>
        <p:blipFill>
          <a:blip r:embed="rId2"/>
          <a:stretch>
            <a:fillRect/>
          </a:stretch>
        </p:blipFill>
        <p:spPr>
          <a:xfrm>
            <a:off x="190920" y="86540"/>
            <a:ext cx="11897248" cy="6404695"/>
          </a:xfrm>
          <a:prstGeom prst="rect">
            <a:avLst/>
          </a:prstGeom>
        </p:spPr>
      </p:pic>
    </p:spTree>
    <p:extLst>
      <p:ext uri="{BB962C8B-B14F-4D97-AF65-F5344CB8AC3E}">
        <p14:creationId xmlns:p14="http://schemas.microsoft.com/office/powerpoint/2010/main" val="4286624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3FD03-9739-FCB5-D97F-CCC1BF051357}"/>
              </a:ext>
            </a:extLst>
          </p:cNvPr>
          <p:cNvSpPr>
            <a:spLocks noGrp="1"/>
          </p:cNvSpPr>
          <p:nvPr>
            <p:ph type="title"/>
          </p:nvPr>
        </p:nvSpPr>
        <p:spPr>
          <a:xfrm>
            <a:off x="2231136" y="289443"/>
            <a:ext cx="7729728" cy="587120"/>
          </a:xfrm>
        </p:spPr>
        <p:txBody>
          <a:bodyPr>
            <a:normAutofit/>
          </a:bodyPr>
          <a:lstStyle/>
          <a:p>
            <a:r>
              <a:rPr lang="en-US" dirty="0"/>
              <a:t>Medicaid coordination</a:t>
            </a:r>
          </a:p>
        </p:txBody>
      </p:sp>
      <p:sp>
        <p:nvSpPr>
          <p:cNvPr id="3" name="Content Placeholder 2">
            <a:extLst>
              <a:ext uri="{FF2B5EF4-FFF2-40B4-BE49-F238E27FC236}">
                <a16:creationId xmlns:a16="http://schemas.microsoft.com/office/drawing/2014/main" id="{F172BC99-BEF7-46EC-3FB8-BF0CEC345C77}"/>
              </a:ext>
            </a:extLst>
          </p:cNvPr>
          <p:cNvSpPr>
            <a:spLocks noGrp="1"/>
          </p:cNvSpPr>
          <p:nvPr>
            <p:ph idx="1"/>
          </p:nvPr>
        </p:nvSpPr>
        <p:spPr>
          <a:xfrm>
            <a:off x="200696" y="1020859"/>
            <a:ext cx="6454051" cy="5467258"/>
          </a:xfrm>
          <a:ln w="28575">
            <a:solidFill>
              <a:schemeClr val="tx1"/>
            </a:solidFill>
          </a:ln>
        </p:spPr>
        <p:txBody>
          <a:bodyPr>
            <a:normAutofit fontScale="70000" lnSpcReduction="20000"/>
          </a:bodyPr>
          <a:lstStyle/>
          <a:p>
            <a:r>
              <a:rPr lang="en-US" dirty="0"/>
              <a:t>Health Care recognizes impact of Social Determinants of Health Impacts.  Account for up to 80% of health costs</a:t>
            </a:r>
          </a:p>
          <a:p>
            <a:r>
              <a:rPr lang="en-US" dirty="0"/>
              <a:t>Housing has been demonstrated to reduce health care spend</a:t>
            </a:r>
          </a:p>
          <a:p>
            <a:pPr lvl="1"/>
            <a:r>
              <a:rPr lang="en-US" dirty="0">
                <a:hlinkClick r:id="rId2"/>
              </a:rPr>
              <a:t>https://www.azahcccs.gov/Resources/Downloads/1115Waiver/AddressingHealthcareAndHousing_Infographic.pdf</a:t>
            </a:r>
            <a:endParaRPr lang="en-US" dirty="0"/>
          </a:p>
          <a:p>
            <a:r>
              <a:rPr lang="en-US" dirty="0"/>
              <a:t>Current Opportunities: </a:t>
            </a:r>
          </a:p>
          <a:p>
            <a:pPr lvl="1"/>
            <a:r>
              <a:rPr lang="en-US" dirty="0"/>
              <a:t>Licensed Providers (PSH Services)</a:t>
            </a:r>
          </a:p>
          <a:p>
            <a:pPr lvl="1"/>
            <a:r>
              <a:rPr lang="en-US" dirty="0"/>
              <a:t>CSA</a:t>
            </a:r>
          </a:p>
          <a:p>
            <a:pPr lvl="1"/>
            <a:r>
              <a:rPr lang="en-US" dirty="0"/>
              <a:t>Grants</a:t>
            </a:r>
          </a:p>
          <a:p>
            <a:r>
              <a:rPr lang="en-US" dirty="0"/>
              <a:t>Future: Housing and Health Opportunities (H2O) 1115 Waiver</a:t>
            </a:r>
          </a:p>
          <a:p>
            <a:pPr lvl="1"/>
            <a:r>
              <a:rPr lang="en-US" sz="1400" dirty="0">
                <a:hlinkClick r:id="rId3"/>
              </a:rPr>
              <a:t>https://www.azahcccs.gov/Resources/Federal/HousingWaiverRequest.html</a:t>
            </a:r>
            <a:endParaRPr lang="en-US" sz="1400" dirty="0"/>
          </a:p>
          <a:p>
            <a:pPr lvl="1"/>
            <a:r>
              <a:rPr lang="en-US" sz="1400" u="sng" dirty="0"/>
              <a:t>Proposed Services</a:t>
            </a:r>
          </a:p>
          <a:p>
            <a:pPr marL="457200" lvl="2" indent="0">
              <a:buNone/>
            </a:pPr>
            <a:r>
              <a:rPr lang="en-US" sz="1400" dirty="0"/>
              <a:t>-Outreach		-Bridge/Transitional Housing</a:t>
            </a:r>
          </a:p>
          <a:p>
            <a:pPr marL="457200" lvl="2" indent="0">
              <a:buNone/>
            </a:pPr>
            <a:r>
              <a:rPr lang="en-US" sz="1400" dirty="0"/>
              <a:t>-Move In Expenses		-Eviction Prevention</a:t>
            </a:r>
          </a:p>
          <a:p>
            <a:pPr marL="457200" lvl="2" indent="0">
              <a:buNone/>
            </a:pPr>
            <a:r>
              <a:rPr lang="en-US" sz="1400" dirty="0"/>
              <a:t>-Expanded population	-Home Modification</a:t>
            </a:r>
          </a:p>
          <a:p>
            <a:pPr marL="457200" lvl="2" indent="0">
              <a:buNone/>
            </a:pPr>
            <a:r>
              <a:rPr lang="en-US" sz="1400" dirty="0"/>
              <a:t>-Potential CBO participation			</a:t>
            </a:r>
          </a:p>
          <a:p>
            <a:pPr lvl="1"/>
            <a:endParaRPr lang="en-US" dirty="0"/>
          </a:p>
          <a:p>
            <a:pPr lvl="1"/>
            <a:endParaRPr lang="en-US" dirty="0"/>
          </a:p>
          <a:p>
            <a:pPr lvl="1"/>
            <a:endParaRPr lang="en-US" dirty="0"/>
          </a:p>
          <a:p>
            <a:endParaRPr lang="en-US" dirty="0"/>
          </a:p>
        </p:txBody>
      </p:sp>
      <p:pic>
        <p:nvPicPr>
          <p:cNvPr id="1026" name="Picture 2">
            <a:extLst>
              <a:ext uri="{FF2B5EF4-FFF2-40B4-BE49-F238E27FC236}">
                <a16:creationId xmlns:a16="http://schemas.microsoft.com/office/drawing/2014/main" id="{7D0ECA33-462D-08C2-D568-FEA40B6787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2406" y="1693198"/>
            <a:ext cx="4939544" cy="3624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2677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AE0C0B2A-3FD1-4235-A16E-0ED1E028A9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9494E066-0146-46E9-BAF1-C33240ABA2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10127693" y="4178240"/>
            <a:ext cx="633413" cy="1862138"/>
            <a:chOff x="5959192" y="333389"/>
            <a:chExt cx="633413" cy="1862138"/>
          </a:xfrm>
        </p:grpSpPr>
        <p:grpSp>
          <p:nvGrpSpPr>
            <p:cNvPr id="14" name="Group 13">
              <a:extLst>
                <a:ext uri="{FF2B5EF4-FFF2-40B4-BE49-F238E27FC236}">
                  <a16:creationId xmlns:a16="http://schemas.microsoft.com/office/drawing/2014/main" id="{B02BD80B-C499-4DAC-9580-575B04F8658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6" name="Freeform 68">
                <a:extLst>
                  <a:ext uri="{FF2B5EF4-FFF2-40B4-BE49-F238E27FC236}">
                    <a16:creationId xmlns:a16="http://schemas.microsoft.com/office/drawing/2014/main" id="{CCF069F3-858C-4C67-90C2-46017C3D4C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69">
                <a:extLst>
                  <a:ext uri="{FF2B5EF4-FFF2-40B4-BE49-F238E27FC236}">
                    <a16:creationId xmlns:a16="http://schemas.microsoft.com/office/drawing/2014/main" id="{8A1FFA52-DFA8-4A81-8A85-50BE13257F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5" name="Line 70">
              <a:extLst>
                <a:ext uri="{FF2B5EF4-FFF2-40B4-BE49-F238E27FC236}">
                  <a16:creationId xmlns:a16="http://schemas.microsoft.com/office/drawing/2014/main" id="{BAEDA471-60CB-4A0C-B9AD-B2B3C51EA2FD}"/>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useBgFill="1">
        <p:nvSpPr>
          <p:cNvPr id="19" name="Rectangle 18">
            <a:extLst>
              <a:ext uri="{FF2B5EF4-FFF2-40B4-BE49-F238E27FC236}">
                <a16:creationId xmlns:a16="http://schemas.microsoft.com/office/drawing/2014/main" id="{3011B0B3-5679-4759-90B8-3B908C4CB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32E97E5C-7A5F-424E-AAE4-654396E9079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5826000" y="1392239"/>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21FFB523-3245-AE51-0C13-F3C48FEAC06F}"/>
              </a:ext>
            </a:extLst>
          </p:cNvPr>
          <p:cNvPicPr>
            <a:picLocks noGrp="1" noChangeAspect="1"/>
          </p:cNvPicPr>
          <p:nvPr>
            <p:ph idx="1"/>
          </p:nvPr>
        </p:nvPicPr>
        <p:blipFill>
          <a:blip r:embed="rId2"/>
          <a:stretch>
            <a:fillRect/>
          </a:stretch>
        </p:blipFill>
        <p:spPr>
          <a:xfrm>
            <a:off x="541339" y="3347697"/>
            <a:ext cx="3524400" cy="2463149"/>
          </a:xfrm>
          <a:prstGeom prst="rect">
            <a:avLst/>
          </a:prstGeom>
        </p:spPr>
      </p:pic>
      <p:pic>
        <p:nvPicPr>
          <p:cNvPr id="6" name="Picture 5">
            <a:extLst>
              <a:ext uri="{FF2B5EF4-FFF2-40B4-BE49-F238E27FC236}">
                <a16:creationId xmlns:a16="http://schemas.microsoft.com/office/drawing/2014/main" id="{9B48F5F4-84E8-FCF2-AB3B-6F5BCFD1F1EE}"/>
              </a:ext>
            </a:extLst>
          </p:cNvPr>
          <p:cNvPicPr>
            <a:picLocks noChangeAspect="1"/>
          </p:cNvPicPr>
          <p:nvPr/>
        </p:nvPicPr>
        <p:blipFill>
          <a:blip r:embed="rId3"/>
          <a:stretch>
            <a:fillRect/>
          </a:stretch>
        </p:blipFill>
        <p:spPr>
          <a:xfrm>
            <a:off x="4333975" y="3410856"/>
            <a:ext cx="3524400" cy="2336830"/>
          </a:xfrm>
          <a:prstGeom prst="rect">
            <a:avLst/>
          </a:prstGeom>
        </p:spPr>
      </p:pic>
      <p:pic>
        <p:nvPicPr>
          <p:cNvPr id="5" name="Picture 4">
            <a:extLst>
              <a:ext uri="{FF2B5EF4-FFF2-40B4-BE49-F238E27FC236}">
                <a16:creationId xmlns:a16="http://schemas.microsoft.com/office/drawing/2014/main" id="{C812621B-D41A-1489-0CBE-473BE3BF2AB0}"/>
              </a:ext>
            </a:extLst>
          </p:cNvPr>
          <p:cNvPicPr>
            <a:picLocks noChangeAspect="1"/>
          </p:cNvPicPr>
          <p:nvPr/>
        </p:nvPicPr>
        <p:blipFill>
          <a:blip r:embed="rId4"/>
          <a:stretch>
            <a:fillRect/>
          </a:stretch>
        </p:blipFill>
        <p:spPr>
          <a:xfrm>
            <a:off x="8126612" y="3480999"/>
            <a:ext cx="3524400" cy="2196545"/>
          </a:xfrm>
          <a:prstGeom prst="rect">
            <a:avLst/>
          </a:prstGeom>
        </p:spPr>
      </p:pic>
      <p:sp>
        <p:nvSpPr>
          <p:cNvPr id="7" name="TextBox 6">
            <a:extLst>
              <a:ext uri="{FF2B5EF4-FFF2-40B4-BE49-F238E27FC236}">
                <a16:creationId xmlns:a16="http://schemas.microsoft.com/office/drawing/2014/main" id="{5423A1A0-B1DD-69E4-39F1-4AB6F494F434}"/>
              </a:ext>
            </a:extLst>
          </p:cNvPr>
          <p:cNvSpPr txBox="1"/>
          <p:nvPr/>
        </p:nvSpPr>
        <p:spPr>
          <a:xfrm>
            <a:off x="1114568" y="1027517"/>
            <a:ext cx="4981432" cy="646331"/>
          </a:xfrm>
          <a:prstGeom prst="rect">
            <a:avLst/>
          </a:prstGeom>
          <a:noFill/>
        </p:spPr>
        <p:txBody>
          <a:bodyPr wrap="square" rtlCol="0">
            <a:spAutoFit/>
          </a:bodyPr>
          <a:lstStyle/>
          <a:p>
            <a:r>
              <a:rPr lang="en-US" sz="3600" dirty="0">
                <a:latin typeface="+mj-lt"/>
              </a:rPr>
              <a:t>Questions</a:t>
            </a:r>
            <a:r>
              <a:rPr lang="en-US" sz="3600" dirty="0"/>
              <a:t>?</a:t>
            </a:r>
          </a:p>
        </p:txBody>
      </p:sp>
      <p:sp>
        <p:nvSpPr>
          <p:cNvPr id="9" name="TextBox 8">
            <a:extLst>
              <a:ext uri="{FF2B5EF4-FFF2-40B4-BE49-F238E27FC236}">
                <a16:creationId xmlns:a16="http://schemas.microsoft.com/office/drawing/2014/main" id="{E8132030-DAE4-46A3-85D2-D03535727586}"/>
              </a:ext>
            </a:extLst>
          </p:cNvPr>
          <p:cNvSpPr txBox="1"/>
          <p:nvPr/>
        </p:nvSpPr>
        <p:spPr>
          <a:xfrm>
            <a:off x="6550925" y="892798"/>
            <a:ext cx="4775785" cy="769441"/>
          </a:xfrm>
          <a:prstGeom prst="rect">
            <a:avLst/>
          </a:prstGeom>
          <a:noFill/>
        </p:spPr>
        <p:txBody>
          <a:bodyPr wrap="square" rtlCol="0">
            <a:spAutoFit/>
          </a:bodyPr>
          <a:lstStyle/>
          <a:p>
            <a:r>
              <a:rPr lang="en-US" sz="3600" dirty="0">
                <a:latin typeface="+mj-lt"/>
              </a:rPr>
              <a:t>Feedback</a:t>
            </a:r>
            <a:r>
              <a:rPr lang="en-US" sz="4400" dirty="0">
                <a:latin typeface="+mj-lt"/>
              </a:rPr>
              <a:t>?</a:t>
            </a:r>
          </a:p>
        </p:txBody>
      </p:sp>
    </p:spTree>
    <p:extLst>
      <p:ext uri="{BB962C8B-B14F-4D97-AF65-F5344CB8AC3E}">
        <p14:creationId xmlns:p14="http://schemas.microsoft.com/office/powerpoint/2010/main" val="1658624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F0988A-B76C-4427-DC0C-2CB3BE01023C}"/>
              </a:ext>
            </a:extLst>
          </p:cNvPr>
          <p:cNvSpPr>
            <a:spLocks noGrp="1"/>
          </p:cNvSpPr>
          <p:nvPr>
            <p:ph type="title"/>
          </p:nvPr>
        </p:nvSpPr>
        <p:spPr>
          <a:xfrm>
            <a:off x="990000" y="536575"/>
            <a:ext cx="4078800" cy="1453003"/>
          </a:xfrm>
        </p:spPr>
        <p:txBody>
          <a:bodyPr wrap="square" anchor="b">
            <a:normAutofit/>
          </a:bodyPr>
          <a:lstStyle/>
          <a:p>
            <a:pPr algn="ctr"/>
            <a:r>
              <a:rPr lang="en-US" dirty="0"/>
              <a:t>Introduction</a:t>
            </a:r>
            <a:endParaRPr lang="en-US"/>
          </a:p>
        </p:txBody>
      </p:sp>
      <p:cxnSp>
        <p:nvCxnSpPr>
          <p:cNvPr id="13" name="Straight Connector 12">
            <a:extLst>
              <a:ext uri="{FF2B5EF4-FFF2-40B4-BE49-F238E27FC236}">
                <a16:creationId xmlns:a16="http://schemas.microsoft.com/office/drawing/2014/main" id="{76D745DA-D03E-47A2-9936-01C39D51A4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759400"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94AACD85-D08D-269B-0FC9-FCBEFE138214}"/>
              </a:ext>
            </a:extLst>
          </p:cNvPr>
          <p:cNvSpPr>
            <a:spLocks noGrp="1"/>
          </p:cNvSpPr>
          <p:nvPr>
            <p:ph idx="1"/>
          </p:nvPr>
        </p:nvSpPr>
        <p:spPr>
          <a:xfrm>
            <a:off x="990000" y="2877018"/>
            <a:ext cx="4078800" cy="2901482"/>
          </a:xfrm>
        </p:spPr>
        <p:txBody>
          <a:bodyPr>
            <a:normAutofit/>
          </a:bodyPr>
          <a:lstStyle/>
          <a:p>
            <a:pPr marL="0" marR="0" lvl="0" indent="0" algn="l" defTabSz="914400" rtl="0" eaLnBrk="1" fontAlgn="auto" latinLnBrk="0" hangingPunct="1">
              <a:lnSpc>
                <a:spcPct val="150000"/>
              </a:lnSpc>
              <a:spcBef>
                <a:spcPts val="1000"/>
              </a:spcBef>
              <a:spcAft>
                <a:spcPts val="0"/>
              </a:spcAft>
              <a:buClr>
                <a:srgbClr val="8FA3A3"/>
              </a:buClr>
              <a:buSzTx/>
              <a:buFont typeface="Wingdings" panose="05000000000000000000" pitchFamily="2" charset="2"/>
              <a:buNone/>
              <a:tabLst/>
              <a:defRPr/>
            </a:pPr>
            <a:r>
              <a:rPr kumimoji="0" lang="en-US" sz="2000" b="1" i="0" u="none" strike="noStrike" kern="1200" cap="none" spc="50" normalizeH="0" baseline="0" noProof="0" dirty="0">
                <a:ln>
                  <a:noFill/>
                </a:ln>
                <a:solidFill>
                  <a:prstClr val="black">
                    <a:alpha val="60000"/>
                  </a:prstClr>
                </a:solidFill>
                <a:effectLst/>
                <a:uLnTx/>
                <a:uFillTx/>
                <a:latin typeface="Avenir Next LT Pro"/>
                <a:ea typeface="+mn-ea"/>
                <a:cs typeface="+mn-cs"/>
              </a:rPr>
              <a:t>	Cindy Stotler</a:t>
            </a:r>
            <a:endParaRPr kumimoji="0" lang="en-US" sz="2000" b="0" i="0" u="none" strike="noStrike" kern="1200" cap="none" spc="50" normalizeH="0" baseline="0" noProof="0" dirty="0">
              <a:ln>
                <a:noFill/>
              </a:ln>
              <a:solidFill>
                <a:prstClr val="black">
                  <a:alpha val="60000"/>
                </a:prstClr>
              </a:solidFill>
              <a:effectLst/>
              <a:uLnTx/>
              <a:uFillTx/>
              <a:latin typeface="Avenir Next LT Pro"/>
              <a:ea typeface="+mn-ea"/>
              <a:cs typeface="+mn-cs"/>
            </a:endParaRPr>
          </a:p>
          <a:p>
            <a:pPr marL="0" marR="0" lvl="0" indent="0" algn="l" defTabSz="914400" rtl="0" eaLnBrk="1" fontAlgn="auto" latinLnBrk="0" hangingPunct="1">
              <a:lnSpc>
                <a:spcPct val="150000"/>
              </a:lnSpc>
              <a:spcBef>
                <a:spcPts val="1000"/>
              </a:spcBef>
              <a:spcAft>
                <a:spcPts val="0"/>
              </a:spcAft>
              <a:buClr>
                <a:srgbClr val="8FA3A3"/>
              </a:buClr>
              <a:buSzTx/>
              <a:buFont typeface="Wingdings" panose="05000000000000000000" pitchFamily="2" charset="2"/>
              <a:buNone/>
              <a:tabLst/>
              <a:defRPr/>
            </a:pPr>
            <a:r>
              <a:rPr kumimoji="0" lang="en-US" sz="2000" b="0" i="0" u="none" strike="noStrike" kern="1200" cap="none" spc="50" normalizeH="0" baseline="0" noProof="0" dirty="0">
                <a:ln>
                  <a:noFill/>
                </a:ln>
                <a:solidFill>
                  <a:prstClr val="black">
                    <a:alpha val="60000"/>
                  </a:prstClr>
                </a:solidFill>
                <a:effectLst/>
                <a:uLnTx/>
                <a:uFillTx/>
                <a:latin typeface="Avenir Next LT Pro"/>
                <a:ea typeface="+mn-ea"/>
                <a:cs typeface="+mn-cs"/>
              </a:rPr>
              <a:t>      Deputy Director, ADOH</a:t>
            </a:r>
          </a:p>
          <a:p>
            <a:endParaRPr lang="en-US" dirty="0"/>
          </a:p>
        </p:txBody>
      </p:sp>
      <p:sp>
        <p:nvSpPr>
          <p:cNvPr id="15" name="Rectangle 14">
            <a:extLst>
              <a:ext uri="{FF2B5EF4-FFF2-40B4-BE49-F238E27FC236}">
                <a16:creationId xmlns:a16="http://schemas.microsoft.com/office/drawing/2014/main" id="{E95A6F56-5B66-4656-B01E-938834D6A3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pic>
        <p:nvPicPr>
          <p:cNvPr id="4" name="Content Placeholder 3" descr="Text&#10;&#10;Description automatically generated with medium confidence">
            <a:extLst>
              <a:ext uri="{FF2B5EF4-FFF2-40B4-BE49-F238E27FC236}">
                <a16:creationId xmlns:a16="http://schemas.microsoft.com/office/drawing/2014/main" id="{7801B66B-7674-2083-838C-56C063F875A8}"/>
              </a:ext>
            </a:extLst>
          </p:cNvPr>
          <p:cNvPicPr>
            <a:picLocks noChangeAspect="1"/>
          </p:cNvPicPr>
          <p:nvPr/>
        </p:nvPicPr>
        <p:blipFill>
          <a:blip r:embed="rId3"/>
          <a:stretch>
            <a:fillRect/>
          </a:stretch>
        </p:blipFill>
        <p:spPr>
          <a:xfrm>
            <a:off x="6651127" y="2390196"/>
            <a:ext cx="4999885" cy="2074953"/>
          </a:xfrm>
          <a:prstGeom prst="rect">
            <a:avLst/>
          </a:prstGeom>
        </p:spPr>
      </p:pic>
    </p:spTree>
    <p:extLst>
      <p:ext uri="{BB962C8B-B14F-4D97-AF65-F5344CB8AC3E}">
        <p14:creationId xmlns:p14="http://schemas.microsoft.com/office/powerpoint/2010/main" val="444311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BAF244-BEFB-D606-B908-D2D1B6A75A4F}"/>
              </a:ext>
            </a:extLst>
          </p:cNvPr>
          <p:cNvSpPr>
            <a:spLocks noGrp="1"/>
          </p:cNvSpPr>
          <p:nvPr>
            <p:ph type="title"/>
          </p:nvPr>
        </p:nvSpPr>
        <p:spPr>
          <a:xfrm>
            <a:off x="990000" y="2701170"/>
            <a:ext cx="4078800" cy="1453003"/>
          </a:xfrm>
        </p:spPr>
        <p:txBody>
          <a:bodyPr wrap="square" anchor="b">
            <a:normAutofit/>
          </a:bodyPr>
          <a:lstStyle/>
          <a:p>
            <a:pPr marL="0" marR="0" lvl="0" indent="0" algn="l" defTabSz="914400" rtl="0" eaLnBrk="1" fontAlgn="auto" latinLnBrk="0" hangingPunct="1">
              <a:lnSpc>
                <a:spcPct val="150000"/>
              </a:lnSpc>
              <a:spcBef>
                <a:spcPts val="1000"/>
              </a:spcBef>
              <a:spcAft>
                <a:spcPts val="0"/>
              </a:spcAft>
              <a:buClr>
                <a:srgbClr val="8FA3A3"/>
              </a:buClr>
              <a:buSzTx/>
              <a:buFont typeface="Wingdings" panose="05000000000000000000" pitchFamily="2" charset="2"/>
              <a:buNone/>
              <a:tabLst/>
              <a:defRPr/>
            </a:pPr>
            <a:r>
              <a:rPr kumimoji="0" lang="en-US" sz="2000" b="1" i="0" u="none" strike="noStrike" kern="1200" cap="none" spc="50" normalizeH="0" baseline="0" noProof="0" dirty="0">
                <a:ln>
                  <a:noFill/>
                </a:ln>
                <a:solidFill>
                  <a:prstClr val="black">
                    <a:alpha val="60000"/>
                  </a:prstClr>
                </a:solidFill>
                <a:effectLst/>
                <a:uLnTx/>
                <a:uFillTx/>
                <a:latin typeface="Avenir Next LT Pro"/>
                <a:ea typeface="+mn-ea"/>
                <a:cs typeface="+mn-cs"/>
              </a:rPr>
              <a:t>	</a:t>
            </a:r>
            <a:br>
              <a:rPr kumimoji="0" lang="en-US" sz="2000" b="0" i="0" u="none" strike="noStrike" kern="1200" cap="none" spc="50" normalizeH="0" baseline="0" noProof="0" dirty="0">
                <a:ln>
                  <a:noFill/>
                </a:ln>
                <a:solidFill>
                  <a:prstClr val="black">
                    <a:alpha val="60000"/>
                  </a:prstClr>
                </a:solidFill>
                <a:effectLst/>
                <a:uLnTx/>
                <a:uFillTx/>
                <a:latin typeface="Avenir Next LT Pro"/>
                <a:ea typeface="+mn-ea"/>
                <a:cs typeface="+mn-cs"/>
              </a:rPr>
            </a:br>
            <a:r>
              <a:rPr kumimoji="0" lang="en-US" sz="2000" b="0" i="0" u="none" strike="noStrike" kern="1200" cap="none" spc="50" normalizeH="0" baseline="0" noProof="0" dirty="0">
                <a:ln>
                  <a:noFill/>
                </a:ln>
                <a:solidFill>
                  <a:prstClr val="black">
                    <a:alpha val="60000"/>
                  </a:prstClr>
                </a:solidFill>
                <a:effectLst/>
                <a:uLnTx/>
                <a:uFillTx/>
                <a:latin typeface="Avenir Next LT Pro"/>
                <a:ea typeface="+mn-ea"/>
                <a:cs typeface="+mn-cs"/>
              </a:rPr>
              <a:t>               Housing Director, </a:t>
            </a:r>
            <a:br>
              <a:rPr kumimoji="0" lang="en-US" sz="2000" b="0" i="0" u="none" strike="noStrike" kern="1200" cap="none" spc="50" normalizeH="0" baseline="0" noProof="0" dirty="0">
                <a:ln>
                  <a:noFill/>
                </a:ln>
                <a:solidFill>
                  <a:prstClr val="black">
                    <a:alpha val="60000"/>
                  </a:prstClr>
                </a:solidFill>
                <a:effectLst/>
                <a:uLnTx/>
                <a:uFillTx/>
                <a:latin typeface="Avenir Next LT Pro"/>
                <a:ea typeface="+mn-ea"/>
                <a:cs typeface="+mn-cs"/>
              </a:rPr>
            </a:br>
            <a:r>
              <a:rPr kumimoji="0" lang="en-US" sz="2000" b="0" i="0" u="none" strike="noStrike" kern="1200" cap="none" spc="50" normalizeH="0" baseline="0" noProof="0" dirty="0">
                <a:ln>
                  <a:noFill/>
                </a:ln>
                <a:solidFill>
                  <a:prstClr val="black">
                    <a:alpha val="60000"/>
                  </a:prstClr>
                </a:solidFill>
                <a:effectLst/>
                <a:uLnTx/>
                <a:uFillTx/>
                <a:latin typeface="Avenir Next LT Pro"/>
                <a:ea typeface="+mn-ea"/>
                <a:cs typeface="+mn-cs"/>
              </a:rPr>
              <a:t>          Community Partners, Inc.</a:t>
            </a:r>
          </a:p>
        </p:txBody>
      </p:sp>
      <p:cxnSp>
        <p:nvCxnSpPr>
          <p:cNvPr id="13" name="Straight Connector 12">
            <a:extLst>
              <a:ext uri="{FF2B5EF4-FFF2-40B4-BE49-F238E27FC236}">
                <a16:creationId xmlns:a16="http://schemas.microsoft.com/office/drawing/2014/main" id="{76D745DA-D03E-47A2-9936-01C39D51A4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759400"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E95A6F56-5B66-4656-B01E-938834D6A3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pic>
        <p:nvPicPr>
          <p:cNvPr id="4" name="Content Placeholder 3">
            <a:extLst>
              <a:ext uri="{FF2B5EF4-FFF2-40B4-BE49-F238E27FC236}">
                <a16:creationId xmlns:a16="http://schemas.microsoft.com/office/drawing/2014/main" id="{C31085B6-F3BB-7A41-A83D-711D4DA70211}"/>
              </a:ext>
            </a:extLst>
          </p:cNvPr>
          <p:cNvPicPr>
            <a:picLocks noChangeAspect="1"/>
          </p:cNvPicPr>
          <p:nvPr/>
        </p:nvPicPr>
        <p:blipFill>
          <a:blip r:embed="rId2"/>
          <a:stretch>
            <a:fillRect/>
          </a:stretch>
        </p:blipFill>
        <p:spPr>
          <a:xfrm>
            <a:off x="7490736" y="1841499"/>
            <a:ext cx="2989552" cy="2312673"/>
          </a:xfrm>
          <a:prstGeom prst="rect">
            <a:avLst/>
          </a:prstGeom>
        </p:spPr>
      </p:pic>
      <p:sp>
        <p:nvSpPr>
          <p:cNvPr id="5" name="TextBox 4">
            <a:extLst>
              <a:ext uri="{FF2B5EF4-FFF2-40B4-BE49-F238E27FC236}">
                <a16:creationId xmlns:a16="http://schemas.microsoft.com/office/drawing/2014/main" id="{EBB75B55-E998-DE14-491A-33710D454D4C}"/>
              </a:ext>
            </a:extLst>
          </p:cNvPr>
          <p:cNvSpPr txBox="1"/>
          <p:nvPr/>
        </p:nvSpPr>
        <p:spPr>
          <a:xfrm>
            <a:off x="1295400" y="850900"/>
            <a:ext cx="3606800" cy="400110"/>
          </a:xfrm>
          <a:prstGeom prst="rect">
            <a:avLst/>
          </a:prstGeom>
          <a:noFill/>
        </p:spPr>
        <p:txBody>
          <a:bodyPr wrap="square" rtlCol="0">
            <a:spAutoFit/>
          </a:bodyPr>
          <a:lstStyle/>
          <a:p>
            <a:r>
              <a:rPr lang="en-US" sz="2000" b="1" spc="50" dirty="0">
                <a:solidFill>
                  <a:prstClr val="black">
                    <a:alpha val="60000"/>
                  </a:prstClr>
                </a:solidFill>
                <a:latin typeface="Avenir Next LT Pro"/>
                <a:ea typeface="+mj-ea"/>
                <a:cs typeface="+mj-cs"/>
              </a:rPr>
              <a:t>     </a:t>
            </a:r>
            <a:r>
              <a:rPr kumimoji="0" lang="en-US" sz="2000" b="1" i="0" u="none" strike="noStrike" kern="1200" cap="none" spc="50" normalizeH="0" baseline="0" noProof="0" dirty="0">
                <a:ln>
                  <a:noFill/>
                </a:ln>
                <a:solidFill>
                  <a:prstClr val="black">
                    <a:alpha val="60000"/>
                  </a:prstClr>
                </a:solidFill>
                <a:effectLst/>
                <a:uLnTx/>
                <a:uFillTx/>
                <a:latin typeface="Avenir Next LT Pro"/>
                <a:ea typeface="+mj-ea"/>
                <a:cs typeface="+mj-cs"/>
              </a:rPr>
              <a:t>Terrance R. Watkins</a:t>
            </a:r>
            <a:endParaRPr lang="en-US" dirty="0"/>
          </a:p>
        </p:txBody>
      </p:sp>
    </p:spTree>
    <p:extLst>
      <p:ext uri="{BB962C8B-B14F-4D97-AF65-F5344CB8AC3E}">
        <p14:creationId xmlns:p14="http://schemas.microsoft.com/office/powerpoint/2010/main" val="771844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AE0C0B2A-3FD1-4235-A16E-0ED1E028A9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9494E066-0146-46E9-BAF1-C33240ABA2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10127693" y="4178240"/>
            <a:ext cx="633413" cy="1862138"/>
            <a:chOff x="5959192" y="333389"/>
            <a:chExt cx="633413" cy="1862138"/>
          </a:xfrm>
        </p:grpSpPr>
        <p:grpSp>
          <p:nvGrpSpPr>
            <p:cNvPr id="12" name="Group 11">
              <a:extLst>
                <a:ext uri="{FF2B5EF4-FFF2-40B4-BE49-F238E27FC236}">
                  <a16:creationId xmlns:a16="http://schemas.microsoft.com/office/drawing/2014/main" id="{B02BD80B-C499-4DAC-9580-575B04F8658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4" name="Freeform 68">
                <a:extLst>
                  <a:ext uri="{FF2B5EF4-FFF2-40B4-BE49-F238E27FC236}">
                    <a16:creationId xmlns:a16="http://schemas.microsoft.com/office/drawing/2014/main" id="{CCF069F3-858C-4C67-90C2-46017C3D4C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9">
                <a:extLst>
                  <a:ext uri="{FF2B5EF4-FFF2-40B4-BE49-F238E27FC236}">
                    <a16:creationId xmlns:a16="http://schemas.microsoft.com/office/drawing/2014/main" id="{8A1FFA52-DFA8-4A81-8A85-50BE13257F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3" name="Line 70">
              <a:extLst>
                <a:ext uri="{FF2B5EF4-FFF2-40B4-BE49-F238E27FC236}">
                  <a16:creationId xmlns:a16="http://schemas.microsoft.com/office/drawing/2014/main" id="{BAEDA471-60CB-4A0C-B9AD-B2B3C51EA2FD}"/>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useBgFill="1">
        <p:nvSpPr>
          <p:cNvPr id="17" name="Rectangle 16">
            <a:extLst>
              <a:ext uri="{FF2B5EF4-FFF2-40B4-BE49-F238E27FC236}">
                <a16:creationId xmlns:a16="http://schemas.microsoft.com/office/drawing/2014/main" id="{D3F13AAF-525E-4953-A67E-7B34FDB4D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2A4597-7122-0A02-0091-BB8A0C76E0C2}"/>
              </a:ext>
            </a:extLst>
          </p:cNvPr>
          <p:cNvSpPr>
            <a:spLocks noGrp="1"/>
          </p:cNvSpPr>
          <p:nvPr>
            <p:ph type="title"/>
          </p:nvPr>
        </p:nvSpPr>
        <p:spPr>
          <a:xfrm>
            <a:off x="1079510" y="4575967"/>
            <a:ext cx="4457690" cy="1720850"/>
          </a:xfrm>
        </p:spPr>
        <p:txBody>
          <a:bodyPr vert="horz" lIns="91440" tIns="45720" rIns="91440" bIns="45720" rtlCol="0" anchor="ctr" anchorCtr="0">
            <a:normAutofit/>
          </a:bodyPr>
          <a:lstStyle/>
          <a:p>
            <a:pPr algn="ctr"/>
            <a:r>
              <a:rPr lang="en-US" sz="4800" b="1" dirty="0"/>
              <a:t>Brief History</a:t>
            </a:r>
          </a:p>
        </p:txBody>
      </p:sp>
      <p:sp>
        <p:nvSpPr>
          <p:cNvPr id="3" name="Content Placeholder 2">
            <a:extLst>
              <a:ext uri="{FF2B5EF4-FFF2-40B4-BE49-F238E27FC236}">
                <a16:creationId xmlns:a16="http://schemas.microsoft.com/office/drawing/2014/main" id="{8FE79C8D-88F3-ECFE-5699-CAB8F6F3FC86}"/>
              </a:ext>
            </a:extLst>
          </p:cNvPr>
          <p:cNvSpPr>
            <a:spLocks noGrp="1"/>
          </p:cNvSpPr>
          <p:nvPr>
            <p:ph idx="1"/>
          </p:nvPr>
        </p:nvSpPr>
        <p:spPr>
          <a:xfrm>
            <a:off x="6654801" y="4575967"/>
            <a:ext cx="4451347" cy="1720850"/>
          </a:xfrm>
        </p:spPr>
        <p:txBody>
          <a:bodyPr vert="horz" lIns="91440" tIns="45720" rIns="91440" bIns="45720" rtlCol="0" anchor="ctr">
            <a:normAutofit fontScale="92500" lnSpcReduction="20000"/>
          </a:bodyPr>
          <a:lstStyle/>
          <a:p>
            <a:pPr marL="0" indent="0" algn="ctr">
              <a:lnSpc>
                <a:spcPct val="125000"/>
              </a:lnSpc>
              <a:buNone/>
            </a:pPr>
            <a:r>
              <a:rPr lang="en-US" sz="2400" dirty="0"/>
              <a:t>Community Partnership of Southern Arizona-</a:t>
            </a:r>
          </a:p>
          <a:p>
            <a:pPr marL="0" indent="0" algn="ctr">
              <a:lnSpc>
                <a:spcPct val="125000"/>
              </a:lnSpc>
              <a:buNone/>
            </a:pPr>
            <a:r>
              <a:rPr lang="en-US" sz="2400" dirty="0"/>
              <a:t> Regional Behavioral Health Authority</a:t>
            </a:r>
          </a:p>
        </p:txBody>
      </p:sp>
      <p:cxnSp>
        <p:nvCxnSpPr>
          <p:cNvPr id="19" name="Straight Connector 18">
            <a:extLst>
              <a:ext uri="{FF2B5EF4-FFF2-40B4-BE49-F238E27FC236}">
                <a16:creationId xmlns:a16="http://schemas.microsoft.com/office/drawing/2014/main" id="{32E97E5C-7A5F-424E-AAE4-654396E9079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5826000" y="5436392"/>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B81C547F-E1DB-1175-3A1C-64D3A015B487}"/>
              </a:ext>
            </a:extLst>
          </p:cNvPr>
          <p:cNvPicPr>
            <a:picLocks noChangeAspect="1"/>
          </p:cNvPicPr>
          <p:nvPr/>
        </p:nvPicPr>
        <p:blipFill>
          <a:blip r:embed="rId3"/>
          <a:stretch>
            <a:fillRect/>
          </a:stretch>
        </p:blipFill>
        <p:spPr>
          <a:xfrm>
            <a:off x="2396" y="-17286"/>
            <a:ext cx="12048576" cy="3745429"/>
          </a:xfrm>
          <a:prstGeom prst="rect">
            <a:avLst/>
          </a:prstGeom>
        </p:spPr>
      </p:pic>
    </p:spTree>
    <p:extLst>
      <p:ext uri="{BB962C8B-B14F-4D97-AF65-F5344CB8AC3E}">
        <p14:creationId xmlns:p14="http://schemas.microsoft.com/office/powerpoint/2010/main" val="310100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279C8A1-C4E4-4DE9-934E-91221AC99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41B3F1-0E51-304B-9169-4EB07A7F30D7}"/>
              </a:ext>
            </a:extLst>
          </p:cNvPr>
          <p:cNvSpPr>
            <a:spLocks noGrp="1"/>
          </p:cNvSpPr>
          <p:nvPr>
            <p:ph type="title"/>
          </p:nvPr>
        </p:nvSpPr>
        <p:spPr>
          <a:xfrm>
            <a:off x="4868987" y="395288"/>
            <a:ext cx="6317998" cy="1120439"/>
          </a:xfrm>
        </p:spPr>
        <p:txBody>
          <a:bodyPr wrap="square" anchor="b">
            <a:normAutofit/>
          </a:bodyPr>
          <a:lstStyle/>
          <a:p>
            <a:pPr algn="ctr"/>
            <a:r>
              <a:rPr lang="en-US" b="1"/>
              <a:t>Transitioning</a:t>
            </a:r>
          </a:p>
        </p:txBody>
      </p:sp>
      <p:pic>
        <p:nvPicPr>
          <p:cNvPr id="5" name="Picture 4" descr="Ladder up a hole">
            <a:extLst>
              <a:ext uri="{FF2B5EF4-FFF2-40B4-BE49-F238E27FC236}">
                <a16:creationId xmlns:a16="http://schemas.microsoft.com/office/drawing/2014/main" id="{F2F79808-B443-1846-5A95-E4706973BC1C}"/>
              </a:ext>
            </a:extLst>
          </p:cNvPr>
          <p:cNvPicPr>
            <a:picLocks noChangeAspect="1"/>
          </p:cNvPicPr>
          <p:nvPr/>
        </p:nvPicPr>
        <p:blipFill rotWithShape="1">
          <a:blip r:embed="rId3"/>
          <a:srcRect l="31808" r="30583" b="-1"/>
          <a:stretch/>
        </p:blipFill>
        <p:spPr>
          <a:xfrm>
            <a:off x="20" y="10"/>
            <a:ext cx="3863955" cy="6857989"/>
          </a:xfrm>
          <a:prstGeom prst="rect">
            <a:avLst/>
          </a:prstGeom>
        </p:spPr>
      </p:pic>
      <p:cxnSp>
        <p:nvCxnSpPr>
          <p:cNvPr id="18" name="Straight Connector 17">
            <a:extLst>
              <a:ext uri="{FF2B5EF4-FFF2-40B4-BE49-F238E27FC236}">
                <a16:creationId xmlns:a16="http://schemas.microsoft.com/office/drawing/2014/main" id="{26C7ED5D-77C4-4564-8B1A-E55609CF44C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57986" y="196459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A7B0800-5D15-3720-58E4-F153128B2EFB}"/>
              </a:ext>
            </a:extLst>
          </p:cNvPr>
          <p:cNvSpPr>
            <a:spLocks noGrp="1"/>
          </p:cNvSpPr>
          <p:nvPr>
            <p:ph idx="1"/>
          </p:nvPr>
        </p:nvSpPr>
        <p:spPr>
          <a:xfrm>
            <a:off x="4868986" y="2413468"/>
            <a:ext cx="6318000" cy="3365032"/>
          </a:xfrm>
        </p:spPr>
        <p:txBody>
          <a:bodyPr>
            <a:normAutofit/>
          </a:bodyPr>
          <a:lstStyle/>
          <a:p>
            <a:pPr marL="0" indent="0">
              <a:buNone/>
            </a:pPr>
            <a:r>
              <a:rPr lang="en-US" dirty="0"/>
              <a:t>      Transitioning from an administrative agency to a direct provider of Medicaid reimbursable services was </a:t>
            </a:r>
            <a:r>
              <a:rPr lang="en-US" b="1" u="sng" dirty="0"/>
              <a:t>NOT</a:t>
            </a:r>
            <a:r>
              <a:rPr lang="en-US" b="1" dirty="0"/>
              <a:t> </a:t>
            </a:r>
            <a:r>
              <a:rPr lang="en-US" dirty="0"/>
              <a:t>an easily accomplishable feat.</a:t>
            </a:r>
            <a:endParaRPr lang="en-US" b="1" dirty="0"/>
          </a:p>
          <a:p>
            <a:pPr marL="0" indent="0">
              <a:buNone/>
            </a:pPr>
            <a:endParaRPr lang="en-US" b="1" dirty="0"/>
          </a:p>
        </p:txBody>
      </p:sp>
    </p:spTree>
    <p:extLst>
      <p:ext uri="{BB962C8B-B14F-4D97-AF65-F5344CB8AC3E}">
        <p14:creationId xmlns:p14="http://schemas.microsoft.com/office/powerpoint/2010/main" val="2175123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D2EE047-566C-48D4-9F44-4BB3B58F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077083-B9A2-AFB2-B79A-9057F02A0CC1}"/>
              </a:ext>
            </a:extLst>
          </p:cNvPr>
          <p:cNvSpPr>
            <a:spLocks noGrp="1"/>
          </p:cNvSpPr>
          <p:nvPr>
            <p:ph type="title"/>
          </p:nvPr>
        </p:nvSpPr>
        <p:spPr>
          <a:xfrm>
            <a:off x="990000" y="945926"/>
            <a:ext cx="3531600" cy="1815882"/>
          </a:xfrm>
        </p:spPr>
        <p:txBody>
          <a:bodyPr anchor="t">
            <a:normAutofit/>
          </a:bodyPr>
          <a:lstStyle/>
          <a:p>
            <a:pPr>
              <a:lnSpc>
                <a:spcPct val="90000"/>
              </a:lnSpc>
            </a:pPr>
            <a:r>
              <a:rPr lang="en-US" sz="3000" b="1"/>
              <a:t>AHCCCS Contractor Operations Manual           				(ACOM)</a:t>
            </a:r>
          </a:p>
        </p:txBody>
      </p:sp>
      <p:pic>
        <p:nvPicPr>
          <p:cNvPr id="4" name="Picture 3">
            <a:extLst>
              <a:ext uri="{FF2B5EF4-FFF2-40B4-BE49-F238E27FC236}">
                <a16:creationId xmlns:a16="http://schemas.microsoft.com/office/drawing/2014/main" id="{77D0AB78-7780-B6E4-98F3-8A55B439D571}"/>
              </a:ext>
            </a:extLst>
          </p:cNvPr>
          <p:cNvPicPr>
            <a:picLocks noChangeAspect="1"/>
          </p:cNvPicPr>
          <p:nvPr/>
        </p:nvPicPr>
        <p:blipFill>
          <a:blip r:embed="rId3"/>
          <a:stretch>
            <a:fillRect/>
          </a:stretch>
        </p:blipFill>
        <p:spPr>
          <a:xfrm>
            <a:off x="208746" y="3707735"/>
            <a:ext cx="4646644" cy="1393992"/>
          </a:xfrm>
          <a:prstGeom prst="rect">
            <a:avLst/>
          </a:prstGeom>
        </p:spPr>
      </p:pic>
      <p:sp>
        <p:nvSpPr>
          <p:cNvPr id="3" name="Content Placeholder 2">
            <a:extLst>
              <a:ext uri="{FF2B5EF4-FFF2-40B4-BE49-F238E27FC236}">
                <a16:creationId xmlns:a16="http://schemas.microsoft.com/office/drawing/2014/main" id="{001BEFE3-5963-016D-1ADE-4A9A9C2349CB}"/>
              </a:ext>
            </a:extLst>
          </p:cNvPr>
          <p:cNvSpPr>
            <a:spLocks noGrp="1"/>
          </p:cNvSpPr>
          <p:nvPr>
            <p:ph idx="1"/>
          </p:nvPr>
        </p:nvSpPr>
        <p:spPr>
          <a:xfrm>
            <a:off x="4997457" y="935999"/>
            <a:ext cx="6114543" cy="4832975"/>
          </a:xfrm>
        </p:spPr>
        <p:txBody>
          <a:bodyPr>
            <a:normAutofit/>
          </a:bodyPr>
          <a:lstStyle/>
          <a:p>
            <a:pPr marL="0" indent="0">
              <a:buNone/>
            </a:pPr>
            <a:r>
              <a:rPr lang="en-US" dirty="0"/>
              <a:t>     The Arizona Health Care Cost Containment System (AHCCCS) provides a contractor’s manual, that itemizes the Administration, Claims, Finance, and Operational requirements needed to become and remain in compliance as a Medicaid provider in Arizona. </a:t>
            </a:r>
          </a:p>
        </p:txBody>
      </p:sp>
    </p:spTree>
    <p:extLst>
      <p:ext uri="{BB962C8B-B14F-4D97-AF65-F5344CB8AC3E}">
        <p14:creationId xmlns:p14="http://schemas.microsoft.com/office/powerpoint/2010/main" val="3260399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D2EE047-566C-48D4-9F44-4BB3B58F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742170-A85A-B91A-65E4-61DE3642D439}"/>
              </a:ext>
            </a:extLst>
          </p:cNvPr>
          <p:cNvSpPr>
            <a:spLocks noGrp="1"/>
          </p:cNvSpPr>
          <p:nvPr>
            <p:ph type="title"/>
          </p:nvPr>
        </p:nvSpPr>
        <p:spPr>
          <a:xfrm>
            <a:off x="990000" y="945926"/>
            <a:ext cx="3531600" cy="1815882"/>
          </a:xfrm>
        </p:spPr>
        <p:txBody>
          <a:bodyPr anchor="t">
            <a:normAutofit/>
          </a:bodyPr>
          <a:lstStyle/>
          <a:p>
            <a:r>
              <a:rPr lang="en-US" sz="4800" b="1" dirty="0"/>
              <a:t>Provider Registration</a:t>
            </a:r>
            <a:endParaRPr lang="en-US" sz="4800" dirty="0"/>
          </a:p>
        </p:txBody>
      </p:sp>
      <p:sp>
        <p:nvSpPr>
          <p:cNvPr id="12" name="Content Placeholder 11">
            <a:extLst>
              <a:ext uri="{FF2B5EF4-FFF2-40B4-BE49-F238E27FC236}">
                <a16:creationId xmlns:a16="http://schemas.microsoft.com/office/drawing/2014/main" id="{A7E7AED6-7F7B-EBBA-45EF-F9D1DA298C1F}"/>
              </a:ext>
            </a:extLst>
          </p:cNvPr>
          <p:cNvSpPr>
            <a:spLocks noGrp="1"/>
          </p:cNvSpPr>
          <p:nvPr>
            <p:ph idx="1"/>
          </p:nvPr>
        </p:nvSpPr>
        <p:spPr>
          <a:xfrm>
            <a:off x="4833256" y="1685925"/>
            <a:ext cx="6369343" cy="4040191"/>
          </a:xfrm>
        </p:spPr>
        <p:txBody>
          <a:bodyPr/>
          <a:lstStyle/>
          <a:p>
            <a:pPr marL="0" indent="0">
              <a:buNone/>
            </a:pPr>
            <a:r>
              <a:rPr lang="en-US" dirty="0"/>
              <a:t>Agencies seeking to be reimbursed from Medicaid will need to register through the AHCCCS Provider Enrollment Portal (APEP).</a:t>
            </a:r>
          </a:p>
          <a:p>
            <a:pPr marL="0" indent="0">
              <a:buNone/>
            </a:pPr>
            <a:r>
              <a:rPr lang="en-US" dirty="0"/>
              <a:t>Agencies will need:</a:t>
            </a:r>
          </a:p>
          <a:p>
            <a:pPr>
              <a:lnSpc>
                <a:spcPct val="100000"/>
              </a:lnSpc>
              <a:spcBef>
                <a:spcPts val="0"/>
              </a:spcBef>
            </a:pPr>
            <a:r>
              <a:rPr lang="en-US" dirty="0"/>
              <a:t>A National Provider Identifier number (NPI)</a:t>
            </a:r>
          </a:p>
          <a:p>
            <a:pPr>
              <a:lnSpc>
                <a:spcPct val="100000"/>
              </a:lnSpc>
              <a:spcBef>
                <a:spcPts val="0"/>
              </a:spcBef>
            </a:pPr>
            <a:r>
              <a:rPr lang="en-US" dirty="0"/>
              <a:t>Certified W-9</a:t>
            </a:r>
          </a:p>
          <a:p>
            <a:pPr>
              <a:lnSpc>
                <a:spcPct val="100000"/>
              </a:lnSpc>
              <a:spcBef>
                <a:spcPts val="0"/>
              </a:spcBef>
            </a:pPr>
            <a:r>
              <a:rPr lang="en-US" dirty="0"/>
              <a:t>Professional Certifications and Licensure</a:t>
            </a:r>
          </a:p>
          <a:p>
            <a:pPr>
              <a:lnSpc>
                <a:spcPct val="100000"/>
              </a:lnSpc>
              <a:spcBef>
                <a:spcPts val="0"/>
              </a:spcBef>
            </a:pPr>
            <a:r>
              <a:rPr lang="en-US" dirty="0"/>
              <a:t>Provider Enrollment Application</a:t>
            </a:r>
          </a:p>
          <a:p>
            <a:pPr>
              <a:lnSpc>
                <a:spcPct val="100000"/>
              </a:lnSpc>
              <a:spcBef>
                <a:spcPts val="0"/>
              </a:spcBef>
            </a:pPr>
            <a:r>
              <a:rPr lang="en-US" dirty="0"/>
              <a:t>Supporting Documentation</a:t>
            </a:r>
          </a:p>
          <a:p>
            <a:endParaRPr lang="en-US" dirty="0"/>
          </a:p>
        </p:txBody>
      </p:sp>
      <p:pic>
        <p:nvPicPr>
          <p:cNvPr id="1026" name="Picture 2" descr="Important Registration Information | Timpview High School">
            <a:extLst>
              <a:ext uri="{FF2B5EF4-FFF2-40B4-BE49-F238E27FC236}">
                <a16:creationId xmlns:a16="http://schemas.microsoft.com/office/drawing/2014/main" id="{F5289F1D-A50F-C6FA-278C-F20E8B026D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102" y="2761808"/>
            <a:ext cx="4240498" cy="2404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846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D2EE047-566C-48D4-9F44-4BB3B58F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4E522B-85F8-90F3-0837-67C94317803C}"/>
              </a:ext>
            </a:extLst>
          </p:cNvPr>
          <p:cNvSpPr>
            <a:spLocks noGrp="1"/>
          </p:cNvSpPr>
          <p:nvPr>
            <p:ph type="title"/>
          </p:nvPr>
        </p:nvSpPr>
        <p:spPr>
          <a:xfrm>
            <a:off x="990000" y="945926"/>
            <a:ext cx="3531600" cy="1815882"/>
          </a:xfrm>
        </p:spPr>
        <p:txBody>
          <a:bodyPr anchor="t">
            <a:normAutofit/>
          </a:bodyPr>
          <a:lstStyle/>
          <a:p>
            <a:r>
              <a:rPr lang="en-US"/>
              <a:t>Licensure</a:t>
            </a:r>
          </a:p>
        </p:txBody>
      </p:sp>
      <p:pic>
        <p:nvPicPr>
          <p:cNvPr id="4" name="Content Placeholder 3">
            <a:extLst>
              <a:ext uri="{FF2B5EF4-FFF2-40B4-BE49-F238E27FC236}">
                <a16:creationId xmlns:a16="http://schemas.microsoft.com/office/drawing/2014/main" id="{01F5C05A-B791-8910-F55C-798157C287BA}"/>
              </a:ext>
            </a:extLst>
          </p:cNvPr>
          <p:cNvPicPr>
            <a:picLocks noChangeAspect="1"/>
          </p:cNvPicPr>
          <p:nvPr/>
        </p:nvPicPr>
        <p:blipFill>
          <a:blip r:embed="rId3"/>
          <a:stretch>
            <a:fillRect/>
          </a:stretch>
        </p:blipFill>
        <p:spPr>
          <a:xfrm>
            <a:off x="82478" y="2126904"/>
            <a:ext cx="4832501" cy="2936415"/>
          </a:xfrm>
          <a:prstGeom prst="rect">
            <a:avLst/>
          </a:prstGeom>
        </p:spPr>
      </p:pic>
      <p:sp>
        <p:nvSpPr>
          <p:cNvPr id="8" name="Content Placeholder 7">
            <a:extLst>
              <a:ext uri="{FF2B5EF4-FFF2-40B4-BE49-F238E27FC236}">
                <a16:creationId xmlns:a16="http://schemas.microsoft.com/office/drawing/2014/main" id="{A0F1FE06-FF0E-1567-FED5-96BB6C877900}"/>
              </a:ext>
            </a:extLst>
          </p:cNvPr>
          <p:cNvSpPr>
            <a:spLocks noGrp="1"/>
          </p:cNvSpPr>
          <p:nvPr>
            <p:ph idx="1"/>
          </p:nvPr>
        </p:nvSpPr>
        <p:spPr>
          <a:xfrm>
            <a:off x="4997457" y="935999"/>
            <a:ext cx="6114543" cy="4832975"/>
          </a:xfrm>
        </p:spPr>
        <p:txBody>
          <a:bodyPr>
            <a:normAutofit/>
          </a:bodyPr>
          <a:lstStyle/>
          <a:p>
            <a:pPr marL="0" indent="0">
              <a:buNone/>
            </a:pPr>
            <a:r>
              <a:rPr lang="en-US" dirty="0"/>
              <a:t>     Billing Medicaid for reimbursable services will require some providers to be independently licensed to provide the eligible services. </a:t>
            </a:r>
          </a:p>
          <a:p>
            <a:pPr marL="0" indent="0">
              <a:buNone/>
            </a:pPr>
            <a:r>
              <a:rPr lang="en-US" dirty="0"/>
              <a:t>     Licensure requirements will depend on the services provided  (i.e., Therapy/Counseling, medical, Substance Use Treatment, etc.), and providers should verify requirements through AHCCCS and the Arizona Board of Behavioral Health Examiners.</a:t>
            </a:r>
          </a:p>
        </p:txBody>
      </p:sp>
    </p:spTree>
    <p:extLst>
      <p:ext uri="{BB962C8B-B14F-4D97-AF65-F5344CB8AC3E}">
        <p14:creationId xmlns:p14="http://schemas.microsoft.com/office/powerpoint/2010/main" val="2899115666"/>
      </p:ext>
    </p:extLst>
  </p:cSld>
  <p:clrMapOvr>
    <a:masterClrMapping/>
  </p:clrMapOvr>
</p:sld>
</file>

<file path=ppt/theme/theme1.xml><?xml version="1.0" encoding="utf-8"?>
<a:theme xmlns:a="http://schemas.openxmlformats.org/drawingml/2006/main" name="FrostyVTI">
  <a:themeElements>
    <a:clrScheme name="Frosty">
      <a:dk1>
        <a:sysClr val="windowText" lastClr="000000"/>
      </a:dk1>
      <a:lt1>
        <a:sysClr val="window" lastClr="FFFFFF"/>
      </a:lt1>
      <a:dk2>
        <a:srgbClr val="0B2827"/>
      </a:dk2>
      <a:lt2>
        <a:srgbClr val="DAE3E3"/>
      </a:lt2>
      <a:accent1>
        <a:srgbClr val="767E37"/>
      </a:accent1>
      <a:accent2>
        <a:srgbClr val="B495C2"/>
      </a:accent2>
      <a:accent3>
        <a:srgbClr val="8FA3A3"/>
      </a:accent3>
      <a:accent4>
        <a:srgbClr val="CE7F01"/>
      </a:accent4>
      <a:accent5>
        <a:srgbClr val="D15A29"/>
      </a:accent5>
      <a:accent6>
        <a:srgbClr val="B88470"/>
      </a:accent6>
      <a:hlink>
        <a:srgbClr val="B57001"/>
      </a:hlink>
      <a:folHlink>
        <a:srgbClr val="996209"/>
      </a:folHlink>
    </a:clrScheme>
    <a:fontScheme name="Frosted Leaf">
      <a:majorFont>
        <a:latin typeface="Goudy Old Style"/>
        <a:ea typeface=""/>
        <a:cs typeface=""/>
      </a:majorFont>
      <a:minorFont>
        <a:latin typeface="Avenir Next LT Pro"/>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ostyVTI" id="{DD283BC3-E0B6-4E4B-91CF-F0F54D51BB21}" vid="{3EE220F7-F497-4893-BE1F-7BB1D60742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1683</TotalTime>
  <Words>2571</Words>
  <Application>Microsoft Macintosh PowerPoint</Application>
  <PresentationFormat>Widescreen</PresentationFormat>
  <Paragraphs>293</Paragraphs>
  <Slides>27</Slides>
  <Notes>13</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Avenir Next LT Pro</vt:lpstr>
      <vt:lpstr>Calibri</vt:lpstr>
      <vt:lpstr>Century Gothic</vt:lpstr>
      <vt:lpstr>Goudy Old Style</vt:lpstr>
      <vt:lpstr>Lato Light</vt:lpstr>
      <vt:lpstr>Segoe UI</vt:lpstr>
      <vt:lpstr>Wingdings</vt:lpstr>
      <vt:lpstr>FrostyVTI</vt:lpstr>
      <vt:lpstr>Braided Funding</vt:lpstr>
      <vt:lpstr>Presenters</vt:lpstr>
      <vt:lpstr>Introduction</vt:lpstr>
      <vt:lpstr>                 Housing Director,            Community Partners, Inc.</vt:lpstr>
      <vt:lpstr>Brief History</vt:lpstr>
      <vt:lpstr>Transitioning</vt:lpstr>
      <vt:lpstr>AHCCCS Contractor Operations Manual               (ACOM)</vt:lpstr>
      <vt:lpstr>Provider Registration</vt:lpstr>
      <vt:lpstr>Licensure</vt:lpstr>
      <vt:lpstr>Managed Care Organizations (MCO’s)</vt:lpstr>
      <vt:lpstr>Managed Care Organizations- Continued…</vt:lpstr>
      <vt:lpstr>Implementation</vt:lpstr>
      <vt:lpstr>Trials &amp; Tribulations</vt:lpstr>
      <vt:lpstr>Positives</vt:lpstr>
      <vt:lpstr>Current Services</vt:lpstr>
      <vt:lpstr>Current Services</vt:lpstr>
      <vt:lpstr>Summary</vt:lpstr>
      <vt:lpstr>David Bridge</vt:lpstr>
      <vt:lpstr>Housing Supportive services BRAIDED FUNDING</vt:lpstr>
      <vt:lpstr>BRAIDED FUNDING:  Weaving together of multiple federal, state, local and/or private funding streams to ensure successful program implementation.</vt:lpstr>
      <vt:lpstr>PowerPoint Presentation</vt:lpstr>
      <vt:lpstr>What they all say</vt:lpstr>
      <vt:lpstr>PowerPoint Presentation</vt:lpstr>
      <vt:lpstr>PowerPoint Presentation</vt:lpstr>
      <vt:lpstr>PowerPoint Presentation</vt:lpstr>
      <vt:lpstr>Medicaid coordination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Terrance Watkins</dc:creator>
  <cp:lastModifiedBy>Microsoft Office User</cp:lastModifiedBy>
  <cp:revision>6</cp:revision>
  <dcterms:created xsi:type="dcterms:W3CDTF">2022-08-07T13:54:12Z</dcterms:created>
  <dcterms:modified xsi:type="dcterms:W3CDTF">2022-08-25T20:52:18Z</dcterms:modified>
</cp:coreProperties>
</file>