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sldIdLst>
    <p:sldId id="274" r:id="rId5"/>
    <p:sldId id="1746" r:id="rId6"/>
    <p:sldId id="1758" r:id="rId7"/>
    <p:sldId id="1759" r:id="rId8"/>
    <p:sldId id="1753" r:id="rId9"/>
    <p:sldId id="257" r:id="rId10"/>
    <p:sldId id="258" r:id="rId11"/>
    <p:sldId id="259" r:id="rId12"/>
    <p:sldId id="260" r:id="rId13"/>
    <p:sldId id="261" r:id="rId14"/>
    <p:sldId id="1740" r:id="rId15"/>
    <p:sldId id="1533" r:id="rId16"/>
    <p:sldId id="1748" r:id="rId17"/>
    <p:sldId id="1536" r:id="rId18"/>
    <p:sldId id="1750" r:id="rId19"/>
    <p:sldId id="437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B1"/>
    <a:srgbClr val="BDD3D5"/>
    <a:srgbClr val="D4EBFA"/>
    <a:srgbClr val="AFBED7"/>
    <a:srgbClr val="D3F1F5"/>
    <a:srgbClr val="0BA5B4"/>
    <a:srgbClr val="BDD7EE"/>
    <a:srgbClr val="284D81"/>
    <a:srgbClr val="A02C1C"/>
    <a:srgbClr val="C2A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1149AB-AE59-475C-A046-D319F42B4C59}" v="8" dt="2023-08-24T18:55:21.7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9" autoAdjust="0"/>
    <p:restoredTop sz="93581"/>
  </p:normalViewPr>
  <p:slideViewPr>
    <p:cSldViewPr snapToGrid="0" snapToObjects="1">
      <p:cViewPr varScale="1">
        <p:scale>
          <a:sx n="109" d="100"/>
          <a:sy n="109" d="100"/>
        </p:scale>
        <p:origin x="11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Lozano" userId="a2e02eae-d639-44ed-a7b5-b25077b204be" providerId="ADAL" clId="{421149AB-AE59-475C-A046-D319F42B4C59}"/>
    <pc:docChg chg="modSld">
      <pc:chgData name="Andrew Lozano" userId="a2e02eae-d639-44ed-a7b5-b25077b204be" providerId="ADAL" clId="{421149AB-AE59-475C-A046-D319F42B4C59}" dt="2023-08-24T18:55:21.749" v="17" actId="14826"/>
      <pc:docMkLst>
        <pc:docMk/>
      </pc:docMkLst>
      <pc:sldChg chg="modSp">
        <pc:chgData name="Andrew Lozano" userId="a2e02eae-d639-44ed-a7b5-b25077b204be" providerId="ADAL" clId="{421149AB-AE59-475C-A046-D319F42B4C59}" dt="2023-08-24T18:55:21.749" v="17" actId="14826"/>
        <pc:sldMkLst>
          <pc:docMk/>
          <pc:sldMk cId="1918339984" sldId="258"/>
        </pc:sldMkLst>
        <pc:picChg chg="mod">
          <ac:chgData name="Andrew Lozano" userId="a2e02eae-d639-44ed-a7b5-b25077b204be" providerId="ADAL" clId="{421149AB-AE59-475C-A046-D319F42B4C59}" dt="2023-08-24T18:55:21.749" v="17" actId="14826"/>
          <ac:picMkLst>
            <pc:docMk/>
            <pc:sldMk cId="1918339984" sldId="258"/>
            <ac:picMk id="5" creationId="{CD88A6A6-7AD0-E218-359A-FA9C1E3E0623}"/>
          </ac:picMkLst>
        </pc:picChg>
      </pc:sldChg>
      <pc:sldChg chg="modSp mod">
        <pc:chgData name="Andrew Lozano" userId="a2e02eae-d639-44ed-a7b5-b25077b204be" providerId="ADAL" clId="{421149AB-AE59-475C-A046-D319F42B4C59}" dt="2023-08-22T14:38:21.528" v="16" actId="20577"/>
        <pc:sldMkLst>
          <pc:docMk/>
          <pc:sldMk cId="0" sldId="260"/>
        </pc:sldMkLst>
        <pc:spChg chg="mod">
          <ac:chgData name="Andrew Lozano" userId="a2e02eae-d639-44ed-a7b5-b25077b204be" providerId="ADAL" clId="{421149AB-AE59-475C-A046-D319F42B4C59}" dt="2023-08-22T14:38:21.528" v="16" actId="20577"/>
          <ac:spMkLst>
            <pc:docMk/>
            <pc:sldMk cId="0" sldId="260"/>
            <ac:spMk id="3" creationId="{00000000-0000-0000-0000-000000000000}"/>
          </ac:spMkLst>
        </pc:spChg>
        <pc:picChg chg="mod">
          <ac:chgData name="Andrew Lozano" userId="a2e02eae-d639-44ed-a7b5-b25077b204be" providerId="ADAL" clId="{421149AB-AE59-475C-A046-D319F42B4C59}" dt="2023-08-22T14:38:08.270" v="8" actId="14826"/>
          <ac:picMkLst>
            <pc:docMk/>
            <pc:sldMk cId="0" sldId="260"/>
            <ac:picMk id="5" creationId="{D00ED210-0763-2A96-2127-A1158219DFE2}"/>
          </ac:picMkLst>
        </pc:picChg>
      </pc:sldChg>
      <pc:sldChg chg="modSp">
        <pc:chgData name="Andrew Lozano" userId="a2e02eae-d639-44ed-a7b5-b25077b204be" providerId="ADAL" clId="{421149AB-AE59-475C-A046-D319F42B4C59}" dt="2023-08-22T14:36:01.099" v="7" actId="14826"/>
        <pc:sldMkLst>
          <pc:docMk/>
          <pc:sldMk cId="0" sldId="261"/>
        </pc:sldMkLst>
        <pc:picChg chg="mod">
          <ac:chgData name="Andrew Lozano" userId="a2e02eae-d639-44ed-a7b5-b25077b204be" providerId="ADAL" clId="{421149AB-AE59-475C-A046-D319F42B4C59}" dt="2023-08-22T14:36:01.099" v="7" actId="14826"/>
          <ac:picMkLst>
            <pc:docMk/>
            <pc:sldMk cId="0" sldId="261"/>
            <ac:picMk id="4" creationId="{C983369E-91A6-6B33-4E8A-A811E3FEEED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0C1CAA-F9BF-4D6A-AC30-6FF76F711927}" type="datetimeFigureOut">
              <a:rPr lang="en-US" smtClean="0"/>
              <a:t>8/28/23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EEF9F8-F378-47E1-82C6-E9147C3B0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1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>
              <a:lnSpc>
                <a:spcPct val="90000"/>
              </a:lnSpc>
              <a:spcBef>
                <a:spcPts val="1019"/>
              </a:spcBef>
              <a:buFont typeface="Arial"/>
              <a:buChar char="•"/>
            </a:pPr>
            <a:r>
              <a:rPr lang="en-US" dirty="0"/>
              <a:t>Insert any graphics messages from the two-pager here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EF9F8-F378-47E1-82C6-E9147C3B0E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0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A9C1A-F7E5-499F-A2E1-5A8FF92190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45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A9C1A-F7E5-499F-A2E1-5A8FF92190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56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A9C1A-F7E5-499F-A2E1-5A8FF92190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7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*Other bipartisan possibilities (history – housing finance reform)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EF9F8-F378-47E1-82C6-E9147C3B0E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68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A9AA97-DD2E-494D-B9BD-4233F45125A5}"/>
              </a:ext>
            </a:extLst>
          </p:cNvPr>
          <p:cNvSpPr/>
          <p:nvPr userDrawn="1"/>
        </p:nvSpPr>
        <p:spPr>
          <a:xfrm>
            <a:off x="616017" y="365126"/>
            <a:ext cx="10982425" cy="5846748"/>
          </a:xfrm>
          <a:prstGeom prst="rect">
            <a:avLst/>
          </a:prstGeom>
          <a:noFill/>
          <a:ln w="15875">
            <a:solidFill>
              <a:srgbClr val="00A1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ACFC13-5494-A24F-8FDF-59B1D603F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3368"/>
            <a:ext cx="10515600" cy="95220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CD2BBBC-C57E-7447-98B7-06F888780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351"/>
            <a:ext cx="10515600" cy="3717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286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3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00A1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54D6-19D8-E348-A2FE-F9BBD6D0EF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87262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EE8252-C497-AB4E-9FDB-655F60F09F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8532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825DB0-455B-2442-868A-84082A3202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595" y="406667"/>
            <a:ext cx="2441608" cy="7924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00C201-EE50-F045-86F5-68E0A476E2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07" r="48003" b="122"/>
          <a:stretch/>
        </p:blipFill>
        <p:spPr>
          <a:xfrm>
            <a:off x="-12700" y="4266957"/>
            <a:ext cx="12207240" cy="31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12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04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A1B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https://files.constantcontact.com/d84d25d0101/ed653f32-90ba-4927-80fc-7314d78cb086.jpg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xcreditcoalition.org/" TargetMode="External"/><Relationship Id="rId2" Type="http://schemas.openxmlformats.org/officeDocument/2006/relationships/hyperlink" Target="mailto:Emily.Cadik@taxcreditcoalition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gasson@housingadvisorygroup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4895EDBB-EF7B-4079-A108-77978730C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468" y="1994253"/>
            <a:ext cx="10530564" cy="1208775"/>
          </a:xfrm>
        </p:spPr>
        <p:txBody>
          <a:bodyPr/>
          <a:lstStyle/>
          <a:p>
            <a:r>
              <a:rPr lang="en-US" sz="4800" dirty="0"/>
              <a:t>2023 Arizona Housing Forum</a:t>
            </a:r>
            <a:endParaRPr lang="en-US" sz="3600" i="1" dirty="0"/>
          </a:p>
        </p:txBody>
      </p:sp>
      <p:sp>
        <p:nvSpPr>
          <p:cNvPr id="9" name="Subtitle 6">
            <a:extLst>
              <a:ext uri="{FF2B5EF4-FFF2-40B4-BE49-F238E27FC236}">
                <a16:creationId xmlns:a16="http://schemas.microsoft.com/office/drawing/2014/main" id="{CA23F0B6-985B-43B0-9CFB-74230609E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468" y="3365760"/>
            <a:ext cx="10122132" cy="454573"/>
          </a:xfrm>
        </p:spPr>
        <p:txBody>
          <a:bodyPr/>
          <a:lstStyle/>
          <a:p>
            <a:r>
              <a:rPr lang="en-US" dirty="0"/>
              <a:t>Emily Cadik, CEO, Affordable Housing Tax Credit Coalition</a:t>
            </a:r>
          </a:p>
          <a:p>
            <a:r>
              <a:rPr lang="en-US" dirty="0"/>
              <a:t>David Gasson, Executive Director, Housing Advisory Group</a:t>
            </a:r>
          </a:p>
          <a:p>
            <a:r>
              <a:rPr lang="en-US" dirty="0"/>
              <a:t>August 24, 2023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EA089C-085B-9256-3831-55A67CA87E3D}"/>
              </a:ext>
            </a:extLst>
          </p:cNvPr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314" y="429378"/>
            <a:ext cx="2402638" cy="81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451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83369E-91A6-6B33-4E8A-A811E3FEEE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586" y="0"/>
            <a:ext cx="9978828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6643557-8383-4875-B7BD-18043BA6F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43368"/>
            <a:ext cx="10515600" cy="952203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/>
            </a:lvl1pPr>
          </a:lstStyle>
          <a:p>
            <a:r>
              <a:rPr lang="en-US" dirty="0">
                <a:latin typeface="Calibri"/>
                <a:cs typeface="Calibri"/>
              </a:rPr>
              <a:t>Arizona Congressional Outreach</a:t>
            </a:r>
            <a:endParaRPr lang="en-US" sz="3600" dirty="0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E5E57F-9BBE-953A-FB24-ED384AA2432C}"/>
              </a:ext>
            </a:extLst>
          </p:cNvPr>
          <p:cNvSpPr txBox="1"/>
          <p:nvPr/>
        </p:nvSpPr>
        <p:spPr>
          <a:xfrm>
            <a:off x="888918" y="1362564"/>
            <a:ext cx="689681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AHCIA co-sponsors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Rep. David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Schweikert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(R)  </a:t>
            </a:r>
          </a:p>
          <a:p>
            <a:pPr lvl="1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*House Ways and Means Committee Member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Rep. Greg Stanton (D)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Rep. Ruben Gallego (D)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the queue to co-sponsor the AHCIA: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Sen. Kirsten Sinema (I)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Sen. Mark Kelly (D)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Rep. Raul Grijalva (D)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Top targets: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Juan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Ciscomani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(R) *freshman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D053F635-F6E7-C096-91E8-05554EACBA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85732" y="1269521"/>
            <a:ext cx="3493882" cy="4716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725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A579C-A1A4-2144-BDF8-7D521B996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9618"/>
            <a:ext cx="10515600" cy="952203"/>
          </a:xfrm>
        </p:spPr>
        <p:txBody>
          <a:bodyPr/>
          <a:lstStyle/>
          <a:p>
            <a:pPr algn="ctr"/>
            <a:r>
              <a:rPr lang="en-US" sz="3800" dirty="0"/>
              <a:t>Other Affordable Housing Regulatory Issues: CRA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0C381-FA9D-4DF4-B0C3-71B5F744D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1065"/>
            <a:ext cx="8279860" cy="4413261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85% of $22 billion Housing Credit market is CRA-motivated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Proposed CRA modernization rule threatens investment in affordable housing</a:t>
            </a:r>
          </a:p>
          <a:p>
            <a:pPr marL="800100" lvl="2" indent="-3429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Eliminates investment test, and combines investments and loans into one test</a:t>
            </a:r>
          </a:p>
          <a:p>
            <a:pPr marL="800100" lvl="2" indent="-3429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Prioritizes retail activities </a:t>
            </a:r>
          </a:p>
          <a:p>
            <a:pPr marL="800100" lvl="2" indent="-3429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Reduces incentive for banks to aim for outstanding rating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Comments were due August 5, 2022, regulators aiming for final rule “before the first snow falls” in 2023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dirty="0">
                <a:solidFill>
                  <a:srgbClr val="00A1B1"/>
                </a:solidFill>
              </a:rPr>
              <a:t>In a survey of large bank investors, </a:t>
            </a:r>
            <a:r>
              <a:rPr lang="en-US" b="1" dirty="0">
                <a:solidFill>
                  <a:srgbClr val="00A1B1"/>
                </a:solidFill>
              </a:rPr>
              <a:t>42% of respondents thought they might somewhat reduce their Housing Credit investments </a:t>
            </a:r>
            <a:r>
              <a:rPr lang="en-US" dirty="0">
                <a:solidFill>
                  <a:srgbClr val="00A1B1"/>
                </a:solidFill>
              </a:rPr>
              <a:t>because of the elimination of the investment test 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27A6FAA-004B-1458-9028-FCE2C7834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4535" y="4593682"/>
            <a:ext cx="1484523" cy="1398219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F03620C-1D9C-0408-8F78-6AAE7D353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4535" y="3023518"/>
            <a:ext cx="1484523" cy="1391603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B0DACA6-9D57-5AE3-F2C9-4A5109DCE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4535" y="1398321"/>
            <a:ext cx="1398219" cy="139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63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A579C-A1A4-2144-BDF8-7D521B996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895"/>
            <a:ext cx="10515600" cy="952203"/>
          </a:xfrm>
        </p:spPr>
        <p:txBody>
          <a:bodyPr/>
          <a:lstStyle/>
          <a:p>
            <a:pPr algn="ctr"/>
            <a:r>
              <a:rPr lang="en-US" sz="3800" dirty="0"/>
              <a:t>Other Affordable Housing Regulatory Issues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0C381-FA9D-4DF4-B0C3-71B5F744D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529" y="1480787"/>
            <a:ext cx="5989782" cy="4031366"/>
          </a:xfrm>
        </p:spPr>
        <p:txBody>
          <a:bodyPr>
            <a:normAutofit/>
          </a:bodyPr>
          <a:lstStyle/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Global minimum tax – could have major impact on Housing Credit investment, but regulations headed in the right direction for now</a:t>
            </a:r>
          </a:p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GSE – final determination of tax status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Determination will dictate level of equity investment in Duty to Serve areas</a:t>
            </a:r>
          </a:p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Biden Administration is looking for other opportunities to support affordable housing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Action to bring down insurance costs?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ideas?</a:t>
            </a:r>
          </a:p>
        </p:txBody>
      </p:sp>
      <p:pic>
        <p:nvPicPr>
          <p:cNvPr id="5" name="Picture 4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CF24F1C7-4174-F5E0-A869-A7A73894A2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5736" y="1856389"/>
            <a:ext cx="1856569" cy="1044320"/>
          </a:xfrm>
          <a:prstGeom prst="rect">
            <a:avLst/>
          </a:prstGeom>
        </p:spPr>
      </p:pic>
      <p:pic>
        <p:nvPicPr>
          <p:cNvPr id="7" name="Picture 6" descr="A logo of a u. s. department of housing and urban development&#10;&#10;Description automatically generated with medium confidence">
            <a:extLst>
              <a:ext uri="{FF2B5EF4-FFF2-40B4-BE49-F238E27FC236}">
                <a16:creationId xmlns:a16="http://schemas.microsoft.com/office/drawing/2014/main" id="{8108EEC3-CBA6-5896-DC7E-5092F8F28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766" y="3832759"/>
            <a:ext cx="2143125" cy="2143125"/>
          </a:xfrm>
          <a:prstGeom prst="rect">
            <a:avLst/>
          </a:prstGeom>
        </p:spPr>
      </p:pic>
      <p:pic>
        <p:nvPicPr>
          <p:cNvPr id="9" name="Picture 8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7462DE64-E41B-83AD-414D-C442861D4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2457" y="3832759"/>
            <a:ext cx="2143125" cy="2143125"/>
          </a:xfrm>
          <a:prstGeom prst="rect">
            <a:avLst/>
          </a:prstGeom>
        </p:spPr>
      </p:pic>
      <p:pic>
        <p:nvPicPr>
          <p:cNvPr id="12" name="Picture 11" descr="A picture containing emblem, symbol, logo, trademark&#10;&#10;Description automatically generated">
            <a:extLst>
              <a:ext uri="{FF2B5EF4-FFF2-40B4-BE49-F238E27FC236}">
                <a16:creationId xmlns:a16="http://schemas.microsoft.com/office/drawing/2014/main" id="{EF3A55A2-14B4-CD69-89E6-A6593FDDF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3457" y="13835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39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A579C-A1A4-2144-BDF8-7D521B996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5677" y="628960"/>
            <a:ext cx="7470842" cy="952203"/>
          </a:xfrm>
        </p:spPr>
        <p:txBody>
          <a:bodyPr/>
          <a:lstStyle/>
          <a:p>
            <a:pPr algn="ctr"/>
            <a:r>
              <a:rPr lang="en-US" sz="2800" dirty="0"/>
              <a:t>State Low-Income Housing Tax Credits</a:t>
            </a:r>
          </a:p>
        </p:txBody>
      </p:sp>
      <p:pic>
        <p:nvPicPr>
          <p:cNvPr id="4" name="Picture 3" descr="A map of the united states&#10;&#10;Description automatically generated">
            <a:extLst>
              <a:ext uri="{FF2B5EF4-FFF2-40B4-BE49-F238E27FC236}">
                <a16:creationId xmlns:a16="http://schemas.microsoft.com/office/drawing/2014/main" id="{052CF4FC-D6DA-2CB7-00E4-05B8D465E7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88337" y="1301086"/>
            <a:ext cx="4798985" cy="4621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85524C-8A5B-06E7-EA74-6C81E50EA706}"/>
              </a:ext>
            </a:extLst>
          </p:cNvPr>
          <p:cNvSpPr txBox="1"/>
          <p:nvPr/>
        </p:nvSpPr>
        <p:spPr>
          <a:xfrm>
            <a:off x="6441218" y="4976027"/>
            <a:ext cx="356530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Source: Novogradac &amp; Co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08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A579C-A1A4-2144-BDF8-7D521B996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054" y="460347"/>
            <a:ext cx="3741892" cy="952203"/>
          </a:xfrm>
        </p:spPr>
        <p:txBody>
          <a:bodyPr/>
          <a:lstStyle/>
          <a:p>
            <a:pPr algn="ctr"/>
            <a:r>
              <a:rPr lang="en-US" sz="2800" dirty="0"/>
              <a:t>HUD Budget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85524C-8A5B-06E7-EA74-6C81E50EA706}"/>
              </a:ext>
            </a:extLst>
          </p:cNvPr>
          <p:cNvSpPr txBox="1"/>
          <p:nvPr/>
        </p:nvSpPr>
        <p:spPr>
          <a:xfrm>
            <a:off x="9305191" y="5315819"/>
            <a:ext cx="2309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National Leased Housing Association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890AD2-E74F-94BE-0BBD-80C74B48C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936448"/>
            <a:ext cx="60960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51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4667FD3-AB60-4572-940A-9CB583932265}"/>
              </a:ext>
            </a:extLst>
          </p:cNvPr>
          <p:cNvSpPr txBox="1">
            <a:spLocks/>
          </p:cNvSpPr>
          <p:nvPr/>
        </p:nvSpPr>
        <p:spPr>
          <a:xfrm>
            <a:off x="926431" y="1423682"/>
            <a:ext cx="10515600" cy="4010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542D7A7-E87E-4326-B531-CBC6E630FE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08080"/>
            <a:ext cx="10515600" cy="95220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/>
            <a:r>
              <a:rPr lang="en-US" dirty="0"/>
              <a:t>Questions?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4926588-62F7-4E9D-A761-37E891331F2B}"/>
              </a:ext>
            </a:extLst>
          </p:cNvPr>
          <p:cNvSpPr txBox="1">
            <a:spLocks/>
          </p:cNvSpPr>
          <p:nvPr/>
        </p:nvSpPr>
        <p:spPr>
          <a:xfrm>
            <a:off x="712051" y="1910865"/>
            <a:ext cx="5091361" cy="3272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None/>
            </a:pPr>
            <a:endParaRPr lang="en-US" sz="2400" dirty="0">
              <a:solidFill>
                <a:srgbClr val="0BA5B4"/>
              </a:solidFill>
            </a:endParaRPr>
          </a:p>
          <a:p>
            <a:pPr marL="457200" lvl="1" indent="0" algn="ctr">
              <a:spcAft>
                <a:spcPts val="600"/>
              </a:spcAft>
              <a:buNone/>
            </a:pPr>
            <a:r>
              <a:rPr lang="en-US" u="sng" dirty="0">
                <a:solidFill>
                  <a:srgbClr val="0BA5B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Emily.Cadik@taxcreditcoalition.org</a:t>
            </a:r>
            <a:endParaRPr lang="en-US" u="sng" dirty="0">
              <a:solidFill>
                <a:srgbClr val="0BA5B4"/>
              </a:solidFill>
            </a:endParaRPr>
          </a:p>
          <a:p>
            <a:pPr marL="457200" lvl="1" indent="0" algn="ctr">
              <a:spcAft>
                <a:spcPts val="600"/>
              </a:spcAft>
              <a:buNone/>
            </a:pPr>
            <a:r>
              <a:rPr lang="en-US" dirty="0">
                <a:solidFill>
                  <a:srgbClr val="0BA5B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taxcreditcoalition.org</a:t>
            </a:r>
            <a:r>
              <a:rPr lang="en-US" dirty="0">
                <a:solidFill>
                  <a:srgbClr val="0BA5B4"/>
                </a:solidFill>
              </a:rPr>
              <a:t> </a:t>
            </a:r>
          </a:p>
          <a:p>
            <a:pPr marL="457200" lvl="1" indent="0" algn="ctr">
              <a:spcAft>
                <a:spcPts val="600"/>
              </a:spcAft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EmilyCadik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algn="ctr">
              <a:spcAft>
                <a:spcPts val="600"/>
              </a:spcAft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AHTCCoalition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ECF2B4A-C221-9E4A-BC6F-0692BF25753E}"/>
              </a:ext>
            </a:extLst>
          </p:cNvPr>
          <p:cNvSpPr txBox="1">
            <a:spLocks/>
          </p:cNvSpPr>
          <p:nvPr/>
        </p:nvSpPr>
        <p:spPr>
          <a:xfrm>
            <a:off x="926429" y="1259652"/>
            <a:ext cx="10017773" cy="1649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6F0B3FE-0EA3-49F9-AF4F-31D6EAF60ECB}"/>
              </a:ext>
            </a:extLst>
          </p:cNvPr>
          <p:cNvSpPr txBox="1">
            <a:spLocks/>
          </p:cNvSpPr>
          <p:nvPr/>
        </p:nvSpPr>
        <p:spPr>
          <a:xfrm>
            <a:off x="5891644" y="2361008"/>
            <a:ext cx="5462155" cy="3185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None/>
            </a:pPr>
            <a:endParaRPr lang="en-US" sz="2400" dirty="0">
              <a:solidFill>
                <a:srgbClr val="0BA5B4"/>
              </a:solidFill>
            </a:endParaRPr>
          </a:p>
          <a:p>
            <a:pPr marL="457200" lvl="1" indent="0" algn="ctr">
              <a:spcAft>
                <a:spcPts val="600"/>
              </a:spcAft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280C26F-F202-468E-4521-775EB2C3A0D0}"/>
              </a:ext>
            </a:extLst>
          </p:cNvPr>
          <p:cNvSpPr txBox="1">
            <a:spLocks/>
          </p:cNvSpPr>
          <p:nvPr/>
        </p:nvSpPr>
        <p:spPr>
          <a:xfrm>
            <a:off x="5828126" y="1967056"/>
            <a:ext cx="5437443" cy="3272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None/>
            </a:pPr>
            <a:endParaRPr lang="en-US" sz="2400" dirty="0">
              <a:solidFill>
                <a:srgbClr val="0BA5B4"/>
              </a:solidFill>
            </a:endParaRPr>
          </a:p>
          <a:p>
            <a:pPr marL="457200" lvl="1" indent="0" algn="ctr">
              <a:spcAft>
                <a:spcPts val="600"/>
              </a:spcAft>
              <a:buNone/>
            </a:pPr>
            <a:r>
              <a:rPr lang="en-US" u="sng" dirty="0">
                <a:solidFill>
                  <a:srgbClr val="00A1B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dgasson@housingadvisorygroup.org</a:t>
            </a:r>
            <a:endParaRPr lang="en-US" u="sng" dirty="0">
              <a:solidFill>
                <a:srgbClr val="00A1B1"/>
              </a:solidFill>
            </a:endParaRPr>
          </a:p>
          <a:p>
            <a:pPr marL="457200" lvl="1" indent="0" algn="ctr">
              <a:spcAft>
                <a:spcPts val="600"/>
              </a:spcAft>
              <a:buNone/>
            </a:pPr>
            <a:r>
              <a:rPr lang="en-US" u="sng" dirty="0">
                <a:solidFill>
                  <a:srgbClr val="00A1B1"/>
                </a:solidFill>
              </a:rPr>
              <a:t>housingadvisorygroup.org</a:t>
            </a:r>
          </a:p>
          <a:p>
            <a:pPr marL="457200" lvl="1" indent="0" algn="ctr">
              <a:spcAft>
                <a:spcPts val="600"/>
              </a:spcAft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@dsgasson</a:t>
            </a:r>
          </a:p>
          <a:p>
            <a:pPr marL="457200" lvl="1" indent="0" algn="ctr">
              <a:spcAft>
                <a:spcPts val="600"/>
              </a:spcAft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@HousingAdvGroup</a:t>
            </a:r>
          </a:p>
        </p:txBody>
      </p:sp>
    </p:spTree>
    <p:extLst>
      <p:ext uri="{BB962C8B-B14F-4D97-AF65-F5344CB8AC3E}">
        <p14:creationId xmlns:p14="http://schemas.microsoft.com/office/powerpoint/2010/main" val="2812463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6643557-8383-4875-B7BD-18043BA6F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43368"/>
            <a:ext cx="10515600" cy="952203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/>
            </a:lvl1pPr>
          </a:lstStyle>
          <a:p>
            <a:r>
              <a:rPr lang="en-US" dirty="0">
                <a:latin typeface="Calibri"/>
                <a:cs typeface="Calibri"/>
              </a:rPr>
              <a:t>Congressional Landscape</a:t>
            </a:r>
            <a:br>
              <a:rPr lang="en-US" dirty="0">
                <a:latin typeface="Calibri"/>
                <a:cs typeface="Calibri"/>
              </a:rPr>
            </a:br>
            <a:br>
              <a:rPr lang="en-US" dirty="0">
                <a:latin typeface="Calibri"/>
                <a:cs typeface="Calibri"/>
              </a:rPr>
            </a:br>
            <a:endParaRPr lang="en-US" dirty="0">
              <a:latin typeface="Calibri"/>
              <a:cs typeface="Calibri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40E7837-09C0-0218-AE64-46DA5D4FE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5571"/>
            <a:ext cx="6360122" cy="403737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2023 Year-end Outlook</a:t>
            </a:r>
          </a:p>
          <a:p>
            <a:pPr lvl="1" fontAlgn="base"/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Must-pass legislation</a:t>
            </a:r>
          </a:p>
          <a:p>
            <a:pPr lvl="2" fontAlgn="base"/>
            <a:r>
              <a:rPr lang="en-US" sz="18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Government funding deadline September 30</a:t>
            </a:r>
          </a:p>
          <a:p>
            <a:pPr lvl="2" fontAlgn="base"/>
            <a:r>
              <a:rPr lang="en-US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​</a:t>
            </a:r>
            <a:r>
              <a:rPr lang="en-US" sz="18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Defense authorization </a:t>
            </a:r>
            <a:r>
              <a:rPr lang="en-US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​</a:t>
            </a:r>
          </a:p>
          <a:p>
            <a:pPr lvl="2" fontAlgn="base"/>
            <a:r>
              <a:rPr lang="en-US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​</a:t>
            </a:r>
            <a:r>
              <a:rPr lang="en-US" sz="18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Other expirations: farm bill, airport &amp; airway trust fund (FAA) reauthorization </a:t>
            </a:r>
          </a:p>
          <a:p>
            <a:pPr lvl="1" fontAlgn="base"/>
            <a:r>
              <a:rPr lang="en-US" sz="18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Other bipartisan legislation could be difficult, but not impossible, to enact</a:t>
            </a:r>
            <a:r>
              <a:rPr lang="en-US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​ - would likely attach to other legislation</a:t>
            </a:r>
          </a:p>
          <a:p>
            <a:pPr lvl="2" fontAlgn="base"/>
            <a:r>
              <a:rPr lang="en-US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Tax extenders?</a:t>
            </a:r>
          </a:p>
          <a:p>
            <a:pPr lvl="2" fontAlgn="base"/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Disaster relief?</a:t>
            </a:r>
          </a:p>
          <a:p>
            <a:pPr fontAlgn="base"/>
            <a:r>
              <a:rPr lang="en-US" sz="1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2024</a:t>
            </a:r>
            <a:r>
              <a:rPr lang="en-US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 is an election year and not likely to yield major legislation</a:t>
            </a:r>
          </a:p>
          <a:p>
            <a:pPr fontAlgn="base"/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2025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expected to be a major year for tax legislation with expirations of many TCJA (tax reform) provisions </a:t>
            </a:r>
            <a:endParaRPr lang="en-US" sz="18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</a:endParaRPr>
          </a:p>
          <a:p>
            <a:pPr lvl="1" fontAlgn="base"/>
            <a:endParaRPr lang="en-US" sz="14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</a:endParaRPr>
          </a:p>
        </p:txBody>
      </p:sp>
      <p:pic>
        <p:nvPicPr>
          <p:cNvPr id="4" name="Picture 3" descr="A group of men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382A1DBD-0BAE-21B6-8D60-DE73A2046C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5552" y="2066613"/>
            <a:ext cx="4088248" cy="272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4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7A9F4E3-F982-4726-9B6E-CE89A4EC80C9}"/>
              </a:ext>
            </a:extLst>
          </p:cNvPr>
          <p:cNvSpPr txBox="1">
            <a:spLocks/>
          </p:cNvSpPr>
          <p:nvPr/>
        </p:nvSpPr>
        <p:spPr>
          <a:xfrm>
            <a:off x="350197" y="557682"/>
            <a:ext cx="11245174" cy="651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A1B1"/>
                </a:solidFill>
                <a:latin typeface="Avenir Next" panose="020B05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 Affordable Housing Credit Improvement Act of 2023: What’s New?</a:t>
            </a:r>
          </a:p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A8252D-0C87-7025-C9D7-1FC82DD8C5F2}"/>
              </a:ext>
            </a:extLst>
          </p:cNvPr>
          <p:cNvSpPr txBox="1"/>
          <p:nvPr/>
        </p:nvSpPr>
        <p:spPr>
          <a:xfrm>
            <a:off x="1072282" y="1613812"/>
            <a:ext cx="906505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New lead sponsors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 new Republicans and 1 new Democrat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 lead sponsors total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Minor changes from prior version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Clarification to reflect newly enacted law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Technical clarifications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“Sense of Congress” provisions to demonstrate commitment to additional policy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Unprecedented bipartisan support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134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49BA0-08BA-BF40-87AF-B5C2C61A6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800" dirty="0"/>
              <a:t>AHCIA of 2023 Lead Sponsors - Senate</a:t>
            </a:r>
            <a:endParaRPr lang="en-US" sz="1800" dirty="0"/>
          </a:p>
        </p:txBody>
      </p:sp>
      <p:pic>
        <p:nvPicPr>
          <p:cNvPr id="5" name="Picture 8" descr="Maria Cantwell - Wikipedia">
            <a:extLst>
              <a:ext uri="{FF2B5EF4-FFF2-40B4-BE49-F238E27FC236}">
                <a16:creationId xmlns:a16="http://schemas.microsoft.com/office/drawing/2014/main" id="{32718D0F-3662-134F-946C-85816A0DE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0389" y="2408041"/>
            <a:ext cx="2010407" cy="204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Placeholder 5" descr="A person in a suit smiling&#10;&#10;Description automatically generated with medium confidence">
            <a:extLst>
              <a:ext uri="{FF2B5EF4-FFF2-40B4-BE49-F238E27FC236}">
                <a16:creationId xmlns:a16="http://schemas.microsoft.com/office/drawing/2014/main" id="{724A0E7F-8BE6-264A-8F72-686844089F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47590" y="2408041"/>
            <a:ext cx="2102130" cy="20581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B67D35-A58E-2547-B427-24D27E7290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3614" y="2416168"/>
            <a:ext cx="1802379" cy="204191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382F4-1E68-B048-884F-8558F1F3CD06}"/>
              </a:ext>
            </a:extLst>
          </p:cNvPr>
          <p:cNvSpPr txBox="1"/>
          <p:nvPr/>
        </p:nvSpPr>
        <p:spPr>
          <a:xfrm>
            <a:off x="934623" y="4675818"/>
            <a:ext cx="2521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Sen. Maria Cantwell (D-WA)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BEF699-CAEB-F44F-ACF6-08D57C89A76F}"/>
              </a:ext>
            </a:extLst>
          </p:cNvPr>
          <p:cNvSpPr txBox="1"/>
          <p:nvPr/>
        </p:nvSpPr>
        <p:spPr>
          <a:xfrm>
            <a:off x="3707552" y="4648068"/>
            <a:ext cx="2264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Sen. Todd Young (R-IN)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DFEB80-7D55-BA43-8B8D-E44E9BE84C96}"/>
              </a:ext>
            </a:extLst>
          </p:cNvPr>
          <p:cNvSpPr txBox="1"/>
          <p:nvPr/>
        </p:nvSpPr>
        <p:spPr>
          <a:xfrm>
            <a:off x="6092594" y="4643108"/>
            <a:ext cx="2264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Sen. Ron Wyden (D-OR)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3E8342-D66D-7C4C-9C2F-2880BC918886}"/>
              </a:ext>
            </a:extLst>
          </p:cNvPr>
          <p:cNvSpPr txBox="1"/>
          <p:nvPr/>
        </p:nvSpPr>
        <p:spPr>
          <a:xfrm>
            <a:off x="8292097" y="4643108"/>
            <a:ext cx="283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Sen. Marsha Blackburn (R-TN)</a:t>
            </a:r>
          </a:p>
          <a:p>
            <a:pPr algn="ctr"/>
            <a:r>
              <a:rPr lang="en-US" sz="1600" i="1" dirty="0"/>
              <a:t>New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459EC6-FA34-C57C-C967-38896BC204C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5936" y="2486962"/>
            <a:ext cx="1680855" cy="1977731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4183922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49BA0-08BA-BF40-87AF-B5C2C61A6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800" dirty="0"/>
              <a:t>AHCIA of 2023 Lead Sponsors - House</a:t>
            </a:r>
            <a:endParaRPr lang="en-US" sz="1800" dirty="0"/>
          </a:p>
        </p:txBody>
      </p:sp>
      <p:pic>
        <p:nvPicPr>
          <p:cNvPr id="9" name="Picture Placeholder 11" descr="A picture containing person&#10;&#10;Description automatically generated">
            <a:extLst>
              <a:ext uri="{FF2B5EF4-FFF2-40B4-BE49-F238E27FC236}">
                <a16:creationId xmlns:a16="http://schemas.microsoft.com/office/drawing/2014/main" id="{438037BB-2BCA-2240-8413-34A4528CAA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7263" y="1457301"/>
            <a:ext cx="1595189" cy="1561833"/>
          </a:xfrm>
          <a:prstGeom prst="rect">
            <a:avLst/>
          </a:prstGeom>
        </p:spPr>
      </p:pic>
      <p:pic>
        <p:nvPicPr>
          <p:cNvPr id="2050" name="Picture 2" descr="Brad Wenstrup - Wikipedia">
            <a:extLst>
              <a:ext uri="{FF2B5EF4-FFF2-40B4-BE49-F238E27FC236}">
                <a16:creationId xmlns:a16="http://schemas.microsoft.com/office/drawing/2014/main" id="{77919A12-69F3-1844-95A3-7BE5B016B8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960766" y="3835268"/>
            <a:ext cx="1611292" cy="1577598"/>
          </a:xfrm>
          <a:prstGeom prst="rect">
            <a:avLst/>
          </a:prstGeom>
          <a:noFill/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on Beyer - Wikipedia">
            <a:extLst>
              <a:ext uri="{FF2B5EF4-FFF2-40B4-BE49-F238E27FC236}">
                <a16:creationId xmlns:a16="http://schemas.microsoft.com/office/drawing/2014/main" id="{FF56DF2F-5984-1347-8B44-820B5BCA9B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12498" y="3835268"/>
            <a:ext cx="1491619" cy="162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51E4D3-D170-7544-88A5-E7DA051793B9}"/>
              </a:ext>
            </a:extLst>
          </p:cNvPr>
          <p:cNvSpPr txBox="1"/>
          <p:nvPr/>
        </p:nvSpPr>
        <p:spPr>
          <a:xfrm>
            <a:off x="6879367" y="3161831"/>
            <a:ext cx="2521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Rep. Suzan DelBene (D-WA)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A59FB2-FFC8-D247-BD80-FC50C466DAA4}"/>
              </a:ext>
            </a:extLst>
          </p:cNvPr>
          <p:cNvSpPr txBox="1"/>
          <p:nvPr/>
        </p:nvSpPr>
        <p:spPr>
          <a:xfrm>
            <a:off x="1812461" y="3161831"/>
            <a:ext cx="2409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Rep. Darin LaHood (R-IL)</a:t>
            </a:r>
          </a:p>
          <a:p>
            <a:pPr algn="ctr"/>
            <a:r>
              <a:rPr lang="en-US" sz="1600" i="1" dirty="0"/>
              <a:t>New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767B63-7058-9B47-AF7F-29CBF7A51DC5}"/>
              </a:ext>
            </a:extLst>
          </p:cNvPr>
          <p:cNvSpPr txBox="1"/>
          <p:nvPr/>
        </p:nvSpPr>
        <p:spPr>
          <a:xfrm>
            <a:off x="5969270" y="5553387"/>
            <a:ext cx="2264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Rep. Don Beyer (D-VA)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CB9219-94BD-2D47-8934-23E325CFA108}"/>
              </a:ext>
            </a:extLst>
          </p:cNvPr>
          <p:cNvSpPr txBox="1"/>
          <p:nvPr/>
        </p:nvSpPr>
        <p:spPr>
          <a:xfrm>
            <a:off x="657230" y="5579745"/>
            <a:ext cx="2487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Rep. Brad Wenstrup (R-OH)</a:t>
            </a:r>
          </a:p>
        </p:txBody>
      </p:sp>
      <p:pic>
        <p:nvPicPr>
          <p:cNvPr id="13" name="Picture 12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31B5F0B2-1F37-6B49-1C27-B9AC479378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8259" y="1457302"/>
            <a:ext cx="1459036" cy="1534036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6" name="Picture 5" descr="A person in a blue shirt&#10;&#10;Description automatically generated with medium confidence">
            <a:extLst>
              <a:ext uri="{FF2B5EF4-FFF2-40B4-BE49-F238E27FC236}">
                <a16:creationId xmlns:a16="http://schemas.microsoft.com/office/drawing/2014/main" id="{24589EC6-3929-B7C7-1E79-47C760239E0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7819" y="3870265"/>
            <a:ext cx="1492875" cy="1542601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4C1B1A-A1CD-BC0E-AD61-8F40FB4A8620}"/>
              </a:ext>
            </a:extLst>
          </p:cNvPr>
          <p:cNvSpPr txBox="1"/>
          <p:nvPr/>
        </p:nvSpPr>
        <p:spPr>
          <a:xfrm>
            <a:off x="3144483" y="5565297"/>
            <a:ext cx="2409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Rep. Claudia </a:t>
            </a:r>
            <a:r>
              <a:rPr lang="en-US" sz="1600" dirty="0" err="1"/>
              <a:t>Tenney</a:t>
            </a:r>
            <a:r>
              <a:rPr lang="en-US" sz="1600" dirty="0"/>
              <a:t> (R-NY)</a:t>
            </a:r>
          </a:p>
          <a:p>
            <a:pPr algn="ctr"/>
            <a:r>
              <a:rPr lang="en-US" sz="1600" i="1" dirty="0"/>
              <a:t>New</a:t>
            </a:r>
          </a:p>
        </p:txBody>
      </p:sp>
      <p:pic>
        <p:nvPicPr>
          <p:cNvPr id="14" name="Picture 13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0A808311-91ED-0B4B-2983-AED861F63BC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2453" y="3882432"/>
            <a:ext cx="1517772" cy="1530434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32173A8-589A-5C85-2F6D-2ED378B6F8B1}"/>
              </a:ext>
            </a:extLst>
          </p:cNvPr>
          <p:cNvSpPr txBox="1"/>
          <p:nvPr/>
        </p:nvSpPr>
        <p:spPr>
          <a:xfrm>
            <a:off x="8434627" y="5502525"/>
            <a:ext cx="2409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Rep. Jimmy Panetta (D-CA)</a:t>
            </a:r>
          </a:p>
          <a:p>
            <a:pPr algn="ctr"/>
            <a:r>
              <a:rPr lang="en-US" sz="1600" i="1" dirty="0"/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282330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showing a line&#10;&#10;Description automatically generated">
            <a:extLst>
              <a:ext uri="{FF2B5EF4-FFF2-40B4-BE49-F238E27FC236}">
                <a16:creationId xmlns:a16="http://schemas.microsoft.com/office/drawing/2014/main" id="{3EE87BA6-DC7E-6100-271A-5882B5C5F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" y="429"/>
            <a:ext cx="12190476" cy="68571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644DF4-998A-C7FF-D8A4-2994F4A534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A8E464-970B-4905-110E-C6A0891F7BB8}"/>
              </a:ext>
            </a:extLst>
          </p:cNvPr>
          <p:cNvSpPr txBox="1"/>
          <p:nvPr/>
        </p:nvSpPr>
        <p:spPr>
          <a:xfrm>
            <a:off x="5162144" y="778213"/>
            <a:ext cx="2561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of August 22, 2023</a:t>
            </a:r>
          </a:p>
        </p:txBody>
      </p:sp>
    </p:spTree>
    <p:extLst>
      <p:ext uri="{BB962C8B-B14F-4D97-AF65-F5344CB8AC3E}">
        <p14:creationId xmlns:p14="http://schemas.microsoft.com/office/powerpoint/2010/main" val="2275844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88A6A6-7AD0-E218-359A-FA9C1E3E06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7115E0-58A9-1C56-73AD-9B7A354949C2}"/>
              </a:ext>
            </a:extLst>
          </p:cNvPr>
          <p:cNvSpPr txBox="1"/>
          <p:nvPr/>
        </p:nvSpPr>
        <p:spPr>
          <a:xfrm>
            <a:off x="5083444" y="778213"/>
            <a:ext cx="238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of August 22, 2023</a:t>
            </a:r>
          </a:p>
        </p:txBody>
      </p:sp>
    </p:spTree>
    <p:extLst>
      <p:ext uri="{BB962C8B-B14F-4D97-AF65-F5344CB8AC3E}">
        <p14:creationId xmlns:p14="http://schemas.microsoft.com/office/powerpoint/2010/main" val="1918339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F5F702-AC53-3853-61B5-42E3520B81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398" y="0"/>
            <a:ext cx="9402096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841440" y="3919817"/>
            <a:ext cx="3536359" cy="22606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4550" lvl="1" indent="-302275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rgbClr val="0E4174"/>
                </a:solidFill>
                <a:latin typeface="Canva Sans Bold"/>
              </a:rPr>
              <a:t>28 Senate Co-sponsors</a:t>
            </a:r>
          </a:p>
          <a:p>
            <a:pPr marL="1061750" lvl="2" indent="-302275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rgbClr val="0E4174"/>
                </a:solidFill>
                <a:latin typeface="Canva Sans Bold"/>
              </a:rPr>
              <a:t>14 Republicans</a:t>
            </a:r>
          </a:p>
          <a:p>
            <a:pPr marL="1061750" lvl="2" indent="-302275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rgbClr val="0E4174"/>
                </a:solidFill>
                <a:latin typeface="Canva Sans Bold"/>
              </a:rPr>
              <a:t>14 Democrats</a:t>
            </a:r>
          </a:p>
          <a:p>
            <a:pPr marL="604550" lvl="1" indent="-302275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rgbClr val="0E4174"/>
                </a:solidFill>
                <a:latin typeface="Canva Sans Bold"/>
              </a:rPr>
              <a:t>16 Dems in the queue</a:t>
            </a:r>
          </a:p>
          <a:p>
            <a:pPr marL="604550" lvl="1" indent="-302275">
              <a:lnSpc>
                <a:spcPct val="150000"/>
              </a:lnSpc>
              <a:buFont typeface="Arial"/>
              <a:buChar char="•"/>
            </a:pPr>
            <a:endParaRPr lang="en-US" sz="2000" dirty="0">
              <a:solidFill>
                <a:srgbClr val="0E4174"/>
              </a:solidFill>
              <a:latin typeface="Canva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440382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0ED210-0763-2A96-2127-A1158219DF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227" y="0"/>
            <a:ext cx="9254874" cy="636045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337177" y="4538382"/>
            <a:ext cx="3556748" cy="17989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5600" lvl="1" indent="-20780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rgbClr val="0E4174"/>
                </a:solidFill>
                <a:latin typeface="Canva Sans Bold"/>
              </a:rPr>
              <a:t>162 House Co-Sponsors</a:t>
            </a:r>
          </a:p>
          <a:p>
            <a:pPr marL="872800" lvl="2" indent="-20780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rgbClr val="0E4174"/>
                </a:solidFill>
                <a:latin typeface="Canva Sans Bold"/>
              </a:rPr>
              <a:t>81 Republicans</a:t>
            </a:r>
          </a:p>
          <a:p>
            <a:pPr marL="872800" lvl="2" indent="-20780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rgbClr val="0E4174"/>
                </a:solidFill>
                <a:latin typeface="Canva Sans Bold"/>
              </a:rPr>
              <a:t>81  Democrats</a:t>
            </a:r>
          </a:p>
          <a:p>
            <a:pPr marL="415600" lvl="1" indent="-20780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rgbClr val="0E4174"/>
                </a:solidFill>
                <a:latin typeface="Canva Sans Bold"/>
              </a:rPr>
              <a:t>14 Dems in the queue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9DCED93D9CD3468ABFEB3067826AE5" ma:contentTypeVersion="10" ma:contentTypeDescription="Create a new document." ma:contentTypeScope="" ma:versionID="7c00fc6e490378223ee7e18ccab945fe">
  <xsd:schema xmlns:xsd="http://www.w3.org/2001/XMLSchema" xmlns:xs="http://www.w3.org/2001/XMLSchema" xmlns:p="http://schemas.microsoft.com/office/2006/metadata/properties" xmlns:ns3="b6eefbf7-bba5-4ada-b685-9b57fdf655f6" targetNamespace="http://schemas.microsoft.com/office/2006/metadata/properties" ma:root="true" ma:fieldsID="d68a4fee45da18ecdcd29005bc22b06d" ns3:_="">
    <xsd:import namespace="b6eefbf7-bba5-4ada-b685-9b57fdf655f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eefbf7-bba5-4ada-b685-9b57fdf655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5F5375-7BCA-41D3-BECA-46A1E1683D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D3A0AF-E1C7-4BCA-9442-4EB5E6FC2B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eefbf7-bba5-4ada-b685-9b57fdf655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87100-EEFC-4ABA-9A32-3CBE5BF47A34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b6eefbf7-bba5-4ada-b685-9b57fdf655f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29504</TotalTime>
  <Words>609</Words>
  <Application>Microsoft Macintosh PowerPoint</Application>
  <PresentationFormat>Widescreen</PresentationFormat>
  <Paragraphs>102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Avenir Next</vt:lpstr>
      <vt:lpstr>Avenir Next Medium</vt:lpstr>
      <vt:lpstr>Calibri</vt:lpstr>
      <vt:lpstr>Canva Sans Bold</vt:lpstr>
      <vt:lpstr>Office Theme</vt:lpstr>
      <vt:lpstr>2023 Arizona Housing Forum</vt:lpstr>
      <vt:lpstr>Congressional Landscape  </vt:lpstr>
      <vt:lpstr>PowerPoint Presentation</vt:lpstr>
      <vt:lpstr>AHCIA of 2023 Lead Sponsors - Senate</vt:lpstr>
      <vt:lpstr>AHCIA of 2023 Lead Sponsors - House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Arizona Congressional Outreach</vt:lpstr>
      <vt:lpstr>Other Affordable Housing Regulatory Issues: CRA</vt:lpstr>
      <vt:lpstr>Other Affordable Housing Regulatory Issues</vt:lpstr>
      <vt:lpstr>State Low-Income Housing Tax Credits</vt:lpstr>
      <vt:lpstr>HUD Budget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Election Impacts on Affordable Housing</dc:title>
  <dc:creator>Megan John</dc:creator>
  <cp:lastModifiedBy>Linda Jensen</cp:lastModifiedBy>
  <cp:revision>155</cp:revision>
  <cp:lastPrinted>2022-12-07T15:08:40Z</cp:lastPrinted>
  <dcterms:created xsi:type="dcterms:W3CDTF">2020-11-03T16:05:27Z</dcterms:created>
  <dcterms:modified xsi:type="dcterms:W3CDTF">2023-08-28T18:39:41Z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0x0101001D9DCED93D9CD3468ABFEB3067826AE5</vt:lpwstr>
  </property>
</Properties>
</file>