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21"/>
  </p:notesMasterIdLst>
  <p:sldIdLst>
    <p:sldId id="256" r:id="rId2"/>
    <p:sldId id="257" r:id="rId3"/>
    <p:sldId id="258" r:id="rId4"/>
    <p:sldId id="259" r:id="rId5"/>
    <p:sldId id="261" r:id="rId6"/>
    <p:sldId id="262" r:id="rId7"/>
    <p:sldId id="263" r:id="rId8"/>
    <p:sldId id="264" r:id="rId9"/>
    <p:sldId id="265" r:id="rId10"/>
    <p:sldId id="267" r:id="rId11"/>
    <p:sldId id="269" r:id="rId12"/>
    <p:sldId id="270" r:id="rId13"/>
    <p:sldId id="273" r:id="rId14"/>
    <p:sldId id="274" r:id="rId15"/>
    <p:sldId id="275" r:id="rId16"/>
    <p:sldId id="276" r:id="rId17"/>
    <p:sldId id="278" r:id="rId18"/>
    <p:sldId id="280" r:id="rId19"/>
    <p:sldId id="281"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489" autoAdjust="0"/>
  </p:normalViewPr>
  <p:slideViewPr>
    <p:cSldViewPr snapToGrid="0">
      <p:cViewPr varScale="1">
        <p:scale>
          <a:sx n="69" d="100"/>
          <a:sy n="69" d="100"/>
        </p:scale>
        <p:origin x="11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F99C6-0471-4A52-8B04-D652EDCEB235}"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6A1F7A55-F596-49F4-8EDC-D03A1138A580}">
      <dgm:prSet/>
      <dgm:spPr/>
      <dgm:t>
        <a:bodyPr/>
        <a:lstStyle/>
        <a:p>
          <a:pPr>
            <a:lnSpc>
              <a:spcPct val="100000"/>
            </a:lnSpc>
          </a:pPr>
          <a:r>
            <a:rPr lang="en-US" dirty="0"/>
            <a:t>The </a:t>
          </a:r>
          <a:r>
            <a:rPr lang="en-US" u="sng" dirty="0"/>
            <a:t>theory</a:t>
          </a:r>
          <a:r>
            <a:rPr lang="en-US" dirty="0"/>
            <a:t> was and how the idea was conceptualized, what our goal was, and what we expected it to look like. </a:t>
          </a:r>
        </a:p>
      </dgm:t>
    </dgm:pt>
    <dgm:pt modelId="{239FF367-B452-410F-B3B5-9EDE9475CD70}" type="parTrans" cxnId="{4ECBCF08-7BA7-4117-84CD-E6CA4122B3DC}">
      <dgm:prSet/>
      <dgm:spPr/>
      <dgm:t>
        <a:bodyPr/>
        <a:lstStyle/>
        <a:p>
          <a:endParaRPr lang="en-US"/>
        </a:p>
      </dgm:t>
    </dgm:pt>
    <dgm:pt modelId="{D776CB87-88F6-4751-8714-C59AED013C29}" type="sibTrans" cxnId="{4ECBCF08-7BA7-4117-84CD-E6CA4122B3DC}">
      <dgm:prSet/>
      <dgm:spPr/>
      <dgm:t>
        <a:bodyPr/>
        <a:lstStyle/>
        <a:p>
          <a:endParaRPr lang="en-US"/>
        </a:p>
      </dgm:t>
    </dgm:pt>
    <dgm:pt modelId="{DB1AB3CA-008A-4695-9069-167DD8DD8A75}">
      <dgm:prSet/>
      <dgm:spPr/>
      <dgm:t>
        <a:bodyPr/>
        <a:lstStyle/>
        <a:p>
          <a:pPr>
            <a:lnSpc>
              <a:spcPct val="100000"/>
            </a:lnSpc>
          </a:pPr>
          <a:r>
            <a:rPr lang="en-US" dirty="0"/>
            <a:t>How it </a:t>
          </a:r>
          <a:r>
            <a:rPr lang="en-US" u="none" dirty="0"/>
            <a:t>worked in </a:t>
          </a:r>
          <a:r>
            <a:rPr lang="en-US" u="sng" dirty="0"/>
            <a:t>practice</a:t>
          </a:r>
          <a:r>
            <a:rPr lang="en-US" dirty="0"/>
            <a:t> (if it matched what we expected in theory), and what we learned from doing it for real. </a:t>
          </a:r>
        </a:p>
      </dgm:t>
    </dgm:pt>
    <dgm:pt modelId="{6C6DDFC6-A0CB-4A92-831E-6DE8898123F2}" type="parTrans" cxnId="{3F2C31A6-74A3-4B8E-93AB-888DF1E4932C}">
      <dgm:prSet/>
      <dgm:spPr/>
      <dgm:t>
        <a:bodyPr/>
        <a:lstStyle/>
        <a:p>
          <a:endParaRPr lang="en-US"/>
        </a:p>
      </dgm:t>
    </dgm:pt>
    <dgm:pt modelId="{69BAF0DA-E38C-4545-8D20-4C60801EE31D}" type="sibTrans" cxnId="{3F2C31A6-74A3-4B8E-93AB-888DF1E4932C}">
      <dgm:prSet/>
      <dgm:spPr/>
      <dgm:t>
        <a:bodyPr/>
        <a:lstStyle/>
        <a:p>
          <a:endParaRPr lang="en-US"/>
        </a:p>
      </dgm:t>
    </dgm:pt>
    <dgm:pt modelId="{27169377-54BC-47B1-BDA0-692296449AFF}" type="pres">
      <dgm:prSet presAssocID="{4C2F99C6-0471-4A52-8B04-D652EDCEB235}" presName="root" presStyleCnt="0">
        <dgm:presLayoutVars>
          <dgm:dir/>
          <dgm:resizeHandles val="exact"/>
        </dgm:presLayoutVars>
      </dgm:prSet>
      <dgm:spPr/>
    </dgm:pt>
    <dgm:pt modelId="{692A0692-99F4-4FB7-B0DD-2A709E27316F}" type="pres">
      <dgm:prSet presAssocID="{6A1F7A55-F596-49F4-8EDC-D03A1138A580}" presName="compNode" presStyleCnt="0"/>
      <dgm:spPr/>
    </dgm:pt>
    <dgm:pt modelId="{BBE0D3FC-54C3-49F4-B0C4-515DC56B4F1F}" type="pres">
      <dgm:prSet presAssocID="{6A1F7A55-F596-49F4-8EDC-D03A1138A58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D6D4F07-36E7-4D41-A7C4-BF4A7647D35F}" type="pres">
      <dgm:prSet presAssocID="{6A1F7A55-F596-49F4-8EDC-D03A1138A580}" presName="spaceRect" presStyleCnt="0"/>
      <dgm:spPr/>
    </dgm:pt>
    <dgm:pt modelId="{6A3CACD3-146D-4739-AC34-6B3EBEA9331B}" type="pres">
      <dgm:prSet presAssocID="{6A1F7A55-F596-49F4-8EDC-D03A1138A580}" presName="textRect" presStyleLbl="revTx" presStyleIdx="0" presStyleCnt="2">
        <dgm:presLayoutVars>
          <dgm:chMax val="1"/>
          <dgm:chPref val="1"/>
        </dgm:presLayoutVars>
      </dgm:prSet>
      <dgm:spPr/>
    </dgm:pt>
    <dgm:pt modelId="{9DC13F30-B172-456D-A833-3D311E557487}" type="pres">
      <dgm:prSet presAssocID="{D776CB87-88F6-4751-8714-C59AED013C29}" presName="sibTrans" presStyleCnt="0"/>
      <dgm:spPr/>
    </dgm:pt>
    <dgm:pt modelId="{54D24F98-A596-41B0-A819-9A876F5203E7}" type="pres">
      <dgm:prSet presAssocID="{DB1AB3CA-008A-4695-9069-167DD8DD8A75}" presName="compNode" presStyleCnt="0"/>
      <dgm:spPr/>
    </dgm:pt>
    <dgm:pt modelId="{9BF4B652-1E0D-43D4-810A-563069CE474F}" type="pres">
      <dgm:prSet presAssocID="{DB1AB3CA-008A-4695-9069-167DD8DD8A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apper board with solid fill"/>
        </a:ext>
      </dgm:extLst>
    </dgm:pt>
    <dgm:pt modelId="{08A233F1-DEBF-4EC4-878D-9B4D9B15F9B1}" type="pres">
      <dgm:prSet presAssocID="{DB1AB3CA-008A-4695-9069-167DD8DD8A75}" presName="spaceRect" presStyleCnt="0"/>
      <dgm:spPr/>
    </dgm:pt>
    <dgm:pt modelId="{BB65C715-3142-44BB-9CD1-D1925AB7A1EA}" type="pres">
      <dgm:prSet presAssocID="{DB1AB3CA-008A-4695-9069-167DD8DD8A75}" presName="textRect" presStyleLbl="revTx" presStyleIdx="1" presStyleCnt="2">
        <dgm:presLayoutVars>
          <dgm:chMax val="1"/>
          <dgm:chPref val="1"/>
        </dgm:presLayoutVars>
      </dgm:prSet>
      <dgm:spPr/>
    </dgm:pt>
  </dgm:ptLst>
  <dgm:cxnLst>
    <dgm:cxn modelId="{4ECBCF08-7BA7-4117-84CD-E6CA4122B3DC}" srcId="{4C2F99C6-0471-4A52-8B04-D652EDCEB235}" destId="{6A1F7A55-F596-49F4-8EDC-D03A1138A580}" srcOrd="0" destOrd="0" parTransId="{239FF367-B452-410F-B3B5-9EDE9475CD70}" sibTransId="{D776CB87-88F6-4751-8714-C59AED013C29}"/>
    <dgm:cxn modelId="{BB5CB62C-9529-4A7E-A550-686307080A8B}" type="presOf" srcId="{6A1F7A55-F596-49F4-8EDC-D03A1138A580}" destId="{6A3CACD3-146D-4739-AC34-6B3EBEA9331B}" srcOrd="0" destOrd="0" presId="urn:microsoft.com/office/officeart/2018/2/layout/IconLabelList"/>
    <dgm:cxn modelId="{41595655-DFFF-4904-94B8-2CB4ED3C75C7}" type="presOf" srcId="{4C2F99C6-0471-4A52-8B04-D652EDCEB235}" destId="{27169377-54BC-47B1-BDA0-692296449AFF}" srcOrd="0" destOrd="0" presId="urn:microsoft.com/office/officeart/2018/2/layout/IconLabelList"/>
    <dgm:cxn modelId="{3F2C31A6-74A3-4B8E-93AB-888DF1E4932C}" srcId="{4C2F99C6-0471-4A52-8B04-D652EDCEB235}" destId="{DB1AB3CA-008A-4695-9069-167DD8DD8A75}" srcOrd="1" destOrd="0" parTransId="{6C6DDFC6-A0CB-4A92-831E-6DE8898123F2}" sibTransId="{69BAF0DA-E38C-4545-8D20-4C60801EE31D}"/>
    <dgm:cxn modelId="{3F3B6AD4-078A-43CF-8898-1AD962F9AFDC}" type="presOf" srcId="{DB1AB3CA-008A-4695-9069-167DD8DD8A75}" destId="{BB65C715-3142-44BB-9CD1-D1925AB7A1EA}" srcOrd="0" destOrd="0" presId="urn:microsoft.com/office/officeart/2018/2/layout/IconLabelList"/>
    <dgm:cxn modelId="{25044463-31E1-45FD-80E2-B07D11075F7A}" type="presParOf" srcId="{27169377-54BC-47B1-BDA0-692296449AFF}" destId="{692A0692-99F4-4FB7-B0DD-2A709E27316F}" srcOrd="0" destOrd="0" presId="urn:microsoft.com/office/officeart/2018/2/layout/IconLabelList"/>
    <dgm:cxn modelId="{7BFD35E0-9AEA-4781-A571-1E9ED65BB0AC}" type="presParOf" srcId="{692A0692-99F4-4FB7-B0DD-2A709E27316F}" destId="{BBE0D3FC-54C3-49F4-B0C4-515DC56B4F1F}" srcOrd="0" destOrd="0" presId="urn:microsoft.com/office/officeart/2018/2/layout/IconLabelList"/>
    <dgm:cxn modelId="{7110BDCD-E023-4B79-BF10-0FA72DED700F}" type="presParOf" srcId="{692A0692-99F4-4FB7-B0DD-2A709E27316F}" destId="{1D6D4F07-36E7-4D41-A7C4-BF4A7647D35F}" srcOrd="1" destOrd="0" presId="urn:microsoft.com/office/officeart/2018/2/layout/IconLabelList"/>
    <dgm:cxn modelId="{64E8E9EE-4146-4894-BEC4-92414BDCC922}" type="presParOf" srcId="{692A0692-99F4-4FB7-B0DD-2A709E27316F}" destId="{6A3CACD3-146D-4739-AC34-6B3EBEA9331B}" srcOrd="2" destOrd="0" presId="urn:microsoft.com/office/officeart/2018/2/layout/IconLabelList"/>
    <dgm:cxn modelId="{A38EED1C-17BB-444E-B598-892876C5994E}" type="presParOf" srcId="{27169377-54BC-47B1-BDA0-692296449AFF}" destId="{9DC13F30-B172-456D-A833-3D311E557487}" srcOrd="1" destOrd="0" presId="urn:microsoft.com/office/officeart/2018/2/layout/IconLabelList"/>
    <dgm:cxn modelId="{55B57408-F889-426D-A637-63EE4FB405C1}" type="presParOf" srcId="{27169377-54BC-47B1-BDA0-692296449AFF}" destId="{54D24F98-A596-41B0-A819-9A876F5203E7}" srcOrd="2" destOrd="0" presId="urn:microsoft.com/office/officeart/2018/2/layout/IconLabelList"/>
    <dgm:cxn modelId="{80BE7934-37C9-4F70-B6C3-56ECBC64F4A8}" type="presParOf" srcId="{54D24F98-A596-41B0-A819-9A876F5203E7}" destId="{9BF4B652-1E0D-43D4-810A-563069CE474F}" srcOrd="0" destOrd="0" presId="urn:microsoft.com/office/officeart/2018/2/layout/IconLabelList"/>
    <dgm:cxn modelId="{871910D8-98BD-46A6-BAAD-B6A435D34D0E}" type="presParOf" srcId="{54D24F98-A596-41B0-A819-9A876F5203E7}" destId="{08A233F1-DEBF-4EC4-878D-9B4D9B15F9B1}" srcOrd="1" destOrd="0" presId="urn:microsoft.com/office/officeart/2018/2/layout/IconLabelList"/>
    <dgm:cxn modelId="{41E784F2-D622-4F1F-A0C5-9417B1EA637A}" type="presParOf" srcId="{54D24F98-A596-41B0-A819-9A876F5203E7}" destId="{BB65C715-3142-44BB-9CD1-D1925AB7A1E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C40671-90EF-4D37-BA98-D93939A199C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304C75E-BEB0-4B77-8438-104E6F3180A4}">
      <dgm:prSet/>
      <dgm:spPr/>
      <dgm:t>
        <a:bodyPr/>
        <a:lstStyle/>
        <a:p>
          <a:pPr>
            <a:lnSpc>
              <a:spcPct val="100000"/>
            </a:lnSpc>
            <a:defRPr cap="all"/>
          </a:pPr>
          <a:r>
            <a:rPr lang="en-US"/>
            <a:t>Rapid Rehousing</a:t>
          </a:r>
          <a:endParaRPr lang="en-US" dirty="0"/>
        </a:p>
      </dgm:t>
    </dgm:pt>
    <dgm:pt modelId="{F82B2596-4E4D-4B32-A69A-A94283511B31}" type="parTrans" cxnId="{2DCA28B1-FCE0-4A64-B98F-4C5F75B0BD74}">
      <dgm:prSet/>
      <dgm:spPr/>
      <dgm:t>
        <a:bodyPr/>
        <a:lstStyle/>
        <a:p>
          <a:endParaRPr lang="en-US"/>
        </a:p>
      </dgm:t>
    </dgm:pt>
    <dgm:pt modelId="{DC575F21-E2EF-4F78-82CE-3442A817FDA3}" type="sibTrans" cxnId="{2DCA28B1-FCE0-4A64-B98F-4C5F75B0BD74}">
      <dgm:prSet/>
      <dgm:spPr/>
      <dgm:t>
        <a:bodyPr/>
        <a:lstStyle/>
        <a:p>
          <a:endParaRPr lang="en-US"/>
        </a:p>
      </dgm:t>
    </dgm:pt>
    <dgm:pt modelId="{F6F8561A-BF22-42F1-B453-44CC8C997799}">
      <dgm:prSet/>
      <dgm:spPr/>
      <dgm:t>
        <a:bodyPr/>
        <a:lstStyle/>
        <a:p>
          <a:pPr>
            <a:lnSpc>
              <a:spcPct val="100000"/>
            </a:lnSpc>
            <a:defRPr cap="all"/>
          </a:pPr>
          <a:r>
            <a:rPr lang="en-US" dirty="0"/>
            <a:t>Homeless Prevention</a:t>
          </a:r>
        </a:p>
      </dgm:t>
    </dgm:pt>
    <dgm:pt modelId="{6CC7E37D-DAB4-46D7-BE51-87E590A56A9A}" type="sibTrans" cxnId="{DB2A9DA9-0578-4A09-A8B3-89D2ACAEE5B7}">
      <dgm:prSet/>
      <dgm:spPr/>
      <dgm:t>
        <a:bodyPr/>
        <a:lstStyle/>
        <a:p>
          <a:endParaRPr lang="en-US"/>
        </a:p>
      </dgm:t>
    </dgm:pt>
    <dgm:pt modelId="{28E2C6B8-6589-4979-96BE-7435076AEAD3}" type="parTrans" cxnId="{DB2A9DA9-0578-4A09-A8B3-89D2ACAEE5B7}">
      <dgm:prSet/>
      <dgm:spPr/>
      <dgm:t>
        <a:bodyPr/>
        <a:lstStyle/>
        <a:p>
          <a:endParaRPr lang="en-US"/>
        </a:p>
      </dgm:t>
    </dgm:pt>
    <dgm:pt modelId="{0EDFD084-8B4D-41F3-BA52-ADA227BF6E30}">
      <dgm:prSet/>
      <dgm:spPr/>
      <dgm:t>
        <a:bodyPr/>
        <a:lstStyle/>
        <a:p>
          <a:pPr>
            <a:lnSpc>
              <a:spcPct val="100000"/>
            </a:lnSpc>
            <a:defRPr cap="all"/>
          </a:pPr>
          <a:r>
            <a:rPr lang="en-US" dirty="0"/>
            <a:t>Non-Financial Assistance</a:t>
          </a:r>
        </a:p>
      </dgm:t>
    </dgm:pt>
    <dgm:pt modelId="{7015DC63-188A-48DC-A2CC-2D0951AD55F4}" type="parTrans" cxnId="{69F5C6B8-471D-431C-823D-957F9161CEBD}">
      <dgm:prSet/>
      <dgm:spPr/>
      <dgm:t>
        <a:bodyPr/>
        <a:lstStyle/>
        <a:p>
          <a:endParaRPr lang="en-US"/>
        </a:p>
      </dgm:t>
    </dgm:pt>
    <dgm:pt modelId="{22970F27-7F85-4152-B3F3-0FD675237BD6}" type="sibTrans" cxnId="{69F5C6B8-471D-431C-823D-957F9161CEBD}">
      <dgm:prSet/>
      <dgm:spPr/>
      <dgm:t>
        <a:bodyPr/>
        <a:lstStyle/>
        <a:p>
          <a:endParaRPr lang="en-US"/>
        </a:p>
      </dgm:t>
    </dgm:pt>
    <dgm:pt modelId="{0E8307E7-EA0F-4318-9196-706DA49668D0}" type="pres">
      <dgm:prSet presAssocID="{02C40671-90EF-4D37-BA98-D93939A199C6}" presName="root" presStyleCnt="0">
        <dgm:presLayoutVars>
          <dgm:dir/>
          <dgm:resizeHandles val="exact"/>
        </dgm:presLayoutVars>
      </dgm:prSet>
      <dgm:spPr/>
    </dgm:pt>
    <dgm:pt modelId="{54658A61-2D89-4294-A88E-7E2C4719205F}" type="pres">
      <dgm:prSet presAssocID="{9304C75E-BEB0-4B77-8438-104E6F3180A4}" presName="compNode" presStyleCnt="0"/>
      <dgm:spPr/>
    </dgm:pt>
    <dgm:pt modelId="{57A68ED1-CD3B-4D09-B9B4-0BCD99CD2464}" type="pres">
      <dgm:prSet presAssocID="{9304C75E-BEB0-4B77-8438-104E6F3180A4}" presName="iconBgRect" presStyleLbl="bgShp" presStyleIdx="0" presStyleCnt="3"/>
      <dgm:spPr>
        <a:prstGeom prst="round2DiagRect">
          <a:avLst>
            <a:gd name="adj1" fmla="val 29727"/>
            <a:gd name="adj2" fmla="val 0"/>
          </a:avLst>
        </a:prstGeom>
      </dgm:spPr>
    </dgm:pt>
    <dgm:pt modelId="{8209BBAE-B950-4B5E-9716-A213A7211957}" type="pres">
      <dgm:prSet presAssocID="{9304C75E-BEB0-4B77-8438-104E6F3180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3340418B-4C7A-4916-8A67-473DDA1C79B8}" type="pres">
      <dgm:prSet presAssocID="{9304C75E-BEB0-4B77-8438-104E6F3180A4}" presName="spaceRect" presStyleCnt="0"/>
      <dgm:spPr/>
    </dgm:pt>
    <dgm:pt modelId="{94CF5132-ED49-4602-8B69-86FD39EE6375}" type="pres">
      <dgm:prSet presAssocID="{9304C75E-BEB0-4B77-8438-104E6F3180A4}" presName="textRect" presStyleLbl="revTx" presStyleIdx="0" presStyleCnt="3">
        <dgm:presLayoutVars>
          <dgm:chMax val="1"/>
          <dgm:chPref val="1"/>
        </dgm:presLayoutVars>
      </dgm:prSet>
      <dgm:spPr/>
    </dgm:pt>
    <dgm:pt modelId="{0424D4C2-6339-407C-B814-EFAB38213A72}" type="pres">
      <dgm:prSet presAssocID="{DC575F21-E2EF-4F78-82CE-3442A817FDA3}" presName="sibTrans" presStyleCnt="0"/>
      <dgm:spPr/>
    </dgm:pt>
    <dgm:pt modelId="{E12D4FE7-CA06-40CA-8939-F683621DD179}" type="pres">
      <dgm:prSet presAssocID="{F6F8561A-BF22-42F1-B453-44CC8C997799}" presName="compNode" presStyleCnt="0"/>
      <dgm:spPr/>
    </dgm:pt>
    <dgm:pt modelId="{08C5FB53-868D-4FEC-881A-744903224425}" type="pres">
      <dgm:prSet presAssocID="{F6F8561A-BF22-42F1-B453-44CC8C997799}" presName="iconBgRect" presStyleLbl="bgShp" presStyleIdx="1" presStyleCnt="3"/>
      <dgm:spPr>
        <a:prstGeom prst="round2DiagRect">
          <a:avLst>
            <a:gd name="adj1" fmla="val 29727"/>
            <a:gd name="adj2" fmla="val 0"/>
          </a:avLst>
        </a:prstGeom>
      </dgm:spPr>
    </dgm:pt>
    <dgm:pt modelId="{CE695D4D-735D-405A-BF66-9B8A1E5D50C3}" type="pres">
      <dgm:prSet presAssocID="{F6F8561A-BF22-42F1-B453-44CC8C9977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8CCE7F9-1357-4A2E-8394-D415D3CDD5DA}" type="pres">
      <dgm:prSet presAssocID="{F6F8561A-BF22-42F1-B453-44CC8C997799}" presName="spaceRect" presStyleCnt="0"/>
      <dgm:spPr/>
    </dgm:pt>
    <dgm:pt modelId="{E2F2A9EE-9955-40A4-91B6-2CA874E6F2E9}" type="pres">
      <dgm:prSet presAssocID="{F6F8561A-BF22-42F1-B453-44CC8C997799}" presName="textRect" presStyleLbl="revTx" presStyleIdx="1" presStyleCnt="3">
        <dgm:presLayoutVars>
          <dgm:chMax val="1"/>
          <dgm:chPref val="1"/>
        </dgm:presLayoutVars>
      </dgm:prSet>
      <dgm:spPr/>
    </dgm:pt>
    <dgm:pt modelId="{072274E0-E0AF-477C-B0E9-36770378517F}" type="pres">
      <dgm:prSet presAssocID="{6CC7E37D-DAB4-46D7-BE51-87E590A56A9A}" presName="sibTrans" presStyleCnt="0"/>
      <dgm:spPr/>
    </dgm:pt>
    <dgm:pt modelId="{0D0BA69A-71EF-40DA-9F9D-F65BCB9CC603}" type="pres">
      <dgm:prSet presAssocID="{0EDFD084-8B4D-41F3-BA52-ADA227BF6E30}" presName="compNode" presStyleCnt="0"/>
      <dgm:spPr/>
    </dgm:pt>
    <dgm:pt modelId="{912BC9CB-E792-4FD8-A474-8E4D658826EE}" type="pres">
      <dgm:prSet presAssocID="{0EDFD084-8B4D-41F3-BA52-ADA227BF6E30}" presName="iconBgRect" presStyleLbl="bgShp" presStyleIdx="2" presStyleCnt="3"/>
      <dgm:spPr>
        <a:prstGeom prst="round2DiagRect">
          <a:avLst>
            <a:gd name="adj1" fmla="val 29727"/>
            <a:gd name="adj2" fmla="val 0"/>
          </a:avLst>
        </a:prstGeom>
      </dgm:spPr>
    </dgm:pt>
    <dgm:pt modelId="{ED314D62-5FA9-4C15-A4F2-C9FBFE85B5D9}" type="pres">
      <dgm:prSet presAssocID="{0EDFD084-8B4D-41F3-BA52-ADA227BF6E3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larm Ringing with solid fill"/>
        </a:ext>
      </dgm:extLst>
    </dgm:pt>
    <dgm:pt modelId="{DD9145DF-D101-410D-BAC6-5ACEEEF14806}" type="pres">
      <dgm:prSet presAssocID="{0EDFD084-8B4D-41F3-BA52-ADA227BF6E30}" presName="spaceRect" presStyleCnt="0"/>
      <dgm:spPr/>
    </dgm:pt>
    <dgm:pt modelId="{BCF68F6C-C8D1-4767-B6E7-FFD85991BCCD}" type="pres">
      <dgm:prSet presAssocID="{0EDFD084-8B4D-41F3-BA52-ADA227BF6E30}" presName="textRect" presStyleLbl="revTx" presStyleIdx="2" presStyleCnt="3">
        <dgm:presLayoutVars>
          <dgm:chMax val="1"/>
          <dgm:chPref val="1"/>
        </dgm:presLayoutVars>
      </dgm:prSet>
      <dgm:spPr/>
    </dgm:pt>
  </dgm:ptLst>
  <dgm:cxnLst>
    <dgm:cxn modelId="{8166701A-0C5E-415A-B821-A86CD76E850E}" type="presOf" srcId="{02C40671-90EF-4D37-BA98-D93939A199C6}" destId="{0E8307E7-EA0F-4318-9196-706DA49668D0}" srcOrd="0" destOrd="0" presId="urn:microsoft.com/office/officeart/2018/5/layout/IconLeafLabelList"/>
    <dgm:cxn modelId="{86874025-6AF0-4A39-96C8-DA9ABE52F2FD}" type="presOf" srcId="{0EDFD084-8B4D-41F3-BA52-ADA227BF6E30}" destId="{BCF68F6C-C8D1-4767-B6E7-FFD85991BCCD}" srcOrd="0" destOrd="0" presId="urn:microsoft.com/office/officeart/2018/5/layout/IconLeafLabelList"/>
    <dgm:cxn modelId="{A5D14B5D-0BC9-4536-B7E6-9CB11A631ED2}" type="presOf" srcId="{9304C75E-BEB0-4B77-8438-104E6F3180A4}" destId="{94CF5132-ED49-4602-8B69-86FD39EE6375}" srcOrd="0" destOrd="0" presId="urn:microsoft.com/office/officeart/2018/5/layout/IconLeafLabelList"/>
    <dgm:cxn modelId="{CB584674-57AF-4110-A37A-339DEC854DC9}" type="presOf" srcId="{F6F8561A-BF22-42F1-B453-44CC8C997799}" destId="{E2F2A9EE-9955-40A4-91B6-2CA874E6F2E9}" srcOrd="0" destOrd="0" presId="urn:microsoft.com/office/officeart/2018/5/layout/IconLeafLabelList"/>
    <dgm:cxn modelId="{DB2A9DA9-0578-4A09-A8B3-89D2ACAEE5B7}" srcId="{02C40671-90EF-4D37-BA98-D93939A199C6}" destId="{F6F8561A-BF22-42F1-B453-44CC8C997799}" srcOrd="1" destOrd="0" parTransId="{28E2C6B8-6589-4979-96BE-7435076AEAD3}" sibTransId="{6CC7E37D-DAB4-46D7-BE51-87E590A56A9A}"/>
    <dgm:cxn modelId="{2DCA28B1-FCE0-4A64-B98F-4C5F75B0BD74}" srcId="{02C40671-90EF-4D37-BA98-D93939A199C6}" destId="{9304C75E-BEB0-4B77-8438-104E6F3180A4}" srcOrd="0" destOrd="0" parTransId="{F82B2596-4E4D-4B32-A69A-A94283511B31}" sibTransId="{DC575F21-E2EF-4F78-82CE-3442A817FDA3}"/>
    <dgm:cxn modelId="{69F5C6B8-471D-431C-823D-957F9161CEBD}" srcId="{02C40671-90EF-4D37-BA98-D93939A199C6}" destId="{0EDFD084-8B4D-41F3-BA52-ADA227BF6E30}" srcOrd="2" destOrd="0" parTransId="{7015DC63-188A-48DC-A2CC-2D0951AD55F4}" sibTransId="{22970F27-7F85-4152-B3F3-0FD675237BD6}"/>
    <dgm:cxn modelId="{0D3E4A4D-0F1B-4699-8AD6-E421022C1CDE}" type="presParOf" srcId="{0E8307E7-EA0F-4318-9196-706DA49668D0}" destId="{54658A61-2D89-4294-A88E-7E2C4719205F}" srcOrd="0" destOrd="0" presId="urn:microsoft.com/office/officeart/2018/5/layout/IconLeafLabelList"/>
    <dgm:cxn modelId="{D2563510-110D-458C-9F80-898B902C04E0}" type="presParOf" srcId="{54658A61-2D89-4294-A88E-7E2C4719205F}" destId="{57A68ED1-CD3B-4D09-B9B4-0BCD99CD2464}" srcOrd="0" destOrd="0" presId="urn:microsoft.com/office/officeart/2018/5/layout/IconLeafLabelList"/>
    <dgm:cxn modelId="{284D43E1-2A82-4D23-B80D-9F7A1F488873}" type="presParOf" srcId="{54658A61-2D89-4294-A88E-7E2C4719205F}" destId="{8209BBAE-B950-4B5E-9716-A213A7211957}" srcOrd="1" destOrd="0" presId="urn:microsoft.com/office/officeart/2018/5/layout/IconLeafLabelList"/>
    <dgm:cxn modelId="{63D7C29E-C48F-45A8-B38C-52874043E3A4}" type="presParOf" srcId="{54658A61-2D89-4294-A88E-7E2C4719205F}" destId="{3340418B-4C7A-4916-8A67-473DDA1C79B8}" srcOrd="2" destOrd="0" presId="urn:microsoft.com/office/officeart/2018/5/layout/IconLeafLabelList"/>
    <dgm:cxn modelId="{0770E705-B731-4AC5-8A1D-80E2CA98C35E}" type="presParOf" srcId="{54658A61-2D89-4294-A88E-7E2C4719205F}" destId="{94CF5132-ED49-4602-8B69-86FD39EE6375}" srcOrd="3" destOrd="0" presId="urn:microsoft.com/office/officeart/2018/5/layout/IconLeafLabelList"/>
    <dgm:cxn modelId="{420F7663-D483-48ED-A41A-F5A2D57478E7}" type="presParOf" srcId="{0E8307E7-EA0F-4318-9196-706DA49668D0}" destId="{0424D4C2-6339-407C-B814-EFAB38213A72}" srcOrd="1" destOrd="0" presId="urn:microsoft.com/office/officeart/2018/5/layout/IconLeafLabelList"/>
    <dgm:cxn modelId="{9B2CB19E-EF10-4C46-A81B-4F592F476D65}" type="presParOf" srcId="{0E8307E7-EA0F-4318-9196-706DA49668D0}" destId="{E12D4FE7-CA06-40CA-8939-F683621DD179}" srcOrd="2" destOrd="0" presId="urn:microsoft.com/office/officeart/2018/5/layout/IconLeafLabelList"/>
    <dgm:cxn modelId="{10BBFCC6-5F13-4CFE-A409-E053FD5ED090}" type="presParOf" srcId="{E12D4FE7-CA06-40CA-8939-F683621DD179}" destId="{08C5FB53-868D-4FEC-881A-744903224425}" srcOrd="0" destOrd="0" presId="urn:microsoft.com/office/officeart/2018/5/layout/IconLeafLabelList"/>
    <dgm:cxn modelId="{DFCDDDF5-6B85-44CA-A743-BB869932DBBD}" type="presParOf" srcId="{E12D4FE7-CA06-40CA-8939-F683621DD179}" destId="{CE695D4D-735D-405A-BF66-9B8A1E5D50C3}" srcOrd="1" destOrd="0" presId="urn:microsoft.com/office/officeart/2018/5/layout/IconLeafLabelList"/>
    <dgm:cxn modelId="{7089E2CF-35E2-4F92-8217-483437E2DD32}" type="presParOf" srcId="{E12D4FE7-CA06-40CA-8939-F683621DD179}" destId="{58CCE7F9-1357-4A2E-8394-D415D3CDD5DA}" srcOrd="2" destOrd="0" presId="urn:microsoft.com/office/officeart/2018/5/layout/IconLeafLabelList"/>
    <dgm:cxn modelId="{2CB84938-57DE-430F-B8C8-E65315875A85}" type="presParOf" srcId="{E12D4FE7-CA06-40CA-8939-F683621DD179}" destId="{E2F2A9EE-9955-40A4-91B6-2CA874E6F2E9}" srcOrd="3" destOrd="0" presId="urn:microsoft.com/office/officeart/2018/5/layout/IconLeafLabelList"/>
    <dgm:cxn modelId="{5AE20D18-1B72-47D5-842E-C639E34D4E76}" type="presParOf" srcId="{0E8307E7-EA0F-4318-9196-706DA49668D0}" destId="{072274E0-E0AF-477C-B0E9-36770378517F}" srcOrd="3" destOrd="0" presId="urn:microsoft.com/office/officeart/2018/5/layout/IconLeafLabelList"/>
    <dgm:cxn modelId="{0EDFE767-1807-4154-9D17-3A26C63CA6B6}" type="presParOf" srcId="{0E8307E7-EA0F-4318-9196-706DA49668D0}" destId="{0D0BA69A-71EF-40DA-9F9D-F65BCB9CC603}" srcOrd="4" destOrd="0" presId="urn:microsoft.com/office/officeart/2018/5/layout/IconLeafLabelList"/>
    <dgm:cxn modelId="{A548145D-0732-4A22-BE60-F06CB2C8E63E}" type="presParOf" srcId="{0D0BA69A-71EF-40DA-9F9D-F65BCB9CC603}" destId="{912BC9CB-E792-4FD8-A474-8E4D658826EE}" srcOrd="0" destOrd="0" presId="urn:microsoft.com/office/officeart/2018/5/layout/IconLeafLabelList"/>
    <dgm:cxn modelId="{8A0C3EA5-3A8A-41B7-9BC6-16C40E2208B9}" type="presParOf" srcId="{0D0BA69A-71EF-40DA-9F9D-F65BCB9CC603}" destId="{ED314D62-5FA9-4C15-A4F2-C9FBFE85B5D9}" srcOrd="1" destOrd="0" presId="urn:microsoft.com/office/officeart/2018/5/layout/IconLeafLabelList"/>
    <dgm:cxn modelId="{C28A78AB-BB2E-48F3-BF39-E224EBB1A35A}" type="presParOf" srcId="{0D0BA69A-71EF-40DA-9F9D-F65BCB9CC603}" destId="{DD9145DF-D101-410D-BAC6-5ACEEEF14806}" srcOrd="2" destOrd="0" presId="urn:microsoft.com/office/officeart/2018/5/layout/IconLeafLabelList"/>
    <dgm:cxn modelId="{68FCCF94-71E5-4188-8DA9-4FFD48B7BDD5}" type="presParOf" srcId="{0D0BA69A-71EF-40DA-9F9D-F65BCB9CC603}" destId="{BCF68F6C-C8D1-4767-B6E7-FFD85991BCC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0D3FC-54C3-49F4-B0C4-515DC56B4F1F}">
      <dsp:nvSpPr>
        <dsp:cNvPr id="0" name=""/>
        <dsp:cNvSpPr/>
      </dsp:nvSpPr>
      <dsp:spPr>
        <a:xfrm>
          <a:off x="1747621" y="60829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3CACD3-146D-4739-AC34-6B3EBEA9331B}">
      <dsp:nvSpPr>
        <dsp:cNvPr id="0" name=""/>
        <dsp:cNvSpPr/>
      </dsp:nvSpPr>
      <dsp:spPr>
        <a:xfrm>
          <a:off x="559621" y="302266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The </a:t>
          </a:r>
          <a:r>
            <a:rPr lang="en-US" sz="1600" u="sng" kern="1200" dirty="0"/>
            <a:t>theory</a:t>
          </a:r>
          <a:r>
            <a:rPr lang="en-US" sz="1600" kern="1200" dirty="0"/>
            <a:t> was and how the idea was conceptualized, what our goal was, and what we expected it to look like. </a:t>
          </a:r>
        </a:p>
      </dsp:txBody>
      <dsp:txXfrm>
        <a:off x="559621" y="3022662"/>
        <a:ext cx="4320000" cy="720000"/>
      </dsp:txXfrm>
    </dsp:sp>
    <dsp:sp modelId="{9BF4B652-1E0D-43D4-810A-563069CE474F}">
      <dsp:nvSpPr>
        <dsp:cNvPr id="0" name=""/>
        <dsp:cNvSpPr/>
      </dsp:nvSpPr>
      <dsp:spPr>
        <a:xfrm>
          <a:off x="6823621" y="60829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65C715-3142-44BB-9CD1-D1925AB7A1EA}">
      <dsp:nvSpPr>
        <dsp:cNvPr id="0" name=""/>
        <dsp:cNvSpPr/>
      </dsp:nvSpPr>
      <dsp:spPr>
        <a:xfrm>
          <a:off x="5635621" y="302266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How it </a:t>
          </a:r>
          <a:r>
            <a:rPr lang="en-US" sz="1600" u="none" kern="1200" dirty="0"/>
            <a:t>worked in </a:t>
          </a:r>
          <a:r>
            <a:rPr lang="en-US" sz="1600" u="sng" kern="1200" dirty="0"/>
            <a:t>practice</a:t>
          </a:r>
          <a:r>
            <a:rPr lang="en-US" sz="1600" kern="1200" dirty="0"/>
            <a:t> (if it matched what we expected in theory), and what we learned from doing it for real. </a:t>
          </a:r>
        </a:p>
      </dsp:txBody>
      <dsp:txXfrm>
        <a:off x="5635621" y="3022662"/>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68ED1-CD3B-4D09-B9B4-0BCD99CD2464}">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BBAE-B950-4B5E-9716-A213A7211957}">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CF5132-ED49-4602-8B69-86FD39EE6375}">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Rapid Rehousing</a:t>
          </a:r>
          <a:endParaRPr lang="en-US" sz="2400" kern="1200" dirty="0"/>
        </a:p>
      </dsp:txBody>
      <dsp:txXfrm>
        <a:off x="75768" y="3053169"/>
        <a:ext cx="3093750" cy="720000"/>
      </dsp:txXfrm>
    </dsp:sp>
    <dsp:sp modelId="{08C5FB53-868D-4FEC-881A-744903224425}">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95D4D-735D-405A-BF66-9B8A1E5D50C3}">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F2A9EE-9955-40A4-91B6-2CA874E6F2E9}">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Homeless Prevention</a:t>
          </a:r>
        </a:p>
      </dsp:txBody>
      <dsp:txXfrm>
        <a:off x="3710925" y="3053169"/>
        <a:ext cx="3093750" cy="720000"/>
      </dsp:txXfrm>
    </dsp:sp>
    <dsp:sp modelId="{912BC9CB-E792-4FD8-A474-8E4D658826EE}">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314D62-5FA9-4C15-A4F2-C9FBFE85B5D9}">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68F6C-C8D1-4767-B6E7-FFD85991BCCD}">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Non-Financial Assistance</a:t>
          </a:r>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699A3-6BBB-4949-8F36-29859DAC15D1}" type="datetimeFigureOut">
              <a:rPr lang="en-US" smtClean="0"/>
              <a:t>2/28/24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9C4DE-A07C-4861-B6F6-D18B3024A2E5}" type="slidenum">
              <a:rPr lang="en-US" smtClean="0"/>
              <a:t>‹#›</a:t>
            </a:fld>
            <a:endParaRPr lang="en-US"/>
          </a:p>
        </p:txBody>
      </p:sp>
    </p:spTree>
    <p:extLst>
      <p:ext uri="{BB962C8B-B14F-4D97-AF65-F5344CB8AC3E}">
        <p14:creationId xmlns:p14="http://schemas.microsoft.com/office/powerpoint/2010/main" val="201272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introduce </a:t>
            </a:r>
          </a:p>
        </p:txBody>
      </p:sp>
      <p:sp>
        <p:nvSpPr>
          <p:cNvPr id="4" name="Slide Number Placeholder 3"/>
          <p:cNvSpPr>
            <a:spLocks noGrp="1"/>
          </p:cNvSpPr>
          <p:nvPr>
            <p:ph type="sldNum" sz="quarter" idx="10"/>
          </p:nvPr>
        </p:nvSpPr>
        <p:spPr/>
        <p:txBody>
          <a:bodyPr/>
          <a:lstStyle/>
          <a:p>
            <a:fld id="{6FA9C4DE-A07C-4861-B6F6-D18B3024A2E5}" type="slidenum">
              <a:rPr lang="en-US" smtClean="0"/>
              <a:t>1</a:t>
            </a:fld>
            <a:endParaRPr lang="en-US"/>
          </a:p>
        </p:txBody>
      </p:sp>
    </p:spTree>
    <p:extLst>
      <p:ext uri="{BB962C8B-B14F-4D97-AF65-F5344CB8AC3E}">
        <p14:creationId xmlns:p14="http://schemas.microsoft.com/office/powerpoint/2010/main" val="300706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Lisa</a:t>
            </a:r>
            <a:r>
              <a:rPr lang="en-US" baseline="0" dirty="0"/>
              <a:t> will share we eventually had to hire a full time person to manage the line.  Story of 6 kids.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Heard all the Banner Health’s call us too, partner from CTC.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word has spread.  </a:t>
            </a:r>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12</a:t>
            </a:fld>
            <a:endParaRPr lang="en-US"/>
          </a:p>
        </p:txBody>
      </p:sp>
    </p:spTree>
    <p:extLst>
      <p:ext uri="{BB962C8B-B14F-4D97-AF65-F5344CB8AC3E}">
        <p14:creationId xmlns:p14="http://schemas.microsoft.com/office/powerpoint/2010/main" val="193804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Lisa: Why city</a:t>
            </a:r>
            <a:r>
              <a:rPr lang="en-US" baseline="0" dirty="0"/>
              <a:t> wanted money to </a:t>
            </a:r>
            <a:r>
              <a:rPr lang="en-US" baseline="0" dirty="0" err="1"/>
              <a:t>hosuing</a:t>
            </a:r>
            <a:r>
              <a:rPr lang="en-US" baseline="0" dirty="0"/>
              <a:t>, and what conceptualization looked like </a:t>
            </a:r>
            <a:r>
              <a:rPr lang="en-US" baseline="0" dirty="0" err="1"/>
              <a:t>fromt</a:t>
            </a:r>
            <a:r>
              <a:rPr lang="en-US" baseline="0" dirty="0"/>
              <a:t> eh state. We did it this way because of the pandemic, why </a:t>
            </a:r>
            <a:r>
              <a:rPr lang="en-US" baseline="0" dirty="0" err="1"/>
              <a:t>vochers</a:t>
            </a:r>
            <a:r>
              <a:rPr lang="en-US" baseline="0" dirty="0"/>
              <a:t> and assistance.</a:t>
            </a:r>
          </a:p>
          <a:p>
            <a:pPr marL="0" indent="0">
              <a:buNone/>
            </a:pPr>
            <a:r>
              <a:rPr lang="en-US" baseline="0" dirty="0"/>
              <a:t>Matt: </a:t>
            </a:r>
            <a:r>
              <a:rPr lang="en-US" dirty="0"/>
              <a:t>Use this slide to talk about the value of each types of assistance. Use this slide to talk about the value of each types of assistance. We identified that ending homelessness would mean more than serving people who were imminently homeless, but also preventing further homelessness. Parts of the funding for the master services agreement was thus used to established to be used for the purposes of both Rapid Rehousing &amp; Homeless Prevention. This could look like a few different things:</a:t>
            </a:r>
          </a:p>
          <a:p>
            <a:pPr>
              <a:buFont typeface="Wingdings" panose="05000000000000000000" pitchFamily="2" charset="2"/>
              <a:buChar char="Ø"/>
            </a:pPr>
            <a:r>
              <a:rPr lang="en-US" dirty="0"/>
              <a:t> Paying off evictions arrears to allow someone to become eligible for housing.</a:t>
            </a:r>
          </a:p>
          <a:p>
            <a:pPr>
              <a:buFont typeface="Wingdings" panose="05000000000000000000" pitchFamily="2" charset="2"/>
              <a:buChar char="Ø"/>
            </a:pPr>
            <a:r>
              <a:rPr lang="en-US" dirty="0"/>
              <a:t> Paying move-in costs to get someone off the street, or into new housing that they could better afford.</a:t>
            </a:r>
          </a:p>
          <a:p>
            <a:pPr>
              <a:buFont typeface="Wingdings" panose="05000000000000000000" pitchFamily="2" charset="2"/>
              <a:buChar char="Ø"/>
            </a:pPr>
            <a:r>
              <a:rPr lang="en-US" dirty="0"/>
              <a:t> Paying diversion costs such as Greyhound tickets &amp; overnight motel costs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13</a:t>
            </a:fld>
            <a:endParaRPr lang="en-US"/>
          </a:p>
        </p:txBody>
      </p:sp>
    </p:spTree>
    <p:extLst>
      <p:ext uri="{BB962C8B-B14F-4D97-AF65-F5344CB8AC3E}">
        <p14:creationId xmlns:p14="http://schemas.microsoft.com/office/powerpoint/2010/main" val="736738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RICHARD:  HOW MANY SINCE THE START??? WAS 450 THE TOTAL SINCE 2021? PLS PUT IN THE NUMBER ON THIS. YOU SHOULD COVER THIS ONE. </a:t>
            </a:r>
          </a:p>
          <a:p>
            <a:r>
              <a:rPr lang="en-US" dirty="0"/>
              <a:t>SINCE JULY 2021.  Day to Day to get folks under the 30% AMI—Richard call</a:t>
            </a:r>
            <a:r>
              <a:rPr lang="en-US" baseline="0" dirty="0"/>
              <a:t> upon.  Fed. Money.  </a:t>
            </a:r>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14</a:t>
            </a:fld>
            <a:endParaRPr lang="en-US"/>
          </a:p>
        </p:txBody>
      </p:sp>
    </p:spTree>
    <p:extLst>
      <p:ext uri="{BB962C8B-B14F-4D97-AF65-F5344CB8AC3E}">
        <p14:creationId xmlns:p14="http://schemas.microsoft.com/office/powerpoint/2010/main" val="480838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RICHARD COVER THIS ONE. </a:t>
            </a:r>
            <a:r>
              <a:rPr lang="en-US" dirty="0">
                <a:solidFill>
                  <a:srgbClr val="FFFFFF"/>
                </a:solidFill>
              </a:rPr>
              <a:t>What became clear was the importance of flexible financial assistance and how unrestricted funding can contribute to positively ending someone’s homelessness or assisting in reducing their risk of returning to homelessness. Through the use of a flexible financial assistance source roughly 400 additional people were able to be provided different types of minimal assistance to contribute to their stability. PUT IN A CLIENT PHOTO HERE, MAYBE THE FAMILY OF 6 WITH THE MOM AND KIDS AND WE CAN TELL THAT STORY HOW THEIR EVICTION WAS REVERSED….THEY GOT A MOTEL STAY, BACK IN THEIR HOUSE 3 DAYS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JENNIFER: SOMEONE KNOWS WHEN AT RISK BUT MAY STILL NOT MEET THE FED. DEFINITION. WE HAD 50K FROM</a:t>
            </a:r>
            <a:r>
              <a:rPr lang="en-US" baseline="0" dirty="0">
                <a:solidFill>
                  <a:srgbClr val="FFFFFF"/>
                </a:solidFill>
              </a:rPr>
              <a:t> APS CREATED THE flaps AND GAVE US THE FLEXIBLITY.  We had partners drop as well, ID and SVDP.  </a:t>
            </a:r>
            <a:endParaRPr lang="en-US"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15</a:t>
            </a:fld>
            <a:endParaRPr lang="en-US"/>
          </a:p>
        </p:txBody>
      </p:sp>
    </p:spTree>
    <p:extLst>
      <p:ext uri="{BB962C8B-B14F-4D97-AF65-F5344CB8AC3E}">
        <p14:creationId xmlns:p14="http://schemas.microsoft.com/office/powerpoint/2010/main" val="2964947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Matt,</a:t>
            </a:r>
            <a:r>
              <a:rPr lang="en-US" baseline="0" dirty="0"/>
              <a:t> Nate:  how the NREC has been a value as an entry place, for office space too. </a:t>
            </a:r>
            <a:r>
              <a:rPr lang="en-US" dirty="0"/>
              <a:t>While we have talked about the value of a no-wrong door approach, that does not preclude that we have a single point where we aim for the journey to begin. By installing a community center that can be accessed by the general public and be used a single-point of entry, we create an opportunity to maximize how clients are connected to services.</a:t>
            </a:r>
          </a:p>
          <a:p>
            <a:endParaRPr lang="en-US" dirty="0"/>
          </a:p>
          <a:p>
            <a:r>
              <a:rPr lang="en-US" dirty="0"/>
              <a:t>By emphasizing a single point of entry, we aimed to reduce the labor of partner services who often have to dedicate valuable time and resources to assisting or redirecting people not eligible for their services, which could also result in discouraging potential clients from further seeking assistance.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16</a:t>
            </a:fld>
            <a:endParaRPr lang="en-US"/>
          </a:p>
        </p:txBody>
      </p:sp>
    </p:spTree>
    <p:extLst>
      <p:ext uri="{BB962C8B-B14F-4D97-AF65-F5344CB8AC3E}">
        <p14:creationId xmlns:p14="http://schemas.microsoft.com/office/powerpoint/2010/main" val="3058334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value of a community site that can operate as a single point of entry even if it doesn’t actually become one. On-site services provide opportunity for rapport building and system familiarization.</a:t>
            </a:r>
          </a:p>
          <a:p>
            <a:r>
              <a:rPr lang="en-US" b="1" dirty="0"/>
              <a:t>JUSSANE: TALK ABOUT BENEFIT OF CO-LOCATING</a:t>
            </a:r>
            <a:r>
              <a:rPr lang="en-US" b="1" baseline="0" dirty="0"/>
              <a:t> VOC AND OTHER, AND GLENDALE WORKS</a:t>
            </a:r>
          </a:p>
          <a:p>
            <a:endParaRPr lang="en-US" dirty="0"/>
          </a:p>
          <a:p>
            <a:r>
              <a:rPr lang="en-US" dirty="0"/>
              <a:t>NEED CONSISTENT</a:t>
            </a:r>
            <a:r>
              <a:rPr lang="en-US" baseline="0" dirty="0"/>
              <a:t> INTERACTION</a:t>
            </a:r>
          </a:p>
          <a:p>
            <a:r>
              <a:rPr lang="en-US" baseline="0" dirty="0"/>
              <a:t>AND ON SITE BEST-PRM </a:t>
            </a:r>
            <a:endParaRPr lang="en-US" dirty="0"/>
          </a:p>
          <a:p>
            <a:endParaRPr lang="en-US" dirty="0"/>
          </a:p>
          <a:p>
            <a:r>
              <a:rPr lang="en-US" dirty="0"/>
              <a:t>Between 70 – 100 showers per month</a:t>
            </a:r>
          </a:p>
          <a:p>
            <a:r>
              <a:rPr lang="en-US" dirty="0"/>
              <a:t>30 – 50 laundry services per month</a:t>
            </a:r>
          </a:p>
          <a:p>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17</a:t>
            </a:fld>
            <a:endParaRPr lang="en-US"/>
          </a:p>
        </p:txBody>
      </p:sp>
    </p:spTree>
    <p:extLst>
      <p:ext uri="{BB962C8B-B14F-4D97-AF65-F5344CB8AC3E}">
        <p14:creationId xmlns:p14="http://schemas.microsoft.com/office/powerpoint/2010/main" val="3443148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Jennifer:</a:t>
            </a:r>
            <a:r>
              <a:rPr lang="en-US" baseline="0" dirty="0"/>
              <a:t>  needs to be low demand, and easy for partners to work.</a:t>
            </a:r>
          </a:p>
          <a:p>
            <a:pPr marL="228600" indent="-228600">
              <a:buAutoNum type="arabicPeriod"/>
            </a:pPr>
            <a:r>
              <a:rPr lang="en-US" baseline="0" dirty="0"/>
              <a:t>Jennifer:  2 parts:  first, emotional labor and staffing go together.  Second, taxing on the staff. </a:t>
            </a:r>
          </a:p>
          <a:p>
            <a:pPr marL="228600" indent="-228600">
              <a:buAutoNum type="arabicPeriod"/>
            </a:pPr>
            <a:r>
              <a:rPr lang="en-US" baseline="0" dirty="0"/>
              <a:t>Lisa:  FFA</a:t>
            </a:r>
          </a:p>
          <a:p>
            <a:pPr marL="228600" indent="-228600">
              <a:buAutoNum type="arabicPeriod"/>
            </a:pPr>
            <a:r>
              <a:rPr lang="en-US" baseline="0" dirty="0"/>
              <a:t>Matt:  community site.  Value in his own words of a site.</a:t>
            </a:r>
          </a:p>
          <a:p>
            <a:pPr marL="228600" indent="-228600">
              <a:buAutoNum type="arabicPeriod"/>
            </a:pPr>
            <a:r>
              <a:rPr lang="en-US" baseline="0" dirty="0"/>
              <a:t>Early prevention. </a:t>
            </a:r>
          </a:p>
          <a:p>
            <a:pPr marL="228600" indent="-228600">
              <a:buAutoNum type="arabicPeriod"/>
            </a:pPr>
            <a:r>
              <a:rPr lang="en-US" baseline="0" dirty="0"/>
              <a:t>Open up too: lots of administrative behind the scenes we might have done better. Monthly outreach meeting</a:t>
            </a:r>
          </a:p>
          <a:p>
            <a:pPr marL="228600" indent="-228600">
              <a:buAutoNum type="arabicPeriod"/>
            </a:pPr>
            <a:r>
              <a:rPr lang="en-US" baseline="0" dirty="0"/>
              <a:t>VISION MATT FOR WHAT NEXT?    </a:t>
            </a:r>
            <a:r>
              <a:rPr lang="en-US" baseline="0" dirty="0" err="1"/>
              <a:t>Sustainbilyt</a:t>
            </a:r>
            <a:r>
              <a:rPr lang="en-US" baseline="0" dirty="0"/>
              <a:t> long term, </a:t>
            </a:r>
            <a:r>
              <a:rPr lang="en-US" baseline="0" dirty="0" err="1"/>
              <a:t>abiilty</a:t>
            </a:r>
            <a:r>
              <a:rPr lang="en-US" baseline="0" dirty="0"/>
              <a:t> to pivot as the needs of the community pivot, e.g. </a:t>
            </a:r>
            <a:r>
              <a:rPr lang="en-US" baseline="0" dirty="0" err="1"/>
              <a:t>evicitons</a:t>
            </a:r>
            <a:r>
              <a:rPr lang="en-US" baseline="0" dirty="0"/>
              <a:t> served.  Allowed to spend dollars flexibly. </a:t>
            </a:r>
            <a:endParaRPr lang="en-US" dirty="0"/>
          </a:p>
        </p:txBody>
      </p:sp>
      <p:sp>
        <p:nvSpPr>
          <p:cNvPr id="4" name="Slide Number Placeholder 3"/>
          <p:cNvSpPr>
            <a:spLocks noGrp="1"/>
          </p:cNvSpPr>
          <p:nvPr>
            <p:ph type="sldNum" sz="quarter" idx="10"/>
          </p:nvPr>
        </p:nvSpPr>
        <p:spPr/>
        <p:txBody>
          <a:bodyPr/>
          <a:lstStyle/>
          <a:p>
            <a:fld id="{6FA9C4DE-A07C-4861-B6F6-D18B3024A2E5}" type="slidenum">
              <a:rPr lang="en-US" smtClean="0"/>
              <a:t>18</a:t>
            </a:fld>
            <a:endParaRPr lang="en-US"/>
          </a:p>
        </p:txBody>
      </p:sp>
    </p:spTree>
    <p:extLst>
      <p:ext uri="{BB962C8B-B14F-4D97-AF65-F5344CB8AC3E}">
        <p14:creationId xmlns:p14="http://schemas.microsoft.com/office/powerpoint/2010/main" val="243802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9C4DE-A07C-4861-B6F6-D18B3024A2E5}" type="slidenum">
              <a:rPr lang="en-US" smtClean="0"/>
              <a:t>2</a:t>
            </a:fld>
            <a:endParaRPr lang="en-US"/>
          </a:p>
        </p:txBody>
      </p:sp>
    </p:spTree>
    <p:extLst>
      <p:ext uri="{BB962C8B-B14F-4D97-AF65-F5344CB8AC3E}">
        <p14:creationId xmlns:p14="http://schemas.microsoft.com/office/powerpoint/2010/main" val="326387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ABOUT ADDING THE LOGOS OF THE CURRENT PARTNERS to this slide, INCLUDE CASS AND GLENDALE TOO.  I will cover this one as the big picture principles. </a:t>
            </a:r>
            <a:endParaRPr lang="en-US" dirty="0"/>
          </a:p>
          <a:p>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4</a:t>
            </a:fld>
            <a:endParaRPr lang="en-US"/>
          </a:p>
        </p:txBody>
      </p:sp>
    </p:spTree>
    <p:extLst>
      <p:ext uri="{BB962C8B-B14F-4D97-AF65-F5344CB8AC3E}">
        <p14:creationId xmlns:p14="http://schemas.microsoft.com/office/powerpoint/2010/main" val="302177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Matt go first here</a:t>
            </a:r>
            <a:r>
              <a:rPr lang="en-US" baseline="0" dirty="0"/>
              <a:t> and then I will speak how we saw it when we applied.  You can just have this as the question with no text, the light bulb and then Matt, then I speak about how we approached it when we applied to become the Master Services Provider.  </a:t>
            </a:r>
            <a:r>
              <a:rPr lang="en-US" baseline="0"/>
              <a:t>Flexibility </a:t>
            </a:r>
            <a:r>
              <a:rPr lang="en-US" baseline="0" dirty="0"/>
              <a:t>to move dollars where needed. </a:t>
            </a:r>
            <a:endParaRPr lang="en-US" dirty="0"/>
          </a:p>
          <a:p>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5</a:t>
            </a:fld>
            <a:endParaRPr lang="en-US"/>
          </a:p>
        </p:txBody>
      </p:sp>
    </p:spTree>
    <p:extLst>
      <p:ext uri="{BB962C8B-B14F-4D97-AF65-F5344CB8AC3E}">
        <p14:creationId xmlns:p14="http://schemas.microsoft.com/office/powerpoint/2010/main" val="298718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VERY AMBITIOUS</a:t>
            </a:r>
            <a:r>
              <a:rPr lang="en-US" baseline="0" dirty="0"/>
              <a:t> and rather than voting, I think we should say the above and also allow for questions after each subsection is discussed. </a:t>
            </a:r>
            <a:endParaRPr lang="en-US" dirty="0"/>
          </a:p>
          <a:p>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6</a:t>
            </a:fld>
            <a:endParaRPr lang="en-US"/>
          </a:p>
        </p:txBody>
      </p:sp>
    </p:spTree>
    <p:extLst>
      <p:ext uri="{BB962C8B-B14F-4D97-AF65-F5344CB8AC3E}">
        <p14:creationId xmlns:p14="http://schemas.microsoft.com/office/powerpoint/2010/main" val="116685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Lisa take this slide.  Initially 16 partners.  Some funded, some not. Some stayed on, some not as could not handle the billing challenges with this much funding to be spent so fast. 3.4 Million and how we divided it….Lisa will explain.</a:t>
            </a:r>
            <a:r>
              <a:rPr lang="en-US" baseline="0" dirty="0"/>
              <a:t>    MAYBE ADD THE LOGOS HERE, I HAVE THEM IN MY OTHER PPT.  </a:t>
            </a:r>
            <a:endParaRPr lang="en-US" dirty="0"/>
          </a:p>
          <a:p>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7</a:t>
            </a:fld>
            <a:endParaRPr lang="en-US"/>
          </a:p>
        </p:txBody>
      </p:sp>
    </p:spTree>
    <p:extLst>
      <p:ext uri="{BB962C8B-B14F-4D97-AF65-F5344CB8AC3E}">
        <p14:creationId xmlns:p14="http://schemas.microsoft.com/office/powerpoint/2010/main" val="66784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Lisa, Nate as lead on street outreach. What</a:t>
            </a:r>
            <a:r>
              <a:rPr lang="en-US" baseline="0" dirty="0"/>
              <a:t> we needed to make sure we ere doing.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Jussane Goodman from PRM to talk about their role in this partnership.  Talk about the street outreach coordination they have led and continue to lead.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Jennifer:  On a day to day basis, how do we coordinate with partners and tell me about a typical day.  WHEN WITH US, WE GET PEOPLE SIGNED UP FOR HOUSING, SO IT IS A DRAW. </a:t>
            </a:r>
            <a:endParaRPr lang="en-US" dirty="0"/>
          </a:p>
          <a:p>
            <a:r>
              <a:rPr lang="en-US" dirty="0"/>
              <a:t>First, and foremost</a:t>
            </a:r>
            <a:r>
              <a:rPr lang="en-US" baseline="0" dirty="0"/>
              <a:t> get to know each others, and which agency is available and phone numbers. We triage to others, Family Promise.  Lisa to add:  Know librarians by first name, and the CAP office too. Intermingled with the City and City push out bra drive out broadly, get much more for us.  </a:t>
            </a:r>
            <a:r>
              <a:rPr lang="en-US" baseline="0" dirty="0" err="1"/>
              <a:t>Az</a:t>
            </a:r>
            <a:r>
              <a:rPr lang="en-US" baseline="0" dirty="0"/>
              <a:t> Kosher pantry and Black </a:t>
            </a:r>
            <a:r>
              <a:rPr lang="en-US" baseline="0" dirty="0" err="1"/>
              <a:t>Bz</a:t>
            </a:r>
            <a:r>
              <a:rPr lang="en-US" baseline="0" dirty="0"/>
              <a:t> Association did a feeding event at NREC, v. the park. </a:t>
            </a:r>
          </a:p>
          <a:p>
            <a:r>
              <a:rPr lang="en-US" baseline="0" dirty="0"/>
              <a:t>Second, </a:t>
            </a:r>
            <a:r>
              <a:rPr lang="en-US" dirty="0"/>
              <a:t>How it works/unusual collaborations.—talk</a:t>
            </a:r>
            <a:r>
              <a:rPr lang="en-US" baseline="0" dirty="0"/>
              <a:t> about Wednesday. Line out the door.  Showers and laundry.  The doctor is there circle the City.  Client navigators?  </a:t>
            </a:r>
            <a:r>
              <a:rPr lang="en-US" baseline="0" dirty="0" err="1"/>
              <a:t>cE</a:t>
            </a:r>
            <a:r>
              <a:rPr lang="en-US" baseline="0" dirty="0"/>
              <a:t> for both single adults and families.  Also, can sit with a cases management, 4 days a week office hours for walk in, make appointments.  </a:t>
            </a:r>
          </a:p>
          <a:p>
            <a:r>
              <a:rPr lang="en-US" baseline="0" dirty="0"/>
              <a:t>PRM:  what do you at the center.  </a:t>
            </a:r>
          </a:p>
          <a:p>
            <a:r>
              <a:rPr lang="en-US" baseline="0" dirty="0"/>
              <a:t>Matt:  Anything to add?  Lots rolled out via Glendale first, because a city is staffed by people who live in that community. </a:t>
            </a:r>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8</a:t>
            </a:fld>
            <a:endParaRPr lang="en-US"/>
          </a:p>
        </p:txBody>
      </p:sp>
    </p:spTree>
    <p:extLst>
      <p:ext uri="{BB962C8B-B14F-4D97-AF65-F5344CB8AC3E}">
        <p14:creationId xmlns:p14="http://schemas.microsoft.com/office/powerpoint/2010/main" val="193550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Lisa, Nate, City to share:  This is where we share what</a:t>
            </a:r>
            <a:r>
              <a:rPr lang="en-US" baseline="0" dirty="0"/>
              <a:t> w</a:t>
            </a:r>
            <a:r>
              <a:rPr lang="en-US" dirty="0"/>
              <a:t>orked for the clients</a:t>
            </a:r>
            <a:r>
              <a:rPr lang="en-US" baseline="0" dirty="0"/>
              <a:t> here, w</a:t>
            </a:r>
            <a:r>
              <a:rPr lang="en-US" dirty="0"/>
              <a:t>hat</a:t>
            </a:r>
            <a:r>
              <a:rPr lang="en-US" baseline="0" dirty="0"/>
              <a:t> did not always work. </a:t>
            </a:r>
            <a:r>
              <a:rPr lang="en-US" dirty="0"/>
              <a:t>Having such a large number of partners was a challenge (Lisa),</a:t>
            </a:r>
            <a:r>
              <a:rPr lang="en-US" baseline="0" dirty="0"/>
              <a:t> but also a benefit.  We are finding our sweet spot but not done evolving. </a:t>
            </a:r>
          </a:p>
          <a:p>
            <a:pPr marL="0" indent="0">
              <a:buNone/>
            </a:pPr>
            <a:r>
              <a:rPr lang="en-US" baseline="0" dirty="0"/>
              <a:t>Lisa will also talk about the CAP offices and new partners that have been some of our strongest.  </a:t>
            </a:r>
            <a:endParaRPr lang="en-US" dirty="0"/>
          </a:p>
          <a:p>
            <a:pPr>
              <a:buFont typeface="Wingdings" panose="05000000000000000000" pitchFamily="2" charset="2"/>
              <a:buChar char="Ø"/>
            </a:pPr>
            <a:r>
              <a:rPr lang="en-US" dirty="0"/>
              <a:t> More familiarity with partner staff</a:t>
            </a:r>
          </a:p>
          <a:p>
            <a:pPr>
              <a:buFont typeface="Wingdings" panose="05000000000000000000" pitchFamily="2" charset="2"/>
              <a:buChar char="Ø"/>
            </a:pPr>
            <a:r>
              <a:rPr lang="en-US" dirty="0"/>
              <a:t> Clean hand-offs between partner agencies as clients seek assistance.</a:t>
            </a:r>
          </a:p>
          <a:p>
            <a:pPr>
              <a:buFont typeface="Wingdings" panose="05000000000000000000" pitchFamily="2" charset="2"/>
              <a:buChar char="Ø"/>
            </a:pPr>
            <a:r>
              <a:rPr lang="en-US" dirty="0"/>
              <a:t> Efficient communication about programs and assistance available in these programs.</a:t>
            </a:r>
          </a:p>
          <a:p>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9</a:t>
            </a:fld>
            <a:endParaRPr lang="en-US"/>
          </a:p>
        </p:txBody>
      </p:sp>
    </p:spTree>
    <p:extLst>
      <p:ext uri="{BB962C8B-B14F-4D97-AF65-F5344CB8AC3E}">
        <p14:creationId xmlns:p14="http://schemas.microsoft.com/office/powerpoint/2010/main" val="437849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Jennifer:  Matt first to call on July 21, 2021.</a:t>
            </a:r>
            <a:r>
              <a:rPr lang="en-US" baseline="0" dirty="0">
                <a:solidFill>
                  <a:srgbClr val="FFFFFF"/>
                </a:solidFill>
              </a:rPr>
              <a:t>  </a:t>
            </a:r>
            <a:r>
              <a:rPr lang="en-US" dirty="0">
                <a:solidFill>
                  <a:srgbClr val="FFFFFF"/>
                </a:solidFill>
              </a:rPr>
              <a:t>In many ways, the 24/7-line works in practice just as it did in theory. We have a dedicated staff member who answers the phone during business hours, and program leadership and other locations manage it during off-hours. Clients who call are screened by staff to determine if they’re eligible for direct assistance or can be provided contact information for partners that may be able to assist.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sym typeface="Wingdings" panose="05000000000000000000" pitchFamily="2" charset="2"/>
              </a:rPr>
              <a:t>Average number calls a month:  460-500</a:t>
            </a:r>
            <a:r>
              <a:rPr lang="en-US" baseline="0" dirty="0">
                <a:solidFill>
                  <a:srgbClr val="FFFFFF"/>
                </a:solidFill>
                <a:sym typeface="Wingdings" panose="05000000000000000000" pitchFamily="2" charset="2"/>
              </a:rPr>
              <a:t> monthly, went down some a bit. At height of Feb. 2023 we had 800++ calls.  Lined up with rates of eviction and expiration.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FFFF"/>
                </a:solidFill>
                <a:sym typeface="Wingdings" panose="05000000000000000000" pitchFamily="2" charset="2"/>
              </a:rPr>
              <a:t>What kind of calls do we get?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FFFF"/>
                </a:solidFill>
                <a:sym typeface="Wingdings" panose="05000000000000000000" pitchFamily="2" charset="2"/>
              </a:rPr>
              <a:t>Matt:  How use the line? To report encampments to us.  CAP used the line to refer for resources.  Glendale fire, crisis response and police all carry 24/7 line cards.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6FA9C4DE-A07C-4861-B6F6-D18B3024A2E5}" type="slidenum">
              <a:rPr lang="en-US" smtClean="0"/>
              <a:t>11</a:t>
            </a:fld>
            <a:endParaRPr lang="en-US"/>
          </a:p>
        </p:txBody>
      </p:sp>
    </p:spTree>
    <p:extLst>
      <p:ext uri="{BB962C8B-B14F-4D97-AF65-F5344CB8AC3E}">
        <p14:creationId xmlns:p14="http://schemas.microsoft.com/office/powerpoint/2010/main" val="373515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r>
              <a:rPr lang="en-US"/>
              <a:t>Click to edit Master title style</a:t>
            </a:r>
            <a:endParaRPr/>
          </a:p>
        </p:txBody>
      </p:sp>
      <p:sp>
        <p:nvSpPr>
          <p:cNvPr id="19" name="Shape 19"/>
          <p:cNvSpPr>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0" name="Shape 20"/>
          <p:cNvSpPr>
            <a:spLocks noGrp="1"/>
          </p:cNvSpPr>
          <p:nvPr>
            <p:ph type="sldNum" sz="quarter" idx="2"/>
          </p:nvPr>
        </p:nvSpPr>
        <p:spPr>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6154022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102" name="Shape 102"/>
          <p:cNvSpPr>
            <a:spLocks noGrp="1"/>
          </p:cNvSpPr>
          <p:nvPr>
            <p:ph type="title"/>
          </p:nvPr>
        </p:nvSpPr>
        <p:spPr>
          <a:prstGeom prst="rect">
            <a:avLst/>
          </a:prstGeom>
        </p:spPr>
        <p:txBody>
          <a:bodyPr/>
          <a:lstStyle/>
          <a:p>
            <a:r>
              <a:rPr lang="en-US"/>
              <a:t>Click to edit Master title style</a:t>
            </a:r>
            <a:endParaRPr/>
          </a:p>
        </p:txBody>
      </p:sp>
      <p:sp>
        <p:nvSpPr>
          <p:cNvPr id="103" name="Shape 103"/>
          <p:cNvSpPr>
            <a:spLocks noGrp="1"/>
          </p:cNvSpPr>
          <p:nvPr>
            <p:ph type="body" sz="quarter" idx="1"/>
          </p:nvPr>
        </p:nvSpPr>
        <p:spPr>
          <a:xfrm>
            <a:off x="838080" y="1825560"/>
            <a:ext cx="5131080" cy="2075042"/>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4" name="Shape 104"/>
          <p:cNvSpPr>
            <a:spLocks noGrp="1"/>
          </p:cNvSpPr>
          <p:nvPr>
            <p:ph type="body" sz="quarter" idx="13"/>
          </p:nvPr>
        </p:nvSpPr>
        <p:spPr>
          <a:xfrm>
            <a:off x="6226200" y="4098240"/>
            <a:ext cx="5131082" cy="2075042"/>
          </a:xfrm>
          <a:prstGeom prst="rect">
            <a:avLst/>
          </a:prstGeom>
        </p:spPr>
        <p:txBody>
          <a:bodyPr anchor="t"/>
          <a:lstStyle/>
          <a:p>
            <a:pPr lvl="0">
              <a:defRPr spc="-100"/>
            </a:pPr>
            <a:r>
              <a:rPr lang="en-US"/>
              <a:t>Click to edit Master text styles</a:t>
            </a:r>
          </a:p>
        </p:txBody>
      </p:sp>
      <p:sp>
        <p:nvSpPr>
          <p:cNvPr id="105" name="Shape 105"/>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699327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rPr lang="en-US"/>
              <a:t>Click to edit Master title style</a:t>
            </a:r>
            <a:endParaRPr/>
          </a:p>
        </p:txBody>
      </p:sp>
      <p:sp>
        <p:nvSpPr>
          <p:cNvPr id="113" name="Shape 113"/>
          <p:cNvSpPr>
            <a:spLocks noGrp="1"/>
          </p:cNvSpPr>
          <p:nvPr>
            <p:ph type="body" sz="quarter" idx="1"/>
          </p:nvPr>
        </p:nvSpPr>
        <p:spPr>
          <a:xfrm>
            <a:off x="838080" y="1825560"/>
            <a:ext cx="3385800" cy="2075042"/>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4" name="Shape 114"/>
          <p:cNvSpPr>
            <a:spLocks noGrp="1"/>
          </p:cNvSpPr>
          <p:nvPr>
            <p:ph type="body" sz="quarter" idx="13"/>
          </p:nvPr>
        </p:nvSpPr>
        <p:spPr>
          <a:xfrm>
            <a:off x="7949158" y="4098240"/>
            <a:ext cx="3385803" cy="2075042"/>
          </a:xfrm>
          <a:prstGeom prst="rect">
            <a:avLst/>
          </a:prstGeom>
        </p:spPr>
        <p:txBody>
          <a:bodyPr anchor="t"/>
          <a:lstStyle/>
          <a:p>
            <a:pPr lvl="0">
              <a:defRPr spc="-100"/>
            </a:pPr>
            <a:r>
              <a:rPr lang="en-US"/>
              <a:t>Click to edit Master text styles</a:t>
            </a:r>
          </a:p>
        </p:txBody>
      </p:sp>
      <p:sp>
        <p:nvSpPr>
          <p:cNvPr id="115" name="Shape 115"/>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462440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22" name="Shape 122"/>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123" name="Shape 123"/>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124" name="Shape 124"/>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97639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31" name="Shape 131"/>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132" name="Shape 132"/>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133" name="Shape 133"/>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134" name="Shape 134"/>
          <p:cNvSpPr>
            <a:spLocks noGrp="1"/>
          </p:cNvSpPr>
          <p:nvPr>
            <p:ph type="body" idx="1"/>
          </p:nvPr>
        </p:nvSpPr>
        <p:spPr>
          <a:prstGeom prst="rect">
            <a:avLst/>
          </a:prstGeom>
        </p:spPr>
        <p:txBody>
          <a:bodyPr/>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5" name="Shape 135"/>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7886617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Content">
    <p:spTree>
      <p:nvGrpSpPr>
        <p:cNvPr id="1" name=""/>
        <p:cNvGrpSpPr/>
        <p:nvPr/>
      </p:nvGrpSpPr>
      <p:grpSpPr>
        <a:xfrm>
          <a:off x="0" y="0"/>
          <a:ext cx="0" cy="0"/>
          <a:chOff x="0" y="0"/>
          <a:chExt cx="0" cy="0"/>
        </a:xfrm>
      </p:grpSpPr>
      <p:sp>
        <p:nvSpPr>
          <p:cNvPr id="142" name="Shape 142"/>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143" name="Shape 143"/>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144" name="Shape 144"/>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145" name="Shape 145"/>
          <p:cNvSpPr>
            <a:spLocks noGrp="1"/>
          </p:cNvSpPr>
          <p:nvPr>
            <p:ph type="body" idx="1"/>
          </p:nvPr>
        </p:nvSpPr>
        <p:spPr>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6" name="Shape 146"/>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916253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2 Content">
    <p:spTree>
      <p:nvGrpSpPr>
        <p:cNvPr id="1" name=""/>
        <p:cNvGrpSpPr/>
        <p:nvPr/>
      </p:nvGrpSpPr>
      <p:grpSpPr>
        <a:xfrm>
          <a:off x="0" y="0"/>
          <a:ext cx="0" cy="0"/>
          <a:chOff x="0" y="0"/>
          <a:chExt cx="0" cy="0"/>
        </a:xfrm>
      </p:grpSpPr>
      <p:sp>
        <p:nvSpPr>
          <p:cNvPr id="153" name="Shape 153"/>
          <p:cNvSpPr/>
          <p:nvPr/>
        </p:nvSpPr>
        <p:spPr>
          <a:xfrm>
            <a:off x="-2" y="316794"/>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154" name="Shape 154"/>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155" name="Shape 155"/>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156" name="Shape 156"/>
          <p:cNvSpPr>
            <a:spLocks noGrp="1"/>
          </p:cNvSpPr>
          <p:nvPr>
            <p:ph type="body" sz="half" idx="1"/>
          </p:nvPr>
        </p:nvSpPr>
        <p:spPr>
          <a:xfrm>
            <a:off x="838080" y="1825560"/>
            <a:ext cx="5131080" cy="435096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7" name="Shape 157"/>
          <p:cNvSpPr>
            <a:spLocks noGrp="1"/>
          </p:cNvSpPr>
          <p:nvPr>
            <p:ph type="body" sz="half" idx="13"/>
          </p:nvPr>
        </p:nvSpPr>
        <p:spPr>
          <a:xfrm>
            <a:off x="6226200" y="1825560"/>
            <a:ext cx="5131082" cy="4350962"/>
          </a:xfrm>
          <a:prstGeom prst="rect">
            <a:avLst/>
          </a:prstGeom>
        </p:spPr>
        <p:txBody>
          <a:bodyPr anchor="t"/>
          <a:lstStyle/>
          <a:p>
            <a:pPr lvl="0">
              <a:defRPr spc="-100"/>
            </a:pPr>
            <a:r>
              <a:rPr lang="en-US"/>
              <a:t>Click to edit Master text styles</a:t>
            </a:r>
          </a:p>
        </p:txBody>
      </p:sp>
      <p:sp>
        <p:nvSpPr>
          <p:cNvPr id="158" name="Shape 158"/>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01576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Centered Text">
    <p:spTree>
      <p:nvGrpSpPr>
        <p:cNvPr id="1" name=""/>
        <p:cNvGrpSpPr/>
        <p:nvPr/>
      </p:nvGrpSpPr>
      <p:grpSpPr>
        <a:xfrm>
          <a:off x="0" y="0"/>
          <a:ext cx="0" cy="0"/>
          <a:chOff x="0" y="0"/>
          <a:chExt cx="0" cy="0"/>
        </a:xfrm>
      </p:grpSpPr>
      <p:sp>
        <p:nvSpPr>
          <p:cNvPr id="175" name="Shape 175"/>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176" name="Shape 176"/>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177" name="Shape 177"/>
          <p:cNvSpPr>
            <a:spLocks noGrp="1"/>
          </p:cNvSpPr>
          <p:nvPr>
            <p:ph type="body" idx="1"/>
          </p:nvPr>
        </p:nvSpPr>
        <p:spPr>
          <a:xfrm>
            <a:off x="838080" y="365040"/>
            <a:ext cx="10515242" cy="6144120"/>
          </a:xfrm>
          <a:prstGeom prst="rect">
            <a:avLst/>
          </a:prstGeom>
        </p:spPr>
        <p:txBody>
          <a:bodyPr/>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78" name="Shape 178"/>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878422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2 Content and Content">
    <p:spTree>
      <p:nvGrpSpPr>
        <p:cNvPr id="1" name=""/>
        <p:cNvGrpSpPr/>
        <p:nvPr/>
      </p:nvGrpSpPr>
      <p:grpSpPr>
        <a:xfrm>
          <a:off x="0" y="0"/>
          <a:ext cx="0" cy="0"/>
          <a:chOff x="0" y="0"/>
          <a:chExt cx="0" cy="0"/>
        </a:xfrm>
      </p:grpSpPr>
      <p:sp>
        <p:nvSpPr>
          <p:cNvPr id="185" name="Shape 185"/>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186" name="Shape 186"/>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187" name="Shape 187"/>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188" name="Shape 188"/>
          <p:cNvSpPr>
            <a:spLocks noGrp="1"/>
          </p:cNvSpPr>
          <p:nvPr>
            <p:ph type="body" sz="quarter" idx="1"/>
          </p:nvPr>
        </p:nvSpPr>
        <p:spPr>
          <a:xfrm>
            <a:off x="838080" y="1825560"/>
            <a:ext cx="5131080" cy="207504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9" name="Shape 189"/>
          <p:cNvSpPr>
            <a:spLocks noGrp="1"/>
          </p:cNvSpPr>
          <p:nvPr>
            <p:ph type="body" sz="quarter" idx="13"/>
          </p:nvPr>
        </p:nvSpPr>
        <p:spPr>
          <a:xfrm>
            <a:off x="838080" y="4098240"/>
            <a:ext cx="5131080" cy="2075042"/>
          </a:xfrm>
          <a:prstGeom prst="rect">
            <a:avLst/>
          </a:prstGeom>
        </p:spPr>
        <p:txBody>
          <a:bodyPr anchor="t"/>
          <a:lstStyle/>
          <a:p>
            <a:pPr lvl="0">
              <a:defRPr spc="-100"/>
            </a:pPr>
            <a:r>
              <a:rPr lang="en-US"/>
              <a:t>Click to edit Master text styles</a:t>
            </a:r>
          </a:p>
        </p:txBody>
      </p:sp>
      <p:sp>
        <p:nvSpPr>
          <p:cNvPr id="190" name="Shape 190"/>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453835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itle Content and 2 Content">
    <p:spTree>
      <p:nvGrpSpPr>
        <p:cNvPr id="1" name=""/>
        <p:cNvGrpSpPr/>
        <p:nvPr/>
      </p:nvGrpSpPr>
      <p:grpSpPr>
        <a:xfrm>
          <a:off x="0" y="0"/>
          <a:ext cx="0" cy="0"/>
          <a:chOff x="0" y="0"/>
          <a:chExt cx="0" cy="0"/>
        </a:xfrm>
      </p:grpSpPr>
      <p:sp>
        <p:nvSpPr>
          <p:cNvPr id="197" name="Shape 197"/>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198" name="Shape 198"/>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199" name="Shape 199"/>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200" name="Shape 200"/>
          <p:cNvSpPr>
            <a:spLocks noGrp="1"/>
          </p:cNvSpPr>
          <p:nvPr>
            <p:ph type="body" sz="half" idx="1"/>
          </p:nvPr>
        </p:nvSpPr>
        <p:spPr>
          <a:xfrm>
            <a:off x="838080" y="1825560"/>
            <a:ext cx="5131080" cy="435096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01" name="Shape 201"/>
          <p:cNvSpPr>
            <a:spLocks noGrp="1"/>
          </p:cNvSpPr>
          <p:nvPr>
            <p:ph type="body" sz="quarter" idx="13"/>
          </p:nvPr>
        </p:nvSpPr>
        <p:spPr>
          <a:xfrm>
            <a:off x="6226200" y="4098240"/>
            <a:ext cx="5131082" cy="2075042"/>
          </a:xfrm>
          <a:prstGeom prst="rect">
            <a:avLst/>
          </a:prstGeom>
        </p:spPr>
        <p:txBody>
          <a:bodyPr anchor="t"/>
          <a:lstStyle/>
          <a:p>
            <a:pPr lvl="0">
              <a:defRPr spc="-100"/>
            </a:pPr>
            <a:r>
              <a:rPr lang="en-US"/>
              <a:t>Click to edit Master text styles</a:t>
            </a:r>
          </a:p>
        </p:txBody>
      </p:sp>
      <p:sp>
        <p:nvSpPr>
          <p:cNvPr id="202" name="Shape 202"/>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608539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itle, 2 Content over Content">
    <p:spTree>
      <p:nvGrpSpPr>
        <p:cNvPr id="1" name=""/>
        <p:cNvGrpSpPr/>
        <p:nvPr/>
      </p:nvGrpSpPr>
      <p:grpSpPr>
        <a:xfrm>
          <a:off x="0" y="0"/>
          <a:ext cx="0" cy="0"/>
          <a:chOff x="0" y="0"/>
          <a:chExt cx="0" cy="0"/>
        </a:xfrm>
      </p:grpSpPr>
      <p:sp>
        <p:nvSpPr>
          <p:cNvPr id="209" name="Shape 209"/>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210" name="Shape 210"/>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211" name="Shape 211"/>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212" name="Shape 212"/>
          <p:cNvSpPr>
            <a:spLocks noGrp="1"/>
          </p:cNvSpPr>
          <p:nvPr>
            <p:ph type="body" sz="quarter" idx="1"/>
          </p:nvPr>
        </p:nvSpPr>
        <p:spPr>
          <a:xfrm>
            <a:off x="838080" y="1825560"/>
            <a:ext cx="5131080" cy="207504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13" name="Shape 213"/>
          <p:cNvSpPr>
            <a:spLocks noGrp="1"/>
          </p:cNvSpPr>
          <p:nvPr>
            <p:ph type="body" sz="half" idx="13"/>
          </p:nvPr>
        </p:nvSpPr>
        <p:spPr>
          <a:xfrm>
            <a:off x="838079" y="4098240"/>
            <a:ext cx="10515242" cy="2075042"/>
          </a:xfrm>
          <a:prstGeom prst="rect">
            <a:avLst/>
          </a:prstGeom>
        </p:spPr>
        <p:txBody>
          <a:bodyPr anchor="t"/>
          <a:lstStyle/>
          <a:p>
            <a:pPr lvl="0">
              <a:defRPr spc="-100"/>
            </a:pPr>
            <a:r>
              <a:rPr lang="en-US"/>
              <a:t>Click to edit Master text styles</a:t>
            </a:r>
          </a:p>
        </p:txBody>
      </p:sp>
      <p:sp>
        <p:nvSpPr>
          <p:cNvPr id="214" name="Shape 214"/>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86054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rPr lang="en-US"/>
              <a:t>Click to edit Master title style</a:t>
            </a:r>
            <a:endParaRPr/>
          </a:p>
        </p:txBody>
      </p:sp>
      <p:sp>
        <p:nvSpPr>
          <p:cNvPr id="28" name="Shape 28"/>
          <p:cNvSpPr>
            <a:spLocks noGrp="1"/>
          </p:cNvSpPr>
          <p:nvPr>
            <p:ph type="body" idx="1"/>
          </p:nvPr>
        </p:nvSpPr>
        <p:spPr>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9" name="Shape 29"/>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271245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Title, Content over Content">
    <p:spTree>
      <p:nvGrpSpPr>
        <p:cNvPr id="1" name=""/>
        <p:cNvGrpSpPr/>
        <p:nvPr/>
      </p:nvGrpSpPr>
      <p:grpSpPr>
        <a:xfrm>
          <a:off x="0" y="0"/>
          <a:ext cx="0" cy="0"/>
          <a:chOff x="0" y="0"/>
          <a:chExt cx="0" cy="0"/>
        </a:xfrm>
      </p:grpSpPr>
      <p:sp>
        <p:nvSpPr>
          <p:cNvPr id="221" name="Shape 221"/>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222" name="Shape 222"/>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223" name="Shape 223"/>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224" name="Shape 224"/>
          <p:cNvSpPr>
            <a:spLocks noGrp="1"/>
          </p:cNvSpPr>
          <p:nvPr>
            <p:ph type="body" sz="half" idx="1"/>
          </p:nvPr>
        </p:nvSpPr>
        <p:spPr>
          <a:xfrm>
            <a:off x="838080" y="1825560"/>
            <a:ext cx="10515242" cy="207504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5" name="Shape 225"/>
          <p:cNvSpPr>
            <a:spLocks noGrp="1"/>
          </p:cNvSpPr>
          <p:nvPr>
            <p:ph type="body" sz="half" idx="13"/>
          </p:nvPr>
        </p:nvSpPr>
        <p:spPr>
          <a:xfrm>
            <a:off x="838079" y="4098240"/>
            <a:ext cx="10515242" cy="2075042"/>
          </a:xfrm>
          <a:prstGeom prst="rect">
            <a:avLst/>
          </a:prstGeom>
        </p:spPr>
        <p:txBody>
          <a:bodyPr anchor="t"/>
          <a:lstStyle/>
          <a:p>
            <a:pPr lvl="0">
              <a:defRPr spc="-100"/>
            </a:pPr>
            <a:r>
              <a:rPr lang="en-US"/>
              <a:t>Click to edit Master text styles</a:t>
            </a:r>
          </a:p>
        </p:txBody>
      </p:sp>
      <p:sp>
        <p:nvSpPr>
          <p:cNvPr id="226" name="Shape 226"/>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137080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Title, 4 Content">
    <p:spTree>
      <p:nvGrpSpPr>
        <p:cNvPr id="1" name=""/>
        <p:cNvGrpSpPr/>
        <p:nvPr/>
      </p:nvGrpSpPr>
      <p:grpSpPr>
        <a:xfrm>
          <a:off x="0" y="0"/>
          <a:ext cx="0" cy="0"/>
          <a:chOff x="0" y="0"/>
          <a:chExt cx="0" cy="0"/>
        </a:xfrm>
      </p:grpSpPr>
      <p:sp>
        <p:nvSpPr>
          <p:cNvPr id="233" name="Shape 233"/>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234" name="Shape 234"/>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235" name="Shape 235"/>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236" name="Shape 236"/>
          <p:cNvSpPr>
            <a:spLocks noGrp="1"/>
          </p:cNvSpPr>
          <p:nvPr>
            <p:ph type="body" sz="quarter" idx="1"/>
          </p:nvPr>
        </p:nvSpPr>
        <p:spPr>
          <a:xfrm>
            <a:off x="838080" y="1825560"/>
            <a:ext cx="5131080" cy="207504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7" name="Shape 237"/>
          <p:cNvSpPr>
            <a:spLocks noGrp="1"/>
          </p:cNvSpPr>
          <p:nvPr>
            <p:ph type="body" sz="quarter" idx="13"/>
          </p:nvPr>
        </p:nvSpPr>
        <p:spPr>
          <a:xfrm>
            <a:off x="6226200" y="4098240"/>
            <a:ext cx="5131082" cy="2075042"/>
          </a:xfrm>
          <a:prstGeom prst="rect">
            <a:avLst/>
          </a:prstGeom>
        </p:spPr>
        <p:txBody>
          <a:bodyPr anchor="t"/>
          <a:lstStyle/>
          <a:p>
            <a:pPr lvl="0">
              <a:defRPr spc="-100"/>
            </a:pPr>
            <a:r>
              <a:rPr lang="en-US"/>
              <a:t>Click to edit Master text styles</a:t>
            </a:r>
          </a:p>
        </p:txBody>
      </p:sp>
      <p:sp>
        <p:nvSpPr>
          <p:cNvPr id="238" name="Shape 238"/>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795005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6 Content">
    <p:spTree>
      <p:nvGrpSpPr>
        <p:cNvPr id="1" name=""/>
        <p:cNvGrpSpPr/>
        <p:nvPr/>
      </p:nvGrpSpPr>
      <p:grpSpPr>
        <a:xfrm>
          <a:off x="0" y="0"/>
          <a:ext cx="0" cy="0"/>
          <a:chOff x="0" y="0"/>
          <a:chExt cx="0" cy="0"/>
        </a:xfrm>
      </p:grpSpPr>
      <p:sp>
        <p:nvSpPr>
          <p:cNvPr id="245" name="Shape 245"/>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246" name="Shape 246"/>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247" name="Shape 247"/>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248" name="Shape 248"/>
          <p:cNvSpPr>
            <a:spLocks noGrp="1"/>
          </p:cNvSpPr>
          <p:nvPr>
            <p:ph type="body" sz="quarter" idx="1"/>
          </p:nvPr>
        </p:nvSpPr>
        <p:spPr>
          <a:xfrm>
            <a:off x="838080" y="1825560"/>
            <a:ext cx="3385800" cy="207504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49" name="Shape 249"/>
          <p:cNvSpPr>
            <a:spLocks noGrp="1"/>
          </p:cNvSpPr>
          <p:nvPr>
            <p:ph type="body" sz="quarter" idx="13"/>
          </p:nvPr>
        </p:nvSpPr>
        <p:spPr>
          <a:xfrm>
            <a:off x="7949158" y="4098240"/>
            <a:ext cx="3385803" cy="2075042"/>
          </a:xfrm>
          <a:prstGeom prst="rect">
            <a:avLst/>
          </a:prstGeom>
        </p:spPr>
        <p:txBody>
          <a:bodyPr anchor="t"/>
          <a:lstStyle/>
          <a:p>
            <a:pPr lvl="0">
              <a:defRPr spc="-100"/>
            </a:pPr>
            <a:r>
              <a:rPr lang="en-US"/>
              <a:t>Click to edit Master text styles</a:t>
            </a:r>
          </a:p>
        </p:txBody>
      </p:sp>
      <p:sp>
        <p:nvSpPr>
          <p:cNvPr id="250" name="Shape 250"/>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7997015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Blank Slide">
    <p:spTree>
      <p:nvGrpSpPr>
        <p:cNvPr id="1" name=""/>
        <p:cNvGrpSpPr/>
        <p:nvPr/>
      </p:nvGrpSpPr>
      <p:grpSpPr>
        <a:xfrm>
          <a:off x="0" y="0"/>
          <a:ext cx="0" cy="0"/>
          <a:chOff x="0" y="0"/>
          <a:chExt cx="0" cy="0"/>
        </a:xfrm>
      </p:grpSpPr>
      <p:sp>
        <p:nvSpPr>
          <p:cNvPr id="257" name="Shape 257"/>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258" name="Shape 258"/>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259" name="Shape 259"/>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766104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66" name="Shape 266"/>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267" name="Shape 267"/>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268" name="Shape 268"/>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269" name="Shape 269"/>
          <p:cNvSpPr>
            <a:spLocks noGrp="1"/>
          </p:cNvSpPr>
          <p:nvPr>
            <p:ph type="body" idx="1"/>
          </p:nvPr>
        </p:nvSpPr>
        <p:spPr>
          <a:prstGeom prst="rect">
            <a:avLst/>
          </a:prstGeom>
        </p:spPr>
        <p:txBody>
          <a:bodyPr/>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0" name="Shape 270"/>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71248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_Title, Content">
    <p:spTree>
      <p:nvGrpSpPr>
        <p:cNvPr id="1" name=""/>
        <p:cNvGrpSpPr/>
        <p:nvPr/>
      </p:nvGrpSpPr>
      <p:grpSpPr>
        <a:xfrm>
          <a:off x="0" y="0"/>
          <a:ext cx="0" cy="0"/>
          <a:chOff x="0" y="0"/>
          <a:chExt cx="0" cy="0"/>
        </a:xfrm>
      </p:grpSpPr>
      <p:sp>
        <p:nvSpPr>
          <p:cNvPr id="277" name="Shape 277"/>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278" name="Shape 278"/>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279" name="Shape 279"/>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280" name="Shape 280"/>
          <p:cNvSpPr>
            <a:spLocks noGrp="1"/>
          </p:cNvSpPr>
          <p:nvPr>
            <p:ph type="body" idx="1"/>
          </p:nvPr>
        </p:nvSpPr>
        <p:spPr>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81" name="Shape 281"/>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500965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_Title, 2 Content">
    <p:spTree>
      <p:nvGrpSpPr>
        <p:cNvPr id="1" name=""/>
        <p:cNvGrpSpPr/>
        <p:nvPr/>
      </p:nvGrpSpPr>
      <p:grpSpPr>
        <a:xfrm>
          <a:off x="0" y="0"/>
          <a:ext cx="0" cy="0"/>
          <a:chOff x="0" y="0"/>
          <a:chExt cx="0" cy="0"/>
        </a:xfrm>
      </p:grpSpPr>
      <p:sp>
        <p:nvSpPr>
          <p:cNvPr id="288" name="Shape 288"/>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289" name="Shape 289"/>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290" name="Shape 290"/>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291" name="Shape 291"/>
          <p:cNvSpPr>
            <a:spLocks noGrp="1"/>
          </p:cNvSpPr>
          <p:nvPr>
            <p:ph type="body" sz="half" idx="1"/>
          </p:nvPr>
        </p:nvSpPr>
        <p:spPr>
          <a:xfrm>
            <a:off x="838080" y="1825560"/>
            <a:ext cx="5131080" cy="435096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92" name="Shape 292"/>
          <p:cNvSpPr>
            <a:spLocks noGrp="1"/>
          </p:cNvSpPr>
          <p:nvPr>
            <p:ph type="body" sz="half" idx="13"/>
          </p:nvPr>
        </p:nvSpPr>
        <p:spPr>
          <a:xfrm>
            <a:off x="6226200" y="1825560"/>
            <a:ext cx="5131082" cy="4350962"/>
          </a:xfrm>
          <a:prstGeom prst="rect">
            <a:avLst/>
          </a:prstGeom>
        </p:spPr>
        <p:txBody>
          <a:bodyPr anchor="t"/>
          <a:lstStyle/>
          <a:p>
            <a:pPr lvl="0">
              <a:defRPr spc="-100"/>
            </a:pPr>
            <a:r>
              <a:rPr lang="en-US"/>
              <a:t>Click to edit Master text styles</a:t>
            </a:r>
          </a:p>
        </p:txBody>
      </p:sp>
      <p:sp>
        <p:nvSpPr>
          <p:cNvPr id="293" name="Shape 293"/>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430969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300" name="Shape 300"/>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301" name="Shape 301"/>
          <p:cNvSpPr/>
          <p:nvPr/>
        </p:nvSpPr>
        <p:spPr>
          <a:xfrm>
            <a:off x="-2" y="648280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302" name="Shape 302"/>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303" name="Shape 303"/>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23688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Centered Text">
    <p:spTree>
      <p:nvGrpSpPr>
        <p:cNvPr id="1" name=""/>
        <p:cNvGrpSpPr/>
        <p:nvPr/>
      </p:nvGrpSpPr>
      <p:grpSpPr>
        <a:xfrm>
          <a:off x="0" y="0"/>
          <a:ext cx="0" cy="0"/>
          <a:chOff x="0" y="0"/>
          <a:chExt cx="0" cy="0"/>
        </a:xfrm>
      </p:grpSpPr>
      <p:sp>
        <p:nvSpPr>
          <p:cNvPr id="310" name="Shape 310"/>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311" name="Shape 311"/>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312" name="Shape 312"/>
          <p:cNvSpPr>
            <a:spLocks noGrp="1"/>
          </p:cNvSpPr>
          <p:nvPr>
            <p:ph type="body" idx="1"/>
          </p:nvPr>
        </p:nvSpPr>
        <p:spPr>
          <a:xfrm>
            <a:off x="838080" y="365040"/>
            <a:ext cx="10515242" cy="6144120"/>
          </a:xfrm>
          <a:prstGeom prst="rect">
            <a:avLst/>
          </a:prstGeom>
        </p:spPr>
        <p:txBody>
          <a:bodyPr/>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3" name="Shape 313"/>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676659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2_Title, 2 Content and Content">
    <p:spTree>
      <p:nvGrpSpPr>
        <p:cNvPr id="1" name=""/>
        <p:cNvGrpSpPr/>
        <p:nvPr/>
      </p:nvGrpSpPr>
      <p:grpSpPr>
        <a:xfrm>
          <a:off x="0" y="0"/>
          <a:ext cx="0" cy="0"/>
          <a:chOff x="0" y="0"/>
          <a:chExt cx="0" cy="0"/>
        </a:xfrm>
      </p:grpSpPr>
      <p:sp>
        <p:nvSpPr>
          <p:cNvPr id="320" name="Shape 320"/>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321" name="Shape 321"/>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322" name="Shape 322"/>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323" name="Shape 323"/>
          <p:cNvSpPr>
            <a:spLocks noGrp="1"/>
          </p:cNvSpPr>
          <p:nvPr>
            <p:ph type="body" sz="quarter" idx="1"/>
          </p:nvPr>
        </p:nvSpPr>
        <p:spPr>
          <a:xfrm>
            <a:off x="838080" y="1825560"/>
            <a:ext cx="5131080" cy="207504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24" name="Shape 324"/>
          <p:cNvSpPr>
            <a:spLocks noGrp="1"/>
          </p:cNvSpPr>
          <p:nvPr>
            <p:ph type="body" sz="quarter" idx="13"/>
          </p:nvPr>
        </p:nvSpPr>
        <p:spPr>
          <a:xfrm>
            <a:off x="838080" y="4098240"/>
            <a:ext cx="5131080" cy="2075042"/>
          </a:xfrm>
          <a:prstGeom prst="rect">
            <a:avLst/>
          </a:prstGeom>
        </p:spPr>
        <p:txBody>
          <a:bodyPr anchor="t"/>
          <a:lstStyle/>
          <a:p>
            <a:pPr lvl="0">
              <a:defRPr spc="-100"/>
            </a:pPr>
            <a:r>
              <a:rPr lang="en-US"/>
              <a:t>Click to edit Master text styles</a:t>
            </a:r>
          </a:p>
        </p:txBody>
      </p:sp>
      <p:sp>
        <p:nvSpPr>
          <p:cNvPr id="325" name="Shape 325"/>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355538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r>
              <a:rPr lang="en-US"/>
              <a:t>Click to edit Master title style</a:t>
            </a:r>
            <a:endParaRPr/>
          </a:p>
        </p:txBody>
      </p:sp>
      <p:sp>
        <p:nvSpPr>
          <p:cNvPr id="37" name="Shape 37"/>
          <p:cNvSpPr>
            <a:spLocks noGrp="1"/>
          </p:cNvSpPr>
          <p:nvPr>
            <p:ph type="body" sz="half" idx="1"/>
          </p:nvPr>
        </p:nvSpPr>
        <p:spPr>
          <a:xfrm>
            <a:off x="838080" y="1825560"/>
            <a:ext cx="5131080" cy="4350962"/>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8" name="Shape 38"/>
          <p:cNvSpPr>
            <a:spLocks noGrp="1"/>
          </p:cNvSpPr>
          <p:nvPr>
            <p:ph type="body" sz="half" idx="13"/>
          </p:nvPr>
        </p:nvSpPr>
        <p:spPr>
          <a:xfrm>
            <a:off x="6226200" y="1825560"/>
            <a:ext cx="5131082" cy="4350962"/>
          </a:xfrm>
          <a:prstGeom prst="rect">
            <a:avLst/>
          </a:prstGeom>
        </p:spPr>
        <p:txBody>
          <a:bodyPr anchor="t"/>
          <a:lstStyle/>
          <a:p>
            <a:pPr lvl="0">
              <a:defRPr spc="-100"/>
            </a:pPr>
            <a:r>
              <a:rPr lang="en-US"/>
              <a:t>Click to edit Master text styles</a:t>
            </a:r>
          </a:p>
        </p:txBody>
      </p:sp>
      <p:sp>
        <p:nvSpPr>
          <p:cNvPr id="39" name="Shape 39"/>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95424696"/>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2_Title Content and 2 Content">
    <p:spTree>
      <p:nvGrpSpPr>
        <p:cNvPr id="1" name=""/>
        <p:cNvGrpSpPr/>
        <p:nvPr/>
      </p:nvGrpSpPr>
      <p:grpSpPr>
        <a:xfrm>
          <a:off x="0" y="0"/>
          <a:ext cx="0" cy="0"/>
          <a:chOff x="0" y="0"/>
          <a:chExt cx="0" cy="0"/>
        </a:xfrm>
      </p:grpSpPr>
      <p:sp>
        <p:nvSpPr>
          <p:cNvPr id="332" name="Shape 332"/>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333" name="Shape 333"/>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334" name="Shape 334"/>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335" name="Shape 335"/>
          <p:cNvSpPr>
            <a:spLocks noGrp="1"/>
          </p:cNvSpPr>
          <p:nvPr>
            <p:ph type="body" sz="half" idx="1"/>
          </p:nvPr>
        </p:nvSpPr>
        <p:spPr>
          <a:xfrm>
            <a:off x="838080" y="1825560"/>
            <a:ext cx="5131080" cy="435096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36" name="Shape 336"/>
          <p:cNvSpPr>
            <a:spLocks noGrp="1"/>
          </p:cNvSpPr>
          <p:nvPr>
            <p:ph type="body" sz="quarter" idx="13"/>
          </p:nvPr>
        </p:nvSpPr>
        <p:spPr>
          <a:xfrm>
            <a:off x="6226200" y="4098240"/>
            <a:ext cx="5131082" cy="2075042"/>
          </a:xfrm>
          <a:prstGeom prst="rect">
            <a:avLst/>
          </a:prstGeom>
        </p:spPr>
        <p:txBody>
          <a:bodyPr anchor="t"/>
          <a:lstStyle/>
          <a:p>
            <a:pPr lvl="0">
              <a:defRPr spc="-100"/>
            </a:pPr>
            <a:r>
              <a:rPr lang="en-US"/>
              <a:t>Click to edit Master text styles</a:t>
            </a:r>
          </a:p>
        </p:txBody>
      </p:sp>
      <p:sp>
        <p:nvSpPr>
          <p:cNvPr id="337" name="Shape 337"/>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639176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2_Title, 2 Content over Content">
    <p:spTree>
      <p:nvGrpSpPr>
        <p:cNvPr id="1" name=""/>
        <p:cNvGrpSpPr/>
        <p:nvPr/>
      </p:nvGrpSpPr>
      <p:grpSpPr>
        <a:xfrm>
          <a:off x="0" y="0"/>
          <a:ext cx="0" cy="0"/>
          <a:chOff x="0" y="0"/>
          <a:chExt cx="0" cy="0"/>
        </a:xfrm>
      </p:grpSpPr>
      <p:sp>
        <p:nvSpPr>
          <p:cNvPr id="344" name="Shape 344"/>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345" name="Shape 345"/>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346" name="Shape 346"/>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347" name="Shape 347"/>
          <p:cNvSpPr>
            <a:spLocks noGrp="1"/>
          </p:cNvSpPr>
          <p:nvPr>
            <p:ph type="body" sz="quarter" idx="1"/>
          </p:nvPr>
        </p:nvSpPr>
        <p:spPr>
          <a:xfrm>
            <a:off x="838080" y="1825560"/>
            <a:ext cx="5131080" cy="207504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48" name="Shape 348"/>
          <p:cNvSpPr>
            <a:spLocks noGrp="1"/>
          </p:cNvSpPr>
          <p:nvPr>
            <p:ph type="body" sz="half" idx="13"/>
          </p:nvPr>
        </p:nvSpPr>
        <p:spPr>
          <a:xfrm>
            <a:off x="838079" y="4098240"/>
            <a:ext cx="10515242" cy="2075042"/>
          </a:xfrm>
          <a:prstGeom prst="rect">
            <a:avLst/>
          </a:prstGeom>
        </p:spPr>
        <p:txBody>
          <a:bodyPr anchor="t"/>
          <a:lstStyle/>
          <a:p>
            <a:pPr lvl="0">
              <a:defRPr spc="-100"/>
            </a:pPr>
            <a:r>
              <a:rPr lang="en-US"/>
              <a:t>Click to edit Master text styles</a:t>
            </a:r>
          </a:p>
        </p:txBody>
      </p:sp>
      <p:sp>
        <p:nvSpPr>
          <p:cNvPr id="349" name="Shape 349"/>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8386589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2_Title, Content over Content">
    <p:spTree>
      <p:nvGrpSpPr>
        <p:cNvPr id="1" name=""/>
        <p:cNvGrpSpPr/>
        <p:nvPr/>
      </p:nvGrpSpPr>
      <p:grpSpPr>
        <a:xfrm>
          <a:off x="0" y="0"/>
          <a:ext cx="0" cy="0"/>
          <a:chOff x="0" y="0"/>
          <a:chExt cx="0" cy="0"/>
        </a:xfrm>
      </p:grpSpPr>
      <p:sp>
        <p:nvSpPr>
          <p:cNvPr id="356" name="Shape 356"/>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357" name="Shape 357"/>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358" name="Shape 358"/>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359" name="Shape 359"/>
          <p:cNvSpPr>
            <a:spLocks noGrp="1"/>
          </p:cNvSpPr>
          <p:nvPr>
            <p:ph type="body" sz="half" idx="1"/>
          </p:nvPr>
        </p:nvSpPr>
        <p:spPr>
          <a:xfrm>
            <a:off x="838080" y="1825560"/>
            <a:ext cx="10515242" cy="207504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60" name="Shape 360"/>
          <p:cNvSpPr>
            <a:spLocks noGrp="1"/>
          </p:cNvSpPr>
          <p:nvPr>
            <p:ph type="body" sz="half" idx="13"/>
          </p:nvPr>
        </p:nvSpPr>
        <p:spPr>
          <a:xfrm>
            <a:off x="838079" y="4098240"/>
            <a:ext cx="10515242" cy="2075042"/>
          </a:xfrm>
          <a:prstGeom prst="rect">
            <a:avLst/>
          </a:prstGeom>
        </p:spPr>
        <p:txBody>
          <a:bodyPr anchor="t"/>
          <a:lstStyle/>
          <a:p>
            <a:pPr lvl="0">
              <a:defRPr spc="-100"/>
            </a:pPr>
            <a:r>
              <a:rPr lang="en-US"/>
              <a:t>Click to edit Master text styles</a:t>
            </a:r>
          </a:p>
        </p:txBody>
      </p:sp>
      <p:sp>
        <p:nvSpPr>
          <p:cNvPr id="361" name="Shape 361"/>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3721282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2_Title, 4 Content">
    <p:spTree>
      <p:nvGrpSpPr>
        <p:cNvPr id="1" name=""/>
        <p:cNvGrpSpPr/>
        <p:nvPr/>
      </p:nvGrpSpPr>
      <p:grpSpPr>
        <a:xfrm>
          <a:off x="0" y="0"/>
          <a:ext cx="0" cy="0"/>
          <a:chOff x="0" y="0"/>
          <a:chExt cx="0" cy="0"/>
        </a:xfrm>
      </p:grpSpPr>
      <p:sp>
        <p:nvSpPr>
          <p:cNvPr id="368" name="Shape 368"/>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369" name="Shape 369"/>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370" name="Shape 370"/>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371" name="Shape 371"/>
          <p:cNvSpPr>
            <a:spLocks noGrp="1"/>
          </p:cNvSpPr>
          <p:nvPr>
            <p:ph type="body" sz="quarter" idx="1"/>
          </p:nvPr>
        </p:nvSpPr>
        <p:spPr>
          <a:xfrm>
            <a:off x="838080" y="1825560"/>
            <a:ext cx="5131080" cy="207504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72" name="Shape 372"/>
          <p:cNvSpPr>
            <a:spLocks noGrp="1"/>
          </p:cNvSpPr>
          <p:nvPr>
            <p:ph type="body" sz="quarter" idx="13"/>
          </p:nvPr>
        </p:nvSpPr>
        <p:spPr>
          <a:xfrm>
            <a:off x="6226200" y="4098240"/>
            <a:ext cx="5131082" cy="2075042"/>
          </a:xfrm>
          <a:prstGeom prst="rect">
            <a:avLst/>
          </a:prstGeom>
        </p:spPr>
        <p:txBody>
          <a:bodyPr anchor="t"/>
          <a:lstStyle/>
          <a:p>
            <a:pPr lvl="0">
              <a:defRPr spc="-100"/>
            </a:pPr>
            <a:r>
              <a:rPr lang="en-US"/>
              <a:t>Click to edit Master text styles</a:t>
            </a:r>
          </a:p>
        </p:txBody>
      </p:sp>
      <p:sp>
        <p:nvSpPr>
          <p:cNvPr id="373" name="Shape 373"/>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309356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2_Title, 6 Content">
    <p:spTree>
      <p:nvGrpSpPr>
        <p:cNvPr id="1" name=""/>
        <p:cNvGrpSpPr/>
        <p:nvPr/>
      </p:nvGrpSpPr>
      <p:grpSpPr>
        <a:xfrm>
          <a:off x="0" y="0"/>
          <a:ext cx="0" cy="0"/>
          <a:chOff x="0" y="0"/>
          <a:chExt cx="0" cy="0"/>
        </a:xfrm>
      </p:grpSpPr>
      <p:sp>
        <p:nvSpPr>
          <p:cNvPr id="380" name="Shape 380"/>
          <p:cNvSpPr/>
          <p:nvPr/>
        </p:nvSpPr>
        <p:spPr>
          <a:xfrm>
            <a:off x="-2" y="-2"/>
            <a:ext cx="12191764" cy="364684"/>
          </a:xfrm>
          <a:prstGeom prst="rect">
            <a:avLst/>
          </a:prstGeom>
          <a:solidFill>
            <a:srgbClr val="7F3F98"/>
          </a:solidFill>
          <a:ln w="12700">
            <a:miter lim="400000"/>
          </a:ln>
        </p:spPr>
        <p:txBody>
          <a:bodyPr lIns="45718" tIns="45718" rIns="45718" bIns="45718"/>
          <a:lstStyle/>
          <a:p>
            <a:pPr>
              <a:defRPr>
                <a:latin typeface="+mn-lt"/>
                <a:ea typeface="+mn-ea"/>
                <a:cs typeface="+mn-cs"/>
                <a:sym typeface="Arial"/>
              </a:defRPr>
            </a:pPr>
            <a:endParaRPr/>
          </a:p>
        </p:txBody>
      </p:sp>
      <p:sp>
        <p:nvSpPr>
          <p:cNvPr id="381" name="Shape 381"/>
          <p:cNvSpPr/>
          <p:nvPr/>
        </p:nvSpPr>
        <p:spPr>
          <a:xfrm>
            <a:off x="-2" y="6718320"/>
            <a:ext cx="12191764" cy="364682"/>
          </a:xfrm>
          <a:prstGeom prst="rect">
            <a:avLst/>
          </a:prstGeom>
          <a:solidFill>
            <a:srgbClr val="006C9F"/>
          </a:solidFill>
          <a:ln w="12700">
            <a:miter lim="400000"/>
          </a:ln>
        </p:spPr>
        <p:txBody>
          <a:bodyPr lIns="45718" tIns="45718" rIns="45718" bIns="45718"/>
          <a:lstStyle/>
          <a:p>
            <a:pPr>
              <a:defRPr>
                <a:latin typeface="+mn-lt"/>
                <a:ea typeface="+mn-ea"/>
                <a:cs typeface="+mn-cs"/>
                <a:sym typeface="Arial"/>
              </a:defRPr>
            </a:pPr>
            <a:endParaRPr/>
          </a:p>
        </p:txBody>
      </p:sp>
      <p:sp>
        <p:nvSpPr>
          <p:cNvPr id="382" name="Shape 382"/>
          <p:cNvSpPr>
            <a:spLocks noGrp="1"/>
          </p:cNvSpPr>
          <p:nvPr>
            <p:ph type="title"/>
          </p:nvPr>
        </p:nvSpPr>
        <p:spPr>
          <a:prstGeom prst="rect">
            <a:avLst/>
          </a:prstGeom>
        </p:spPr>
        <p:txBody>
          <a:bodyPr/>
          <a:lstStyle>
            <a:lvl1pPr>
              <a:defRPr sz="4400" spc="0">
                <a:solidFill>
                  <a:srgbClr val="7F3F98"/>
                </a:solidFill>
              </a:defRPr>
            </a:lvl1pPr>
          </a:lstStyle>
          <a:p>
            <a:r>
              <a:rPr lang="en-US"/>
              <a:t>Click to edit Master title style</a:t>
            </a:r>
            <a:endParaRPr/>
          </a:p>
        </p:txBody>
      </p:sp>
      <p:sp>
        <p:nvSpPr>
          <p:cNvPr id="383" name="Shape 383"/>
          <p:cNvSpPr>
            <a:spLocks noGrp="1"/>
          </p:cNvSpPr>
          <p:nvPr>
            <p:ph type="body" sz="quarter" idx="1"/>
          </p:nvPr>
        </p:nvSpPr>
        <p:spPr>
          <a:xfrm>
            <a:off x="838080" y="1825560"/>
            <a:ext cx="3385800" cy="2075042"/>
          </a:xfrm>
          <a:prstGeom prst="rect">
            <a:avLst/>
          </a:prstGeom>
        </p:spPr>
        <p:txBody>
          <a:bodyPr anchor="t"/>
          <a:lstStyle>
            <a:lvl1pPr marL="228600" indent="-228600">
              <a:spcBef>
                <a:spcPts val="1000"/>
              </a:spcBef>
              <a:buClrTx/>
              <a:buSzPct val="100000"/>
              <a:buFont typeface="Arial"/>
              <a:buChar char="•"/>
              <a:defRPr spc="0">
                <a:solidFill>
                  <a:srgbClr val="000000"/>
                </a:solidFill>
                <a:latin typeface="+mn-lt"/>
                <a:ea typeface="+mn-ea"/>
                <a:cs typeface="+mn-cs"/>
                <a:sym typeface="Arial"/>
              </a:defRPr>
            </a:lvl1pPr>
            <a:lvl2pPr marL="723900" indent="-266700">
              <a:spcBef>
                <a:spcPts val="1000"/>
              </a:spcBef>
              <a:buClrTx/>
              <a:buSzPct val="100000"/>
              <a:buFont typeface="Arial"/>
              <a:buChar char="•"/>
              <a:defRPr spc="0">
                <a:solidFill>
                  <a:srgbClr val="000000"/>
                </a:solidFill>
                <a:latin typeface="+mn-lt"/>
                <a:ea typeface="+mn-ea"/>
                <a:cs typeface="+mn-cs"/>
                <a:sym typeface="Arial"/>
              </a:defRPr>
            </a:lvl2pPr>
            <a:lvl3pPr marL="1234438" indent="-320038">
              <a:spcBef>
                <a:spcPts val="1000"/>
              </a:spcBef>
              <a:buClrTx/>
              <a:buSzPct val="100000"/>
              <a:buFont typeface="Arial"/>
              <a:buChar char="•"/>
              <a:defRPr spc="0">
                <a:solidFill>
                  <a:srgbClr val="000000"/>
                </a:solidFill>
                <a:latin typeface="+mn-lt"/>
                <a:ea typeface="+mn-ea"/>
                <a:cs typeface="+mn-cs"/>
                <a:sym typeface="Arial"/>
              </a:defRPr>
            </a:lvl3pPr>
            <a:lvl4pPr marL="1727200" indent="-355600">
              <a:spcBef>
                <a:spcPts val="1000"/>
              </a:spcBef>
              <a:buClrTx/>
              <a:buSzPct val="100000"/>
              <a:buFont typeface="Arial"/>
              <a:buChar char="•"/>
              <a:defRPr spc="0">
                <a:solidFill>
                  <a:srgbClr val="000000"/>
                </a:solidFill>
                <a:latin typeface="+mn-lt"/>
                <a:ea typeface="+mn-ea"/>
                <a:cs typeface="+mn-cs"/>
                <a:sym typeface="Arial"/>
              </a:defRPr>
            </a:lvl4pPr>
            <a:lvl5pPr marL="2184400" indent="-355600">
              <a:spcBef>
                <a:spcPts val="1000"/>
              </a:spcBef>
              <a:buClrTx/>
              <a:buSzPct val="100000"/>
              <a:buFont typeface="Arial"/>
              <a:buChar char="•"/>
              <a:defRPr spc="0">
                <a:solidFill>
                  <a:srgbClr val="000000"/>
                </a:solidFill>
                <a:latin typeface="+mn-lt"/>
                <a:ea typeface="+mn-ea"/>
                <a:cs typeface="+mn-cs"/>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84" name="Shape 384"/>
          <p:cNvSpPr>
            <a:spLocks noGrp="1"/>
          </p:cNvSpPr>
          <p:nvPr>
            <p:ph type="body" sz="quarter" idx="13"/>
          </p:nvPr>
        </p:nvSpPr>
        <p:spPr>
          <a:xfrm>
            <a:off x="7949158" y="4098240"/>
            <a:ext cx="3385803" cy="2075042"/>
          </a:xfrm>
          <a:prstGeom prst="rect">
            <a:avLst/>
          </a:prstGeom>
        </p:spPr>
        <p:txBody>
          <a:bodyPr anchor="t"/>
          <a:lstStyle/>
          <a:p>
            <a:pPr lvl="0">
              <a:defRPr spc="-100"/>
            </a:pPr>
            <a:r>
              <a:rPr lang="en-US"/>
              <a:t>Click to edit Master text styles</a:t>
            </a:r>
          </a:p>
        </p:txBody>
      </p:sp>
      <p:sp>
        <p:nvSpPr>
          <p:cNvPr id="385" name="Shape 385"/>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321769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57186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08784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99728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3157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p>
            <a:r>
              <a:rPr lang="en-US"/>
              <a:t>Click to edit Master title style</a:t>
            </a:r>
            <a:endParaRPr/>
          </a:p>
        </p:txBody>
      </p:sp>
      <p:sp>
        <p:nvSpPr>
          <p:cNvPr id="47" name="Shape 47"/>
          <p:cNvSpPr>
            <a:spLocks noGrp="1"/>
          </p:cNvSpPr>
          <p:nvPr>
            <p:ph type="sldNum" sz="quarter" idx="2"/>
          </p:nvPr>
        </p:nvSpPr>
        <p:spPr>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6101592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54" name="Shape 54"/>
          <p:cNvSpPr>
            <a:spLocks noGrp="1"/>
          </p:cNvSpPr>
          <p:nvPr>
            <p:ph type="body" idx="1"/>
          </p:nvPr>
        </p:nvSpPr>
        <p:spPr>
          <a:xfrm>
            <a:off x="838080" y="365040"/>
            <a:ext cx="10515242" cy="61441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5" name="Shape 55"/>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407924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rPr lang="en-US"/>
              <a:t>Click to edit Master title style</a:t>
            </a:r>
            <a:endParaRPr/>
          </a:p>
        </p:txBody>
      </p:sp>
      <p:sp>
        <p:nvSpPr>
          <p:cNvPr id="63" name="Shape 63"/>
          <p:cNvSpPr>
            <a:spLocks noGrp="1"/>
          </p:cNvSpPr>
          <p:nvPr>
            <p:ph type="body" sz="quarter" idx="1"/>
          </p:nvPr>
        </p:nvSpPr>
        <p:spPr>
          <a:xfrm>
            <a:off x="838080" y="1825560"/>
            <a:ext cx="5131080" cy="2075042"/>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4" name="Shape 64"/>
          <p:cNvSpPr>
            <a:spLocks noGrp="1"/>
          </p:cNvSpPr>
          <p:nvPr>
            <p:ph type="body" sz="quarter" idx="13"/>
          </p:nvPr>
        </p:nvSpPr>
        <p:spPr>
          <a:xfrm>
            <a:off x="838080" y="4098240"/>
            <a:ext cx="5131080" cy="2075042"/>
          </a:xfrm>
          <a:prstGeom prst="rect">
            <a:avLst/>
          </a:prstGeom>
        </p:spPr>
        <p:txBody>
          <a:bodyPr anchor="t"/>
          <a:lstStyle/>
          <a:p>
            <a:pPr lvl="0">
              <a:defRPr spc="-100"/>
            </a:pPr>
            <a:r>
              <a:rPr lang="en-US"/>
              <a:t>Click to edit Master text styles</a:t>
            </a:r>
          </a:p>
        </p:txBody>
      </p:sp>
      <p:sp>
        <p:nvSpPr>
          <p:cNvPr id="65" name="Shape 65"/>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093776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lstStyle/>
          <a:p>
            <a:r>
              <a:rPr lang="en-US"/>
              <a:t>Click to edit Master title style</a:t>
            </a:r>
            <a:endParaRPr/>
          </a:p>
        </p:txBody>
      </p:sp>
      <p:sp>
        <p:nvSpPr>
          <p:cNvPr id="73" name="Shape 73"/>
          <p:cNvSpPr>
            <a:spLocks noGrp="1"/>
          </p:cNvSpPr>
          <p:nvPr>
            <p:ph type="body" sz="half" idx="1"/>
          </p:nvPr>
        </p:nvSpPr>
        <p:spPr>
          <a:xfrm>
            <a:off x="838080" y="1825560"/>
            <a:ext cx="5131080" cy="4350962"/>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4" name="Shape 74"/>
          <p:cNvSpPr>
            <a:spLocks noGrp="1"/>
          </p:cNvSpPr>
          <p:nvPr>
            <p:ph type="body" sz="quarter" idx="13"/>
          </p:nvPr>
        </p:nvSpPr>
        <p:spPr>
          <a:xfrm>
            <a:off x="6226200" y="4098240"/>
            <a:ext cx="5131082" cy="2075042"/>
          </a:xfrm>
          <a:prstGeom prst="rect">
            <a:avLst/>
          </a:prstGeom>
        </p:spPr>
        <p:txBody>
          <a:bodyPr anchor="t"/>
          <a:lstStyle/>
          <a:p>
            <a:pPr lvl="0">
              <a:defRPr spc="-100"/>
            </a:pPr>
            <a:r>
              <a:rPr lang="en-US"/>
              <a:t>Click to edit Master text styles</a:t>
            </a:r>
          </a:p>
        </p:txBody>
      </p:sp>
      <p:sp>
        <p:nvSpPr>
          <p:cNvPr id="75" name="Shape 75"/>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277748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82" name="Shape 82"/>
          <p:cNvSpPr>
            <a:spLocks noGrp="1"/>
          </p:cNvSpPr>
          <p:nvPr>
            <p:ph type="title"/>
          </p:nvPr>
        </p:nvSpPr>
        <p:spPr>
          <a:prstGeom prst="rect">
            <a:avLst/>
          </a:prstGeom>
        </p:spPr>
        <p:txBody>
          <a:bodyPr/>
          <a:lstStyle/>
          <a:p>
            <a:r>
              <a:rPr lang="en-US"/>
              <a:t>Click to edit Master title style</a:t>
            </a:r>
            <a:endParaRPr/>
          </a:p>
        </p:txBody>
      </p:sp>
      <p:sp>
        <p:nvSpPr>
          <p:cNvPr id="83" name="Shape 83"/>
          <p:cNvSpPr>
            <a:spLocks noGrp="1"/>
          </p:cNvSpPr>
          <p:nvPr>
            <p:ph type="body" sz="quarter" idx="1"/>
          </p:nvPr>
        </p:nvSpPr>
        <p:spPr>
          <a:xfrm>
            <a:off x="838080" y="1825560"/>
            <a:ext cx="5131080" cy="2075042"/>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4" name="Shape 84"/>
          <p:cNvSpPr>
            <a:spLocks noGrp="1"/>
          </p:cNvSpPr>
          <p:nvPr>
            <p:ph type="body" sz="half" idx="13"/>
          </p:nvPr>
        </p:nvSpPr>
        <p:spPr>
          <a:xfrm>
            <a:off x="838079" y="4098240"/>
            <a:ext cx="10515242" cy="2075042"/>
          </a:xfrm>
          <a:prstGeom prst="rect">
            <a:avLst/>
          </a:prstGeom>
        </p:spPr>
        <p:txBody>
          <a:bodyPr anchor="t"/>
          <a:lstStyle/>
          <a:p>
            <a:pPr lvl="0">
              <a:defRPr spc="-100"/>
            </a:pPr>
            <a:r>
              <a:rPr lang="en-US"/>
              <a:t>Click to edit Master text styles</a:t>
            </a:r>
          </a:p>
        </p:txBody>
      </p:sp>
      <p:sp>
        <p:nvSpPr>
          <p:cNvPr id="85" name="Shape 85"/>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359541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rPr lang="en-US"/>
              <a:t>Click to edit Master title style</a:t>
            </a:r>
            <a:endParaRPr/>
          </a:p>
        </p:txBody>
      </p:sp>
      <p:sp>
        <p:nvSpPr>
          <p:cNvPr id="93" name="Shape 93"/>
          <p:cNvSpPr>
            <a:spLocks noGrp="1"/>
          </p:cNvSpPr>
          <p:nvPr>
            <p:ph type="body" sz="half" idx="1"/>
          </p:nvPr>
        </p:nvSpPr>
        <p:spPr>
          <a:xfrm>
            <a:off x="838080" y="1825560"/>
            <a:ext cx="10515242" cy="2075042"/>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 name="Shape 94"/>
          <p:cNvSpPr>
            <a:spLocks noGrp="1"/>
          </p:cNvSpPr>
          <p:nvPr>
            <p:ph type="body" sz="half" idx="13"/>
          </p:nvPr>
        </p:nvSpPr>
        <p:spPr>
          <a:xfrm>
            <a:off x="838079" y="4098240"/>
            <a:ext cx="10515242" cy="2075042"/>
          </a:xfrm>
          <a:prstGeom prst="rect">
            <a:avLst/>
          </a:prstGeom>
        </p:spPr>
        <p:txBody>
          <a:bodyPr anchor="t"/>
          <a:lstStyle/>
          <a:p>
            <a:pPr lvl="0">
              <a:defRPr spc="-100"/>
            </a:pPr>
            <a:r>
              <a:rPr lang="en-US"/>
              <a:t>Click to edit Master text styles</a:t>
            </a:r>
          </a:p>
        </p:txBody>
      </p:sp>
      <p:sp>
        <p:nvSpPr>
          <p:cNvPr id="95" name="Shape 95"/>
          <p:cNvSpPr>
            <a:spLocks noGrp="1"/>
          </p:cNvSpPr>
          <p:nvPr>
            <p:ph type="sldNum" sz="quarter" idx="2"/>
          </p:nvPr>
        </p:nvSpPr>
        <p:spPr>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653681"/>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080" y="365040"/>
            <a:ext cx="10515242" cy="132516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Title Text</a:t>
            </a:r>
          </a:p>
        </p:txBody>
      </p:sp>
      <p:sp>
        <p:nvSpPr>
          <p:cNvPr id="3" name="Shape 3"/>
          <p:cNvSpPr>
            <a:spLocks noGrp="1"/>
          </p:cNvSpPr>
          <p:nvPr>
            <p:ph type="body" idx="1"/>
          </p:nvPr>
        </p:nvSpPr>
        <p:spPr>
          <a:xfrm>
            <a:off x="838080" y="1825560"/>
            <a:ext cx="10515242" cy="435096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737600" y="6181020"/>
            <a:ext cx="358411" cy="350661"/>
          </a:xfrm>
          <a:prstGeom prst="rect">
            <a:avLst/>
          </a:prstGeom>
          <a:ln w="12700">
            <a:miter lim="400000"/>
          </a:ln>
        </p:spPr>
        <p:txBody>
          <a:bodyPr wrap="none" lIns="45718" tIns="45718" rIns="45718" bIns="45718" anchor="ctr">
            <a:spAutoFit/>
          </a:bodyPr>
          <a:lstStyle>
            <a:lvl1pPr>
              <a:defRPr>
                <a:latin typeface="+mn-lt"/>
                <a:ea typeface="+mn-ea"/>
                <a:cs typeface="+mn-cs"/>
                <a:sym typeface="Aria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28988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1pPr>
      <a:lvl2pPr marL="0" marR="0" indent="0" algn="l" defTabSz="914400" rtl="0" eaLnBrk="1" latinLnBrk="0" hangingPunct="1">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2pPr>
      <a:lvl3pPr marL="0" marR="0" indent="0" algn="l" defTabSz="914400" rtl="0" eaLnBrk="1" latinLnBrk="0" hangingPunct="1">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3pPr>
      <a:lvl4pPr marL="0" marR="0" indent="0" algn="l" defTabSz="914400" rtl="0" eaLnBrk="1" latinLnBrk="0" hangingPunct="1">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4pPr>
      <a:lvl5pPr marL="0" marR="0" indent="0" algn="l" defTabSz="914400" rtl="0" eaLnBrk="1" latinLnBrk="0" hangingPunct="1">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5pPr>
      <a:lvl6pPr marL="0" marR="0" indent="0" algn="l" defTabSz="914400" rtl="0" eaLnBrk="1" latinLnBrk="0" hangingPunct="1">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6pPr>
      <a:lvl7pPr marL="0" marR="0" indent="0" algn="l" defTabSz="914400" rtl="0" eaLnBrk="1" latinLnBrk="0" hangingPunct="1">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7pPr>
      <a:lvl8pPr marL="0" marR="0" indent="0" algn="l" defTabSz="914400" rtl="0" eaLnBrk="1" latinLnBrk="0" hangingPunct="1">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8pPr>
      <a:lvl9pPr marL="0" marR="0" indent="0" algn="l" defTabSz="914400" rtl="0" eaLnBrk="1" latinLnBrk="0" hangingPunct="1">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9pPr>
    </p:titleStyle>
    <p:bodyStyle>
      <a:lvl1pPr marL="431999" marR="0" indent="-323998" algn="l" defTabSz="914400" rtl="0" eaLnBrk="1" latinLnBrk="0" hangingPunct="1">
        <a:lnSpc>
          <a:spcPct val="90000"/>
        </a:lnSpc>
        <a:spcBef>
          <a:spcPts val="1400"/>
        </a:spcBef>
        <a:spcAft>
          <a:spcPts val="0"/>
        </a:spcAft>
        <a:buClr>
          <a:srgbClr val="000000"/>
        </a:buClr>
        <a:buSzPct val="45000"/>
        <a:buFont typeface="Wingdings"/>
        <a:buChar char="➔"/>
        <a:tabLst/>
        <a:defRPr sz="2800" b="0" i="0" u="none" strike="noStrike" cap="none" spc="-1" baseline="0">
          <a:ln>
            <a:noFill/>
          </a:ln>
          <a:solidFill>
            <a:srgbClr val="3C4D83"/>
          </a:solidFill>
          <a:uFillTx/>
          <a:latin typeface="Candara"/>
          <a:ea typeface="Candara"/>
          <a:cs typeface="Candara"/>
          <a:sym typeface="Candara"/>
        </a:defRPr>
      </a:lvl1pPr>
      <a:lvl2pPr marL="863999" marR="0" indent="-323999" algn="l" defTabSz="914400" rtl="0" eaLnBrk="1" latinLnBrk="0" hangingPunct="1">
        <a:lnSpc>
          <a:spcPct val="90000"/>
        </a:lnSpc>
        <a:spcBef>
          <a:spcPts val="1400"/>
        </a:spcBef>
        <a:spcAft>
          <a:spcPts val="0"/>
        </a:spcAft>
        <a:buClr>
          <a:srgbClr val="000000"/>
        </a:buClr>
        <a:buSzPct val="75000"/>
        <a:buFont typeface="Wingdings"/>
        <a:buChar char="−"/>
        <a:tabLst/>
        <a:defRPr sz="2800" b="0" i="0" u="none" strike="noStrike" cap="none" spc="-1" baseline="0">
          <a:ln>
            <a:noFill/>
          </a:ln>
          <a:solidFill>
            <a:srgbClr val="3C4D83"/>
          </a:solidFill>
          <a:uFillTx/>
          <a:latin typeface="Candara"/>
          <a:ea typeface="Candara"/>
          <a:cs typeface="Candara"/>
          <a:sym typeface="Candara"/>
        </a:defRPr>
      </a:lvl2pPr>
      <a:lvl3pPr marL="1295998" marR="0" indent="-288000" algn="l" defTabSz="914400" rtl="0" eaLnBrk="1" latinLnBrk="0" hangingPunct="1">
        <a:lnSpc>
          <a:spcPct val="90000"/>
        </a:lnSpc>
        <a:spcBef>
          <a:spcPts val="1400"/>
        </a:spcBef>
        <a:spcAft>
          <a:spcPts val="0"/>
        </a:spcAft>
        <a:buClr>
          <a:srgbClr val="000000"/>
        </a:buClr>
        <a:buSzPct val="45000"/>
        <a:buFont typeface="Wingdings"/>
        <a:buChar char="●"/>
        <a:tabLst/>
        <a:defRPr sz="2800" b="0" i="0" u="none" strike="noStrike" cap="none" spc="-1" baseline="0">
          <a:ln>
            <a:noFill/>
          </a:ln>
          <a:solidFill>
            <a:srgbClr val="3C4D83"/>
          </a:solidFill>
          <a:uFillTx/>
          <a:latin typeface="Candara"/>
          <a:ea typeface="Candara"/>
          <a:cs typeface="Candara"/>
          <a:sym typeface="Candara"/>
        </a:defRPr>
      </a:lvl3pPr>
      <a:lvl4pPr marL="1727998" marR="0" indent="-215999" algn="l" defTabSz="914400" rtl="0" eaLnBrk="1" latinLnBrk="0" hangingPunct="1">
        <a:lnSpc>
          <a:spcPct val="90000"/>
        </a:lnSpc>
        <a:spcBef>
          <a:spcPts val="1400"/>
        </a:spcBef>
        <a:spcAft>
          <a:spcPts val="0"/>
        </a:spcAft>
        <a:buClr>
          <a:srgbClr val="000000"/>
        </a:buClr>
        <a:buSzPct val="75000"/>
        <a:buFont typeface="Wingdings"/>
        <a:buChar char="−"/>
        <a:tabLst/>
        <a:defRPr sz="2800" b="0" i="0" u="none" strike="noStrike" cap="none" spc="-1" baseline="0">
          <a:ln>
            <a:noFill/>
          </a:ln>
          <a:solidFill>
            <a:srgbClr val="3C4D83"/>
          </a:solidFill>
          <a:uFillTx/>
          <a:latin typeface="Candara"/>
          <a:ea typeface="Candara"/>
          <a:cs typeface="Candara"/>
          <a:sym typeface="Candara"/>
        </a:defRPr>
      </a:lvl4pPr>
      <a:lvl5pPr marL="2246398" marR="0" indent="-302398" algn="l" defTabSz="914400" rtl="0" eaLnBrk="1" latinLnBrk="0" hangingPunct="1">
        <a:lnSpc>
          <a:spcPct val="90000"/>
        </a:lnSpc>
        <a:spcBef>
          <a:spcPts val="1400"/>
        </a:spcBef>
        <a:spcAft>
          <a:spcPts val="0"/>
        </a:spcAft>
        <a:buClr>
          <a:srgbClr val="000000"/>
        </a:buClr>
        <a:buSzPct val="45000"/>
        <a:buFont typeface="Wingdings"/>
        <a:buChar char="●"/>
        <a:tabLst/>
        <a:defRPr sz="2800" b="0" i="0" u="none" strike="noStrike" cap="none" spc="-1" baseline="0">
          <a:ln>
            <a:noFill/>
          </a:ln>
          <a:solidFill>
            <a:srgbClr val="3C4D83"/>
          </a:solidFill>
          <a:uFillTx/>
          <a:latin typeface="Candara"/>
          <a:ea typeface="Candara"/>
          <a:cs typeface="Candara"/>
          <a:sym typeface="Candara"/>
        </a:defRPr>
      </a:lvl5pPr>
      <a:lvl6pPr marL="2678398" marR="0" indent="-302398" algn="l" defTabSz="914400" rtl="0" eaLnBrk="1" latinLnBrk="0" hangingPunct="1">
        <a:lnSpc>
          <a:spcPct val="90000"/>
        </a:lnSpc>
        <a:spcBef>
          <a:spcPts val="1400"/>
        </a:spcBef>
        <a:spcAft>
          <a:spcPts val="0"/>
        </a:spcAft>
        <a:buClr>
          <a:srgbClr val="000000"/>
        </a:buClr>
        <a:buSzPct val="45000"/>
        <a:buFont typeface="Wingdings"/>
        <a:buChar char="●"/>
        <a:tabLst/>
        <a:defRPr sz="2800" b="0" i="0" u="none" strike="noStrike" cap="none" spc="-1" baseline="0">
          <a:ln>
            <a:noFill/>
          </a:ln>
          <a:solidFill>
            <a:srgbClr val="3C4D83"/>
          </a:solidFill>
          <a:uFillTx/>
          <a:latin typeface="Candara"/>
          <a:ea typeface="Candara"/>
          <a:cs typeface="Candara"/>
          <a:sym typeface="Candara"/>
        </a:defRPr>
      </a:lvl6pPr>
      <a:lvl7pPr marL="3110398" marR="0" indent="-302398" algn="l" defTabSz="914400" rtl="0" eaLnBrk="1" latinLnBrk="0" hangingPunct="1">
        <a:lnSpc>
          <a:spcPct val="90000"/>
        </a:lnSpc>
        <a:spcBef>
          <a:spcPts val="1400"/>
        </a:spcBef>
        <a:spcAft>
          <a:spcPts val="0"/>
        </a:spcAft>
        <a:buClr>
          <a:srgbClr val="000000"/>
        </a:buClr>
        <a:buSzPct val="45000"/>
        <a:buFont typeface="Wingdings"/>
        <a:buChar char="●"/>
        <a:tabLst/>
        <a:defRPr sz="2800" b="0" i="0" u="none" strike="noStrike" cap="none" spc="-1" baseline="0">
          <a:ln>
            <a:noFill/>
          </a:ln>
          <a:solidFill>
            <a:srgbClr val="3C4D83"/>
          </a:solidFill>
          <a:uFillTx/>
          <a:latin typeface="Candara"/>
          <a:ea typeface="Candara"/>
          <a:cs typeface="Candara"/>
          <a:sym typeface="Candara"/>
        </a:defRPr>
      </a:lvl7pPr>
      <a:lvl8pPr marL="3556000" marR="0" indent="-355600" algn="l" defTabSz="914400" rtl="0" eaLnBrk="1" latinLnBrk="0" hangingPunct="1">
        <a:lnSpc>
          <a:spcPct val="90000"/>
        </a:lnSpc>
        <a:spcBef>
          <a:spcPts val="1400"/>
        </a:spcBef>
        <a:spcAft>
          <a:spcPts val="0"/>
        </a:spcAft>
        <a:buClr>
          <a:srgbClr val="000000"/>
        </a:buClr>
        <a:buSzPct val="100000"/>
        <a:buFont typeface="Wingdings"/>
        <a:buChar char="•"/>
        <a:tabLst/>
        <a:defRPr sz="2800" b="0" i="0" u="none" strike="noStrike" cap="none" spc="-1" baseline="0">
          <a:ln>
            <a:noFill/>
          </a:ln>
          <a:solidFill>
            <a:srgbClr val="3C4D83"/>
          </a:solidFill>
          <a:uFillTx/>
          <a:latin typeface="Candara"/>
          <a:ea typeface="Candara"/>
          <a:cs typeface="Candara"/>
          <a:sym typeface="Candara"/>
        </a:defRPr>
      </a:lvl8pPr>
      <a:lvl9pPr marL="4013200" marR="0" indent="-355600" algn="l" defTabSz="914400" rtl="0" eaLnBrk="1" latinLnBrk="0" hangingPunct="1">
        <a:lnSpc>
          <a:spcPct val="90000"/>
        </a:lnSpc>
        <a:spcBef>
          <a:spcPts val="1400"/>
        </a:spcBef>
        <a:spcAft>
          <a:spcPts val="0"/>
        </a:spcAft>
        <a:buClr>
          <a:srgbClr val="000000"/>
        </a:buClr>
        <a:buSzPct val="100000"/>
        <a:buFont typeface="Wingdings"/>
        <a:buChar char="•"/>
        <a:tabLst/>
        <a:defRPr sz="2800" b="0" i="0" u="none" strike="noStrike" cap="none" spc="-1" baseline="0">
          <a:ln>
            <a:noFill/>
          </a:ln>
          <a:solidFill>
            <a:srgbClr val="3C4D83"/>
          </a:solidFill>
          <a:uFillTx/>
          <a:latin typeface="Candara"/>
          <a:ea typeface="Candara"/>
          <a:cs typeface="Candara"/>
          <a:sym typeface="Candara"/>
        </a:defRPr>
      </a:lvl9pPr>
    </p:bodyStyle>
    <p:otherStyle>
      <a:lvl1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0" algn="l" defTabSz="9144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21.png"/><Relationship Id="rId20" Type="http://schemas.openxmlformats.org/officeDocument/2006/relationships/image" Target="../media/image25.jp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jp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F9BB50-8363-33EB-501E-A42E348F8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7081935"/>
          </a:xfrm>
          <a:prstGeom prst="rect">
            <a:avLst/>
          </a:prstGeom>
        </p:spPr>
      </p:pic>
      <p:sp>
        <p:nvSpPr>
          <p:cNvPr id="2" name="Title 1"/>
          <p:cNvSpPr>
            <a:spLocks noGrp="1"/>
          </p:cNvSpPr>
          <p:nvPr>
            <p:ph type="title"/>
          </p:nvPr>
        </p:nvSpPr>
        <p:spPr>
          <a:xfrm>
            <a:off x="1060022" y="4253460"/>
            <a:ext cx="10515242" cy="1325161"/>
          </a:xfrm>
        </p:spPr>
        <p:txBody>
          <a:bodyPr/>
          <a:lstStyle/>
          <a:p>
            <a:pPr algn="ctr"/>
            <a:r>
              <a:rPr lang="en-US" dirty="0">
                <a:solidFill>
                  <a:schemeClr val="tx1"/>
                </a:solidFill>
                <a:highlight>
                  <a:srgbClr val="C0C0C0"/>
                </a:highlight>
                <a:latin typeface="Aharoni" panose="02010803020104030203" pitchFamily="2" charset="-79"/>
                <a:cs typeface="Aharoni" panose="02010803020104030203" pitchFamily="2" charset="-79"/>
              </a:rPr>
              <a:t>City Solutions: Developing a City Centered Homeless Alliance</a:t>
            </a:r>
          </a:p>
        </p:txBody>
      </p:sp>
      <p:pic>
        <p:nvPicPr>
          <p:cNvPr id="5" name="image3.png">
            <a:extLst>
              <a:ext uri="{FF2B5EF4-FFF2-40B4-BE49-F238E27FC236}">
                <a16:creationId xmlns:a16="http://schemas.microsoft.com/office/drawing/2014/main" id="{4ED33665-3CC3-3743-14FA-F90DB5FA0F1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68536" y="1915533"/>
            <a:ext cx="2721974" cy="1513467"/>
          </a:xfrm>
          <a:prstGeom prst="rect">
            <a:avLst/>
          </a:prstGeom>
          <a:ln w="12700">
            <a:miter lim="400000"/>
          </a:ln>
          <a:effectLst>
            <a:outerShdw blurRad="73073" dist="49439" dir="5400000" algn="t" rotWithShape="0">
              <a:prstClr val="black">
                <a:alpha val="74686"/>
              </a:prstClr>
            </a:outerShdw>
          </a:effectLst>
        </p:spPr>
      </p:pic>
    </p:spTree>
    <p:extLst>
      <p:ext uri="{BB962C8B-B14F-4D97-AF65-F5344CB8AC3E}">
        <p14:creationId xmlns:p14="http://schemas.microsoft.com/office/powerpoint/2010/main" val="279523215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9A37-D501-E043-34A0-0B3490FEF735}"/>
              </a:ext>
            </a:extLst>
          </p:cNvPr>
          <p:cNvSpPr>
            <a:spLocks noGrp="1"/>
          </p:cNvSpPr>
          <p:nvPr>
            <p:ph type="title"/>
          </p:nvPr>
        </p:nvSpPr>
        <p:spPr>
          <a:xfrm>
            <a:off x="838080" y="365040"/>
            <a:ext cx="10515242" cy="1210309"/>
          </a:xfrm>
        </p:spPr>
        <p:txBody>
          <a:bodyPr/>
          <a:lstStyle/>
          <a:p>
            <a:pPr algn="ctr"/>
            <a:r>
              <a:rPr lang="en-US" dirty="0"/>
              <a:t>Theory: Managing a 24/7 Line </a:t>
            </a:r>
          </a:p>
        </p:txBody>
      </p:sp>
      <p:pic>
        <p:nvPicPr>
          <p:cNvPr id="1026" name="Picture 2" descr="phone - Wiktionary, the free dictionary">
            <a:extLst>
              <a:ext uri="{FF2B5EF4-FFF2-40B4-BE49-F238E27FC236}">
                <a16:creationId xmlns:a16="http://schemas.microsoft.com/office/drawing/2014/main" id="{DCB08343-32EA-D7CB-5215-A16661A6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552" y="1575349"/>
            <a:ext cx="5447044" cy="4654001"/>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214;p10">
            <a:extLst>
              <a:ext uri="{FF2B5EF4-FFF2-40B4-BE49-F238E27FC236}">
                <a16:creationId xmlns:a16="http://schemas.microsoft.com/office/drawing/2014/main" id="{DDEB4B06-C465-A099-6D9D-8CCC0B562662}"/>
              </a:ext>
            </a:extLst>
          </p:cNvPr>
          <p:cNvPicPr preferRelativeResize="0"/>
          <p:nvPr/>
        </p:nvPicPr>
        <p:blipFill rotWithShape="1">
          <a:blip r:embed="rId3">
            <a:alphaModFix/>
          </a:blip>
          <a:srcRect/>
          <a:stretch/>
        </p:blipFill>
        <p:spPr>
          <a:xfrm>
            <a:off x="6095701" y="1575349"/>
            <a:ext cx="5658149" cy="4654001"/>
          </a:xfrm>
          <a:prstGeom prst="rect">
            <a:avLst/>
          </a:prstGeom>
          <a:noFill/>
          <a:ln>
            <a:noFill/>
          </a:ln>
        </p:spPr>
      </p:pic>
    </p:spTree>
    <p:extLst>
      <p:ext uri="{BB962C8B-B14F-4D97-AF65-F5344CB8AC3E}">
        <p14:creationId xmlns:p14="http://schemas.microsoft.com/office/powerpoint/2010/main" val="118371666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C9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FADC-5312-BA4B-C1CF-6AC2E47A52F8}"/>
              </a:ext>
            </a:extLst>
          </p:cNvPr>
          <p:cNvSpPr>
            <a:spLocks noGrp="1"/>
          </p:cNvSpPr>
          <p:nvPr>
            <p:ph type="title"/>
          </p:nvPr>
        </p:nvSpPr>
        <p:spPr>
          <a:xfrm>
            <a:off x="1024129" y="585216"/>
            <a:ext cx="3779085" cy="1499616"/>
          </a:xfrm>
        </p:spPr>
        <p:txBody>
          <a:bodyPr>
            <a:normAutofit fontScale="90000"/>
          </a:bodyPr>
          <a:lstStyle/>
          <a:p>
            <a:r>
              <a:rPr lang="en-US" sz="3900" dirty="0">
                <a:solidFill>
                  <a:srgbClr val="FFFFFF"/>
                </a:solidFill>
                <a:cs typeface="Aharoni" panose="02010803020104030203" pitchFamily="2" charset="-79"/>
              </a:rPr>
              <a:t>Practice: Managing a 24/7-Line </a:t>
            </a:r>
          </a:p>
        </p:txBody>
      </p:sp>
      <p:sp>
        <p:nvSpPr>
          <p:cNvPr id="5" name="Content Placeholder 4">
            <a:extLst>
              <a:ext uri="{FF2B5EF4-FFF2-40B4-BE49-F238E27FC236}">
                <a16:creationId xmlns:a16="http://schemas.microsoft.com/office/drawing/2014/main" id="{22349450-950E-3911-EBC4-ACFAA918546A}"/>
              </a:ext>
            </a:extLst>
          </p:cNvPr>
          <p:cNvSpPr>
            <a:spLocks noGrp="1"/>
          </p:cNvSpPr>
          <p:nvPr>
            <p:ph idx="1"/>
          </p:nvPr>
        </p:nvSpPr>
        <p:spPr>
          <a:xfrm>
            <a:off x="1024129" y="2286000"/>
            <a:ext cx="3791711" cy="4170784"/>
          </a:xfrm>
        </p:spPr>
        <p:txBody>
          <a:bodyPr>
            <a:normAutofit/>
          </a:bodyPr>
          <a:lstStyle/>
          <a:p>
            <a:pPr marL="108001" indent="0">
              <a:buNone/>
            </a:pPr>
            <a:r>
              <a:rPr lang="en-US" sz="2400" dirty="0">
                <a:solidFill>
                  <a:srgbClr val="FFFFFF"/>
                </a:solidFill>
                <a:latin typeface="+mn-lt"/>
                <a:sym typeface="Wingdings" panose="05000000000000000000" pitchFamily="2" charset="2"/>
              </a:rPr>
              <a:t>Eventually dedicated one full time position to the job</a:t>
            </a:r>
          </a:p>
          <a:p>
            <a:pPr marL="108001" indent="0">
              <a:buNone/>
            </a:pPr>
            <a:r>
              <a:rPr lang="en-US" sz="2400" dirty="0">
                <a:solidFill>
                  <a:srgbClr val="FFFFFF"/>
                </a:solidFill>
                <a:latin typeface="+mn-lt"/>
                <a:sym typeface="Wingdings" panose="05000000000000000000" pitchFamily="2" charset="2"/>
              </a:rPr>
              <a:t>Tied to main CASS shelter</a:t>
            </a:r>
          </a:p>
          <a:p>
            <a:endParaRPr lang="en-US" dirty="0">
              <a:solidFill>
                <a:srgbClr val="FFFFFF"/>
              </a:solidFill>
            </a:endParaRPr>
          </a:p>
        </p:txBody>
      </p:sp>
      <p:pic>
        <p:nvPicPr>
          <p:cNvPr id="7" name="Picture 6" descr="Colour pencils drawing curves on background">
            <a:extLst>
              <a:ext uri="{FF2B5EF4-FFF2-40B4-BE49-F238E27FC236}">
                <a16:creationId xmlns:a16="http://schemas.microsoft.com/office/drawing/2014/main" id="{A45254F7-7032-450D-067D-45212B417666}"/>
              </a:ext>
            </a:extLst>
          </p:cNvPr>
          <p:cNvPicPr>
            <a:picLocks noChangeAspect="1"/>
          </p:cNvPicPr>
          <p:nvPr/>
        </p:nvPicPr>
        <p:blipFill rotWithShape="1">
          <a:blip r:embed="rId3"/>
          <a:srcRect l="17280" r="17279" b="-1"/>
          <a:stretch/>
        </p:blipFill>
        <p:spPr>
          <a:xfrm>
            <a:off x="5468548" y="10"/>
            <a:ext cx="6723452" cy="6857990"/>
          </a:xfrm>
          <a:prstGeom prst="rect">
            <a:avLst/>
          </a:prstGeom>
        </p:spPr>
      </p:pic>
    </p:spTree>
    <p:extLst>
      <p:ext uri="{BB962C8B-B14F-4D97-AF65-F5344CB8AC3E}">
        <p14:creationId xmlns:p14="http://schemas.microsoft.com/office/powerpoint/2010/main" val="104050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C8DF-F02C-F8E6-E0BE-39AB682A3320}"/>
              </a:ext>
            </a:extLst>
          </p:cNvPr>
          <p:cNvSpPr>
            <a:spLocks noGrp="1"/>
          </p:cNvSpPr>
          <p:nvPr>
            <p:ph type="title"/>
          </p:nvPr>
        </p:nvSpPr>
        <p:spPr/>
        <p:txBody>
          <a:bodyPr/>
          <a:lstStyle/>
          <a:p>
            <a:pPr algn="ctr"/>
            <a:r>
              <a:rPr lang="en-US" dirty="0"/>
              <a:t>Practice: Managing a 24/7 Line</a:t>
            </a:r>
          </a:p>
        </p:txBody>
      </p:sp>
      <p:sp>
        <p:nvSpPr>
          <p:cNvPr id="3" name="Content Placeholder 2">
            <a:extLst>
              <a:ext uri="{FF2B5EF4-FFF2-40B4-BE49-F238E27FC236}">
                <a16:creationId xmlns:a16="http://schemas.microsoft.com/office/drawing/2014/main" id="{8987C2FB-61F4-0940-6ADF-E3A9F28B1AEB}"/>
              </a:ext>
            </a:extLst>
          </p:cNvPr>
          <p:cNvSpPr>
            <a:spLocks noGrp="1"/>
          </p:cNvSpPr>
          <p:nvPr>
            <p:ph type="body" idx="1"/>
          </p:nvPr>
        </p:nvSpPr>
        <p:spPr/>
        <p:txBody>
          <a:bodyPr>
            <a:normAutofit/>
          </a:bodyPr>
          <a:lstStyle/>
          <a:p>
            <a:pPr marL="0" indent="0">
              <a:buNone/>
            </a:pPr>
            <a:r>
              <a:rPr lang="en-US" dirty="0"/>
              <a:t>The 24/7 line has been a key resources for the community since it’s inception.</a:t>
            </a:r>
          </a:p>
          <a:p>
            <a:pPr>
              <a:buFont typeface="Wingdings" panose="05000000000000000000" pitchFamily="2" charset="2"/>
              <a:buChar char="Ø"/>
            </a:pPr>
            <a:r>
              <a:rPr lang="en-US" dirty="0"/>
              <a:t> The line averages 27 calls per day, 21 of them being within normal business hours of 8 to 6pm. </a:t>
            </a:r>
          </a:p>
          <a:p>
            <a:pPr>
              <a:buFont typeface="Wingdings" panose="05000000000000000000" pitchFamily="2" charset="2"/>
              <a:buChar char="Ø"/>
            </a:pPr>
            <a:r>
              <a:rPr lang="en-US" dirty="0"/>
              <a:t> 570 calls on average over the course of a month.</a:t>
            </a:r>
          </a:p>
          <a:p>
            <a:pPr>
              <a:buFont typeface="Wingdings" panose="05000000000000000000" pitchFamily="2" charset="2"/>
              <a:buChar char="Ø"/>
            </a:pPr>
            <a:r>
              <a:rPr lang="en-US" dirty="0"/>
              <a:t> Challenges around residents knowing about the resource line and contacting it earlier in their imminent homelessness.</a:t>
            </a:r>
          </a:p>
          <a:p>
            <a:pPr>
              <a:buFont typeface="Wingdings" panose="05000000000000000000" pitchFamily="2" charset="2"/>
              <a:buChar char="Ø"/>
            </a:pPr>
            <a:r>
              <a:rPr lang="en-US" dirty="0"/>
              <a:t> Challenges around ensuring potential clients are connected to the right person at partner organizations.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9859593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3CB650-BC2D-63CC-E2E9-1CC44FDDC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5B4A3-316C-4CB0-EE17-25FD6E704DE8}"/>
              </a:ext>
            </a:extLst>
          </p:cNvPr>
          <p:cNvSpPr>
            <a:spLocks noGrp="1"/>
          </p:cNvSpPr>
          <p:nvPr>
            <p:ph type="title"/>
          </p:nvPr>
        </p:nvSpPr>
        <p:spPr/>
        <p:txBody>
          <a:bodyPr>
            <a:normAutofit/>
          </a:bodyPr>
          <a:lstStyle/>
          <a:p>
            <a:pPr algn="ctr"/>
            <a:r>
              <a:rPr lang="en-US" sz="3200" dirty="0">
                <a:latin typeface="Aharoni" panose="02010803020104030203" pitchFamily="2" charset="-79"/>
                <a:cs typeface="Aharoni" panose="02010803020104030203" pitchFamily="2" charset="-79"/>
              </a:rPr>
              <a:t>Theory: Providing Integrated Homeless Prevention and Rapid Rehousing </a:t>
            </a:r>
          </a:p>
        </p:txBody>
      </p:sp>
      <p:graphicFrame>
        <p:nvGraphicFramePr>
          <p:cNvPr id="5" name="Content Placeholder 2">
            <a:extLst>
              <a:ext uri="{FF2B5EF4-FFF2-40B4-BE49-F238E27FC236}">
                <a16:creationId xmlns:a16="http://schemas.microsoft.com/office/drawing/2014/main" id="{CDBBF02D-B813-5A5D-0718-73EFD5607E0C}"/>
              </a:ext>
            </a:extLst>
          </p:cNvPr>
          <p:cNvGraphicFramePr>
            <a:graphicFrameLocks noGrp="1"/>
          </p:cNvGraphicFramePr>
          <p:nvPr>
            <p:ph idx="1"/>
            <p:extLst>
              <p:ext uri="{D42A27DB-BD31-4B8C-83A1-F6EECF244321}">
                <p14:modId xmlns:p14="http://schemas.microsoft.com/office/powerpoint/2010/main" val="18649348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53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4DBC-85AD-EBDE-549D-08C1162C823B}"/>
              </a:ext>
            </a:extLst>
          </p:cNvPr>
          <p:cNvSpPr>
            <a:spLocks noGrp="1"/>
          </p:cNvSpPr>
          <p:nvPr>
            <p:ph type="title"/>
          </p:nvPr>
        </p:nvSpPr>
        <p:spPr/>
        <p:txBody>
          <a:bodyPr>
            <a:normAutofit/>
          </a:bodyPr>
          <a:lstStyle/>
          <a:p>
            <a:r>
              <a:rPr lang="en-US" sz="4300" dirty="0"/>
              <a:t>Practice: Providing Integrated Homeless Prevention &amp; Rapid Rehousing</a:t>
            </a:r>
          </a:p>
        </p:txBody>
      </p:sp>
      <p:sp>
        <p:nvSpPr>
          <p:cNvPr id="3" name="Content Placeholder 2">
            <a:extLst>
              <a:ext uri="{FF2B5EF4-FFF2-40B4-BE49-F238E27FC236}">
                <a16:creationId xmlns:a16="http://schemas.microsoft.com/office/drawing/2014/main" id="{00D89C40-A086-B636-D9DB-52EE26966FA4}"/>
              </a:ext>
            </a:extLst>
          </p:cNvPr>
          <p:cNvSpPr>
            <a:spLocks noGrp="1"/>
          </p:cNvSpPr>
          <p:nvPr>
            <p:ph type="body" idx="1"/>
          </p:nvPr>
        </p:nvSpPr>
        <p:spPr/>
        <p:txBody>
          <a:bodyPr>
            <a:normAutofit/>
          </a:bodyPr>
          <a:lstStyle/>
          <a:p>
            <a:r>
              <a:rPr lang="en-US" dirty="0"/>
              <a:t>Over 450 households provided assistance directly through the NREC, with additional people served through partner services.</a:t>
            </a:r>
          </a:p>
          <a:p>
            <a:r>
              <a:rPr lang="en-US" dirty="0"/>
              <a:t>Challenges of meeting burden of requirements for assisting many people who were seeking help.</a:t>
            </a:r>
          </a:p>
          <a:p>
            <a:r>
              <a:rPr lang="en-US" dirty="0"/>
              <a:t>Unable to provide assistance to people who did not have direct financial needs to be met.</a:t>
            </a:r>
          </a:p>
          <a:p>
            <a:r>
              <a:rPr lang="en-US" dirty="0"/>
              <a:t>Noting often clients situations were worse because they did not contact us sooner. </a:t>
            </a:r>
          </a:p>
        </p:txBody>
      </p:sp>
    </p:spTree>
    <p:extLst>
      <p:ext uri="{BB962C8B-B14F-4D97-AF65-F5344CB8AC3E}">
        <p14:creationId xmlns:p14="http://schemas.microsoft.com/office/powerpoint/2010/main" val="39126208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9DC7-359F-CDFC-D672-74CB5BA62AD9}"/>
              </a:ext>
            </a:extLst>
          </p:cNvPr>
          <p:cNvSpPr>
            <a:spLocks noGrp="1"/>
          </p:cNvSpPr>
          <p:nvPr>
            <p:ph type="title"/>
          </p:nvPr>
        </p:nvSpPr>
        <p:spPr>
          <a:xfrm>
            <a:off x="1024129" y="585216"/>
            <a:ext cx="3779085" cy="5537288"/>
          </a:xfrm>
        </p:spPr>
        <p:txBody>
          <a:bodyPr>
            <a:normAutofit/>
          </a:bodyPr>
          <a:lstStyle/>
          <a:p>
            <a:r>
              <a:rPr lang="en-US" sz="4000" dirty="0">
                <a:solidFill>
                  <a:srgbClr val="FFFFFF"/>
                </a:solidFill>
                <a:latin typeface="Aharoni" panose="02010803020104030203" pitchFamily="2" charset="-79"/>
                <a:cs typeface="Aharoni" panose="02010803020104030203" pitchFamily="2" charset="-79"/>
              </a:rPr>
              <a:t>Practice: Providing Integrated Homeless Prevention &amp; Rapid Rehousing</a:t>
            </a:r>
          </a:p>
        </p:txBody>
      </p:sp>
      <p:pic>
        <p:nvPicPr>
          <p:cNvPr id="5" name="Picture 4" descr="Boxes and roller conveyor">
            <a:extLst>
              <a:ext uri="{FF2B5EF4-FFF2-40B4-BE49-F238E27FC236}">
                <a16:creationId xmlns:a16="http://schemas.microsoft.com/office/drawing/2014/main" id="{1BEC5F87-2AC3-84C8-36E8-FA4609A403BF}"/>
              </a:ext>
            </a:extLst>
          </p:cNvPr>
          <p:cNvPicPr>
            <a:picLocks noChangeAspect="1"/>
          </p:cNvPicPr>
          <p:nvPr/>
        </p:nvPicPr>
        <p:blipFill rotWithShape="1">
          <a:blip r:embed="rId3"/>
          <a:srcRect l="9509" r="16962"/>
          <a:stretch/>
        </p:blipFill>
        <p:spPr>
          <a:xfrm>
            <a:off x="5468548" y="10"/>
            <a:ext cx="6723452" cy="6857990"/>
          </a:xfrm>
          <a:prstGeom prst="rect">
            <a:avLst/>
          </a:prstGeom>
        </p:spPr>
      </p:pic>
    </p:spTree>
    <p:extLst>
      <p:ext uri="{BB962C8B-B14F-4D97-AF65-F5344CB8AC3E}">
        <p14:creationId xmlns:p14="http://schemas.microsoft.com/office/powerpoint/2010/main" val="232422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758D-A379-FBBD-B4A8-C3ABEB0CD998}"/>
              </a:ext>
            </a:extLst>
          </p:cNvPr>
          <p:cNvSpPr>
            <a:spLocks noGrp="1"/>
          </p:cNvSpPr>
          <p:nvPr>
            <p:ph type="title"/>
          </p:nvPr>
        </p:nvSpPr>
        <p:spPr>
          <a:xfrm>
            <a:off x="838080" y="365040"/>
            <a:ext cx="10515242" cy="1325161"/>
          </a:xfrm>
        </p:spPr>
        <p:txBody>
          <a:bodyPr anchor="ctr">
            <a:normAutofit/>
          </a:bodyPr>
          <a:lstStyle/>
          <a:p>
            <a:r>
              <a:rPr lang="en-US" dirty="0"/>
              <a:t>In Theory: Single Point of entry</a:t>
            </a:r>
          </a:p>
        </p:txBody>
      </p:sp>
      <p:sp>
        <p:nvSpPr>
          <p:cNvPr id="11" name="Content Placeholder 2">
            <a:extLst>
              <a:ext uri="{FF2B5EF4-FFF2-40B4-BE49-F238E27FC236}">
                <a16:creationId xmlns:a16="http://schemas.microsoft.com/office/drawing/2014/main" id="{14E64D89-8E65-214F-C797-557F267D2F72}"/>
              </a:ext>
            </a:extLst>
          </p:cNvPr>
          <p:cNvSpPr>
            <a:spLocks noGrp="1"/>
          </p:cNvSpPr>
          <p:nvPr>
            <p:ph type="body" idx="1"/>
          </p:nvPr>
        </p:nvSpPr>
        <p:spPr>
          <a:xfrm>
            <a:off x="838080" y="1825560"/>
            <a:ext cx="10515242" cy="4350962"/>
          </a:xfrm>
        </p:spPr>
        <p:txBody>
          <a:bodyPr anchor="ctr">
            <a:normAutofit/>
          </a:bodyPr>
          <a:lstStyle/>
          <a:p>
            <a:r>
              <a:rPr lang="en-US" sz="2400"/>
              <a:t>While we have talked about the value of a no-wrong door approach, that does not preclude that we have a single point where we aim for the journey to begin. By installing a community center that can be accessed by the general public and be used a single-point of entry, we create an opportunity to maximize how clients are connected to services.</a:t>
            </a:r>
          </a:p>
          <a:p>
            <a:endParaRPr lang="en-US" sz="2400"/>
          </a:p>
          <a:p>
            <a:r>
              <a:rPr lang="en-US" sz="2400"/>
              <a:t>By emphasizing a single point of entry, we aimed to reduce the labor of partner services who often have to dedicate valuable time and resources to assisting or redirecting people not eligible for their services, which could also result in discouraging potential clients from further seeking assistance.</a:t>
            </a:r>
          </a:p>
          <a:p>
            <a:endParaRPr lang="en-US" sz="2400"/>
          </a:p>
        </p:txBody>
      </p:sp>
    </p:spTree>
    <p:extLst>
      <p:ext uri="{BB962C8B-B14F-4D97-AF65-F5344CB8AC3E}">
        <p14:creationId xmlns:p14="http://schemas.microsoft.com/office/powerpoint/2010/main" val="37556726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C9F"/>
        </a:solidFill>
        <a:effectLst/>
      </p:bgPr>
    </p:bg>
    <p:spTree>
      <p:nvGrpSpPr>
        <p:cNvPr id="1" name="">
          <a:extLst>
            <a:ext uri="{FF2B5EF4-FFF2-40B4-BE49-F238E27FC236}">
              <a16:creationId xmlns:a16="http://schemas.microsoft.com/office/drawing/2014/main" id="{3B0DF20D-F436-F447-35C3-839EC8BB6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E2FD3-7D3B-F400-1204-E3E3F081425F}"/>
              </a:ext>
            </a:extLst>
          </p:cNvPr>
          <p:cNvSpPr>
            <a:spLocks noGrp="1"/>
          </p:cNvSpPr>
          <p:nvPr>
            <p:ph type="title"/>
          </p:nvPr>
        </p:nvSpPr>
        <p:spPr>
          <a:xfrm>
            <a:off x="1024129" y="585216"/>
            <a:ext cx="3779085" cy="1499616"/>
          </a:xfrm>
        </p:spPr>
        <p:txBody>
          <a:bodyPr>
            <a:normAutofit fontScale="90000"/>
          </a:bodyPr>
          <a:lstStyle/>
          <a:p>
            <a:r>
              <a:rPr lang="en-US" sz="4600" dirty="0">
                <a:solidFill>
                  <a:srgbClr val="FFFFFF"/>
                </a:solidFill>
              </a:rPr>
              <a:t>Practice: Single Point of entry</a:t>
            </a:r>
          </a:p>
        </p:txBody>
      </p:sp>
      <p:sp>
        <p:nvSpPr>
          <p:cNvPr id="3" name="Content Placeholder 2">
            <a:extLst>
              <a:ext uri="{FF2B5EF4-FFF2-40B4-BE49-F238E27FC236}">
                <a16:creationId xmlns:a16="http://schemas.microsoft.com/office/drawing/2014/main" id="{1F889163-91C1-43D3-218E-DB8AD166F1BD}"/>
              </a:ext>
            </a:extLst>
          </p:cNvPr>
          <p:cNvSpPr>
            <a:spLocks noGrp="1"/>
          </p:cNvSpPr>
          <p:nvPr>
            <p:ph idx="1"/>
          </p:nvPr>
        </p:nvSpPr>
        <p:spPr>
          <a:xfrm>
            <a:off x="1024129" y="2286000"/>
            <a:ext cx="3791711" cy="3931920"/>
          </a:xfrm>
        </p:spPr>
        <p:txBody>
          <a:bodyPr>
            <a:normAutofit fontScale="77500" lnSpcReduction="20000"/>
          </a:bodyPr>
          <a:lstStyle/>
          <a:p>
            <a:r>
              <a:rPr lang="en-US" dirty="0">
                <a:solidFill>
                  <a:srgbClr val="FFFFFF"/>
                </a:solidFill>
              </a:rPr>
              <a:t>Struggling to consistently communicate with all the partners resulted in a select few partners collaborating on a regular basis and utilizing this process while many partners did not. </a:t>
            </a:r>
          </a:p>
          <a:p>
            <a:r>
              <a:rPr lang="en-US" dirty="0">
                <a:solidFill>
                  <a:srgbClr val="FFFFFF"/>
                </a:solidFill>
              </a:rPr>
              <a:t>Specifically Phoenix Rescue Mission who was partially housed within the NREC became very embedded in the procedural approach to assisting clients.</a:t>
            </a:r>
          </a:p>
          <a:p>
            <a:endParaRPr lang="en-US" dirty="0">
              <a:solidFill>
                <a:srgbClr val="FFFFFF"/>
              </a:solidFill>
            </a:endParaRPr>
          </a:p>
        </p:txBody>
      </p:sp>
      <p:pic>
        <p:nvPicPr>
          <p:cNvPr id="5" name="Picture 4" descr="An open white door">
            <a:extLst>
              <a:ext uri="{FF2B5EF4-FFF2-40B4-BE49-F238E27FC236}">
                <a16:creationId xmlns:a16="http://schemas.microsoft.com/office/drawing/2014/main" id="{99817FD9-D69E-ED82-8F3F-BFB8ABB7688B}"/>
              </a:ext>
            </a:extLst>
          </p:cNvPr>
          <p:cNvPicPr>
            <a:picLocks noChangeAspect="1"/>
          </p:cNvPicPr>
          <p:nvPr/>
        </p:nvPicPr>
        <p:blipFill rotWithShape="1">
          <a:blip r:embed="rId3"/>
          <a:srcRect l="26471"/>
          <a:stretch/>
        </p:blipFill>
        <p:spPr>
          <a:xfrm>
            <a:off x="5468548" y="10"/>
            <a:ext cx="6723452" cy="6857990"/>
          </a:xfrm>
          <a:prstGeom prst="rect">
            <a:avLst/>
          </a:prstGeom>
        </p:spPr>
      </p:pic>
    </p:spTree>
    <p:extLst>
      <p:ext uri="{BB962C8B-B14F-4D97-AF65-F5344CB8AC3E}">
        <p14:creationId xmlns:p14="http://schemas.microsoft.com/office/powerpoint/2010/main" val="2128317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549C-6399-F096-F7D6-302810217814}"/>
              </a:ext>
            </a:extLst>
          </p:cNvPr>
          <p:cNvSpPr>
            <a:spLocks noGrp="1"/>
          </p:cNvSpPr>
          <p:nvPr>
            <p:ph type="title"/>
          </p:nvPr>
        </p:nvSpPr>
        <p:spPr/>
        <p:txBody>
          <a:bodyPr/>
          <a:lstStyle/>
          <a:p>
            <a:r>
              <a:rPr lang="en-US" dirty="0"/>
              <a:t>Lesson Learned</a:t>
            </a:r>
          </a:p>
        </p:txBody>
      </p:sp>
      <p:sp>
        <p:nvSpPr>
          <p:cNvPr id="3" name="Content Placeholder 2">
            <a:extLst>
              <a:ext uri="{FF2B5EF4-FFF2-40B4-BE49-F238E27FC236}">
                <a16:creationId xmlns:a16="http://schemas.microsoft.com/office/drawing/2014/main" id="{91E57CBF-CB76-73F6-5F51-E7AE46318A26}"/>
              </a:ext>
            </a:extLst>
          </p:cNvPr>
          <p:cNvSpPr>
            <a:spLocks noGrp="1"/>
          </p:cNvSpPr>
          <p:nvPr>
            <p:ph type="body" idx="1"/>
          </p:nvPr>
        </p:nvSpPr>
        <p:spPr/>
        <p:txBody>
          <a:bodyPr>
            <a:normAutofit fontScale="92500" lnSpcReduction="20000"/>
          </a:bodyPr>
          <a:lstStyle/>
          <a:p>
            <a:pPr>
              <a:buFont typeface="Wingdings" panose="05000000000000000000" pitchFamily="2" charset="2"/>
              <a:buChar char="Ø"/>
            </a:pPr>
            <a:r>
              <a:rPr lang="en-US" dirty="0"/>
              <a:t> A lot of partners is good, but they need to either be supported in a way that allows full commitment to the process, or incorporated into the process in a way that is low demand on them.</a:t>
            </a:r>
          </a:p>
          <a:p>
            <a:pPr>
              <a:buFont typeface="Wingdings" panose="05000000000000000000" pitchFamily="2" charset="2"/>
              <a:buChar char="Ø"/>
            </a:pPr>
            <a:r>
              <a:rPr lang="en-US" dirty="0"/>
              <a:t>  A 24/7 line helps in reducing the burden on state resources like 211, but requires dedicated staffing, emotional labor, and intentionality.</a:t>
            </a:r>
          </a:p>
          <a:p>
            <a:pPr>
              <a:buFont typeface="Wingdings" panose="05000000000000000000" pitchFamily="2" charset="2"/>
              <a:buChar char="Ø"/>
            </a:pPr>
            <a:r>
              <a:rPr lang="en-US" dirty="0"/>
              <a:t> Rapid Rehousing &amp; Homeless Prevention are powerful tools, but flexible financial assistance without regulatory restrictions massively benefit many people who will otherwise decline without assistance.</a:t>
            </a:r>
          </a:p>
          <a:p>
            <a:pPr>
              <a:buFont typeface="Wingdings" panose="05000000000000000000" pitchFamily="2" charset="2"/>
              <a:buChar char="Ø"/>
            </a:pPr>
            <a:r>
              <a:rPr lang="en-US" dirty="0"/>
              <a:t> A Community Site is a very low-stakes way to build rapport with the local community and reduce the public burden of homelessness.</a:t>
            </a:r>
          </a:p>
          <a:p>
            <a:pPr>
              <a:buFont typeface="Wingdings" panose="05000000000000000000" pitchFamily="2" charset="2"/>
              <a:buChar char="Ø"/>
            </a:pPr>
            <a:r>
              <a:rPr lang="en-US" dirty="0"/>
              <a:t> More effective messaging around services that can reach people who are imminently homeless </a:t>
            </a:r>
            <a:r>
              <a:rPr lang="en-US" i="1" dirty="0"/>
              <a:t>early</a:t>
            </a:r>
            <a:r>
              <a:rPr lang="en-US" dirty="0"/>
              <a:t> can prevent more extreme circumstances. </a:t>
            </a:r>
          </a:p>
        </p:txBody>
      </p:sp>
    </p:spTree>
    <p:extLst>
      <p:ext uri="{BB962C8B-B14F-4D97-AF65-F5344CB8AC3E}">
        <p14:creationId xmlns:p14="http://schemas.microsoft.com/office/powerpoint/2010/main" val="175912065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A2307-5ACC-EC08-F09D-CC7E2673A353}"/>
              </a:ext>
            </a:extLst>
          </p:cNvPr>
          <p:cNvSpPr>
            <a:spLocks noGrp="1"/>
          </p:cNvSpPr>
          <p:nvPr>
            <p:ph type="title"/>
          </p:nvPr>
        </p:nvSpPr>
        <p:spPr>
          <a:xfrm>
            <a:off x="3786749" y="2766419"/>
            <a:ext cx="4618502" cy="1325161"/>
          </a:xfrm>
        </p:spPr>
        <p:txBody>
          <a:bodyPr>
            <a:normAutofit fontScale="90000"/>
          </a:bodyPr>
          <a:lstStyle/>
          <a:p>
            <a:pPr algn="ctr"/>
            <a:r>
              <a:rPr lang="en-US" dirty="0"/>
              <a:t>Thank you! </a:t>
            </a:r>
            <a:br>
              <a:rPr lang="en-US" dirty="0"/>
            </a:br>
            <a:br>
              <a:rPr lang="en-US" dirty="0"/>
            </a:br>
            <a:endParaRPr lang="en-US" dirty="0"/>
          </a:p>
        </p:txBody>
      </p:sp>
    </p:spTree>
    <p:extLst>
      <p:ext uri="{BB962C8B-B14F-4D97-AF65-F5344CB8AC3E}">
        <p14:creationId xmlns:p14="http://schemas.microsoft.com/office/powerpoint/2010/main" val="391259279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type="body" idx="1"/>
          </p:nvPr>
        </p:nvSpPr>
        <p:spPr/>
        <p:txBody>
          <a:bodyPr>
            <a:normAutofit lnSpcReduction="10000"/>
          </a:bodyPr>
          <a:lstStyle/>
          <a:p>
            <a:pPr>
              <a:buFont typeface="Wingdings" panose="05000000000000000000" pitchFamily="2" charset="2"/>
              <a:buChar char="§"/>
            </a:pPr>
            <a:r>
              <a:rPr lang="en-US" dirty="0"/>
              <a:t> Introductions</a:t>
            </a:r>
          </a:p>
          <a:p>
            <a:pPr>
              <a:buFont typeface="Wingdings" panose="05000000000000000000" pitchFamily="2" charset="2"/>
              <a:buChar char="§"/>
            </a:pPr>
            <a:r>
              <a:rPr lang="en-US" dirty="0"/>
              <a:t> Overview</a:t>
            </a:r>
          </a:p>
          <a:p>
            <a:pPr>
              <a:buFont typeface="Wingdings" panose="05000000000000000000" pitchFamily="2" charset="2"/>
              <a:buChar char="§"/>
            </a:pPr>
            <a:r>
              <a:rPr lang="en-US" dirty="0"/>
              <a:t> Defining a Master Services Agreement</a:t>
            </a:r>
          </a:p>
          <a:p>
            <a:pPr>
              <a:buFont typeface="Wingdings" panose="05000000000000000000" pitchFamily="2" charset="2"/>
              <a:buChar char="§"/>
            </a:pPr>
            <a:r>
              <a:rPr lang="en-US" dirty="0"/>
              <a:t> In Theory &amp; Practice: Allying 16 Organizations</a:t>
            </a:r>
          </a:p>
          <a:p>
            <a:pPr>
              <a:buFont typeface="Wingdings" panose="05000000000000000000" pitchFamily="2" charset="2"/>
              <a:buChar char="§"/>
            </a:pPr>
            <a:r>
              <a:rPr lang="en-US" dirty="0"/>
              <a:t> In Theory &amp; Practice: Managing a 24-7 Line</a:t>
            </a:r>
          </a:p>
          <a:p>
            <a:pPr>
              <a:buFont typeface="Wingdings" panose="05000000000000000000" pitchFamily="2" charset="2"/>
              <a:buChar char="§"/>
            </a:pPr>
            <a:r>
              <a:rPr lang="en-US" dirty="0"/>
              <a:t>In Theory &amp; Practice: Providing Integrated Homeless Prevention &amp; Rapid Rehousing</a:t>
            </a:r>
          </a:p>
          <a:p>
            <a:pPr>
              <a:buFont typeface="Wingdings" panose="05000000000000000000" pitchFamily="2" charset="2"/>
              <a:buChar char="§"/>
            </a:pPr>
            <a:r>
              <a:rPr lang="en-US" dirty="0"/>
              <a:t>In Theory &amp; Practice: A Single Point of Entry</a:t>
            </a:r>
          </a:p>
          <a:p>
            <a:pPr>
              <a:buFont typeface="Wingdings" panose="05000000000000000000" pitchFamily="2" charset="2"/>
              <a:buChar char="§"/>
            </a:pPr>
            <a:r>
              <a:rPr lang="en-US" dirty="0"/>
              <a:t>Lessons Learned, If We Were To Do It Again, How to Move Forward</a:t>
            </a:r>
          </a:p>
        </p:txBody>
      </p:sp>
    </p:spTree>
    <p:extLst>
      <p:ext uri="{BB962C8B-B14F-4D97-AF65-F5344CB8AC3E}">
        <p14:creationId xmlns:p14="http://schemas.microsoft.com/office/powerpoint/2010/main" val="42312836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Introductions</a:t>
            </a:r>
          </a:p>
        </p:txBody>
      </p:sp>
      <p:sp>
        <p:nvSpPr>
          <p:cNvPr id="3" name="Content Placeholder 2"/>
          <p:cNvSpPr>
            <a:spLocks noGrp="1"/>
          </p:cNvSpPr>
          <p:nvPr>
            <p:ph type="body" idx="1"/>
          </p:nvPr>
        </p:nvSpPr>
        <p:spPr>
          <a:xfrm>
            <a:off x="838080" y="2127379"/>
            <a:ext cx="5693349" cy="3756585"/>
          </a:xfrm>
        </p:spPr>
        <p:txBody>
          <a:bodyPr>
            <a:normAutofit/>
          </a:bodyPr>
          <a:lstStyle/>
          <a:p>
            <a:r>
              <a:rPr lang="en-US" dirty="0"/>
              <a:t>Lisa Glow – Central Arizona Shelter Services</a:t>
            </a:r>
          </a:p>
          <a:p>
            <a:endParaRPr lang="en-US" dirty="0"/>
          </a:p>
          <a:p>
            <a:r>
              <a:rPr lang="en-US" dirty="0"/>
              <a:t>Jennifer Sikorski – Norton Ramsey Empowerment Center</a:t>
            </a:r>
          </a:p>
        </p:txBody>
      </p:sp>
      <p:sp>
        <p:nvSpPr>
          <p:cNvPr id="6" name="Content Placeholder 2">
            <a:extLst>
              <a:ext uri="{FF2B5EF4-FFF2-40B4-BE49-F238E27FC236}">
                <a16:creationId xmlns:a16="http://schemas.microsoft.com/office/drawing/2014/main" id="{3BCB836A-2418-BBE1-A1CC-49CC4180FC45}"/>
              </a:ext>
            </a:extLst>
          </p:cNvPr>
          <p:cNvSpPr txBox="1">
            <a:spLocks/>
          </p:cNvSpPr>
          <p:nvPr/>
        </p:nvSpPr>
        <p:spPr>
          <a:xfrm>
            <a:off x="6531429" y="2131097"/>
            <a:ext cx="5693349" cy="37565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Arial"/>
              </a:defRPr>
            </a:lvl5pPr>
            <a:lvl6pPr marL="2678398" marR="0" indent="-302398" algn="l" defTabSz="914400" rtl="0" eaLnBrk="1" latinLnBrk="0" hangingPunct="1">
              <a:lnSpc>
                <a:spcPct val="90000"/>
              </a:lnSpc>
              <a:spcBef>
                <a:spcPts val="1400"/>
              </a:spcBef>
              <a:spcAft>
                <a:spcPts val="0"/>
              </a:spcAft>
              <a:buClr>
                <a:srgbClr val="000000"/>
              </a:buClr>
              <a:buSzPct val="45000"/>
              <a:buFont typeface="Wingdings"/>
              <a:buChar char="●"/>
              <a:tabLst/>
              <a:defRPr sz="2800" b="0" i="0" u="none" strike="noStrike" cap="none" spc="-1" baseline="0">
                <a:ln>
                  <a:noFill/>
                </a:ln>
                <a:solidFill>
                  <a:srgbClr val="3C4D83"/>
                </a:solidFill>
                <a:uFillTx/>
                <a:latin typeface="Candara"/>
                <a:ea typeface="Candara"/>
                <a:cs typeface="Candara"/>
                <a:sym typeface="Candara"/>
              </a:defRPr>
            </a:lvl6pPr>
            <a:lvl7pPr marL="3110398" marR="0" indent="-302398" algn="l" defTabSz="914400" rtl="0" eaLnBrk="1" latinLnBrk="0" hangingPunct="1">
              <a:lnSpc>
                <a:spcPct val="90000"/>
              </a:lnSpc>
              <a:spcBef>
                <a:spcPts val="1400"/>
              </a:spcBef>
              <a:spcAft>
                <a:spcPts val="0"/>
              </a:spcAft>
              <a:buClr>
                <a:srgbClr val="000000"/>
              </a:buClr>
              <a:buSzPct val="45000"/>
              <a:buFont typeface="Wingdings"/>
              <a:buChar char="●"/>
              <a:tabLst/>
              <a:defRPr sz="2800" b="0" i="0" u="none" strike="noStrike" cap="none" spc="-1" baseline="0">
                <a:ln>
                  <a:noFill/>
                </a:ln>
                <a:solidFill>
                  <a:srgbClr val="3C4D83"/>
                </a:solidFill>
                <a:uFillTx/>
                <a:latin typeface="Candara"/>
                <a:ea typeface="Candara"/>
                <a:cs typeface="Candara"/>
                <a:sym typeface="Candara"/>
              </a:defRPr>
            </a:lvl7pPr>
            <a:lvl8pPr marL="3556000" marR="0" indent="-355600" algn="l" defTabSz="914400" rtl="0" eaLnBrk="1" latinLnBrk="0" hangingPunct="1">
              <a:lnSpc>
                <a:spcPct val="90000"/>
              </a:lnSpc>
              <a:spcBef>
                <a:spcPts val="1400"/>
              </a:spcBef>
              <a:spcAft>
                <a:spcPts val="0"/>
              </a:spcAft>
              <a:buClr>
                <a:srgbClr val="000000"/>
              </a:buClr>
              <a:buSzPct val="100000"/>
              <a:buFont typeface="Wingdings"/>
              <a:buChar char="•"/>
              <a:tabLst/>
              <a:defRPr sz="2800" b="0" i="0" u="none" strike="noStrike" cap="none" spc="-1" baseline="0">
                <a:ln>
                  <a:noFill/>
                </a:ln>
                <a:solidFill>
                  <a:srgbClr val="3C4D83"/>
                </a:solidFill>
                <a:uFillTx/>
                <a:latin typeface="Candara"/>
                <a:ea typeface="Candara"/>
                <a:cs typeface="Candara"/>
                <a:sym typeface="Candara"/>
              </a:defRPr>
            </a:lvl8pPr>
            <a:lvl9pPr marL="4013200" marR="0" indent="-355600" algn="l" defTabSz="914400" rtl="0" eaLnBrk="1" latinLnBrk="0" hangingPunct="1">
              <a:lnSpc>
                <a:spcPct val="90000"/>
              </a:lnSpc>
              <a:spcBef>
                <a:spcPts val="1400"/>
              </a:spcBef>
              <a:spcAft>
                <a:spcPts val="0"/>
              </a:spcAft>
              <a:buClr>
                <a:srgbClr val="000000"/>
              </a:buClr>
              <a:buSzPct val="100000"/>
              <a:buFont typeface="Wingdings"/>
              <a:buChar char="•"/>
              <a:tabLst/>
              <a:defRPr sz="2800" b="0" i="0" u="none" strike="noStrike" cap="none" spc="-1" baseline="0">
                <a:ln>
                  <a:noFill/>
                </a:ln>
                <a:solidFill>
                  <a:srgbClr val="3C4D83"/>
                </a:solidFill>
                <a:uFillTx/>
                <a:latin typeface="Candara"/>
                <a:ea typeface="Candara"/>
                <a:cs typeface="Candara"/>
                <a:sym typeface="Candara"/>
              </a:defRPr>
            </a:lvl9pPr>
          </a:lstStyle>
          <a:p>
            <a:r>
              <a:rPr lang="en-US"/>
              <a:t>Jussanne Goodman </a:t>
            </a:r>
            <a:r>
              <a:rPr lang="en-US" dirty="0"/>
              <a:t>–Phoenix Rescue Mission</a:t>
            </a:r>
          </a:p>
          <a:p>
            <a:endParaRPr lang="en-US" dirty="0"/>
          </a:p>
          <a:p>
            <a:r>
              <a:rPr lang="en-US" dirty="0"/>
              <a:t>Matt Hess – City of Glendale</a:t>
            </a:r>
          </a:p>
        </p:txBody>
      </p:sp>
    </p:spTree>
    <p:extLst>
      <p:ext uri="{BB962C8B-B14F-4D97-AF65-F5344CB8AC3E}">
        <p14:creationId xmlns:p14="http://schemas.microsoft.com/office/powerpoint/2010/main" val="21428410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The Big Picture</a:t>
            </a:r>
          </a:p>
        </p:txBody>
      </p:sp>
      <p:sp>
        <p:nvSpPr>
          <p:cNvPr id="6" name="Content Placeholder 5"/>
          <p:cNvSpPr>
            <a:spLocks noGrp="1"/>
          </p:cNvSpPr>
          <p:nvPr>
            <p:ph type="body" idx="1"/>
          </p:nvPr>
        </p:nvSpPr>
        <p:spPr>
          <a:xfrm>
            <a:off x="838080" y="2478703"/>
            <a:ext cx="10515242" cy="2550497"/>
          </a:xfrm>
        </p:spPr>
        <p:txBody>
          <a:bodyPr>
            <a:normAutofit/>
          </a:bodyPr>
          <a:lstStyle/>
          <a:p>
            <a:pPr marL="0" indent="0" algn="ctr">
              <a:buNone/>
            </a:pPr>
            <a:r>
              <a:rPr lang="en-US" dirty="0">
                <a:latin typeface="Aharoni" panose="02010803020104030203" pitchFamily="2" charset="-79"/>
                <a:cs typeface="Aharoni" panose="02010803020104030203" pitchFamily="2" charset="-79"/>
              </a:rPr>
              <a:t>A Working Collaboration</a:t>
            </a:r>
          </a:p>
          <a:p>
            <a:pPr marL="0" indent="0" algn="ctr">
              <a:buNone/>
            </a:pPr>
            <a:r>
              <a:rPr lang="en-US" dirty="0">
                <a:latin typeface="Aharoni" panose="02010803020104030203" pitchFamily="2" charset="-79"/>
                <a:cs typeface="Aharoni" panose="02010803020104030203" pitchFamily="2" charset="-79"/>
              </a:rPr>
              <a:t>Client-Centric </a:t>
            </a:r>
          </a:p>
          <a:p>
            <a:pPr marL="0" indent="0" algn="ctr">
              <a:buNone/>
            </a:pPr>
            <a:r>
              <a:rPr lang="en-US" dirty="0">
                <a:latin typeface="Aharoni" panose="02010803020104030203" pitchFamily="2" charset="-79"/>
                <a:cs typeface="Aharoni" panose="02010803020104030203" pitchFamily="2" charset="-79"/>
              </a:rPr>
              <a:t>Positive Community Impact </a:t>
            </a:r>
          </a:p>
          <a:p>
            <a:pPr marL="0" indent="0" algn="ctr">
              <a:buNone/>
            </a:pPr>
            <a:r>
              <a:rPr lang="en-US" dirty="0">
                <a:latin typeface="Aharoni" panose="02010803020104030203" pitchFamily="2" charset="-79"/>
                <a:cs typeface="Aharoni" panose="02010803020104030203" pitchFamily="2" charset="-79"/>
              </a:rPr>
              <a:t>No Wrong Door </a:t>
            </a:r>
          </a:p>
          <a:p>
            <a:pPr marL="0" indent="0" algn="ctr">
              <a:buNone/>
            </a:pPr>
            <a:r>
              <a:rPr lang="en-US" dirty="0">
                <a:latin typeface="Aharoni" panose="02010803020104030203" pitchFamily="2" charset="-79"/>
                <a:cs typeface="Aharoni" panose="02010803020104030203" pitchFamily="2" charset="-79"/>
              </a:rPr>
              <a:t>Reaching for Functional Zero</a:t>
            </a:r>
          </a:p>
        </p:txBody>
      </p:sp>
    </p:spTree>
    <p:extLst>
      <p:ext uri="{BB962C8B-B14F-4D97-AF65-F5344CB8AC3E}">
        <p14:creationId xmlns:p14="http://schemas.microsoft.com/office/powerpoint/2010/main" val="20948562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7928" y="2833687"/>
            <a:ext cx="6066818" cy="1190625"/>
          </a:xfrm>
        </p:spPr>
        <p:txBody>
          <a:bodyPr>
            <a:normAutofit/>
          </a:bodyPr>
          <a:lstStyle/>
          <a:p>
            <a:r>
              <a:rPr lang="en-US" sz="3200" dirty="0">
                <a:latin typeface="Aharoni" panose="02010803020104030203" pitchFamily="2" charset="-79"/>
                <a:cs typeface="Aharoni" panose="02010803020104030203" pitchFamily="2" charset="-79"/>
              </a:rPr>
              <a:t>Why A Master Services Agreement?</a:t>
            </a:r>
          </a:p>
        </p:txBody>
      </p:sp>
      <p:pic>
        <p:nvPicPr>
          <p:cNvPr id="5" name="Picture 4" descr="Light bulb on yellow background with sketched light beams and cord">
            <a:extLst>
              <a:ext uri="{FF2B5EF4-FFF2-40B4-BE49-F238E27FC236}">
                <a16:creationId xmlns:a16="http://schemas.microsoft.com/office/drawing/2014/main" id="{47BF824B-CB75-2B70-B122-39A41D82C327}"/>
              </a:ext>
            </a:extLst>
          </p:cNvPr>
          <p:cNvPicPr>
            <a:picLocks noChangeAspect="1"/>
          </p:cNvPicPr>
          <p:nvPr/>
        </p:nvPicPr>
        <p:blipFill rotWithShape="1">
          <a:blip r:embed="rId3"/>
          <a:srcRect l="51325" r="7067"/>
          <a:stretch/>
        </p:blipFill>
        <p:spPr>
          <a:xfrm>
            <a:off x="7552266" y="10"/>
            <a:ext cx="4639733" cy="6857990"/>
          </a:xfrm>
          <a:prstGeom prst="rect">
            <a:avLst/>
          </a:prstGeom>
        </p:spPr>
      </p:pic>
    </p:spTree>
    <p:extLst>
      <p:ext uri="{BB962C8B-B14F-4D97-AF65-F5344CB8AC3E}">
        <p14:creationId xmlns:p14="http://schemas.microsoft.com/office/powerpoint/2010/main" val="288647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dirty="0"/>
              <a:t>How this presentation will work</a:t>
            </a:r>
          </a:p>
        </p:txBody>
      </p:sp>
      <p:graphicFrame>
        <p:nvGraphicFramePr>
          <p:cNvPr id="6" name="Text Placeholder 3">
            <a:extLst>
              <a:ext uri="{FF2B5EF4-FFF2-40B4-BE49-F238E27FC236}">
                <a16:creationId xmlns:a16="http://schemas.microsoft.com/office/drawing/2014/main" id="{025D71C4-1C59-A704-363C-11137CC13BED}"/>
              </a:ext>
            </a:extLst>
          </p:cNvPr>
          <p:cNvGraphicFramePr/>
          <p:nvPr>
            <p:extLst>
              <p:ext uri="{D42A27DB-BD31-4B8C-83A1-F6EECF244321}">
                <p14:modId xmlns:p14="http://schemas.microsoft.com/office/powerpoint/2010/main" val="4002137721"/>
              </p:ext>
            </p:extLst>
          </p:nvPr>
        </p:nvGraphicFramePr>
        <p:xfrm>
          <a:off x="838080" y="2016060"/>
          <a:ext cx="10515242" cy="4350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3973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4013-964F-8A32-18E4-FE3EE2B94B95}"/>
              </a:ext>
            </a:extLst>
          </p:cNvPr>
          <p:cNvSpPr>
            <a:spLocks noGrp="1"/>
          </p:cNvSpPr>
          <p:nvPr>
            <p:ph type="title"/>
          </p:nvPr>
        </p:nvSpPr>
        <p:spPr/>
        <p:txBody>
          <a:bodyPr vert="horz" lIns="91440" tIns="45720" rIns="91440" bIns="45720" rtlCol="0" anchor="ctr">
            <a:normAutofit/>
          </a:bodyPr>
          <a:lstStyle/>
          <a:p>
            <a:r>
              <a:rPr lang="en-US" sz="4600" dirty="0">
                <a:solidFill>
                  <a:schemeClr val="tx1"/>
                </a:solidFill>
              </a:rPr>
              <a:t>Theory: Allying 16 Organizations</a:t>
            </a:r>
            <a:endParaRPr lang="en-US" sz="4600" dirty="0">
              <a:solidFill>
                <a:srgbClr val="FFFFFF"/>
              </a:solidFill>
            </a:endParaRPr>
          </a:p>
        </p:txBody>
      </p:sp>
      <p:sp>
        <p:nvSpPr>
          <p:cNvPr id="3" name="Content Placeholder 2">
            <a:extLst>
              <a:ext uri="{FF2B5EF4-FFF2-40B4-BE49-F238E27FC236}">
                <a16:creationId xmlns:a16="http://schemas.microsoft.com/office/drawing/2014/main" id="{F074CAA9-1D04-802D-00E1-EB9496BA60FA}"/>
              </a:ext>
            </a:extLst>
          </p:cNvPr>
          <p:cNvSpPr>
            <a:spLocks noGrp="1"/>
          </p:cNvSpPr>
          <p:nvPr>
            <p:ph type="body" sz="half" idx="1"/>
          </p:nvPr>
        </p:nvSpPr>
        <p:spPr/>
        <p:txBody>
          <a:bodyPr vert="horz" lIns="45720" tIns="45720" rIns="45720" bIns="45720" rtlCol="0">
            <a:normAutofit/>
          </a:bodyPr>
          <a:lstStyle/>
          <a:p>
            <a:r>
              <a:rPr lang="en-US" sz="2000" dirty="0">
                <a:solidFill>
                  <a:srgbClr val="FFFFFF"/>
                </a:solidFill>
              </a:rPr>
              <a:t>At the beginning of the GHA, we identified 16 separate partners to work with us to form this alliance – several of whom are surely in the room today. </a:t>
            </a:r>
          </a:p>
          <a:p>
            <a:endParaRPr lang="en-US" sz="2000" dirty="0">
              <a:solidFill>
                <a:srgbClr val="FFFFFF"/>
              </a:solidFill>
            </a:endParaRPr>
          </a:p>
          <a:p>
            <a:r>
              <a:rPr lang="en-US" sz="2000" dirty="0">
                <a:solidFill>
                  <a:srgbClr val="FFFFFF"/>
                </a:solidFill>
              </a:rPr>
              <a:t>We aimed through the combination of a 24-7 line and a no-wrong-door approach to identify the many different needs our clients had and bring together providers that could support those needs.</a:t>
            </a:r>
          </a:p>
        </p:txBody>
      </p:sp>
      <p:pic>
        <p:nvPicPr>
          <p:cNvPr id="5" name="Google Shape;133;g12228060000_0_0" descr="Z:\Development\Grants\GOVERNMENT GRANTS\Glendale\21-22\Glendale Service Diagram\General Service Flow Diagram.jpg">
            <a:extLst>
              <a:ext uri="{FF2B5EF4-FFF2-40B4-BE49-F238E27FC236}">
                <a16:creationId xmlns:a16="http://schemas.microsoft.com/office/drawing/2014/main" id="{87741A66-0A2E-7B80-8FBF-C58AB70CBA95}"/>
              </a:ext>
            </a:extLst>
          </p:cNvPr>
          <p:cNvPicPr preferRelativeResize="0">
            <a:picLocks noGrp="1"/>
          </p:cNvPicPr>
          <p:nvPr>
            <p:ph sz="half" idx="4294967295"/>
          </p:nvPr>
        </p:nvPicPr>
        <p:blipFill rotWithShape="1">
          <a:blip r:embed="rId3"/>
          <a:srcRect t="8975" b="8305"/>
          <a:stretch/>
        </p:blipFill>
        <p:spPr>
          <a:xfrm>
            <a:off x="6096001" y="1730374"/>
            <a:ext cx="6096000" cy="4594225"/>
          </a:xfrm>
          <a:prstGeom prst="rect">
            <a:avLst/>
          </a:prstGeom>
          <a:noFill/>
        </p:spPr>
      </p:pic>
      <p:grpSp>
        <p:nvGrpSpPr>
          <p:cNvPr id="30" name="Group 29">
            <a:extLst>
              <a:ext uri="{FF2B5EF4-FFF2-40B4-BE49-F238E27FC236}">
                <a16:creationId xmlns:a16="http://schemas.microsoft.com/office/drawing/2014/main" id="{36BAF537-6118-2D59-EE09-5241AB6AE6BE}"/>
              </a:ext>
            </a:extLst>
          </p:cNvPr>
          <p:cNvGrpSpPr/>
          <p:nvPr/>
        </p:nvGrpSpPr>
        <p:grpSpPr>
          <a:xfrm>
            <a:off x="238986" y="1502229"/>
            <a:ext cx="6096000" cy="4911077"/>
            <a:chOff x="238985" y="1277849"/>
            <a:chExt cx="11694930" cy="5135458"/>
          </a:xfrm>
        </p:grpSpPr>
        <p:pic>
          <p:nvPicPr>
            <p:cNvPr id="7" name="Google Shape;108;p15">
              <a:extLst>
                <a:ext uri="{FF2B5EF4-FFF2-40B4-BE49-F238E27FC236}">
                  <a16:creationId xmlns:a16="http://schemas.microsoft.com/office/drawing/2014/main" id="{F89EA0C2-E23E-E56B-514A-F3429CD3D1E3}"/>
                </a:ext>
              </a:extLst>
            </p:cNvPr>
            <p:cNvPicPr preferRelativeResize="0"/>
            <p:nvPr/>
          </p:nvPicPr>
          <p:blipFill rotWithShape="1">
            <a:blip r:embed="rId4">
              <a:alphaModFix/>
            </a:blip>
            <a:srcRect/>
            <a:stretch/>
          </p:blipFill>
          <p:spPr>
            <a:xfrm>
              <a:off x="238985" y="1334108"/>
              <a:ext cx="1962483" cy="894852"/>
            </a:xfrm>
            <a:prstGeom prst="rect">
              <a:avLst/>
            </a:prstGeom>
            <a:noFill/>
            <a:ln>
              <a:noFill/>
            </a:ln>
          </p:spPr>
        </p:pic>
        <p:pic>
          <p:nvPicPr>
            <p:cNvPr id="8" name="Google Shape;109;p15">
              <a:extLst>
                <a:ext uri="{FF2B5EF4-FFF2-40B4-BE49-F238E27FC236}">
                  <a16:creationId xmlns:a16="http://schemas.microsoft.com/office/drawing/2014/main" id="{8FEC1E44-4BE2-3B98-28CF-47C743A6D7F0}"/>
                </a:ext>
              </a:extLst>
            </p:cNvPr>
            <p:cNvPicPr preferRelativeResize="0"/>
            <p:nvPr/>
          </p:nvPicPr>
          <p:blipFill rotWithShape="1">
            <a:blip r:embed="rId5">
              <a:alphaModFix/>
            </a:blip>
            <a:srcRect/>
            <a:stretch/>
          </p:blipFill>
          <p:spPr>
            <a:xfrm>
              <a:off x="2655220" y="1432824"/>
              <a:ext cx="2077301" cy="844770"/>
            </a:xfrm>
            <a:prstGeom prst="rect">
              <a:avLst/>
            </a:prstGeom>
            <a:noFill/>
            <a:ln>
              <a:noFill/>
            </a:ln>
          </p:spPr>
        </p:pic>
        <p:pic>
          <p:nvPicPr>
            <p:cNvPr id="9" name="Google Shape;110;p15">
              <a:extLst>
                <a:ext uri="{FF2B5EF4-FFF2-40B4-BE49-F238E27FC236}">
                  <a16:creationId xmlns:a16="http://schemas.microsoft.com/office/drawing/2014/main" id="{D340085C-B69C-078B-81C5-DB4375A9A5CD}"/>
                </a:ext>
              </a:extLst>
            </p:cNvPr>
            <p:cNvPicPr preferRelativeResize="0"/>
            <p:nvPr/>
          </p:nvPicPr>
          <p:blipFill rotWithShape="1">
            <a:blip r:embed="rId6">
              <a:alphaModFix/>
            </a:blip>
            <a:srcRect/>
            <a:stretch/>
          </p:blipFill>
          <p:spPr>
            <a:xfrm>
              <a:off x="9115528" y="1380889"/>
              <a:ext cx="2383751" cy="587718"/>
            </a:xfrm>
            <a:prstGeom prst="rect">
              <a:avLst/>
            </a:prstGeom>
            <a:noFill/>
            <a:ln>
              <a:noFill/>
            </a:ln>
          </p:spPr>
        </p:pic>
        <p:pic>
          <p:nvPicPr>
            <p:cNvPr id="11" name="Google Shape;111;p15">
              <a:extLst>
                <a:ext uri="{FF2B5EF4-FFF2-40B4-BE49-F238E27FC236}">
                  <a16:creationId xmlns:a16="http://schemas.microsoft.com/office/drawing/2014/main" id="{524D9075-BD2E-4869-52F7-8C2DB5BBEF03}"/>
                </a:ext>
              </a:extLst>
            </p:cNvPr>
            <p:cNvPicPr preferRelativeResize="0"/>
            <p:nvPr/>
          </p:nvPicPr>
          <p:blipFill rotWithShape="1">
            <a:blip r:embed="rId7">
              <a:alphaModFix/>
            </a:blip>
            <a:srcRect/>
            <a:stretch/>
          </p:blipFill>
          <p:spPr>
            <a:xfrm>
              <a:off x="2944554" y="2498960"/>
              <a:ext cx="2485879" cy="669739"/>
            </a:xfrm>
            <a:prstGeom prst="rect">
              <a:avLst/>
            </a:prstGeom>
            <a:noFill/>
            <a:ln>
              <a:noFill/>
            </a:ln>
          </p:spPr>
        </p:pic>
        <p:pic>
          <p:nvPicPr>
            <p:cNvPr id="13" name="Google Shape;112;p15">
              <a:extLst>
                <a:ext uri="{FF2B5EF4-FFF2-40B4-BE49-F238E27FC236}">
                  <a16:creationId xmlns:a16="http://schemas.microsoft.com/office/drawing/2014/main" id="{FD629E99-E862-9C15-A17D-0E1FC18BA38E}"/>
                </a:ext>
              </a:extLst>
            </p:cNvPr>
            <p:cNvPicPr preferRelativeResize="0"/>
            <p:nvPr/>
          </p:nvPicPr>
          <p:blipFill rotWithShape="1">
            <a:blip r:embed="rId8">
              <a:alphaModFix/>
            </a:blip>
            <a:srcRect/>
            <a:stretch/>
          </p:blipFill>
          <p:spPr>
            <a:xfrm>
              <a:off x="254690" y="2764384"/>
              <a:ext cx="2224131" cy="604209"/>
            </a:xfrm>
            <a:prstGeom prst="rect">
              <a:avLst/>
            </a:prstGeom>
            <a:noFill/>
            <a:ln>
              <a:noFill/>
            </a:ln>
          </p:spPr>
        </p:pic>
        <p:pic>
          <p:nvPicPr>
            <p:cNvPr id="15" name="Google Shape;113;p15">
              <a:extLst>
                <a:ext uri="{FF2B5EF4-FFF2-40B4-BE49-F238E27FC236}">
                  <a16:creationId xmlns:a16="http://schemas.microsoft.com/office/drawing/2014/main" id="{619BC728-C140-83F9-D80A-3C40690A7556}"/>
                </a:ext>
              </a:extLst>
            </p:cNvPr>
            <p:cNvPicPr preferRelativeResize="0"/>
            <p:nvPr/>
          </p:nvPicPr>
          <p:blipFill rotWithShape="1">
            <a:blip r:embed="rId9">
              <a:alphaModFix/>
            </a:blip>
            <a:srcRect/>
            <a:stretch/>
          </p:blipFill>
          <p:spPr>
            <a:xfrm>
              <a:off x="7542216" y="2157862"/>
              <a:ext cx="2150339" cy="1061560"/>
            </a:xfrm>
            <a:prstGeom prst="rect">
              <a:avLst/>
            </a:prstGeom>
            <a:noFill/>
            <a:ln>
              <a:noFill/>
            </a:ln>
          </p:spPr>
        </p:pic>
        <p:pic>
          <p:nvPicPr>
            <p:cNvPr id="19" name="Google Shape;114;p15">
              <a:extLst>
                <a:ext uri="{FF2B5EF4-FFF2-40B4-BE49-F238E27FC236}">
                  <a16:creationId xmlns:a16="http://schemas.microsoft.com/office/drawing/2014/main" id="{5072CAA8-639B-9298-1A43-56D3992350E0}"/>
                </a:ext>
              </a:extLst>
            </p:cNvPr>
            <p:cNvPicPr preferRelativeResize="0"/>
            <p:nvPr/>
          </p:nvPicPr>
          <p:blipFill rotWithShape="1">
            <a:blip r:embed="rId10">
              <a:alphaModFix/>
            </a:blip>
            <a:srcRect/>
            <a:stretch/>
          </p:blipFill>
          <p:spPr>
            <a:xfrm>
              <a:off x="10009729" y="2699047"/>
              <a:ext cx="1924186" cy="1127113"/>
            </a:xfrm>
            <a:prstGeom prst="rect">
              <a:avLst/>
            </a:prstGeom>
            <a:noFill/>
            <a:ln>
              <a:noFill/>
            </a:ln>
          </p:spPr>
        </p:pic>
        <p:pic>
          <p:nvPicPr>
            <p:cNvPr id="20" name="Google Shape;115;p15">
              <a:extLst>
                <a:ext uri="{FF2B5EF4-FFF2-40B4-BE49-F238E27FC236}">
                  <a16:creationId xmlns:a16="http://schemas.microsoft.com/office/drawing/2014/main" id="{DCD14B56-563C-FB42-E365-FAFABC611233}"/>
                </a:ext>
              </a:extLst>
            </p:cNvPr>
            <p:cNvPicPr preferRelativeResize="0"/>
            <p:nvPr/>
          </p:nvPicPr>
          <p:blipFill rotWithShape="1">
            <a:blip r:embed="rId11">
              <a:alphaModFix/>
            </a:blip>
            <a:srcRect/>
            <a:stretch/>
          </p:blipFill>
          <p:spPr>
            <a:xfrm>
              <a:off x="484981" y="3904023"/>
              <a:ext cx="1763573" cy="893543"/>
            </a:xfrm>
            <a:prstGeom prst="rect">
              <a:avLst/>
            </a:prstGeom>
            <a:noFill/>
            <a:ln>
              <a:noFill/>
            </a:ln>
          </p:spPr>
        </p:pic>
        <p:pic>
          <p:nvPicPr>
            <p:cNvPr id="21" name="Google Shape;116;p15">
              <a:extLst>
                <a:ext uri="{FF2B5EF4-FFF2-40B4-BE49-F238E27FC236}">
                  <a16:creationId xmlns:a16="http://schemas.microsoft.com/office/drawing/2014/main" id="{FC8AC2E0-3556-05D0-A51C-F27E0A55ACBE}"/>
                </a:ext>
              </a:extLst>
            </p:cNvPr>
            <p:cNvPicPr preferRelativeResize="0"/>
            <p:nvPr/>
          </p:nvPicPr>
          <p:blipFill rotWithShape="1">
            <a:blip r:embed="rId12">
              <a:alphaModFix/>
            </a:blip>
            <a:srcRect/>
            <a:stretch/>
          </p:blipFill>
          <p:spPr>
            <a:xfrm>
              <a:off x="2607512" y="4456186"/>
              <a:ext cx="3159956" cy="872423"/>
            </a:xfrm>
            <a:prstGeom prst="rect">
              <a:avLst/>
            </a:prstGeom>
            <a:noFill/>
            <a:ln>
              <a:noFill/>
            </a:ln>
          </p:spPr>
        </p:pic>
        <p:pic>
          <p:nvPicPr>
            <p:cNvPr id="22" name="Google Shape;117;p15">
              <a:extLst>
                <a:ext uri="{FF2B5EF4-FFF2-40B4-BE49-F238E27FC236}">
                  <a16:creationId xmlns:a16="http://schemas.microsoft.com/office/drawing/2014/main" id="{9EFE3358-D698-AA95-D8AC-15FB48D9BAB7}"/>
                </a:ext>
              </a:extLst>
            </p:cNvPr>
            <p:cNvPicPr preferRelativeResize="0"/>
            <p:nvPr/>
          </p:nvPicPr>
          <p:blipFill rotWithShape="1">
            <a:blip r:embed="rId13">
              <a:alphaModFix/>
            </a:blip>
            <a:srcRect/>
            <a:stretch/>
          </p:blipFill>
          <p:spPr>
            <a:xfrm>
              <a:off x="7164993" y="4165793"/>
              <a:ext cx="2023279" cy="1088447"/>
            </a:xfrm>
            <a:prstGeom prst="rect">
              <a:avLst/>
            </a:prstGeom>
            <a:noFill/>
            <a:ln>
              <a:noFill/>
            </a:ln>
          </p:spPr>
        </p:pic>
        <p:pic>
          <p:nvPicPr>
            <p:cNvPr id="23" name="Google Shape;118;p15">
              <a:extLst>
                <a:ext uri="{FF2B5EF4-FFF2-40B4-BE49-F238E27FC236}">
                  <a16:creationId xmlns:a16="http://schemas.microsoft.com/office/drawing/2014/main" id="{D9326CDA-7F06-F9FC-64CF-DD8B5DE91ED2}"/>
                </a:ext>
              </a:extLst>
            </p:cNvPr>
            <p:cNvPicPr preferRelativeResize="0"/>
            <p:nvPr/>
          </p:nvPicPr>
          <p:blipFill rotWithShape="1">
            <a:blip r:embed="rId14">
              <a:alphaModFix/>
            </a:blip>
            <a:srcRect/>
            <a:stretch/>
          </p:blipFill>
          <p:spPr>
            <a:xfrm>
              <a:off x="9992163" y="3984796"/>
              <a:ext cx="1167075" cy="1167075"/>
            </a:xfrm>
            <a:prstGeom prst="rect">
              <a:avLst/>
            </a:prstGeom>
            <a:noFill/>
            <a:ln>
              <a:noFill/>
            </a:ln>
          </p:spPr>
        </p:pic>
        <p:pic>
          <p:nvPicPr>
            <p:cNvPr id="24" name="Google Shape;119;p15">
              <a:extLst>
                <a:ext uri="{FF2B5EF4-FFF2-40B4-BE49-F238E27FC236}">
                  <a16:creationId xmlns:a16="http://schemas.microsoft.com/office/drawing/2014/main" id="{543EBC4C-52E9-8890-459F-EB4A290A43A9}"/>
                </a:ext>
              </a:extLst>
            </p:cNvPr>
            <p:cNvPicPr preferRelativeResize="0"/>
            <p:nvPr/>
          </p:nvPicPr>
          <p:blipFill rotWithShape="1">
            <a:blip r:embed="rId15">
              <a:alphaModFix/>
            </a:blip>
            <a:srcRect/>
            <a:stretch/>
          </p:blipFill>
          <p:spPr>
            <a:xfrm>
              <a:off x="328195" y="5332990"/>
              <a:ext cx="1995665" cy="808442"/>
            </a:xfrm>
            <a:prstGeom prst="rect">
              <a:avLst/>
            </a:prstGeom>
            <a:noFill/>
            <a:ln>
              <a:noFill/>
            </a:ln>
          </p:spPr>
        </p:pic>
        <p:pic>
          <p:nvPicPr>
            <p:cNvPr id="25" name="Google Shape;120;p15">
              <a:extLst>
                <a:ext uri="{FF2B5EF4-FFF2-40B4-BE49-F238E27FC236}">
                  <a16:creationId xmlns:a16="http://schemas.microsoft.com/office/drawing/2014/main" id="{38C5211E-F2C8-6D3D-2E00-46BF6386456E}"/>
                </a:ext>
              </a:extLst>
            </p:cNvPr>
            <p:cNvPicPr preferRelativeResize="0"/>
            <p:nvPr/>
          </p:nvPicPr>
          <p:blipFill rotWithShape="1">
            <a:blip r:embed="rId16">
              <a:alphaModFix/>
            </a:blip>
            <a:srcRect/>
            <a:stretch/>
          </p:blipFill>
          <p:spPr>
            <a:xfrm>
              <a:off x="3377199" y="5743019"/>
              <a:ext cx="2594581" cy="560430"/>
            </a:xfrm>
            <a:prstGeom prst="rect">
              <a:avLst/>
            </a:prstGeom>
            <a:noFill/>
            <a:ln>
              <a:noFill/>
            </a:ln>
          </p:spPr>
        </p:pic>
        <p:pic>
          <p:nvPicPr>
            <p:cNvPr id="26" name="Google Shape;121;p15">
              <a:extLst>
                <a:ext uri="{FF2B5EF4-FFF2-40B4-BE49-F238E27FC236}">
                  <a16:creationId xmlns:a16="http://schemas.microsoft.com/office/drawing/2014/main" id="{650EB186-F3AA-F367-018B-2C15B54BC59A}"/>
                </a:ext>
              </a:extLst>
            </p:cNvPr>
            <p:cNvPicPr preferRelativeResize="0"/>
            <p:nvPr/>
          </p:nvPicPr>
          <p:blipFill rotWithShape="1">
            <a:blip r:embed="rId17">
              <a:alphaModFix/>
            </a:blip>
            <a:srcRect/>
            <a:stretch/>
          </p:blipFill>
          <p:spPr>
            <a:xfrm>
              <a:off x="6626440" y="5489348"/>
              <a:ext cx="2182086" cy="923959"/>
            </a:xfrm>
            <a:prstGeom prst="rect">
              <a:avLst/>
            </a:prstGeom>
            <a:noFill/>
            <a:ln>
              <a:noFill/>
            </a:ln>
          </p:spPr>
        </p:pic>
        <p:pic>
          <p:nvPicPr>
            <p:cNvPr id="27" name="Google Shape;122;p15">
              <a:extLst>
                <a:ext uri="{FF2B5EF4-FFF2-40B4-BE49-F238E27FC236}">
                  <a16:creationId xmlns:a16="http://schemas.microsoft.com/office/drawing/2014/main" id="{1954D84C-7438-307B-AB78-F1939D1A0897}"/>
                </a:ext>
              </a:extLst>
            </p:cNvPr>
            <p:cNvPicPr preferRelativeResize="0"/>
            <p:nvPr/>
          </p:nvPicPr>
          <p:blipFill rotWithShape="1">
            <a:blip r:embed="rId18">
              <a:alphaModFix/>
            </a:blip>
            <a:srcRect t="37223" b="27665"/>
            <a:stretch/>
          </p:blipFill>
          <p:spPr>
            <a:xfrm>
              <a:off x="9463212" y="5604865"/>
              <a:ext cx="2287471" cy="803138"/>
            </a:xfrm>
            <a:prstGeom prst="rect">
              <a:avLst/>
            </a:prstGeom>
            <a:noFill/>
            <a:ln>
              <a:noFill/>
            </a:ln>
          </p:spPr>
        </p:pic>
        <p:pic>
          <p:nvPicPr>
            <p:cNvPr id="28" name="Google Shape;123;p15" descr="HandsOn Greater Phoenix | Partner | Circle the City">
              <a:extLst>
                <a:ext uri="{FF2B5EF4-FFF2-40B4-BE49-F238E27FC236}">
                  <a16:creationId xmlns:a16="http://schemas.microsoft.com/office/drawing/2014/main" id="{026E9B2E-68E8-1D92-5B62-3A4EDD3E76A9}"/>
                </a:ext>
              </a:extLst>
            </p:cNvPr>
            <p:cNvPicPr preferRelativeResize="0"/>
            <p:nvPr/>
          </p:nvPicPr>
          <p:blipFill rotWithShape="1">
            <a:blip r:embed="rId19">
              <a:alphaModFix/>
            </a:blip>
            <a:srcRect/>
            <a:stretch/>
          </p:blipFill>
          <p:spPr>
            <a:xfrm>
              <a:off x="5971775" y="1277849"/>
              <a:ext cx="1544120" cy="1154748"/>
            </a:xfrm>
            <a:prstGeom prst="rect">
              <a:avLst/>
            </a:prstGeom>
            <a:noFill/>
            <a:ln>
              <a:noFill/>
            </a:ln>
          </p:spPr>
        </p:pic>
        <p:pic>
          <p:nvPicPr>
            <p:cNvPr id="29" name="Google Shape;124;p15">
              <a:extLst>
                <a:ext uri="{FF2B5EF4-FFF2-40B4-BE49-F238E27FC236}">
                  <a16:creationId xmlns:a16="http://schemas.microsoft.com/office/drawing/2014/main" id="{99DB4095-ACAE-51DB-15A2-411B66183244}"/>
                </a:ext>
              </a:extLst>
            </p:cNvPr>
            <p:cNvPicPr preferRelativeResize="0"/>
            <p:nvPr/>
          </p:nvPicPr>
          <p:blipFill rotWithShape="1">
            <a:blip r:embed="rId20">
              <a:alphaModFix/>
            </a:blip>
            <a:srcRect l="46005" t="29112" r="4307" b="41016"/>
            <a:stretch/>
          </p:blipFill>
          <p:spPr>
            <a:xfrm>
              <a:off x="3775664" y="3408682"/>
              <a:ext cx="4319081" cy="924128"/>
            </a:xfrm>
            <a:prstGeom prst="rect">
              <a:avLst/>
            </a:prstGeom>
            <a:noFill/>
            <a:ln>
              <a:noFill/>
            </a:ln>
          </p:spPr>
        </p:pic>
      </p:grpSp>
    </p:spTree>
    <p:extLst>
      <p:ext uri="{BB962C8B-B14F-4D97-AF65-F5344CB8AC3E}">
        <p14:creationId xmlns:p14="http://schemas.microsoft.com/office/powerpoint/2010/main" val="1304942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3FF74-596F-C6E6-9CE9-BE8DD1299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9A045-0F51-E278-9C87-5DB9FB30370B}"/>
              </a:ext>
            </a:extLst>
          </p:cNvPr>
          <p:cNvSpPr>
            <a:spLocks noGrp="1"/>
          </p:cNvSpPr>
          <p:nvPr>
            <p:ph type="title"/>
          </p:nvPr>
        </p:nvSpPr>
        <p:spPr/>
        <p:txBody>
          <a:bodyPr/>
          <a:lstStyle/>
          <a:p>
            <a:r>
              <a:rPr lang="en-US"/>
              <a:t>Theory: Allying 16 Organizations</a:t>
            </a:r>
            <a:endParaRPr lang="en-US" dirty="0"/>
          </a:p>
        </p:txBody>
      </p:sp>
      <p:sp>
        <p:nvSpPr>
          <p:cNvPr id="3" name="Content Placeholder 2">
            <a:extLst>
              <a:ext uri="{FF2B5EF4-FFF2-40B4-BE49-F238E27FC236}">
                <a16:creationId xmlns:a16="http://schemas.microsoft.com/office/drawing/2014/main" id="{09830359-0E4E-E469-B631-3BFCC81CADEF}"/>
              </a:ext>
            </a:extLst>
          </p:cNvPr>
          <p:cNvSpPr>
            <a:spLocks noGrp="1"/>
          </p:cNvSpPr>
          <p:nvPr>
            <p:ph type="body" idx="1"/>
          </p:nvPr>
        </p:nvSpPr>
        <p:spPr>
          <a:xfrm>
            <a:off x="838080" y="1825560"/>
            <a:ext cx="5582598" cy="4350962"/>
          </a:xfrm>
        </p:spPr>
        <p:txBody>
          <a:bodyPr>
            <a:normAutofit/>
          </a:bodyPr>
          <a:lstStyle/>
          <a:p>
            <a:pPr>
              <a:lnSpc>
                <a:spcPct val="150000"/>
              </a:lnSpc>
            </a:pPr>
            <a:r>
              <a:rPr lang="en-US" dirty="0"/>
              <a:t>Clarity of Roles</a:t>
            </a:r>
          </a:p>
          <a:p>
            <a:pPr>
              <a:lnSpc>
                <a:spcPct val="150000"/>
              </a:lnSpc>
            </a:pPr>
            <a:r>
              <a:rPr lang="en-US" dirty="0"/>
              <a:t>Collaborative Service Delivery</a:t>
            </a:r>
          </a:p>
          <a:p>
            <a:pPr>
              <a:lnSpc>
                <a:spcPct val="150000"/>
              </a:lnSpc>
            </a:pPr>
            <a:r>
              <a:rPr lang="en-US" dirty="0"/>
              <a:t>Expeditious client solutions through no wrong door</a:t>
            </a:r>
          </a:p>
          <a:p>
            <a:pPr>
              <a:lnSpc>
                <a:spcPct val="150000"/>
              </a:lnSpc>
            </a:pPr>
            <a:r>
              <a:rPr lang="en-US" dirty="0"/>
              <a:t>Leveraging of Funding</a:t>
            </a:r>
          </a:p>
        </p:txBody>
      </p:sp>
      <p:sp>
        <p:nvSpPr>
          <p:cNvPr id="6" name="Content Placeholder 5">
            <a:extLst>
              <a:ext uri="{FF2B5EF4-FFF2-40B4-BE49-F238E27FC236}">
                <a16:creationId xmlns:a16="http://schemas.microsoft.com/office/drawing/2014/main" id="{E0CB0FE1-850B-F392-6849-CBA74DE2320F}"/>
              </a:ext>
            </a:extLst>
          </p:cNvPr>
          <p:cNvSpPr>
            <a:spLocks noGrp="1"/>
          </p:cNvSpPr>
          <p:nvPr>
            <p:ph type="body" sz="half" idx="4294967295"/>
          </p:nvPr>
        </p:nvSpPr>
        <p:spPr>
          <a:xfrm>
            <a:off x="7061200" y="1825625"/>
            <a:ext cx="5130800" cy="4351338"/>
          </a:xfrm>
        </p:spPr>
        <p:txBody>
          <a:bodyPr>
            <a:normAutofit/>
          </a:bodyPr>
          <a:lstStyle/>
          <a:p>
            <a:pPr marL="0" indent="0">
              <a:buNone/>
            </a:pPr>
            <a:r>
              <a:rPr lang="en-US" dirty="0">
                <a:solidFill>
                  <a:schemeClr val="tx1"/>
                </a:solidFill>
              </a:rPr>
              <a:t>Regular meetings could include:</a:t>
            </a:r>
          </a:p>
          <a:p>
            <a:pPr>
              <a:buFont typeface="Wingdings" panose="05000000000000000000" pitchFamily="2" charset="2"/>
              <a:buChar char="Ø"/>
            </a:pPr>
            <a:r>
              <a:rPr lang="en-US" dirty="0">
                <a:solidFill>
                  <a:schemeClr val="tx1"/>
                </a:solidFill>
              </a:rPr>
              <a:t> Program Managers</a:t>
            </a:r>
          </a:p>
          <a:p>
            <a:pPr>
              <a:buFont typeface="Wingdings" panose="05000000000000000000" pitchFamily="2" charset="2"/>
              <a:buChar char="Ø"/>
            </a:pPr>
            <a:r>
              <a:rPr lang="en-US" dirty="0">
                <a:solidFill>
                  <a:schemeClr val="tx1"/>
                </a:solidFill>
              </a:rPr>
              <a:t> Outreach Workers</a:t>
            </a:r>
          </a:p>
          <a:p>
            <a:pPr>
              <a:buFont typeface="Wingdings" panose="05000000000000000000" pitchFamily="2" charset="2"/>
              <a:buChar char="Ø"/>
            </a:pPr>
            <a:r>
              <a:rPr lang="en-US" dirty="0">
                <a:solidFill>
                  <a:schemeClr val="tx1"/>
                </a:solidFill>
              </a:rPr>
              <a:t> Invested Community Members</a:t>
            </a:r>
          </a:p>
          <a:p>
            <a:pPr>
              <a:buFont typeface="Wingdings" panose="05000000000000000000" pitchFamily="2" charset="2"/>
              <a:buChar char="Ø"/>
            </a:pPr>
            <a:r>
              <a:rPr lang="en-US" dirty="0">
                <a:solidFill>
                  <a:schemeClr val="tx1"/>
                </a:solidFill>
              </a:rPr>
              <a:t> Case Managers</a:t>
            </a:r>
          </a:p>
          <a:p>
            <a:pPr>
              <a:buFont typeface="Wingdings" panose="05000000000000000000" pitchFamily="2" charset="2"/>
              <a:buChar char="Ø"/>
            </a:pPr>
            <a:r>
              <a:rPr lang="en-US" dirty="0">
                <a:solidFill>
                  <a:schemeClr val="tx1"/>
                </a:solidFill>
              </a:rPr>
              <a:t> Partner Leadership</a:t>
            </a:r>
          </a:p>
          <a:p>
            <a:pPr marL="0" indent="0">
              <a:buNone/>
            </a:pPr>
            <a:r>
              <a:rPr lang="en-US" dirty="0">
                <a:solidFill>
                  <a:schemeClr val="tx1"/>
                </a:solidFill>
              </a:rPr>
              <a:t>All in spirit of collaborative service delivery</a:t>
            </a:r>
          </a:p>
        </p:txBody>
      </p:sp>
    </p:spTree>
    <p:extLst>
      <p:ext uri="{BB962C8B-B14F-4D97-AF65-F5344CB8AC3E}">
        <p14:creationId xmlns:p14="http://schemas.microsoft.com/office/powerpoint/2010/main" val="20081182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a:extLst>
            <a:ext uri="{FF2B5EF4-FFF2-40B4-BE49-F238E27FC236}">
              <a16:creationId xmlns:a16="http://schemas.microsoft.com/office/drawing/2014/main" id="{A57E88B8-3139-0443-C2A1-C296F3B7E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3BFDD-58A3-150F-9D54-36318D42517C}"/>
              </a:ext>
            </a:extLst>
          </p:cNvPr>
          <p:cNvSpPr>
            <a:spLocks noGrp="1"/>
          </p:cNvSpPr>
          <p:nvPr>
            <p:ph type="title"/>
          </p:nvPr>
        </p:nvSpPr>
        <p:spPr>
          <a:xfrm>
            <a:off x="1024129" y="585216"/>
            <a:ext cx="3779085" cy="1499616"/>
          </a:xfrm>
        </p:spPr>
        <p:txBody>
          <a:bodyPr vert="horz" lIns="91440" tIns="45720" rIns="91440" bIns="45720" rtlCol="0" anchor="ctr">
            <a:normAutofit fontScale="90000"/>
          </a:bodyPr>
          <a:lstStyle/>
          <a:p>
            <a:r>
              <a:rPr lang="en-US" sz="4600" dirty="0">
                <a:solidFill>
                  <a:srgbClr val="FFFFFF"/>
                </a:solidFill>
              </a:rPr>
              <a:t>Practice: Allying 16 Organizations</a:t>
            </a:r>
          </a:p>
        </p:txBody>
      </p:sp>
      <p:sp>
        <p:nvSpPr>
          <p:cNvPr id="3" name="Content Placeholder 2">
            <a:extLst>
              <a:ext uri="{FF2B5EF4-FFF2-40B4-BE49-F238E27FC236}">
                <a16:creationId xmlns:a16="http://schemas.microsoft.com/office/drawing/2014/main" id="{A27F6DCE-A57B-EC0A-DBF3-2B3050434726}"/>
              </a:ext>
            </a:extLst>
          </p:cNvPr>
          <p:cNvSpPr>
            <a:spLocks/>
          </p:cNvSpPr>
          <p:nvPr/>
        </p:nvSpPr>
        <p:spPr>
          <a:xfrm>
            <a:off x="1024129" y="2286000"/>
            <a:ext cx="3791711" cy="3931920"/>
          </a:xfrm>
          <a:prstGeom prst="rect">
            <a:avLst/>
          </a:prstGeom>
        </p:spPr>
        <p:txBody>
          <a:bodyPr vert="horz" lIns="45720" tIns="45720" rIns="45720" bIns="45720" rtlCol="0">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dirty="0">
                <a:solidFill>
                  <a:schemeClr val="bg1"/>
                </a:solidFill>
                <a:latin typeface="+mn-lt"/>
                <a:cs typeface="Aharoni" panose="02010803020104030203" pitchFamily="2" charset="-79"/>
              </a:rPr>
              <a:t>Client Centric focus was strong</a:t>
            </a:r>
          </a:p>
          <a:p>
            <a:pPr marL="285750" indent="-285750" defTabSz="914400">
              <a:lnSpc>
                <a:spcPct val="90000"/>
              </a:lnSpc>
              <a:spcAft>
                <a:spcPts val="600"/>
              </a:spcAft>
              <a:buClr>
                <a:schemeClr val="accent1"/>
              </a:buClr>
              <a:buFont typeface="Arial" panose="020B0604020202020204" pitchFamily="34" charset="0"/>
              <a:buChar char="•"/>
            </a:pPr>
            <a:endParaRPr lang="en-US" dirty="0">
              <a:solidFill>
                <a:schemeClr val="bg1"/>
              </a:solidFill>
              <a:latin typeface="+mn-lt"/>
              <a:cs typeface="Aharoni" panose="02010803020104030203" pitchFamily="2" charset="-79"/>
            </a:endParaRPr>
          </a:p>
          <a:p>
            <a:pPr marL="285750" indent="-285750" defTabSz="914400">
              <a:lnSpc>
                <a:spcPct val="90000"/>
              </a:lnSpc>
              <a:spcAft>
                <a:spcPts val="600"/>
              </a:spcAft>
              <a:buClr>
                <a:schemeClr val="accent1"/>
              </a:buClr>
              <a:buFont typeface="Arial" panose="020B0604020202020204" pitchFamily="34" charset="0"/>
              <a:buChar char="•"/>
            </a:pPr>
            <a:r>
              <a:rPr lang="en-US" dirty="0">
                <a:solidFill>
                  <a:schemeClr val="bg1"/>
                </a:solidFill>
                <a:latin typeface="+mn-lt"/>
                <a:cs typeface="Aharoni" panose="02010803020104030203" pitchFamily="2" charset="-79"/>
              </a:rPr>
              <a:t>Strong relationships were built </a:t>
            </a:r>
          </a:p>
          <a:p>
            <a:pPr marL="285750" indent="-285750" defTabSz="914400">
              <a:lnSpc>
                <a:spcPct val="90000"/>
              </a:lnSpc>
              <a:spcAft>
                <a:spcPts val="600"/>
              </a:spcAft>
              <a:buClr>
                <a:schemeClr val="accent1"/>
              </a:buClr>
              <a:buFont typeface="Arial" panose="020B0604020202020204" pitchFamily="34" charset="0"/>
              <a:buChar char="•"/>
            </a:pPr>
            <a:endParaRPr lang="en-US" dirty="0">
              <a:solidFill>
                <a:schemeClr val="bg1"/>
              </a:solidFill>
              <a:latin typeface="+mn-lt"/>
              <a:cs typeface="Aharoni" panose="02010803020104030203" pitchFamily="2" charset="-79"/>
            </a:endParaRPr>
          </a:p>
          <a:p>
            <a:pPr marL="285750" indent="-285750" defTabSz="914400">
              <a:lnSpc>
                <a:spcPct val="90000"/>
              </a:lnSpc>
              <a:spcAft>
                <a:spcPts val="600"/>
              </a:spcAft>
              <a:buClr>
                <a:schemeClr val="accent1"/>
              </a:buClr>
              <a:buFont typeface="Arial" panose="020B0604020202020204" pitchFamily="34" charset="0"/>
              <a:buChar char="•"/>
            </a:pPr>
            <a:r>
              <a:rPr lang="en-US" dirty="0">
                <a:solidFill>
                  <a:schemeClr val="bg1"/>
                </a:solidFill>
                <a:latin typeface="+mn-lt"/>
                <a:cs typeface="Aharoni" panose="02010803020104030203" pitchFamily="2" charset="-79"/>
              </a:rPr>
              <a:t>Agency staffing and using the funds was a challenge</a:t>
            </a:r>
          </a:p>
          <a:p>
            <a:pPr marL="285750" indent="-285750" defTabSz="914400">
              <a:lnSpc>
                <a:spcPct val="90000"/>
              </a:lnSpc>
              <a:spcAft>
                <a:spcPts val="600"/>
              </a:spcAft>
              <a:buClr>
                <a:schemeClr val="accent1"/>
              </a:buClr>
              <a:buFont typeface="Arial" panose="020B0604020202020204" pitchFamily="34" charset="0"/>
              <a:buChar char="•"/>
            </a:pPr>
            <a:endParaRPr lang="en-US" dirty="0">
              <a:solidFill>
                <a:schemeClr val="bg1"/>
              </a:solidFill>
              <a:latin typeface="+mn-lt"/>
              <a:cs typeface="Aharoni" panose="02010803020104030203" pitchFamily="2" charset="-79"/>
            </a:endParaRPr>
          </a:p>
          <a:p>
            <a:pPr marL="285750" indent="-285750" defTabSz="914400">
              <a:lnSpc>
                <a:spcPct val="90000"/>
              </a:lnSpc>
              <a:spcAft>
                <a:spcPts val="600"/>
              </a:spcAft>
              <a:buClr>
                <a:schemeClr val="accent1"/>
              </a:buClr>
              <a:buFont typeface="Arial" panose="020B0604020202020204" pitchFamily="34" charset="0"/>
              <a:buChar char="•"/>
            </a:pPr>
            <a:r>
              <a:rPr lang="en-US" dirty="0">
                <a:solidFill>
                  <a:schemeClr val="bg1"/>
                </a:solidFill>
                <a:latin typeface="+mn-lt"/>
                <a:cs typeface="Aharoni" panose="02010803020104030203" pitchFamily="2" charset="-79"/>
              </a:rPr>
              <a:t>Meeting attendance was inconsistent</a:t>
            </a:r>
          </a:p>
          <a:p>
            <a:pPr marL="285750" indent="-285750" defTabSz="914400">
              <a:lnSpc>
                <a:spcPct val="90000"/>
              </a:lnSpc>
              <a:spcAft>
                <a:spcPts val="600"/>
              </a:spcAft>
              <a:buClr>
                <a:schemeClr val="accent1"/>
              </a:buClr>
              <a:buFont typeface="Arial" panose="020B0604020202020204" pitchFamily="34" charset="0"/>
              <a:buChar char="•"/>
            </a:pPr>
            <a:endParaRPr lang="en-US" dirty="0">
              <a:solidFill>
                <a:schemeClr val="bg1"/>
              </a:solidFill>
              <a:latin typeface="+mn-lt"/>
              <a:cs typeface="Aharoni" panose="02010803020104030203" pitchFamily="2" charset="-79"/>
            </a:endParaRPr>
          </a:p>
          <a:p>
            <a:pPr marL="285750" indent="-285750" defTabSz="914400">
              <a:lnSpc>
                <a:spcPct val="90000"/>
              </a:lnSpc>
              <a:spcAft>
                <a:spcPts val="600"/>
              </a:spcAft>
              <a:buClr>
                <a:schemeClr val="accent1"/>
              </a:buClr>
              <a:buFont typeface="Arial" panose="020B0604020202020204" pitchFamily="34" charset="0"/>
              <a:buChar char="•"/>
            </a:pPr>
            <a:r>
              <a:rPr lang="en-US" dirty="0">
                <a:solidFill>
                  <a:schemeClr val="bg1"/>
                </a:solidFill>
                <a:latin typeface="+mn-lt"/>
                <a:cs typeface="Aharoni" panose="02010803020104030203" pitchFamily="2" charset="-79"/>
              </a:rPr>
              <a:t>Imperfect communication</a:t>
            </a:r>
          </a:p>
        </p:txBody>
      </p:sp>
      <p:pic>
        <p:nvPicPr>
          <p:cNvPr id="19" name="Picture 18" descr="Close-up of hopscotch on a sidewalk">
            <a:extLst>
              <a:ext uri="{FF2B5EF4-FFF2-40B4-BE49-F238E27FC236}">
                <a16:creationId xmlns:a16="http://schemas.microsoft.com/office/drawing/2014/main" id="{50629F4C-EFB9-26C7-06DA-8C344723CD39}"/>
              </a:ext>
            </a:extLst>
          </p:cNvPr>
          <p:cNvPicPr>
            <a:picLocks noChangeAspect="1"/>
          </p:cNvPicPr>
          <p:nvPr/>
        </p:nvPicPr>
        <p:blipFill rotWithShape="1">
          <a:blip r:embed="rId3"/>
          <a:srcRect l="17997" r="16561" b="-1"/>
          <a:stretch/>
        </p:blipFill>
        <p:spPr>
          <a:xfrm>
            <a:off x="5468548" y="10"/>
            <a:ext cx="6723452" cy="6857990"/>
          </a:xfrm>
          <a:prstGeom prst="rect">
            <a:avLst/>
          </a:prstGeom>
        </p:spPr>
      </p:pic>
    </p:spTree>
    <p:extLst>
      <p:ext uri="{BB962C8B-B14F-4D97-AF65-F5344CB8AC3E}">
        <p14:creationId xmlns:p14="http://schemas.microsoft.com/office/powerpoint/2010/main" val="305045889"/>
      </p:ext>
    </p:extLst>
  </p:cSld>
  <p:clrMapOvr>
    <a:masterClrMapping/>
  </p:clrMapOvr>
</p:sld>
</file>

<file path=ppt/theme/theme1.xml><?xml version="1.0" encoding="utf-8"?>
<a:theme xmlns:a="http://schemas.openxmlformats.org/drawingml/2006/main" name="CASS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ASSTheme" id="{4D266D89-8208-4A29-89EA-C8B884700BEE}" vid="{9B9F94D9-989E-43D1-A329-789DF18D5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57C9C3CE48AB43807A2B2BBC021B68" ma:contentTypeVersion="16" ma:contentTypeDescription="Create a new document." ma:contentTypeScope="" ma:versionID="c4f0741dd95a30e90c3cf977d95b5a14">
  <xsd:schema xmlns:xsd="http://www.w3.org/2001/XMLSchema" xmlns:xs="http://www.w3.org/2001/XMLSchema" xmlns:p="http://schemas.microsoft.com/office/2006/metadata/properties" xmlns:ns2="7275c497-f9ee-4928-92bc-548289b37429" xmlns:ns3="0bfe741e-9eca-4f01-90f2-939183f19d24" targetNamespace="http://schemas.microsoft.com/office/2006/metadata/properties" ma:root="true" ma:fieldsID="12ae29ed94e370c4482e339f14f554af" ns2:_="" ns3:_="">
    <xsd:import namespace="7275c497-f9ee-4928-92bc-548289b37429"/>
    <xsd:import namespace="0bfe741e-9eca-4f01-90f2-939183f19d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75c497-f9ee-4928-92bc-548289b37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b8afe34-2bfd-4bac-9813-93dbf9691d0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Flow_SignoffStatus" ma:index="22" nillable="true" ma:displayName="Sign-off status" ma:internalName="Sign_x002d_off_x0020_status">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fe741e-9eca-4f01-90f2-939183f19d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37b32d1-9ec4-4c82-9f5d-60c5422df62a}" ma:internalName="TaxCatchAll" ma:showField="CatchAllData" ma:web="0bfe741e-9eca-4f01-90f2-939183f19d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fe741e-9eca-4f01-90f2-939183f19d24" xsi:nil="true"/>
    <_Flow_SignoffStatus xmlns="7275c497-f9ee-4928-92bc-548289b37429" xsi:nil="true"/>
    <lcf76f155ced4ddcb4097134ff3c332f xmlns="7275c497-f9ee-4928-92bc-548289b374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C83D4D-64D4-4068-950A-18DB3F21FC14}"/>
</file>

<file path=customXml/itemProps2.xml><?xml version="1.0" encoding="utf-8"?>
<ds:datastoreItem xmlns:ds="http://schemas.openxmlformats.org/officeDocument/2006/customXml" ds:itemID="{B416AAC8-D4B0-4BF5-96EA-1D9306E2E2F4}"/>
</file>

<file path=customXml/itemProps3.xml><?xml version="1.0" encoding="utf-8"?>
<ds:datastoreItem xmlns:ds="http://schemas.openxmlformats.org/officeDocument/2006/customXml" ds:itemID="{718882E1-7259-4E99-8711-3DE24262BADF}"/>
</file>

<file path=docProps/app.xml><?xml version="1.0" encoding="utf-8"?>
<Properties xmlns="http://schemas.openxmlformats.org/officeDocument/2006/extended-properties" xmlns:vt="http://schemas.openxmlformats.org/officeDocument/2006/docPropsVTypes">
  <Template>CASSTheme</Template>
  <TotalTime>18955</TotalTime>
  <Words>2320</Words>
  <Application>Microsoft Office PowerPoint</Application>
  <PresentationFormat>Widescreen</PresentationFormat>
  <Paragraphs>157</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CASSTheme</vt:lpstr>
      <vt:lpstr>City Solutions: Developing a City Centered Homeless Alliance</vt:lpstr>
      <vt:lpstr>Agenda</vt:lpstr>
      <vt:lpstr>Introductions</vt:lpstr>
      <vt:lpstr>The Big Picture</vt:lpstr>
      <vt:lpstr>Why A Master Services Agreement?</vt:lpstr>
      <vt:lpstr>How this presentation will work</vt:lpstr>
      <vt:lpstr>Theory: Allying 16 Organizations</vt:lpstr>
      <vt:lpstr>Theory: Allying 16 Organizations</vt:lpstr>
      <vt:lpstr>Practice: Allying 16 Organizations</vt:lpstr>
      <vt:lpstr>Theory: Managing a 24/7 Line </vt:lpstr>
      <vt:lpstr>Practice: Managing a 24/7-Line </vt:lpstr>
      <vt:lpstr>Practice: Managing a 24/7 Line</vt:lpstr>
      <vt:lpstr>Theory: Providing Integrated Homeless Prevention and Rapid Rehousing </vt:lpstr>
      <vt:lpstr>Practice: Providing Integrated Homeless Prevention &amp; Rapid Rehousing</vt:lpstr>
      <vt:lpstr>Practice: Providing Integrated Homeless Prevention &amp; Rapid Rehousing</vt:lpstr>
      <vt:lpstr>In Theory: Single Point of entry</vt:lpstr>
      <vt:lpstr>Practice: Single Point of entry</vt:lpstr>
      <vt:lpstr>Lesson Learned</vt:lpstr>
      <vt:lpstr>Thank you!   </vt:lpstr>
    </vt:vector>
  </TitlesOfParts>
  <Company>DraftingCloud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Solutions: Developing a City Centered Homeless Alliance</dc:title>
  <dc:creator>Richard Southee</dc:creator>
  <cp:lastModifiedBy>Richard Southee</cp:lastModifiedBy>
  <cp:revision>16</cp:revision>
  <dcterms:created xsi:type="dcterms:W3CDTF">2024-02-08T18:17:07Z</dcterms:created>
  <dcterms:modified xsi:type="dcterms:W3CDTF">2024-02-28T16:12:35Z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0x010100AE57C9C3CE48AB43807A2B2BBC021B68</vt:lpwstr>
  </property>
</Properties>
</file>