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73" r:id="rId2"/>
    <p:sldMasterId id="2147483675" r:id="rId3"/>
  </p:sldMasterIdLst>
  <p:notesMasterIdLst>
    <p:notesMasterId r:id="rId16"/>
  </p:notesMasterIdLst>
  <p:sldIdLst>
    <p:sldId id="289" r:id="rId4"/>
    <p:sldId id="270" r:id="rId5"/>
    <p:sldId id="294" r:id="rId6"/>
    <p:sldId id="282" r:id="rId7"/>
    <p:sldId id="285" r:id="rId8"/>
    <p:sldId id="290" r:id="rId9"/>
    <p:sldId id="292" r:id="rId10"/>
    <p:sldId id="273" r:id="rId11"/>
    <p:sldId id="275" r:id="rId12"/>
    <p:sldId id="287" r:id="rId13"/>
    <p:sldId id="272" r:id="rId14"/>
    <p:sldId id="284" r:id="rId15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1"/>
  </p:normalViewPr>
  <p:slideViewPr>
    <p:cSldViewPr snapToGrid="0">
      <p:cViewPr varScale="1">
        <p:scale>
          <a:sx n="110" d="100"/>
          <a:sy n="110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10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lnSpc>
                <a:spcPct val="90000"/>
              </a:lnSpc>
              <a:spcBef>
                <a:spcPts val="1019"/>
              </a:spcBef>
              <a:buChar char="•"/>
            </a:pPr>
            <a:r>
              <a:rPr lang="en-US" dirty="0"/>
              <a:t>Annual State LIHTC cap of $4 million</a:t>
            </a:r>
          </a:p>
          <a:p>
            <a:pPr marL="291179" indent="-291179">
              <a:lnSpc>
                <a:spcPct val="90000"/>
              </a:lnSpc>
              <a:spcBef>
                <a:spcPts val="1019"/>
              </a:spcBef>
              <a:buChar char="•"/>
            </a:pPr>
            <a:r>
              <a:rPr lang="en-US" dirty="0"/>
              <a:t>Five years</a:t>
            </a:r>
          </a:p>
          <a:p>
            <a:pPr marL="291179" indent="-291179">
              <a:lnSpc>
                <a:spcPct val="90000"/>
              </a:lnSpc>
              <a:spcBef>
                <a:spcPts val="1019"/>
              </a:spcBef>
              <a:buChar char="•"/>
            </a:pPr>
            <a:r>
              <a:rPr lang="en-US" dirty="0"/>
              <a:t>8609 issued by ADOH</a:t>
            </a:r>
          </a:p>
          <a:p>
            <a:pPr marL="291179" indent="-291179">
              <a:lnSpc>
                <a:spcPct val="90000"/>
              </a:lnSpc>
              <a:spcBef>
                <a:spcPts val="1019"/>
              </a:spcBef>
              <a:buChar char="•"/>
            </a:pPr>
            <a:r>
              <a:rPr lang="en-US" dirty="0"/>
              <a:t>Coordination with sister departments</a:t>
            </a:r>
          </a:p>
          <a:p>
            <a:pPr marL="291179" indent="-291179">
              <a:lnSpc>
                <a:spcPct val="90000"/>
              </a:lnSpc>
              <a:spcBef>
                <a:spcPts val="1019"/>
              </a:spcBef>
              <a:buChar char="•"/>
            </a:pPr>
            <a:r>
              <a:rPr lang="en-US" dirty="0"/>
              <a:t>Can not be layered with other tax exemptions</a:t>
            </a:r>
          </a:p>
          <a:p>
            <a:pPr lvl="1">
              <a:lnSpc>
                <a:spcPct val="90000"/>
              </a:lnSpc>
              <a:spcBef>
                <a:spcPts val="1019"/>
              </a:spcBef>
            </a:pPr>
            <a:r>
              <a:rPr lang="en-US" dirty="0"/>
              <a:t>Developers will need to asses the value of the tax exemption vs. The credit to determine which is more beneficial. </a:t>
            </a:r>
          </a:p>
        </p:txBody>
      </p:sp>
    </p:spTree>
    <p:extLst>
      <p:ext uri="{BB962C8B-B14F-4D97-AF65-F5344CB8AC3E}">
        <p14:creationId xmlns:p14="http://schemas.microsoft.com/office/powerpoint/2010/main" val="237183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7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90000"/>
              </a:lnSpc>
              <a:spcAft>
                <a:spcPts val="611"/>
              </a:spcAft>
              <a:buFont typeface="Arial,Sans-Serif"/>
              <a:buChar char="•"/>
            </a:pPr>
            <a:r>
              <a:rPr lang="en-US" dirty="0"/>
              <a:t>Concern that it creates more expensive projects </a:t>
            </a:r>
          </a:p>
          <a:p>
            <a:pPr marL="349415" indent="-349415">
              <a:lnSpc>
                <a:spcPct val="90000"/>
              </a:lnSpc>
              <a:spcAft>
                <a:spcPts val="611"/>
              </a:spcAft>
              <a:buFont typeface="Arial,Sans-Serif"/>
              <a:buChar char="•"/>
            </a:pPr>
            <a:r>
              <a:rPr lang="en-US" dirty="0"/>
              <a:t>Current efficiency requires large apartments to maximize amenity space, which leads to a more expensive project </a:t>
            </a:r>
          </a:p>
          <a:p>
            <a:pPr marL="349415" indent="-349415">
              <a:lnSpc>
                <a:spcPct val="90000"/>
              </a:lnSpc>
              <a:spcAft>
                <a:spcPts val="611"/>
              </a:spcAft>
              <a:buFont typeface="Arial,Sans-Serif"/>
              <a:buChar char="•"/>
            </a:pPr>
            <a:r>
              <a:rPr lang="en-US" dirty="0"/>
              <a:t>Efficiency definitions not created for single family homes/duplexes, especially re: multigenerational living </a:t>
            </a:r>
          </a:p>
          <a:p>
            <a:pPr marL="349415" indent="-349415">
              <a:lnSpc>
                <a:spcPct val="90000"/>
              </a:lnSpc>
              <a:spcAft>
                <a:spcPts val="611"/>
              </a:spcAft>
              <a:buFont typeface="Arial,Sans-Serif"/>
              <a:buChar char="•"/>
            </a:pPr>
            <a:r>
              <a:rPr lang="en-US" dirty="0"/>
              <a:t>Section is so complicated that most feel only architects can understand it</a:t>
            </a:r>
          </a:p>
        </p:txBody>
      </p:sp>
    </p:spTree>
    <p:extLst>
      <p:ext uri="{BB962C8B-B14F-4D97-AF65-F5344CB8AC3E}">
        <p14:creationId xmlns:p14="http://schemas.microsoft.com/office/powerpoint/2010/main" val="295880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71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90000"/>
              </a:lnSpc>
              <a:spcAft>
                <a:spcPts val="611"/>
              </a:spcAft>
              <a:buFont typeface="Arial,Sans-Serif"/>
              <a:buChar char="•"/>
            </a:pPr>
            <a:r>
              <a:rPr lang="en-US" dirty="0"/>
              <a:t>Offer relief/guidance when QAP and local code don't line up </a:t>
            </a:r>
          </a:p>
          <a:p>
            <a:pPr marL="349415" indent="-349415">
              <a:lnSpc>
                <a:spcPct val="90000"/>
              </a:lnSpc>
              <a:spcAft>
                <a:spcPts val="611"/>
              </a:spcAft>
              <a:buFont typeface="Arial,Sans-Serif"/>
              <a:buChar char="•"/>
            </a:pPr>
            <a:r>
              <a:rPr lang="en-US" dirty="0"/>
              <a:t>Change deadlines (suggestions to both move it forward and push it back stakeholders) </a:t>
            </a:r>
          </a:p>
          <a:p>
            <a:pPr marL="349415" indent="-349415">
              <a:lnSpc>
                <a:spcPct val="90000"/>
              </a:lnSpc>
              <a:spcAft>
                <a:spcPts val="611"/>
              </a:spcAft>
              <a:buFont typeface="Arial,Sans-Serif"/>
              <a:buChar char="•"/>
            </a:pPr>
            <a:r>
              <a:rPr lang="en-US" dirty="0"/>
              <a:t>Speed up ADOH paperwork  process/turnaround; slow times make AZ less desirable to lenders and investors </a:t>
            </a:r>
          </a:p>
          <a:p>
            <a:pPr marL="349415" indent="-349415">
              <a:lnSpc>
                <a:spcPct val="90000"/>
              </a:lnSpc>
              <a:spcAft>
                <a:spcPts val="611"/>
              </a:spcAft>
              <a:buFont typeface="Arial,Sans-Serif"/>
              <a:buChar char="•"/>
            </a:pPr>
            <a:r>
              <a:rPr lang="en-US" dirty="0"/>
              <a:t>Quicken 4% turnaround times</a:t>
            </a:r>
          </a:p>
        </p:txBody>
      </p:sp>
    </p:spTree>
    <p:extLst>
      <p:ext uri="{BB962C8B-B14F-4D97-AF65-F5344CB8AC3E}">
        <p14:creationId xmlns:p14="http://schemas.microsoft.com/office/powerpoint/2010/main" val="2853001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6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3830-279B-44B0-A7C1-7A080EDA0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C6F88-CE78-4E30-9F35-94609778B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DD51D-E159-4158-8B72-EFF4C6CE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1445-ABE4-4E4F-9455-FD84B8DC7E57}" type="datetime1">
              <a:rPr lang="en-US" smtClean="0"/>
              <a:t>8/29/23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3CA37-AD99-4F7C-91F7-C7B19FC5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5A025-5F35-4E73-9B64-592C7E03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B70C-67F7-43AC-92F7-7B784B497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6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B9FF-AE46-4A27-AB8F-0E6A0EC6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3451F-EEBE-41ED-935E-1DC742D50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42CAD-9A68-49A2-9C1D-7EE544EF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6020-FDBE-4957-89B9-DAE1FCD10A07}" type="datetime1">
              <a:rPr lang="en-US" smtClean="0"/>
              <a:t>8/29/23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54F77-27D9-4F91-A5EA-181FDAFB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5D68C-4843-4EE9-992D-1BD808D9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B70C-67F7-43AC-92F7-7B784B497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0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8A21F-FD22-4EF8-A5A9-2B2791707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08BE5-B590-4C2C-9470-45CCAA3C9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BABCE-43CD-499E-8292-CDF9D354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7745-D713-44C8-BC82-A71C71623E97}" type="datetime1">
              <a:rPr lang="en-US" smtClean="0"/>
              <a:t>8/29/23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58556-449B-4CED-946D-A0F59EE5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A451C-42BA-4A80-88F0-1A71C0C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B70C-67F7-43AC-92F7-7B784B497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8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8/29/23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6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62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10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5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12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07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08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7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1BCD-952E-4C40-9957-97D607AB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E3C07-F116-4E6D-B249-E1319DFC9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F6D63-7AB3-43AD-8769-03021A83C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F59-4344-40D5-9BA2-E6F252301FB6}" type="datetime1">
              <a:rPr lang="en-US" smtClean="0"/>
              <a:t>8/29/23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4D11C-3BED-4852-AA31-CB765344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7FB69-884F-458D-BA9E-DB6D0105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B70C-67F7-43AC-92F7-7B784B497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82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61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0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57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1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48136-AA3B-4564-9FA3-4C63D90F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88620-8C9B-4B63-82A1-3625EA35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B5573-56F1-40D5-8AD1-05C369D1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8967-40CD-4D7D-B7FD-D72FB7DE915C}" type="datetime1">
              <a:rPr lang="en-US" smtClean="0"/>
              <a:t>8/29/23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F3102-8C9B-4236-993B-F3FC1F58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76F81-54BC-4BAE-87A3-D1CCEDD3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B70C-67F7-43AC-92F7-7B784B497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7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3C65-3953-49F9-86A5-AB4586A2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19F1B-8D18-4627-8567-13CB9BD8B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5C9F8-A19C-4CFF-85DD-80DE7DED3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10CDC-F28B-4E72-B892-FDAD9032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CDC2-E133-4966-9E00-0B4079BC9AE4}" type="datetime1">
              <a:rPr lang="en-US" smtClean="0"/>
              <a:t>8/29/23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E9048-A8F9-452D-A1E2-873DD2AF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7A628-3577-4611-B76D-910469C7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B70C-67F7-43AC-92F7-7B784B497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9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60A3-60C6-49B8-A966-BCF4E246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58641-FF5D-4E1E-AAFC-5A1439AFC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DB01F-781B-425F-AE8D-799345D86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D385F-CFB1-43C7-9A57-6B2E5CF21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EB997-1E32-4C93-801A-DE93B4868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D0E62D-2BD2-473B-ACFA-A3761199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C930-9E41-4D9E-9F79-C6133809D660}" type="datetime1">
              <a:rPr lang="en-US" smtClean="0"/>
              <a:t>8/29/23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24F0DA-2DE4-4CFE-9BC2-FB2AA870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8A32F-B120-4C7E-B6B5-7FF8EA09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B70C-67F7-43AC-92F7-7B784B497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0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195B-7C42-43AA-86E5-369F02B6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F90637-2AED-4347-B883-E6A297A7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3BA2-96F7-4407-8657-6642B0CDFC25}" type="datetime1">
              <a:rPr lang="en-US" smtClean="0"/>
              <a:t>8/29/23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0DC10-112C-471C-AC5A-0BCA0622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AD839-008F-464F-A085-D0DA8B03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B70C-67F7-43AC-92F7-7B784B497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8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C0727-9980-4AC5-BD7B-81AEF03D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8147-04F8-450B-9780-251F7B0C96F8}" type="datetime1">
              <a:rPr lang="en-US" smtClean="0"/>
              <a:t>8/29/23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17526-D822-4532-AEE9-EBBBC5D0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08E59-A1AC-4EFA-9A8B-87217147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B70C-67F7-43AC-92F7-7B784B497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5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2377-05A1-4B09-8747-1DBD8613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A8125-2520-4DE3-B688-FA32018A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6755B-B8F3-4C98-AB82-408CD9A5F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50528-D021-49F4-876D-9DCE612A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10D1-3609-4AFE-BEA0-256405F697DC}" type="datetime1">
              <a:rPr lang="en-US" smtClean="0"/>
              <a:t>8/29/23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7976-6CF6-43E0-8DE0-D2627120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9141F-11DA-419B-8EA7-8D3489DC7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B70C-67F7-43AC-92F7-7B784B497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7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07E3-D884-4198-B751-66BCB848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DD6FC-48F1-4148-B0F2-286DB0765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31756-6D0B-4313-8C57-AE2DD3ECB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4908-E6A5-4282-B9BA-C256CCE9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B5E2-CA7A-4E82-93DA-3C9943D4CD11}" type="datetime1">
              <a:rPr lang="en-US" smtClean="0"/>
              <a:t>8/29/23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07678-0F03-4712-891F-4BBD5686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810CC-2FA0-40BF-936E-EB43097C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B70C-67F7-43AC-92F7-7B784B497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9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4174B-03CE-4A3A-AA8F-171B3C24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FF6F0-AE60-4A09-A451-097158FC0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6E310-0A6F-4446-8557-EEADE7DE7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C87B2-D086-4521-BB68-202F517661CC}" type="datetime1">
              <a:rPr lang="en-US" smtClean="0"/>
              <a:t>8/29/23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8BC7A-B5F3-492A-9F91-179CCDEF2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E0AA5-8E25-4B60-81E2-5332524D9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9B70C-67F7-43AC-92F7-7B784B497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7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8/29/23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1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aguaro_National_Park_-_Flickr_-_Joe_Park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handwriting/s/survey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anunlimitedamountofmoney.com/underwriting-real-estate-a-gui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3" name="Rectangle 232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cactus in a desert&#10;&#10;Description automatically generated">
            <a:extLst>
              <a:ext uri="{FF2B5EF4-FFF2-40B4-BE49-F238E27FC236}">
                <a16:creationId xmlns:a16="http://schemas.microsoft.com/office/drawing/2014/main" id="{84848EC4-E68C-367A-7C32-7A7857AA3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9"/>
            <a:ext cx="12191980" cy="7139699"/>
          </a:xfrm>
          <a:prstGeom prst="rect">
            <a:avLst/>
          </a:prstGeom>
        </p:spPr>
      </p:pic>
      <p:sp>
        <p:nvSpPr>
          <p:cNvPr id="235" name="Rectangle 234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654" y="298651"/>
            <a:ext cx="7174855" cy="375514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b="1" dirty="0">
                <a:solidFill>
                  <a:srgbClr val="FFFFFF"/>
                </a:solidFill>
                <a:latin typeface="Segoe UI"/>
                <a:cs typeface="Sabon Next LT"/>
              </a:rPr>
              <a:t>LOW INCOME HOUSING TAX CREDIT QUALIFIED </a:t>
            </a:r>
            <a:br>
              <a:rPr lang="en-US" sz="4000" b="1" dirty="0">
                <a:latin typeface="Segoe UI"/>
                <a:cs typeface="Sabon Next LT"/>
              </a:rPr>
            </a:br>
            <a:r>
              <a:rPr lang="en-US" sz="4000" b="1" dirty="0">
                <a:solidFill>
                  <a:srgbClr val="FFFFFF"/>
                </a:solidFill>
                <a:latin typeface="Segoe UI"/>
                <a:cs typeface="Sabon Next LT"/>
              </a:rPr>
              <a:t>ALLOCATION PLAN (QAP) FOCUS GROUP</a:t>
            </a:r>
            <a:endParaRPr lang="en-US" sz="4000" b="1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654" y="4456143"/>
            <a:ext cx="5888361" cy="1765055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FFFFFF"/>
                </a:solidFill>
              </a:rPr>
              <a:t>Facilitators: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</a:rPr>
              <a:t>Assistant Deputy Director Keon Montgomery 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</a:rPr>
              <a:t>Rental Development Administrator Melanie Brewer</a:t>
            </a:r>
          </a:p>
        </p:txBody>
      </p:sp>
      <p:pic>
        <p:nvPicPr>
          <p:cNvPr id="9" name="Picture 6" descr="Text&#10;&#10;Description automatically generated">
            <a:extLst>
              <a:ext uri="{FF2B5EF4-FFF2-40B4-BE49-F238E27FC236}">
                <a16:creationId xmlns:a16="http://schemas.microsoft.com/office/drawing/2014/main" id="{03DC8DD1-D5E4-4CCB-A0DE-2859F77C36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7380" y="6296734"/>
            <a:ext cx="572260" cy="56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8A25-A159-413D-AD12-286071AB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341680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dirty="0"/>
              <a:t>Timeline</a:t>
            </a:r>
            <a:endParaRPr lang="en-US" sz="6000" kern="1200" dirty="0">
              <a:latin typeface="+mj-lt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34DAD-4992-4040-87C3-7F5FF9D8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43139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4C9B70C-67F7-43AC-92F7-7B784B497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50" name="Picture 6" descr="Text&#10;&#10;Description automatically generated">
            <a:extLst>
              <a:ext uri="{FF2B5EF4-FFF2-40B4-BE49-F238E27FC236}">
                <a16:creationId xmlns:a16="http://schemas.microsoft.com/office/drawing/2014/main" id="{96F47051-648B-4A70-AA6E-58F3655658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6046998"/>
            <a:ext cx="572260" cy="561266"/>
          </a:xfrm>
          <a:prstGeom prst="rect">
            <a:avLst/>
          </a:prstGeom>
        </p:spPr>
      </p:pic>
      <p:graphicFrame>
        <p:nvGraphicFramePr>
          <p:cNvPr id="49" name="Content Placeholder 48">
            <a:extLst>
              <a:ext uri="{FF2B5EF4-FFF2-40B4-BE49-F238E27FC236}">
                <a16:creationId xmlns:a16="http://schemas.microsoft.com/office/drawing/2014/main" id="{A0A29462-5AED-4E5C-A00B-3F98359C44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596657"/>
              </p:ext>
            </p:extLst>
          </p:nvPr>
        </p:nvGraphicFramePr>
        <p:xfrm>
          <a:off x="1002324" y="1081930"/>
          <a:ext cx="10515600" cy="464737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590350">
                  <a:extLst>
                    <a:ext uri="{9D8B030D-6E8A-4147-A177-3AD203B41FA5}">
                      <a16:colId xmlns:a16="http://schemas.microsoft.com/office/drawing/2014/main" val="1476304270"/>
                    </a:ext>
                  </a:extLst>
                </a:gridCol>
                <a:gridCol w="3925250">
                  <a:extLst>
                    <a:ext uri="{9D8B030D-6E8A-4147-A177-3AD203B41FA5}">
                      <a16:colId xmlns:a16="http://schemas.microsoft.com/office/drawing/2014/main" val="3856120779"/>
                    </a:ext>
                  </a:extLst>
                </a:gridCol>
              </a:tblGrid>
              <a:tr h="774621">
                <a:tc>
                  <a:txBody>
                    <a:bodyPr/>
                    <a:lstStyle/>
                    <a:p>
                      <a:endParaRPr lang="en-US" sz="2400" b="1" cap="all" spc="6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286870" marR="0" marT="143435" marB="14343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cap="all" spc="6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286870" marR="0" marT="143435" marB="14343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831382"/>
                  </a:ext>
                </a:extLst>
              </a:tr>
              <a:tr h="689265">
                <a:tc>
                  <a:txBody>
                    <a:bodyPr/>
                    <a:lstStyle/>
                    <a:p>
                      <a:r>
                        <a:rPr lang="en-US" sz="32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First Draft</a:t>
                      </a:r>
                    </a:p>
                  </a:txBody>
                  <a:tcPr marL="286870" marR="0" marT="143435" marB="1434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August 22</a:t>
                      </a:r>
                      <a:r>
                        <a:rPr lang="en-US" sz="3200" cap="none" spc="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nd</a:t>
                      </a:r>
                      <a:r>
                        <a:rPr lang="en-US" sz="32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</a:t>
                      </a:r>
                      <a:endParaRPr lang="en-US" sz="32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286870" marR="0" marT="143435" marB="1434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73798"/>
                  </a:ext>
                </a:extLst>
              </a:tr>
              <a:tr h="689265">
                <a:tc>
                  <a:txBody>
                    <a:bodyPr/>
                    <a:lstStyle/>
                    <a:p>
                      <a:r>
                        <a:rPr lang="en-US" sz="32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First Draft Comment Deadline</a:t>
                      </a:r>
                    </a:p>
                  </a:txBody>
                  <a:tcPr marL="286870" marR="0" marT="143435" marB="1434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September 8th</a:t>
                      </a:r>
                    </a:p>
                  </a:txBody>
                  <a:tcPr marL="286870" marR="0" marT="143435" marB="1434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317526"/>
                  </a:ext>
                </a:extLst>
              </a:tr>
              <a:tr h="689265">
                <a:tc>
                  <a:txBody>
                    <a:bodyPr/>
                    <a:lstStyle/>
                    <a:p>
                      <a:r>
                        <a:rPr lang="en-US" sz="32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Second Draft</a:t>
                      </a:r>
                    </a:p>
                  </a:txBody>
                  <a:tcPr marL="286870" marR="0" marT="143435" marB="1434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October 1st</a:t>
                      </a:r>
                    </a:p>
                  </a:txBody>
                  <a:tcPr marL="286870" marR="0" marT="143435" marB="1434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927999"/>
                  </a:ext>
                </a:extLst>
              </a:tr>
              <a:tr h="689265">
                <a:tc>
                  <a:txBody>
                    <a:bodyPr/>
                    <a:lstStyle/>
                    <a:p>
                      <a:r>
                        <a:rPr lang="en-US" sz="32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Final Comment Deadline</a:t>
                      </a:r>
                    </a:p>
                  </a:txBody>
                  <a:tcPr marL="286870" marR="0" marT="143435" marB="1434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October 15th</a:t>
                      </a:r>
                    </a:p>
                  </a:txBody>
                  <a:tcPr marL="286870" marR="0" marT="143435" marB="1434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408942"/>
                  </a:ext>
                </a:extLst>
              </a:tr>
              <a:tr h="689265">
                <a:tc>
                  <a:txBody>
                    <a:bodyPr/>
                    <a:lstStyle/>
                    <a:p>
                      <a:r>
                        <a:rPr lang="en-US" sz="32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Final QAP </a:t>
                      </a:r>
                    </a:p>
                  </a:txBody>
                  <a:tcPr marL="286870" marR="0" marT="143435" marB="1434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November 5th</a:t>
                      </a:r>
                    </a:p>
                  </a:txBody>
                  <a:tcPr marL="286870" marR="0" marT="143435" marB="1434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8157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18209" y="197427"/>
            <a:ext cx="11794418" cy="648392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60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0E0CCE7-CD5E-4FAD-8AE7-84FFD90A4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2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" name="Freeform: Shape 14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16" name="Freeform: Shape 1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DF948-5904-41D2-891E-F66A2B3C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62" y="587650"/>
            <a:ext cx="3633746" cy="15884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Future Evaluation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34F986-15F4-431E-9E9A-7892FCA43D60}"/>
              </a:ext>
            </a:extLst>
          </p:cNvPr>
          <p:cNvSpPr txBox="1"/>
          <p:nvPr/>
        </p:nvSpPr>
        <p:spPr>
          <a:xfrm>
            <a:off x="7576820" y="2311100"/>
            <a:ext cx="4329257" cy="355170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Wingdings"/>
              <a:buChar char="§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Amenities </a:t>
            </a: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Wingdings"/>
              <a:buChar char="§"/>
            </a:pPr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Wingdings"/>
              <a:buChar char="§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9% Scoring Criteria</a:t>
            </a: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Wingdings"/>
              <a:buChar char="§"/>
            </a:pPr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Wingdings"/>
              <a:buChar char="§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ADOH Fees </a:t>
            </a: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Wingdings"/>
              <a:buChar char="§"/>
            </a:pPr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/>
              <a:buChar char="§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Developer Fees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/>
              <a:buChar char="§"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A1979-BBCE-43A2-8A42-567E1C94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5080"/>
            <a:ext cx="118872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buClrTx/>
              <a:defRPr/>
            </a:pPr>
            <a:fld id="{14C9B70C-67F7-43AC-92F7-7B784B497BBE}" type="slidenum">
              <a:rPr lang="en-US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+mn-ea"/>
                <a:cs typeface="+mn-cs"/>
              </a:rPr>
              <a:pPr algn="l">
                <a:spcAft>
                  <a:spcPts val="600"/>
                </a:spcAft>
                <a:buClrTx/>
                <a:defRPr/>
              </a:pPr>
              <a:t>11</a:t>
            </a:fld>
            <a:endPara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6" descr="Text&#10;&#10;Description automatically generated">
            <a:extLst>
              <a:ext uri="{FF2B5EF4-FFF2-40B4-BE49-F238E27FC236}">
                <a16:creationId xmlns:a16="http://schemas.microsoft.com/office/drawing/2014/main" id="{AAF7FC99-5AE7-47FA-A164-4021CB06C0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4735" y="6254624"/>
            <a:ext cx="572260" cy="56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9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C84A7FED-F3C1-4B06-96C7-17E065DD0D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71888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8313BF-6709-44C2-A4F7-7B9929556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01660" y="-1336166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E9352-3D72-4FEE-BFA8-623A70091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25" y="1686033"/>
            <a:ext cx="11444377" cy="1486583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cs typeface="Calibri" panose="020F0502020204030204"/>
              </a:rPr>
              <a:t>Submit written comments to:</a:t>
            </a:r>
          </a:p>
          <a:p>
            <a:pPr marL="0" indent="0">
              <a:buNone/>
            </a:pPr>
            <a:r>
              <a:rPr lang="en-US" sz="3200" u="sng" dirty="0">
                <a:cs typeface="Calibri" panose="020F0502020204030204"/>
              </a:rPr>
              <a:t>rental-qap@azhousing.gov</a:t>
            </a:r>
            <a:r>
              <a:rPr lang="en-US" sz="4000" u="sng" dirty="0">
                <a:cs typeface="Calibri" panose="020F0502020204030204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81B9F-7B43-4904-89EC-795BAC8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ClrTx/>
              <a:defRPr/>
            </a:pPr>
            <a:fld id="{14C9B70C-67F7-43AC-92F7-7B784B497BBE}" type="slidenum"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pPr>
                <a:spcAft>
                  <a:spcPts val="600"/>
                </a:spcAft>
                <a:buClrTx/>
                <a:defRPr/>
              </a:pPr>
              <a:t>12</a:t>
            </a:fld>
            <a:endParaRPr lang="en-US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22A22E3F-3E4D-488B-8E50-CE58C47057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1909" y="193569"/>
            <a:ext cx="2455693" cy="250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67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7773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40A0F-B643-4BBF-80C8-57C04070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Program Highlights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0AA2C8-F5E5-464C-95E2-298F698CE515}"/>
              </a:ext>
            </a:extLst>
          </p:cNvPr>
          <p:cNvSpPr txBox="1"/>
          <p:nvPr/>
        </p:nvSpPr>
        <p:spPr>
          <a:xfrm>
            <a:off x="7894848" y="738431"/>
            <a:ext cx="3424739" cy="48523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u="sng" dirty="0">
                <a:solidFill>
                  <a:schemeClr val="bg1"/>
                </a:solidFill>
                <a:latin typeface="+mn-lt"/>
                <a:cs typeface="Calibri"/>
              </a:rPr>
              <a:t>LIHTC 9% Round </a:t>
            </a:r>
            <a:endParaRPr lang="en-US" sz="2800" i="1" u="sng" dirty="0">
              <a:solidFill>
                <a:schemeClr val="bg1"/>
              </a:solidFill>
              <a:latin typeface="+mn-lt"/>
              <a:cs typeface="Calibri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+mn-lt"/>
                <a:cs typeface="Calibri"/>
              </a:rPr>
              <a:t>15 Projects </a:t>
            </a:r>
          </a:p>
          <a:p>
            <a:r>
              <a:rPr lang="en-US" sz="2800" i="1" dirty="0">
                <a:solidFill>
                  <a:schemeClr val="bg1"/>
                </a:solidFill>
                <a:latin typeface="+mn-lt"/>
                <a:cs typeface="Calibri"/>
              </a:rPr>
              <a:t>1,049 Units </a:t>
            </a:r>
          </a:p>
          <a:p>
            <a:endParaRPr lang="en-US" sz="2800" i="1" dirty="0">
              <a:solidFill>
                <a:schemeClr val="bg1"/>
              </a:solidFill>
              <a:latin typeface="+mn-lt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sz="2800" u="sng" dirty="0">
                <a:solidFill>
                  <a:schemeClr val="bg1"/>
                </a:solidFill>
                <a:latin typeface="+mn-lt"/>
                <a:cs typeface="Calibri"/>
              </a:rPr>
              <a:t>LIHTC 4% Allocations</a:t>
            </a:r>
          </a:p>
          <a:p>
            <a:r>
              <a:rPr lang="en-US" sz="2800" i="1" dirty="0">
                <a:solidFill>
                  <a:schemeClr val="bg1"/>
                </a:solidFill>
                <a:latin typeface="+mn-lt"/>
                <a:cs typeface="Calibri"/>
              </a:rPr>
              <a:t> 43 Projects</a:t>
            </a:r>
          </a:p>
          <a:p>
            <a:r>
              <a:rPr lang="en-US" sz="2800" i="1" dirty="0">
                <a:solidFill>
                  <a:schemeClr val="bg1"/>
                </a:solidFill>
                <a:latin typeface="+mn-lt"/>
                <a:cs typeface="Calibri"/>
              </a:rPr>
              <a:t>7,807 Units</a:t>
            </a:r>
          </a:p>
          <a:p>
            <a:endParaRPr lang="en-US" sz="2800" i="1" dirty="0">
              <a:solidFill>
                <a:schemeClr val="bg1"/>
              </a:solidFill>
              <a:latin typeface="+mn-lt"/>
              <a:cs typeface="Calibri"/>
            </a:endParaRPr>
          </a:p>
          <a:p>
            <a:r>
              <a:rPr lang="en-US" sz="2800" u="sng" dirty="0">
                <a:solidFill>
                  <a:schemeClr val="bg1"/>
                </a:solidFill>
                <a:latin typeface="+mn-lt"/>
                <a:cs typeface="Calibri"/>
              </a:rPr>
              <a:t>AZ State Credits </a:t>
            </a:r>
          </a:p>
          <a:p>
            <a:r>
              <a:rPr lang="en-US" sz="2800" i="1" dirty="0">
                <a:solidFill>
                  <a:schemeClr val="bg1"/>
                </a:solidFill>
                <a:latin typeface="+mn-lt"/>
                <a:cs typeface="Calibri"/>
              </a:rPr>
              <a:t>8 Projects </a:t>
            </a:r>
          </a:p>
          <a:p>
            <a:r>
              <a:rPr lang="en-US" sz="2800" i="1" dirty="0">
                <a:solidFill>
                  <a:schemeClr val="bg1"/>
                </a:solidFill>
                <a:latin typeface="+mn-lt"/>
                <a:cs typeface="Calibri"/>
              </a:rPr>
              <a:t>1,042 Units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93F2F-866A-434D-936F-0EDD0ECD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ClrTx/>
              <a:defRPr/>
            </a:pPr>
            <a:fld id="{14C9B70C-67F7-43AC-92F7-7B784B497BBE}" type="slidenum">
              <a:rPr lang="en-US"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pPr>
                <a:spcAft>
                  <a:spcPts val="600"/>
                </a:spcAft>
                <a:buClrTx/>
                <a:defRPr/>
              </a:pPr>
              <a:t>2</a:t>
            </a:fld>
            <a:endParaRPr lang="en-US" sz="1050" kern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6" descr="Text&#10;&#10;Description automatically generated">
            <a:extLst>
              <a:ext uri="{FF2B5EF4-FFF2-40B4-BE49-F238E27FC236}">
                <a16:creationId xmlns:a16="http://schemas.microsoft.com/office/drawing/2014/main" id="{03DC8DD1-D5E4-4CCB-A0DE-2859F77C36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7235" y="5968874"/>
            <a:ext cx="572260" cy="561266"/>
          </a:xfrm>
          <a:prstGeom prst="rect">
            <a:avLst/>
          </a:prstGeom>
        </p:spPr>
      </p:pic>
      <p:pic>
        <p:nvPicPr>
          <p:cNvPr id="10" name="Content Placeholder 9" descr="A building with cars parked outside&#10;&#10;Description automatically generated">
            <a:extLst>
              <a:ext uri="{FF2B5EF4-FFF2-40B4-BE49-F238E27FC236}">
                <a16:creationId xmlns:a16="http://schemas.microsoft.com/office/drawing/2014/main" id="{B4271BA0-6ECB-2B71-8766-B9A608837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5" y="2455526"/>
            <a:ext cx="7016621" cy="414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0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hand writing a word&#10;&#10;Description automatically generated">
            <a:extLst>
              <a:ext uri="{FF2B5EF4-FFF2-40B4-BE49-F238E27FC236}">
                <a16:creationId xmlns:a16="http://schemas.microsoft.com/office/drawing/2014/main" id="{0B4D8A08-5788-3C14-F81A-3978727F38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130264" y="-96162"/>
            <a:ext cx="12134877" cy="67680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36B60-0304-FD56-734A-0D710CFA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07" y="2757532"/>
            <a:ext cx="10165218" cy="280650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a typeface="Calibri Light"/>
                <a:cs typeface="Calibri Light"/>
              </a:rPr>
              <a:t>Results Are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D77CF-832C-3A85-D35C-9A3F7014A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397" y="4266834"/>
            <a:ext cx="10165218" cy="25884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9% Schedule </a:t>
            </a:r>
          </a:p>
          <a:p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Maximum Credit Award</a:t>
            </a:r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Innovation/ Unique Opportunity </a:t>
            </a:r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Underserved Areas </a:t>
            </a:r>
            <a:endParaRPr lang="en-US" dirty="0">
              <a:solidFill>
                <a:srgbClr val="FFFFFF"/>
              </a:solidFill>
            </a:endParaRPr>
          </a:p>
          <a:p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11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C5922-B7BA-43FF-862A-88290BD9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b="1" dirty="0"/>
              <a:t>Major Themes 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55BD8-515F-4AAE-9343-0178BA2D3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5798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Preservation of Affordability </a:t>
            </a:r>
          </a:p>
          <a:p>
            <a:pPr lvl="0"/>
            <a:r>
              <a:rPr lang="en-US" dirty="0"/>
              <a:t>Shovel- Ready Projects </a:t>
            </a:r>
          </a:p>
          <a:p>
            <a:pPr lvl="0"/>
            <a:r>
              <a:rPr lang="en-US" dirty="0"/>
              <a:t>Increase Affordable Units </a:t>
            </a:r>
          </a:p>
          <a:p>
            <a:endParaRPr lang="en-US" sz="2200" dirty="0">
              <a:cs typeface="Calibri"/>
            </a:endParaRPr>
          </a:p>
        </p:txBody>
      </p:sp>
      <p:pic>
        <p:nvPicPr>
          <p:cNvPr id="5" name="Picture 5" descr="A picture containing text, grass, outdoor, nature&#10;&#10;Description automatically generated">
            <a:extLst>
              <a:ext uri="{FF2B5EF4-FFF2-40B4-BE49-F238E27FC236}">
                <a16:creationId xmlns:a16="http://schemas.microsoft.com/office/drawing/2014/main" id="{BCC7B94F-6A4E-4C9D-A27C-0B5EE6C840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D451B8B5-BC57-4B8C-8CD6-05E70DE17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3494" y="6188928"/>
            <a:ext cx="572260" cy="56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4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A8E585A-C6C4-45C0-8BD3-A5DD281A42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6B463-91B2-4649-818F-94CB9FD1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691" y="293238"/>
            <a:ext cx="4016467" cy="1899912"/>
          </a:xfrm>
        </p:spPr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General Revisions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E4E05-F26C-4A9B-B66A-EAB5289D4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2365" y="2391069"/>
            <a:ext cx="3822189" cy="3900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cs typeface="Calibri"/>
              </a:rPr>
              <a:t>Max Two Projects or $3.5M</a:t>
            </a:r>
          </a:p>
          <a:p>
            <a:r>
              <a:rPr lang="en-US" dirty="0">
                <a:cs typeface="Calibri"/>
              </a:rPr>
              <a:t>Compete in One Set-Aside</a:t>
            </a:r>
          </a:p>
          <a:p>
            <a:r>
              <a:rPr lang="en-US" dirty="0">
                <a:cs typeface="Calibri"/>
              </a:rPr>
              <a:t>Zoning in Place </a:t>
            </a: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pPr lvl="1" indent="-431800"/>
            <a:endParaRPr lang="en-US" sz="20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0CFE6-9537-4213-8AE0-7F90C50B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C9B70C-67F7-43AC-92F7-7B784B497BB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pic>
        <p:nvPicPr>
          <p:cNvPr id="14" name="Picture 6" descr="Text&#10;&#10;Description automatically generated">
            <a:extLst>
              <a:ext uri="{FF2B5EF4-FFF2-40B4-BE49-F238E27FC236}">
                <a16:creationId xmlns:a16="http://schemas.microsoft.com/office/drawing/2014/main" id="{03DC8DD1-D5E4-4CCB-A0DE-2859F77C36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5798978"/>
            <a:ext cx="572260" cy="561266"/>
          </a:xfrm>
          <a:prstGeom prst="rect">
            <a:avLst/>
          </a:prstGeom>
        </p:spPr>
      </p:pic>
      <p:sp>
        <p:nvSpPr>
          <p:cNvPr id="6" name="AutoShape 2" descr="https://powerpoint.officeapps.live.com/pods/GetClipboardImage.ashx?Id=7dc3e131-b931-46e2-94b5-bd12f28b3a7c&amp;DC=SUS1&amp;pkey=6dfc9415-62a7-4d92-bd11-cb95c616716f&amp;wdwaccluster=SUS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1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FA05C-AE93-9606-A37C-AF8E6B2D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88672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/>
              <a:t>General Revisions </a:t>
            </a:r>
            <a:br>
              <a:rPr lang="en-US" sz="4200" b="1" dirty="0"/>
            </a:br>
            <a:r>
              <a:rPr lang="en-US" sz="4200" b="1" dirty="0"/>
              <a:t>Continued </a:t>
            </a:r>
            <a:endParaRPr lang="en-US" sz="4200" dirty="0"/>
          </a:p>
        </p:txBody>
      </p:sp>
      <p:sp>
        <p:nvSpPr>
          <p:cNvPr id="4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280FC-6DC5-6A9D-7E05-F8C7C5FD8E2C}"/>
              </a:ext>
            </a:extLst>
          </p:cNvPr>
          <p:cNvSpPr txBox="1"/>
          <p:nvPr/>
        </p:nvSpPr>
        <p:spPr>
          <a:xfrm>
            <a:off x="477126" y="2723432"/>
            <a:ext cx="4901414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Qualified Contract Waiver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-2286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Mandatory Construction Start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-2286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Recycled Allocations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An aerial view of a city&#10;&#10;Description automatically generated">
            <a:extLst>
              <a:ext uri="{FF2B5EF4-FFF2-40B4-BE49-F238E27FC236}">
                <a16:creationId xmlns:a16="http://schemas.microsoft.com/office/drawing/2014/main" id="{04CC2D0B-7464-72BB-4BF1-78403AF4C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346837" y="-386356"/>
            <a:ext cx="7243676" cy="724435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45263230-5007-575E-8349-355FDF5698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11"/>
          <a:stretch/>
        </p:blipFill>
        <p:spPr>
          <a:xfrm>
            <a:off x="77273" y="6162250"/>
            <a:ext cx="699955" cy="6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9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building with a parking lot&#10;&#10;Description automatically generated">
            <a:extLst>
              <a:ext uri="{FF2B5EF4-FFF2-40B4-BE49-F238E27FC236}">
                <a16:creationId xmlns:a16="http://schemas.microsoft.com/office/drawing/2014/main" id="{31A690C0-F4DE-F223-D7D0-24CCA50F62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59071F92-F891-43FF-084F-E74AC1FAF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20" y="2777205"/>
            <a:ext cx="3540480" cy="373203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200" dirty="0">
                <a:latin typeface="Arial"/>
                <a:cs typeface="Arial"/>
              </a:rPr>
              <a:t>•</a:t>
            </a:r>
            <a:r>
              <a:rPr lang="en-US" sz="3200" dirty="0">
                <a:latin typeface="Calibri"/>
                <a:cs typeface="Calibri"/>
              </a:rPr>
              <a:t>Limited to Two Awards </a:t>
            </a:r>
          </a:p>
          <a:p>
            <a:pPr>
              <a:buNone/>
            </a:pPr>
            <a:endParaRPr lang="en-US" sz="1100" dirty="0">
              <a:latin typeface="Calibri"/>
              <a:cs typeface="Calibri"/>
            </a:endParaRPr>
          </a:p>
          <a:p>
            <a:pPr>
              <a:buNone/>
            </a:pPr>
            <a:r>
              <a:rPr lang="en-US" sz="3200" dirty="0">
                <a:latin typeface="Arial"/>
                <a:cs typeface="Arial"/>
              </a:rPr>
              <a:t>•</a:t>
            </a:r>
            <a:r>
              <a:rPr lang="en-US" sz="3200" dirty="0">
                <a:latin typeface="Calibri"/>
                <a:cs typeface="Calibri"/>
              </a:rPr>
              <a:t>Scoring Clarified</a:t>
            </a:r>
            <a:r>
              <a:rPr lang="en-US" sz="3200" dirty="0">
                <a:latin typeface="Calibri Light"/>
                <a:cs typeface="Calibri Light"/>
              </a:rPr>
              <a:t> </a:t>
            </a:r>
            <a:endParaRPr lang="en-US" dirty="0"/>
          </a:p>
          <a:p>
            <a:pPr marL="285750" indent="-285750">
              <a:spcBef>
                <a:spcPts val="0"/>
              </a:spcBef>
              <a:buFont typeface="Arial,Sans-Serif"/>
              <a:buChar char="•"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280FC-6DC5-6A9D-7E05-F8C7C5FD8E2C}"/>
              </a:ext>
            </a:extLst>
          </p:cNvPr>
          <p:cNvSpPr txBox="1"/>
          <p:nvPr/>
        </p:nvSpPr>
        <p:spPr>
          <a:xfrm>
            <a:off x="421920" y="755873"/>
            <a:ext cx="4550228" cy="15501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9% Rehab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Set-Aside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42CFF2B-9E31-282B-6FBC-09A14EB0A2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11"/>
          <a:stretch/>
        </p:blipFill>
        <p:spPr>
          <a:xfrm>
            <a:off x="77273" y="6162250"/>
            <a:ext cx="699955" cy="6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6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133E7A3E-9CEF-42F8-86C1-67D783BCF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DDAB9-599A-4D5C-89AD-062B067E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0" y="403225"/>
            <a:ext cx="394969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9% Scoring      New Construction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4BE6A-75A6-4D8E-8BE3-8784F45F154C}"/>
              </a:ext>
            </a:extLst>
          </p:cNvPr>
          <p:cNvSpPr txBox="1"/>
          <p:nvPr/>
        </p:nvSpPr>
        <p:spPr>
          <a:xfrm>
            <a:off x="7823710" y="2345301"/>
            <a:ext cx="3999989" cy="374276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Revitalization</a:t>
            </a:r>
          </a:p>
          <a:p>
            <a:pPr lvl="0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 Market Loans</a:t>
            </a:r>
          </a:p>
          <a:p>
            <a:pPr lvl="0">
              <a:lnSpc>
                <a:spcPct val="107000"/>
              </a:lnSpc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Extended Use &amp; Home Ownership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44C8D-1324-487D-AC31-26269F9E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ClrTx/>
              <a:defRPr/>
            </a:pPr>
            <a:fld id="{14C9B70C-67F7-43AC-92F7-7B784B497BBE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spcAft>
                  <a:spcPts val="600"/>
                </a:spcAft>
                <a:buClrTx/>
                <a:defRPr/>
              </a:pPr>
              <a:t>8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6" descr="Text&#10;&#10;Description automatically generated">
            <a:extLst>
              <a:ext uri="{FF2B5EF4-FFF2-40B4-BE49-F238E27FC236}">
                <a16:creationId xmlns:a16="http://schemas.microsoft.com/office/drawing/2014/main" id="{E66C2706-92D7-4719-8A49-2D461DEE7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5901" y="6296957"/>
            <a:ext cx="572260" cy="56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8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7FBECF8-020B-4D5B-AA79-ADDB254D1B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87388" y="221691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478DF7-E09B-4DE9-881E-E6BFE17E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-1735405"/>
            <a:ext cx="10165218" cy="2806506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alibri Light"/>
              </a:rPr>
              <a:t>Clarifications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CE2FB-9706-43A9-BD76-99DD06A04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605961"/>
            <a:ext cx="10165218" cy="25884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25450">
              <a:spcBef>
                <a:spcPts val="0"/>
              </a:spcBef>
              <a:buFont typeface="Arial,Sans-Serif" panose="020B0604020202020204" pitchFamily="34" charset="0"/>
              <a:buChar char="●"/>
            </a:pP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Tribal Set-Aside </a:t>
            </a:r>
          </a:p>
          <a:p>
            <a:pPr marL="457200" indent="-425450">
              <a:buFont typeface="Arial,Sans-Serif" panose="020B0604020202020204" pitchFamily="34" charset="0"/>
              <a:buChar char="●"/>
            </a:pP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Underwriting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D26D0-EA1E-435A-B572-9CBB66F7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C9B70C-67F7-43AC-92F7-7B784B497BB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981DCDC8-E07A-4363-937C-168C048FC8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5985" y="6117041"/>
            <a:ext cx="572260" cy="56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74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1577</TotalTime>
  <Words>340</Words>
  <Application>Microsoft Macintosh PowerPoint</Application>
  <PresentationFormat>Widescreen</PresentationFormat>
  <Paragraphs>92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Meiryo</vt:lpstr>
      <vt:lpstr>Arial</vt:lpstr>
      <vt:lpstr>Arial,Sans-Serif</vt:lpstr>
      <vt:lpstr>Avenir Next LT Pro</vt:lpstr>
      <vt:lpstr>AvenirNext LT Pro Medium</vt:lpstr>
      <vt:lpstr>Calibri</vt:lpstr>
      <vt:lpstr>Calibri Light</vt:lpstr>
      <vt:lpstr>Sabon Next LT</vt:lpstr>
      <vt:lpstr>Segoe UI</vt:lpstr>
      <vt:lpstr>Symbol</vt:lpstr>
      <vt:lpstr>Wingdings</vt:lpstr>
      <vt:lpstr>Office Theme</vt:lpstr>
      <vt:lpstr>DappledVTI</vt:lpstr>
      <vt:lpstr>1_office theme</vt:lpstr>
      <vt:lpstr>LOW INCOME HOUSING TAX CREDIT QUALIFIED  ALLOCATION PLAN (QAP) FOCUS GROUP</vt:lpstr>
      <vt:lpstr>Program Highlights</vt:lpstr>
      <vt:lpstr>Results Are In</vt:lpstr>
      <vt:lpstr>Major Themes </vt:lpstr>
      <vt:lpstr>General Revisions</vt:lpstr>
      <vt:lpstr>General Revisions  Continued </vt:lpstr>
      <vt:lpstr>PowerPoint Presentation</vt:lpstr>
      <vt:lpstr>9% Scoring      New Construction </vt:lpstr>
      <vt:lpstr>Clarifications </vt:lpstr>
      <vt:lpstr>Timeline</vt:lpstr>
      <vt:lpstr>Future Evaluation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INCOME HOUSING TAX CREDIT QUALIFIED ALLOCATION PLAN (QAP) FOCUS GROUP</dc:title>
  <dc:creator>Sheree Bouchee</dc:creator>
  <cp:lastModifiedBy>Linda Jensen</cp:lastModifiedBy>
  <cp:revision>766</cp:revision>
  <cp:lastPrinted>2021-08-16T19:58:57Z</cp:lastPrinted>
  <dcterms:modified xsi:type="dcterms:W3CDTF">2023-08-29T15:09:48Z</dcterms:modified>
</cp:coreProperties>
</file>