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notesMasterIdLst>
    <p:notesMasterId r:id="rId41"/>
  </p:notesMasterIdLst>
  <p:sldIdLst>
    <p:sldId id="256" r:id="rId6"/>
    <p:sldId id="258" r:id="rId7"/>
    <p:sldId id="447" r:id="rId8"/>
    <p:sldId id="295" r:id="rId9"/>
    <p:sldId id="446" r:id="rId10"/>
    <p:sldId id="443" r:id="rId11"/>
    <p:sldId id="259" r:id="rId12"/>
    <p:sldId id="260" r:id="rId13"/>
    <p:sldId id="261" r:id="rId14"/>
    <p:sldId id="432" r:id="rId15"/>
    <p:sldId id="268" r:id="rId16"/>
    <p:sldId id="436" r:id="rId17"/>
    <p:sldId id="437" r:id="rId18"/>
    <p:sldId id="449" r:id="rId19"/>
    <p:sldId id="345" r:id="rId20"/>
    <p:sldId id="270" r:id="rId21"/>
    <p:sldId id="448" r:id="rId22"/>
    <p:sldId id="440" r:id="rId23"/>
    <p:sldId id="438" r:id="rId24"/>
    <p:sldId id="439" r:id="rId25"/>
    <p:sldId id="450" r:id="rId26"/>
    <p:sldId id="435" r:id="rId27"/>
    <p:sldId id="452" r:id="rId28"/>
    <p:sldId id="453" r:id="rId29"/>
    <p:sldId id="454" r:id="rId30"/>
    <p:sldId id="455" r:id="rId31"/>
    <p:sldId id="456" r:id="rId32"/>
    <p:sldId id="457" r:id="rId33"/>
    <p:sldId id="458" r:id="rId34"/>
    <p:sldId id="459" r:id="rId35"/>
    <p:sldId id="460" r:id="rId36"/>
    <p:sldId id="461" r:id="rId37"/>
    <p:sldId id="462" r:id="rId38"/>
    <p:sldId id="463" r:id="rId39"/>
    <p:sldId id="464" r:id="rId40"/>
  </p:sldIdLst>
  <p:sldSz cx="18288000" cy="10287000"/>
  <p:notesSz cx="6858000" cy="9144000"/>
  <p:embeddedFontLst>
    <p:embeddedFont>
      <p:font typeface="Arimo" panose="020B0604020202020204" pitchFamily="34" charset="0"/>
      <p:regular r:id="rId42"/>
    </p:embeddedFont>
    <p:embeddedFont>
      <p:font typeface="Arimo Bold" panose="020B0704020202020204" pitchFamily="34" charset="0"/>
      <p:regular r:id="rId43"/>
      <p:bold r:id="rId44"/>
    </p:embeddedFon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Open Sans" panose="020B0606030504020204" pitchFamily="34" charset="0"/>
      <p:regular r:id="rId51"/>
      <p:bold r:id="rId52"/>
      <p:italic r:id="rId53"/>
      <p:boldItalic r:id="rId54"/>
    </p:embeddedFont>
    <p:embeddedFont>
      <p:font typeface="Open Sans Light" panose="020F0302020204030204" pitchFamily="34" charset="0"/>
      <p:regular r:id="rId55"/>
      <p:italic r:id="rId56"/>
    </p:embeddedFont>
    <p:embeddedFont>
      <p:font typeface="Open Sauce" pitchFamily="2" charset="77"/>
      <p:regular r:id="rId57"/>
    </p:embeddedFont>
    <p:embeddedFont>
      <p:font typeface="Open Sauce Bold" pitchFamily="2" charset="77"/>
      <p:regular r:id="rId58"/>
      <p:bold r:id="rId59"/>
    </p:embeddedFont>
    <p:embeddedFont>
      <p:font typeface="Open Sauce Bold Italics" pitchFamily="2" charset="77"/>
      <p:regular r:id="rId60"/>
      <p:bold r:id="rId61"/>
      <p:italic r:id="rId62"/>
      <p:boldItalic r:id="rId63"/>
    </p:embeddedFont>
    <p:embeddedFont>
      <p:font typeface="Open Sauce SemiBold" pitchFamily="2" charset="77"/>
      <p:regular r:id="rId64"/>
      <p:bold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B4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97" autoAdjust="0"/>
    <p:restoredTop sz="81669" autoAdjust="0"/>
  </p:normalViewPr>
  <p:slideViewPr>
    <p:cSldViewPr>
      <p:cViewPr varScale="1">
        <p:scale>
          <a:sx n="62" d="100"/>
          <a:sy n="62" d="100"/>
        </p:scale>
        <p:origin x="1080"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font" Target="fonts/font20.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9.fntdata"/><Relationship Id="rId55" Type="http://schemas.openxmlformats.org/officeDocument/2006/relationships/font" Target="fonts/font1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a Jensen" userId="ab91a1a9-11b9-474c-a715-c774f30cf636" providerId="ADAL" clId="{FF500196-4C49-264C-8FD1-E5E4474DF770}"/>
    <pc:docChg chg="modSld">
      <pc:chgData name="Linda Jensen" userId="ab91a1a9-11b9-474c-a715-c774f30cf636" providerId="ADAL" clId="{FF500196-4C49-264C-8FD1-E5E4474DF770}" dt="2023-08-28T17:37:00.336" v="0" actId="20577"/>
      <pc:docMkLst>
        <pc:docMk/>
      </pc:docMkLst>
      <pc:sldChg chg="modSp mod">
        <pc:chgData name="Linda Jensen" userId="ab91a1a9-11b9-474c-a715-c774f30cf636" providerId="ADAL" clId="{FF500196-4C49-264C-8FD1-E5E4474DF770}" dt="2023-08-28T17:37:00.336" v="0" actId="20577"/>
        <pc:sldMkLst>
          <pc:docMk/>
          <pc:sldMk cId="2671002588" sldId="268"/>
        </pc:sldMkLst>
        <pc:spChg chg="mod">
          <ac:chgData name="Linda Jensen" userId="ab91a1a9-11b9-474c-a715-c774f30cf636" providerId="ADAL" clId="{FF500196-4C49-264C-8FD1-E5E4474DF770}" dt="2023-08-28T17:37:00.336" v="0" actId="20577"/>
          <ac:spMkLst>
            <pc:docMk/>
            <pc:sldMk cId="2671002588" sldId="268"/>
            <ac:spMk id="21" creationId="{CEF14CBB-9FF0-C14E-B135-9EC93ED4AB3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800" b="1" dirty="0"/>
              <a:t>Percent MH</a:t>
            </a:r>
            <a:r>
              <a:rPr lang="en-US" sz="2800" b="1" baseline="0" dirty="0"/>
              <a:t> Park </a:t>
            </a:r>
            <a:r>
              <a:rPr lang="en-US" sz="2800" b="1" dirty="0"/>
              <a:t>Stock</a:t>
            </a:r>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Sheet1!$C$3</c:f>
              <c:strCache>
                <c:ptCount val="1"/>
                <c:pt idx="0">
                  <c:v>Percent MH Stock</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C5E-394C-BF04-0E6AE33D505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C5E-394C-BF04-0E6AE33D5058}"/>
              </c:ext>
            </c:extLst>
          </c:dPt>
          <c:cat>
            <c:strRef>
              <c:f>Sheet1!$B$4:$B$5</c:f>
              <c:strCache>
                <c:ptCount val="2"/>
                <c:pt idx="0">
                  <c:v>Pre-1980</c:v>
                </c:pt>
                <c:pt idx="1">
                  <c:v>1980+</c:v>
                </c:pt>
              </c:strCache>
            </c:strRef>
          </c:cat>
          <c:val>
            <c:numRef>
              <c:f>Sheet1!$C$4:$C$5</c:f>
              <c:numCache>
                <c:formatCode>General</c:formatCode>
                <c:ptCount val="2"/>
                <c:pt idx="0">
                  <c:v>68</c:v>
                </c:pt>
                <c:pt idx="1">
                  <c:v>32</c:v>
                </c:pt>
              </c:numCache>
            </c:numRef>
          </c:val>
          <c:extLst>
            <c:ext xmlns:c16="http://schemas.microsoft.com/office/drawing/2014/chart" uri="{C3380CC4-5D6E-409C-BE32-E72D297353CC}">
              <c16:uniqueId val="{00000004-3C5E-394C-BF04-0E6AE33D505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1"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21E8F5-F432-FC45-BC90-1BD679C823C4}" type="doc">
      <dgm:prSet loTypeId="urn:microsoft.com/office/officeart/2005/8/layout/radial2" loCatId="" qsTypeId="urn:microsoft.com/office/officeart/2005/8/quickstyle/simple1" qsCatId="simple" csTypeId="urn:microsoft.com/office/officeart/2005/8/colors/colorful4" csCatId="colorful" phldr="1"/>
      <dgm:spPr/>
      <dgm:t>
        <a:bodyPr/>
        <a:lstStyle/>
        <a:p>
          <a:endParaRPr lang="en-US"/>
        </a:p>
      </dgm:t>
    </dgm:pt>
    <dgm:pt modelId="{3D2ACA62-E6FF-8848-8AB7-FFF4360EA3A5}" type="pres">
      <dgm:prSet presAssocID="{1121E8F5-F432-FC45-BC90-1BD679C823C4}" presName="composite" presStyleCnt="0">
        <dgm:presLayoutVars>
          <dgm:chMax val="5"/>
          <dgm:dir/>
          <dgm:animLvl val="ctr"/>
          <dgm:resizeHandles val="exact"/>
        </dgm:presLayoutVars>
      </dgm:prSet>
      <dgm:spPr/>
    </dgm:pt>
    <dgm:pt modelId="{19F6E083-2026-0247-9FF8-E2968A32FF36}" type="pres">
      <dgm:prSet presAssocID="{1121E8F5-F432-FC45-BC90-1BD679C823C4}" presName="cycle" presStyleCnt="0"/>
      <dgm:spPr/>
    </dgm:pt>
  </dgm:ptLst>
  <dgm:cxnLst>
    <dgm:cxn modelId="{8F7358F3-1A85-3445-BAA8-F0D3686A5740}" type="presOf" srcId="{1121E8F5-F432-FC45-BC90-1BD679C823C4}" destId="{3D2ACA62-E6FF-8848-8AB7-FFF4360EA3A5}" srcOrd="0" destOrd="0" presId="urn:microsoft.com/office/officeart/2005/8/layout/radial2"/>
    <dgm:cxn modelId="{09772F9A-2705-B346-B253-93AF6593D9CA}" type="presParOf" srcId="{3D2ACA62-E6FF-8848-8AB7-FFF4360EA3A5}" destId="{19F6E083-2026-0247-9FF8-E2968A32FF36}" srcOrd="0"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21E8F5-F432-FC45-BC90-1BD679C823C4}" type="doc">
      <dgm:prSet loTypeId="urn:microsoft.com/office/officeart/2005/8/layout/radial2" loCatId="" qsTypeId="urn:microsoft.com/office/officeart/2005/8/quickstyle/simple1" qsCatId="simple" csTypeId="urn:microsoft.com/office/officeart/2005/8/colors/colorful4" csCatId="colorful" phldr="1"/>
      <dgm:spPr/>
      <dgm:t>
        <a:bodyPr/>
        <a:lstStyle/>
        <a:p>
          <a:endParaRPr lang="en-US"/>
        </a:p>
      </dgm:t>
    </dgm:pt>
    <dgm:pt modelId="{0C139FD6-25DA-0844-A459-9F88356681C7}">
      <dgm:prSet phldrT="[Text]" custT="1"/>
      <dgm:spPr/>
      <dgm:t>
        <a:bodyPr/>
        <a:lstStyle/>
        <a:p>
          <a:r>
            <a:rPr lang="en-US" sz="2400" dirty="0"/>
            <a:t>Retitle as Real Property</a:t>
          </a:r>
        </a:p>
      </dgm:t>
    </dgm:pt>
    <dgm:pt modelId="{C69F56E3-BAE5-8E41-8852-BEDDC9792C9C}" type="parTrans" cxnId="{16B05F7C-2FF4-2142-A578-3F5072D5A275}">
      <dgm:prSet/>
      <dgm:spPr/>
      <dgm:t>
        <a:bodyPr/>
        <a:lstStyle/>
        <a:p>
          <a:endParaRPr lang="en-US"/>
        </a:p>
      </dgm:t>
    </dgm:pt>
    <dgm:pt modelId="{6E1B8C40-830A-C345-8E9F-6009664E493D}" type="sibTrans" cxnId="{16B05F7C-2FF4-2142-A578-3F5072D5A275}">
      <dgm:prSet/>
      <dgm:spPr/>
      <dgm:t>
        <a:bodyPr/>
        <a:lstStyle/>
        <a:p>
          <a:endParaRPr lang="en-US"/>
        </a:p>
      </dgm:t>
    </dgm:pt>
    <dgm:pt modelId="{5C740FBB-FF83-DE47-ABA4-692A60C574B7}">
      <dgm:prSet phldrT="[Text]"/>
      <dgm:spPr/>
      <dgm:t>
        <a:bodyPr/>
        <a:lstStyle/>
        <a:p>
          <a:r>
            <a:rPr lang="en-US" b="1" dirty="0"/>
            <a:t>This can be done in parks is Arizona</a:t>
          </a:r>
          <a:r>
            <a:rPr lang="en-US" dirty="0"/>
            <a:t>. </a:t>
          </a:r>
        </a:p>
      </dgm:t>
    </dgm:pt>
    <dgm:pt modelId="{3657D20F-5AC0-3440-AB87-B8E3C4A47273}" type="parTrans" cxnId="{8BD8B747-9DA0-E149-8D4C-C8BFF651CF3D}">
      <dgm:prSet/>
      <dgm:spPr/>
      <dgm:t>
        <a:bodyPr/>
        <a:lstStyle/>
        <a:p>
          <a:endParaRPr lang="en-US"/>
        </a:p>
      </dgm:t>
    </dgm:pt>
    <dgm:pt modelId="{B3B3AD9A-D008-AE45-99BA-8A4F4838687E}" type="sibTrans" cxnId="{8BD8B747-9DA0-E149-8D4C-C8BFF651CF3D}">
      <dgm:prSet/>
      <dgm:spPr/>
      <dgm:t>
        <a:bodyPr/>
        <a:lstStyle/>
        <a:p>
          <a:endParaRPr lang="en-US"/>
        </a:p>
      </dgm:t>
    </dgm:pt>
    <dgm:pt modelId="{341CE7FF-5C2B-8D43-BF3B-D7BBAB01CEB1}">
      <dgm:prSet phldrT="[Text]"/>
      <dgm:spPr/>
      <dgm:t>
        <a:bodyPr/>
        <a:lstStyle/>
        <a:p>
          <a:r>
            <a:rPr lang="en-US" dirty="0"/>
            <a:t>Appreciates and depreciates similarly to site-built</a:t>
          </a:r>
        </a:p>
      </dgm:t>
    </dgm:pt>
    <dgm:pt modelId="{9FF1A7E1-FA51-1544-AF8E-5DF23E3FE9F0}" type="parTrans" cxnId="{0680EDCC-3CB2-2C4F-BB05-D28223E606BB}">
      <dgm:prSet/>
      <dgm:spPr/>
      <dgm:t>
        <a:bodyPr/>
        <a:lstStyle/>
        <a:p>
          <a:endParaRPr lang="en-US"/>
        </a:p>
      </dgm:t>
    </dgm:pt>
    <dgm:pt modelId="{3EACEF9F-C8D0-F84C-92E0-1562AD29EAB0}" type="sibTrans" cxnId="{0680EDCC-3CB2-2C4F-BB05-D28223E606BB}">
      <dgm:prSet/>
      <dgm:spPr/>
      <dgm:t>
        <a:bodyPr/>
        <a:lstStyle/>
        <a:p>
          <a:endParaRPr lang="en-US"/>
        </a:p>
      </dgm:t>
    </dgm:pt>
    <dgm:pt modelId="{775DA507-5401-D94E-B1A5-EC10334B56E2}">
      <dgm:prSet phldrT="[Text]" custT="1"/>
      <dgm:spPr/>
      <dgm:t>
        <a:bodyPr/>
        <a:lstStyle/>
        <a:p>
          <a:r>
            <a:rPr lang="en-US" sz="2400" dirty="0"/>
            <a:t>Co-op / ROC</a:t>
          </a:r>
        </a:p>
      </dgm:t>
    </dgm:pt>
    <dgm:pt modelId="{A622EB4F-431F-6843-A0EF-5BB467F07273}" type="parTrans" cxnId="{B031C00C-1B5F-C145-9A8C-1A39065E9C4C}">
      <dgm:prSet/>
      <dgm:spPr/>
      <dgm:t>
        <a:bodyPr/>
        <a:lstStyle/>
        <a:p>
          <a:endParaRPr lang="en-US"/>
        </a:p>
      </dgm:t>
    </dgm:pt>
    <dgm:pt modelId="{72E9BE75-4A9B-FE42-A59B-E6FED54E3F82}" type="sibTrans" cxnId="{B031C00C-1B5F-C145-9A8C-1A39065E9C4C}">
      <dgm:prSet/>
      <dgm:spPr/>
      <dgm:t>
        <a:bodyPr/>
        <a:lstStyle/>
        <a:p>
          <a:endParaRPr lang="en-US"/>
        </a:p>
      </dgm:t>
    </dgm:pt>
    <dgm:pt modelId="{E26E8DA9-CC8E-7244-B4FE-EAC0387B3FFB}">
      <dgm:prSet phldrT="[Text]"/>
      <dgm:spPr/>
      <dgm:t>
        <a:bodyPr/>
        <a:lstStyle/>
        <a:p>
          <a:r>
            <a:rPr lang="en-US" dirty="0"/>
            <a:t>Only three in Pima County</a:t>
          </a:r>
        </a:p>
      </dgm:t>
    </dgm:pt>
    <dgm:pt modelId="{2C8DBB04-CD76-7946-A48F-55A3E6E93D18}" type="parTrans" cxnId="{5BA553E8-CBFE-704B-B996-7D424BFEC8E1}">
      <dgm:prSet/>
      <dgm:spPr/>
      <dgm:t>
        <a:bodyPr/>
        <a:lstStyle/>
        <a:p>
          <a:endParaRPr lang="en-US"/>
        </a:p>
      </dgm:t>
    </dgm:pt>
    <dgm:pt modelId="{D154600F-E4E7-834F-B58A-F2BB002FC487}" type="sibTrans" cxnId="{5BA553E8-CBFE-704B-B996-7D424BFEC8E1}">
      <dgm:prSet/>
      <dgm:spPr/>
      <dgm:t>
        <a:bodyPr/>
        <a:lstStyle/>
        <a:p>
          <a:endParaRPr lang="en-US"/>
        </a:p>
      </dgm:t>
    </dgm:pt>
    <dgm:pt modelId="{8A30B010-DAAE-3D46-A021-5E553450FB0F}">
      <dgm:prSet phldrT="[Text]" custT="1"/>
      <dgm:spPr/>
      <dgm:t>
        <a:bodyPr/>
        <a:lstStyle/>
        <a:p>
          <a:r>
            <a:rPr lang="en-US" sz="2400" dirty="0"/>
            <a:t>“Mission-Based” Ownership</a:t>
          </a:r>
        </a:p>
      </dgm:t>
    </dgm:pt>
    <dgm:pt modelId="{ACB39700-34F0-AF40-9C0F-89007F008DD4}" type="parTrans" cxnId="{C9C13B5B-463B-A743-989A-BC5E4F509251}">
      <dgm:prSet/>
      <dgm:spPr/>
      <dgm:t>
        <a:bodyPr/>
        <a:lstStyle/>
        <a:p>
          <a:endParaRPr lang="en-US"/>
        </a:p>
      </dgm:t>
    </dgm:pt>
    <dgm:pt modelId="{8BEC7FFE-8D44-C44B-B2DB-3E0048885AAE}" type="sibTrans" cxnId="{C9C13B5B-463B-A743-989A-BC5E4F509251}">
      <dgm:prSet/>
      <dgm:spPr/>
      <dgm:t>
        <a:bodyPr/>
        <a:lstStyle/>
        <a:p>
          <a:endParaRPr lang="en-US"/>
        </a:p>
      </dgm:t>
    </dgm:pt>
    <dgm:pt modelId="{FE2CB86A-CAC8-1041-B69B-02EAD1D46A00}">
      <dgm:prSet phldrT="[Text]"/>
      <dgm:spPr/>
      <dgm:t>
        <a:bodyPr/>
        <a:lstStyle/>
        <a:p>
          <a:r>
            <a:rPr lang="en-US" dirty="0"/>
            <a:t>Non-Profits </a:t>
          </a:r>
        </a:p>
      </dgm:t>
    </dgm:pt>
    <dgm:pt modelId="{3E2EFDD8-2799-7E4A-8E24-660AF466444C}" type="parTrans" cxnId="{4B8B2B7F-6E1A-AE4F-B73D-9B9EE0252415}">
      <dgm:prSet/>
      <dgm:spPr/>
      <dgm:t>
        <a:bodyPr/>
        <a:lstStyle/>
        <a:p>
          <a:endParaRPr lang="en-US"/>
        </a:p>
      </dgm:t>
    </dgm:pt>
    <dgm:pt modelId="{C9B5BCE0-E6F2-7547-9D8B-30FE75A32DA7}" type="sibTrans" cxnId="{4B8B2B7F-6E1A-AE4F-B73D-9B9EE0252415}">
      <dgm:prSet/>
      <dgm:spPr/>
      <dgm:t>
        <a:bodyPr/>
        <a:lstStyle/>
        <a:p>
          <a:endParaRPr lang="en-US"/>
        </a:p>
      </dgm:t>
    </dgm:pt>
    <dgm:pt modelId="{3B87AEAC-15DA-6F4A-98FA-0EC5A4D9529C}">
      <dgm:prSet phldrT="[Text]"/>
      <dgm:spPr/>
      <dgm:t>
        <a:bodyPr/>
        <a:lstStyle/>
        <a:p>
          <a:r>
            <a:rPr lang="en-US" dirty="0"/>
            <a:t>Land Trusts </a:t>
          </a:r>
        </a:p>
      </dgm:t>
    </dgm:pt>
    <dgm:pt modelId="{7259A2D3-1985-1E4F-BBCD-BA9C6E4E74EE}" type="parTrans" cxnId="{66E2A426-9E26-9B44-9B05-55DFAB248D82}">
      <dgm:prSet/>
      <dgm:spPr/>
      <dgm:t>
        <a:bodyPr/>
        <a:lstStyle/>
        <a:p>
          <a:endParaRPr lang="en-US"/>
        </a:p>
      </dgm:t>
    </dgm:pt>
    <dgm:pt modelId="{72988209-A38E-4842-B10C-0F18B5681051}" type="sibTrans" cxnId="{66E2A426-9E26-9B44-9B05-55DFAB248D82}">
      <dgm:prSet/>
      <dgm:spPr/>
      <dgm:t>
        <a:bodyPr/>
        <a:lstStyle/>
        <a:p>
          <a:endParaRPr lang="en-US"/>
        </a:p>
      </dgm:t>
    </dgm:pt>
    <dgm:pt modelId="{3582FDF4-C8B0-C142-BF4A-64F0D43C4FAF}">
      <dgm:prSet phldrT="[Text]"/>
      <dgm:spPr/>
      <dgm:t>
        <a:bodyPr/>
        <a:lstStyle/>
        <a:p>
          <a:r>
            <a:rPr lang="en-US" dirty="0"/>
            <a:t>Cities, Counties, Other Government Agencies</a:t>
          </a:r>
        </a:p>
      </dgm:t>
    </dgm:pt>
    <dgm:pt modelId="{633F9A14-ED19-4D46-9A76-0AE199DE7135}" type="parTrans" cxnId="{623FB424-6BC5-3C43-B679-6D2E7F2ADF38}">
      <dgm:prSet/>
      <dgm:spPr/>
      <dgm:t>
        <a:bodyPr/>
        <a:lstStyle/>
        <a:p>
          <a:endParaRPr lang="en-US"/>
        </a:p>
      </dgm:t>
    </dgm:pt>
    <dgm:pt modelId="{A2E1085B-EEB4-1C4B-8C83-A04ABB859165}" type="sibTrans" cxnId="{623FB424-6BC5-3C43-B679-6D2E7F2ADF38}">
      <dgm:prSet/>
      <dgm:spPr/>
      <dgm:t>
        <a:bodyPr/>
        <a:lstStyle/>
        <a:p>
          <a:endParaRPr lang="en-US"/>
        </a:p>
      </dgm:t>
    </dgm:pt>
    <dgm:pt modelId="{56984DDB-E0E4-C74E-BDED-E4E0847AA4A5}">
      <dgm:prSet phldrT="[Text]"/>
      <dgm:spPr/>
      <dgm:t>
        <a:bodyPr/>
        <a:lstStyle/>
        <a:p>
          <a:r>
            <a:rPr lang="en-US" dirty="0"/>
            <a:t>Long-Term Leases</a:t>
          </a:r>
        </a:p>
      </dgm:t>
    </dgm:pt>
    <dgm:pt modelId="{4CE0F06B-0CCE-E147-8D6E-A6AE624E6681}" type="parTrans" cxnId="{9982F825-516F-EE49-86A1-EF4BDC07C630}">
      <dgm:prSet/>
      <dgm:spPr/>
      <dgm:t>
        <a:bodyPr/>
        <a:lstStyle/>
        <a:p>
          <a:endParaRPr lang="en-US"/>
        </a:p>
      </dgm:t>
    </dgm:pt>
    <dgm:pt modelId="{7309423F-B931-D84F-8856-B163A37313D0}" type="sibTrans" cxnId="{9982F825-516F-EE49-86A1-EF4BDC07C630}">
      <dgm:prSet/>
      <dgm:spPr/>
      <dgm:t>
        <a:bodyPr/>
        <a:lstStyle/>
        <a:p>
          <a:endParaRPr lang="en-US"/>
        </a:p>
      </dgm:t>
    </dgm:pt>
    <dgm:pt modelId="{3D2ACA62-E6FF-8848-8AB7-FFF4360EA3A5}" type="pres">
      <dgm:prSet presAssocID="{1121E8F5-F432-FC45-BC90-1BD679C823C4}" presName="composite" presStyleCnt="0">
        <dgm:presLayoutVars>
          <dgm:chMax val="5"/>
          <dgm:dir/>
          <dgm:animLvl val="ctr"/>
          <dgm:resizeHandles val="exact"/>
        </dgm:presLayoutVars>
      </dgm:prSet>
      <dgm:spPr/>
    </dgm:pt>
    <dgm:pt modelId="{19F6E083-2026-0247-9FF8-E2968A32FF36}" type="pres">
      <dgm:prSet presAssocID="{1121E8F5-F432-FC45-BC90-1BD679C823C4}" presName="cycle" presStyleCnt="0"/>
      <dgm:spPr/>
    </dgm:pt>
    <dgm:pt modelId="{E771643F-59B0-1441-913A-0CDCC696C0AE}" type="pres">
      <dgm:prSet presAssocID="{1121E8F5-F432-FC45-BC90-1BD679C823C4}" presName="centerShape" presStyleCnt="0"/>
      <dgm:spPr/>
    </dgm:pt>
    <dgm:pt modelId="{C6BE35AC-3459-7343-B341-F1328787E934}" type="pres">
      <dgm:prSet presAssocID="{1121E8F5-F432-FC45-BC90-1BD679C823C4}" presName="connSite" presStyleLbl="node1" presStyleIdx="0" presStyleCnt="4"/>
      <dgm:spPr/>
    </dgm:pt>
    <dgm:pt modelId="{7606373C-C4AC-C34F-B8E7-DAF993B1B396}" type="pres">
      <dgm:prSet presAssocID="{1121E8F5-F432-FC45-BC90-1BD679C823C4}" presName="visible" presStyleLbl="node1" presStyleIdx="0" presStyleCnt="4"/>
      <dgm:spPr/>
    </dgm:pt>
    <dgm:pt modelId="{F6A44994-4C97-1D49-B8C6-D4EF6C41AF72}" type="pres">
      <dgm:prSet presAssocID="{C69F56E3-BAE5-8E41-8852-BEDDC9792C9C}" presName="Name25" presStyleLbl="parChTrans1D1" presStyleIdx="0" presStyleCnt="3"/>
      <dgm:spPr/>
    </dgm:pt>
    <dgm:pt modelId="{A06ACE4C-0E6F-0D4B-BB6A-FC3E963F5F0C}" type="pres">
      <dgm:prSet presAssocID="{0C139FD6-25DA-0844-A459-9F88356681C7}" presName="node" presStyleCnt="0"/>
      <dgm:spPr/>
    </dgm:pt>
    <dgm:pt modelId="{9D5D8909-E5C0-6841-AFBD-EA454392EE16}" type="pres">
      <dgm:prSet presAssocID="{0C139FD6-25DA-0844-A459-9F88356681C7}" presName="parentNode" presStyleLbl="node1" presStyleIdx="1" presStyleCnt="4" custScaleX="103869" custScaleY="103869" custLinFactX="48533" custLinFactNeighborX="100000" custLinFactNeighborY="7829">
        <dgm:presLayoutVars>
          <dgm:chMax val="1"/>
          <dgm:bulletEnabled val="1"/>
        </dgm:presLayoutVars>
      </dgm:prSet>
      <dgm:spPr/>
    </dgm:pt>
    <dgm:pt modelId="{A03AB92D-42CE-0342-AA25-0DEF4231C2FE}" type="pres">
      <dgm:prSet presAssocID="{0C139FD6-25DA-0844-A459-9F88356681C7}" presName="childNode" presStyleLbl="revTx" presStyleIdx="0" presStyleCnt="3">
        <dgm:presLayoutVars>
          <dgm:bulletEnabled val="1"/>
        </dgm:presLayoutVars>
      </dgm:prSet>
      <dgm:spPr/>
    </dgm:pt>
    <dgm:pt modelId="{37AF7D3F-02EE-9C4F-9B38-A5A9C4571367}" type="pres">
      <dgm:prSet presAssocID="{A622EB4F-431F-6843-A0EF-5BB467F07273}" presName="Name25" presStyleLbl="parChTrans1D1" presStyleIdx="1" presStyleCnt="3"/>
      <dgm:spPr/>
    </dgm:pt>
    <dgm:pt modelId="{B6A7AED9-4546-B64E-AEB6-12B0BE8F500B}" type="pres">
      <dgm:prSet presAssocID="{775DA507-5401-D94E-B1A5-EC10334B56E2}" presName="node" presStyleCnt="0"/>
      <dgm:spPr/>
    </dgm:pt>
    <dgm:pt modelId="{AD1FF361-E215-1340-8CD5-7EA1EA616927}" type="pres">
      <dgm:prSet presAssocID="{775DA507-5401-D94E-B1A5-EC10334B56E2}" presName="parentNode" presStyleLbl="node1" presStyleIdx="2" presStyleCnt="4" custScaleX="104998" custScaleY="104997">
        <dgm:presLayoutVars>
          <dgm:chMax val="1"/>
          <dgm:bulletEnabled val="1"/>
        </dgm:presLayoutVars>
      </dgm:prSet>
      <dgm:spPr/>
    </dgm:pt>
    <dgm:pt modelId="{162D814E-1BB0-9D40-B1CD-A86CD4A3F2F5}" type="pres">
      <dgm:prSet presAssocID="{775DA507-5401-D94E-B1A5-EC10334B56E2}" presName="childNode" presStyleLbl="revTx" presStyleIdx="1" presStyleCnt="3">
        <dgm:presLayoutVars>
          <dgm:bulletEnabled val="1"/>
        </dgm:presLayoutVars>
      </dgm:prSet>
      <dgm:spPr/>
    </dgm:pt>
    <dgm:pt modelId="{94BCD492-FEA4-4143-B29E-45D01F5B0C33}" type="pres">
      <dgm:prSet presAssocID="{ACB39700-34F0-AF40-9C0F-89007F008DD4}" presName="Name25" presStyleLbl="parChTrans1D1" presStyleIdx="2" presStyleCnt="3"/>
      <dgm:spPr/>
    </dgm:pt>
    <dgm:pt modelId="{38C98DFE-7FC7-074F-8CAA-DFE8D97DA793}" type="pres">
      <dgm:prSet presAssocID="{8A30B010-DAAE-3D46-A021-5E553450FB0F}" presName="node" presStyleCnt="0"/>
      <dgm:spPr/>
    </dgm:pt>
    <dgm:pt modelId="{D1A3497E-EEB6-0440-93E0-D763C3D465DF}" type="pres">
      <dgm:prSet presAssocID="{8A30B010-DAAE-3D46-A021-5E553450FB0F}" presName="parentNode" presStyleLbl="node1" presStyleIdx="3" presStyleCnt="4" custScaleX="105638" custScaleY="105638" custLinFactX="53594" custLinFactNeighborX="100000" custLinFactNeighborY="-9174">
        <dgm:presLayoutVars>
          <dgm:chMax val="1"/>
          <dgm:bulletEnabled val="1"/>
        </dgm:presLayoutVars>
      </dgm:prSet>
      <dgm:spPr/>
    </dgm:pt>
    <dgm:pt modelId="{4A0C9104-0BE1-584F-9222-C0EC1D6B7CE8}" type="pres">
      <dgm:prSet presAssocID="{8A30B010-DAAE-3D46-A021-5E553450FB0F}" presName="childNode" presStyleLbl="revTx" presStyleIdx="2" presStyleCnt="3">
        <dgm:presLayoutVars>
          <dgm:bulletEnabled val="1"/>
        </dgm:presLayoutVars>
      </dgm:prSet>
      <dgm:spPr/>
    </dgm:pt>
  </dgm:ptLst>
  <dgm:cxnLst>
    <dgm:cxn modelId="{697E8506-8DD9-7641-BBE9-CA0FD8F6176D}" type="presOf" srcId="{A622EB4F-431F-6843-A0EF-5BB467F07273}" destId="{37AF7D3F-02EE-9C4F-9B38-A5A9C4571367}" srcOrd="0" destOrd="0" presId="urn:microsoft.com/office/officeart/2005/8/layout/radial2"/>
    <dgm:cxn modelId="{B031C00C-1B5F-C145-9A8C-1A39065E9C4C}" srcId="{1121E8F5-F432-FC45-BC90-1BD679C823C4}" destId="{775DA507-5401-D94E-B1A5-EC10334B56E2}" srcOrd="1" destOrd="0" parTransId="{A622EB4F-431F-6843-A0EF-5BB467F07273}" sibTransId="{72E9BE75-4A9B-FE42-A59B-E6FED54E3F82}"/>
    <dgm:cxn modelId="{8BC54010-DE9C-1E44-80DE-80808BCA9B58}" type="presOf" srcId="{5C740FBB-FF83-DE47-ABA4-692A60C574B7}" destId="{A03AB92D-42CE-0342-AA25-0DEF4231C2FE}" srcOrd="0" destOrd="1" presId="urn:microsoft.com/office/officeart/2005/8/layout/radial2"/>
    <dgm:cxn modelId="{623FB424-6BC5-3C43-B679-6D2E7F2ADF38}" srcId="{8A30B010-DAAE-3D46-A021-5E553450FB0F}" destId="{3582FDF4-C8B0-C142-BF4A-64F0D43C4FAF}" srcOrd="2" destOrd="0" parTransId="{633F9A14-ED19-4D46-9A76-0AE199DE7135}" sibTransId="{A2E1085B-EEB4-1C4B-8C83-A04ABB859165}"/>
    <dgm:cxn modelId="{9982F825-516F-EE49-86A1-EF4BDC07C630}" srcId="{0C139FD6-25DA-0844-A459-9F88356681C7}" destId="{56984DDB-E0E4-C74E-BDED-E4E0847AA4A5}" srcOrd="0" destOrd="0" parTransId="{4CE0F06B-0CCE-E147-8D6E-A6AE624E6681}" sibTransId="{7309423F-B931-D84F-8856-B163A37313D0}"/>
    <dgm:cxn modelId="{66E2A426-9E26-9B44-9B05-55DFAB248D82}" srcId="{8A30B010-DAAE-3D46-A021-5E553450FB0F}" destId="{3B87AEAC-15DA-6F4A-98FA-0EC5A4D9529C}" srcOrd="1" destOrd="0" parTransId="{7259A2D3-1985-1E4F-BBCD-BA9C6E4E74EE}" sibTransId="{72988209-A38E-4842-B10C-0F18B5681051}"/>
    <dgm:cxn modelId="{59E91C29-6574-2F4F-8A93-17E165D1D3BA}" type="presOf" srcId="{C69F56E3-BAE5-8E41-8852-BEDDC9792C9C}" destId="{F6A44994-4C97-1D49-B8C6-D4EF6C41AF72}" srcOrd="0" destOrd="0" presId="urn:microsoft.com/office/officeart/2005/8/layout/radial2"/>
    <dgm:cxn modelId="{2F86D639-92FA-074A-8918-C0297D6BD7EF}" type="presOf" srcId="{E26E8DA9-CC8E-7244-B4FE-EAC0387B3FFB}" destId="{162D814E-1BB0-9D40-B1CD-A86CD4A3F2F5}" srcOrd="0" destOrd="0" presId="urn:microsoft.com/office/officeart/2005/8/layout/radial2"/>
    <dgm:cxn modelId="{6875A83B-0F87-B145-8096-4E7E40E0B58F}" type="presOf" srcId="{0C139FD6-25DA-0844-A459-9F88356681C7}" destId="{9D5D8909-E5C0-6841-AFBD-EA454392EE16}" srcOrd="0" destOrd="0" presId="urn:microsoft.com/office/officeart/2005/8/layout/radial2"/>
    <dgm:cxn modelId="{8BD8B747-9DA0-E149-8D4C-C8BFF651CF3D}" srcId="{0C139FD6-25DA-0844-A459-9F88356681C7}" destId="{5C740FBB-FF83-DE47-ABA4-692A60C574B7}" srcOrd="1" destOrd="0" parTransId="{3657D20F-5AC0-3440-AB87-B8E3C4A47273}" sibTransId="{B3B3AD9A-D008-AE45-99BA-8A4F4838687E}"/>
    <dgm:cxn modelId="{9A67E448-7654-DE44-A241-58929390EF74}" type="presOf" srcId="{775DA507-5401-D94E-B1A5-EC10334B56E2}" destId="{AD1FF361-E215-1340-8CD5-7EA1EA616927}" srcOrd="0" destOrd="0" presId="urn:microsoft.com/office/officeart/2005/8/layout/radial2"/>
    <dgm:cxn modelId="{C9C13B5B-463B-A743-989A-BC5E4F509251}" srcId="{1121E8F5-F432-FC45-BC90-1BD679C823C4}" destId="{8A30B010-DAAE-3D46-A021-5E553450FB0F}" srcOrd="2" destOrd="0" parTransId="{ACB39700-34F0-AF40-9C0F-89007F008DD4}" sibTransId="{8BEC7FFE-8D44-C44B-B2DB-3E0048885AAE}"/>
    <dgm:cxn modelId="{305DD574-9152-AF4C-9E9B-AE248F021AE1}" type="presOf" srcId="{3B87AEAC-15DA-6F4A-98FA-0EC5A4D9529C}" destId="{4A0C9104-0BE1-584F-9222-C0EC1D6B7CE8}" srcOrd="0" destOrd="1" presId="urn:microsoft.com/office/officeart/2005/8/layout/radial2"/>
    <dgm:cxn modelId="{9066C977-4A0B-854E-BDD0-4010DF52D12B}" type="presOf" srcId="{ACB39700-34F0-AF40-9C0F-89007F008DD4}" destId="{94BCD492-FEA4-4143-B29E-45D01F5B0C33}" srcOrd="0" destOrd="0" presId="urn:microsoft.com/office/officeart/2005/8/layout/radial2"/>
    <dgm:cxn modelId="{16B05F7C-2FF4-2142-A578-3F5072D5A275}" srcId="{1121E8F5-F432-FC45-BC90-1BD679C823C4}" destId="{0C139FD6-25DA-0844-A459-9F88356681C7}" srcOrd="0" destOrd="0" parTransId="{C69F56E3-BAE5-8E41-8852-BEDDC9792C9C}" sibTransId="{6E1B8C40-830A-C345-8E9F-6009664E493D}"/>
    <dgm:cxn modelId="{4B8B2B7F-6E1A-AE4F-B73D-9B9EE0252415}" srcId="{8A30B010-DAAE-3D46-A021-5E553450FB0F}" destId="{FE2CB86A-CAC8-1041-B69B-02EAD1D46A00}" srcOrd="0" destOrd="0" parTransId="{3E2EFDD8-2799-7E4A-8E24-660AF466444C}" sibTransId="{C9B5BCE0-E6F2-7547-9D8B-30FE75A32DA7}"/>
    <dgm:cxn modelId="{6956078C-0749-1B44-811E-385078EA42BA}" type="presOf" srcId="{FE2CB86A-CAC8-1041-B69B-02EAD1D46A00}" destId="{4A0C9104-0BE1-584F-9222-C0EC1D6B7CE8}" srcOrd="0" destOrd="0" presId="urn:microsoft.com/office/officeart/2005/8/layout/radial2"/>
    <dgm:cxn modelId="{0680EDCC-3CB2-2C4F-BB05-D28223E606BB}" srcId="{0C139FD6-25DA-0844-A459-9F88356681C7}" destId="{341CE7FF-5C2B-8D43-BF3B-D7BBAB01CEB1}" srcOrd="2" destOrd="0" parTransId="{9FF1A7E1-FA51-1544-AF8E-5DF23E3FE9F0}" sibTransId="{3EACEF9F-C8D0-F84C-92E0-1562AD29EAB0}"/>
    <dgm:cxn modelId="{D39A97CD-2439-9D4C-BB4F-C2E717FDA959}" type="presOf" srcId="{56984DDB-E0E4-C74E-BDED-E4E0847AA4A5}" destId="{A03AB92D-42CE-0342-AA25-0DEF4231C2FE}" srcOrd="0" destOrd="0" presId="urn:microsoft.com/office/officeart/2005/8/layout/radial2"/>
    <dgm:cxn modelId="{1F14A2E1-0353-694F-8B72-29BD71121387}" type="presOf" srcId="{8A30B010-DAAE-3D46-A021-5E553450FB0F}" destId="{D1A3497E-EEB6-0440-93E0-D763C3D465DF}" srcOrd="0" destOrd="0" presId="urn:microsoft.com/office/officeart/2005/8/layout/radial2"/>
    <dgm:cxn modelId="{90ADA4E5-0EDE-3E44-8A6B-3FBF2E9A3EF0}" type="presOf" srcId="{3582FDF4-C8B0-C142-BF4A-64F0D43C4FAF}" destId="{4A0C9104-0BE1-584F-9222-C0EC1D6B7CE8}" srcOrd="0" destOrd="2" presId="urn:microsoft.com/office/officeart/2005/8/layout/radial2"/>
    <dgm:cxn modelId="{5BA553E8-CBFE-704B-B996-7D424BFEC8E1}" srcId="{775DA507-5401-D94E-B1A5-EC10334B56E2}" destId="{E26E8DA9-CC8E-7244-B4FE-EAC0387B3FFB}" srcOrd="0" destOrd="0" parTransId="{2C8DBB04-CD76-7946-A48F-55A3E6E93D18}" sibTransId="{D154600F-E4E7-834F-B58A-F2BB002FC487}"/>
    <dgm:cxn modelId="{8F7358F3-1A85-3445-BAA8-F0D3686A5740}" type="presOf" srcId="{1121E8F5-F432-FC45-BC90-1BD679C823C4}" destId="{3D2ACA62-E6FF-8848-8AB7-FFF4360EA3A5}" srcOrd="0" destOrd="0" presId="urn:microsoft.com/office/officeart/2005/8/layout/radial2"/>
    <dgm:cxn modelId="{68A52AF5-CE14-7B4A-BD65-13EEAE0CB19E}" type="presOf" srcId="{341CE7FF-5C2B-8D43-BF3B-D7BBAB01CEB1}" destId="{A03AB92D-42CE-0342-AA25-0DEF4231C2FE}" srcOrd="0" destOrd="2" presId="urn:microsoft.com/office/officeart/2005/8/layout/radial2"/>
    <dgm:cxn modelId="{09772F9A-2705-B346-B253-93AF6593D9CA}" type="presParOf" srcId="{3D2ACA62-E6FF-8848-8AB7-FFF4360EA3A5}" destId="{19F6E083-2026-0247-9FF8-E2968A32FF36}" srcOrd="0" destOrd="0" presId="urn:microsoft.com/office/officeart/2005/8/layout/radial2"/>
    <dgm:cxn modelId="{9081F7DB-7D28-1741-8C1C-629E495E1C0C}" type="presParOf" srcId="{19F6E083-2026-0247-9FF8-E2968A32FF36}" destId="{E771643F-59B0-1441-913A-0CDCC696C0AE}" srcOrd="0" destOrd="0" presId="urn:microsoft.com/office/officeart/2005/8/layout/radial2"/>
    <dgm:cxn modelId="{E206445D-407A-2349-9A13-0F1CA334DE25}" type="presParOf" srcId="{E771643F-59B0-1441-913A-0CDCC696C0AE}" destId="{C6BE35AC-3459-7343-B341-F1328787E934}" srcOrd="0" destOrd="0" presId="urn:microsoft.com/office/officeart/2005/8/layout/radial2"/>
    <dgm:cxn modelId="{3227BB75-F0B2-E549-A061-87C4B0C8AA71}" type="presParOf" srcId="{E771643F-59B0-1441-913A-0CDCC696C0AE}" destId="{7606373C-C4AC-C34F-B8E7-DAF993B1B396}" srcOrd="1" destOrd="0" presId="urn:microsoft.com/office/officeart/2005/8/layout/radial2"/>
    <dgm:cxn modelId="{150FFA6D-6B70-AF49-8DF0-5C0965ED5F43}" type="presParOf" srcId="{19F6E083-2026-0247-9FF8-E2968A32FF36}" destId="{F6A44994-4C97-1D49-B8C6-D4EF6C41AF72}" srcOrd="1" destOrd="0" presId="urn:microsoft.com/office/officeart/2005/8/layout/radial2"/>
    <dgm:cxn modelId="{60F3C216-07C9-2147-A566-C908D63662FB}" type="presParOf" srcId="{19F6E083-2026-0247-9FF8-E2968A32FF36}" destId="{A06ACE4C-0E6F-0D4B-BB6A-FC3E963F5F0C}" srcOrd="2" destOrd="0" presId="urn:microsoft.com/office/officeart/2005/8/layout/radial2"/>
    <dgm:cxn modelId="{3F298B76-3662-F545-8A3D-4448A7722802}" type="presParOf" srcId="{A06ACE4C-0E6F-0D4B-BB6A-FC3E963F5F0C}" destId="{9D5D8909-E5C0-6841-AFBD-EA454392EE16}" srcOrd="0" destOrd="0" presId="urn:microsoft.com/office/officeart/2005/8/layout/radial2"/>
    <dgm:cxn modelId="{EA139440-1DF0-4F46-9FE0-58B5EE40FEAB}" type="presParOf" srcId="{A06ACE4C-0E6F-0D4B-BB6A-FC3E963F5F0C}" destId="{A03AB92D-42CE-0342-AA25-0DEF4231C2FE}" srcOrd="1" destOrd="0" presId="urn:microsoft.com/office/officeart/2005/8/layout/radial2"/>
    <dgm:cxn modelId="{7784900E-3175-BC42-B81F-854A371E71D3}" type="presParOf" srcId="{19F6E083-2026-0247-9FF8-E2968A32FF36}" destId="{37AF7D3F-02EE-9C4F-9B38-A5A9C4571367}" srcOrd="3" destOrd="0" presId="urn:microsoft.com/office/officeart/2005/8/layout/radial2"/>
    <dgm:cxn modelId="{3481A21A-5EF9-DB46-8F30-A07E5658296D}" type="presParOf" srcId="{19F6E083-2026-0247-9FF8-E2968A32FF36}" destId="{B6A7AED9-4546-B64E-AEB6-12B0BE8F500B}" srcOrd="4" destOrd="0" presId="urn:microsoft.com/office/officeart/2005/8/layout/radial2"/>
    <dgm:cxn modelId="{2BF95F23-9763-5C42-9EAF-D8B2D827F2F4}" type="presParOf" srcId="{B6A7AED9-4546-B64E-AEB6-12B0BE8F500B}" destId="{AD1FF361-E215-1340-8CD5-7EA1EA616927}" srcOrd="0" destOrd="0" presId="urn:microsoft.com/office/officeart/2005/8/layout/radial2"/>
    <dgm:cxn modelId="{722CC456-3370-E746-8B2E-B14D1FC099B7}" type="presParOf" srcId="{B6A7AED9-4546-B64E-AEB6-12B0BE8F500B}" destId="{162D814E-1BB0-9D40-B1CD-A86CD4A3F2F5}" srcOrd="1" destOrd="0" presId="urn:microsoft.com/office/officeart/2005/8/layout/radial2"/>
    <dgm:cxn modelId="{ADEAE324-0005-E646-8FFE-9EDE97079C30}" type="presParOf" srcId="{19F6E083-2026-0247-9FF8-E2968A32FF36}" destId="{94BCD492-FEA4-4143-B29E-45D01F5B0C33}" srcOrd="5" destOrd="0" presId="urn:microsoft.com/office/officeart/2005/8/layout/radial2"/>
    <dgm:cxn modelId="{04F2321F-87FC-7B41-819E-0102C717BBC2}" type="presParOf" srcId="{19F6E083-2026-0247-9FF8-E2968A32FF36}" destId="{38C98DFE-7FC7-074F-8CAA-DFE8D97DA793}" srcOrd="6" destOrd="0" presId="urn:microsoft.com/office/officeart/2005/8/layout/radial2"/>
    <dgm:cxn modelId="{4CF898F3-80DF-E441-858E-188C1D58D737}" type="presParOf" srcId="{38C98DFE-7FC7-074F-8CAA-DFE8D97DA793}" destId="{D1A3497E-EEB6-0440-93E0-D763C3D465DF}" srcOrd="0" destOrd="0" presId="urn:microsoft.com/office/officeart/2005/8/layout/radial2"/>
    <dgm:cxn modelId="{3F7EB6F9-1017-1045-83EF-F8437571D433}" type="presParOf" srcId="{38C98DFE-7FC7-074F-8CAA-DFE8D97DA793}" destId="{4A0C9104-0BE1-584F-9222-C0EC1D6B7CE8}"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51B5DE-33E7-4F7F-9E4F-9104726AF760}"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3E07651A-F85F-4EBA-923B-AFE9C27D15E5}">
      <dgm:prSet/>
      <dgm:spPr/>
      <dgm:t>
        <a:bodyPr/>
        <a:lstStyle/>
        <a:p>
          <a:r>
            <a:rPr lang="en-US" dirty="0"/>
            <a:t>45,600 communities nationwide</a:t>
          </a:r>
        </a:p>
      </dgm:t>
    </dgm:pt>
    <dgm:pt modelId="{6C19F028-B4E6-4784-80BC-11410432CBD2}" type="parTrans" cxnId="{63D86216-1727-467B-83B1-ED30E82A5DFE}">
      <dgm:prSet/>
      <dgm:spPr/>
      <dgm:t>
        <a:bodyPr/>
        <a:lstStyle/>
        <a:p>
          <a:endParaRPr lang="en-US"/>
        </a:p>
      </dgm:t>
    </dgm:pt>
    <dgm:pt modelId="{8F607CAC-4779-4959-B85E-3810C36E4AA9}" type="sibTrans" cxnId="{63D86216-1727-467B-83B1-ED30E82A5DFE}">
      <dgm:prSet/>
      <dgm:spPr/>
      <dgm:t>
        <a:bodyPr/>
        <a:lstStyle/>
        <a:p>
          <a:endParaRPr lang="en-US"/>
        </a:p>
      </dgm:t>
    </dgm:pt>
    <dgm:pt modelId="{75C43D56-A296-41E1-9D7C-3FD88F26BD61}">
      <dgm:prSet/>
      <dgm:spPr/>
      <dgm:t>
        <a:bodyPr/>
        <a:lstStyle/>
        <a:p>
          <a:r>
            <a:rPr lang="en-US" dirty="0"/>
            <a:t>3M homeowners and renters</a:t>
          </a:r>
        </a:p>
      </dgm:t>
    </dgm:pt>
    <dgm:pt modelId="{9C130BBF-5F93-4349-95E6-D51E1FFDB9BC}" type="parTrans" cxnId="{07A2B4B0-F0D3-47DD-A78E-82C6DF36C990}">
      <dgm:prSet/>
      <dgm:spPr/>
      <dgm:t>
        <a:bodyPr/>
        <a:lstStyle/>
        <a:p>
          <a:endParaRPr lang="en-US"/>
        </a:p>
      </dgm:t>
    </dgm:pt>
    <dgm:pt modelId="{375534D2-192A-43A1-BD25-D098804AA688}" type="sibTrans" cxnId="{07A2B4B0-F0D3-47DD-A78E-82C6DF36C990}">
      <dgm:prSet/>
      <dgm:spPr/>
      <dgm:t>
        <a:bodyPr/>
        <a:lstStyle/>
        <a:p>
          <a:endParaRPr lang="en-US"/>
        </a:p>
      </dgm:t>
    </dgm:pt>
    <dgm:pt modelId="{2B24B148-F43B-428B-8CCE-CF501B476D25}">
      <dgm:prSet/>
      <dgm:spPr/>
      <dgm:t>
        <a:bodyPr/>
        <a:lstStyle/>
        <a:p>
          <a:r>
            <a:rPr lang="en-US" dirty="0"/>
            <a:t>Median incomes half of national median</a:t>
          </a:r>
        </a:p>
      </dgm:t>
    </dgm:pt>
    <dgm:pt modelId="{14FBD06E-2887-404C-8741-C90DB4E7DF92}" type="parTrans" cxnId="{44567CF9-D20F-4886-956B-C66FF7996100}">
      <dgm:prSet/>
      <dgm:spPr/>
      <dgm:t>
        <a:bodyPr/>
        <a:lstStyle/>
        <a:p>
          <a:endParaRPr lang="en-US"/>
        </a:p>
      </dgm:t>
    </dgm:pt>
    <dgm:pt modelId="{790B635F-3170-4C9A-90F7-294E2AAC3D38}" type="sibTrans" cxnId="{44567CF9-D20F-4886-956B-C66FF7996100}">
      <dgm:prSet/>
      <dgm:spPr/>
      <dgm:t>
        <a:bodyPr/>
        <a:lstStyle/>
        <a:p>
          <a:endParaRPr lang="en-US"/>
        </a:p>
      </dgm:t>
    </dgm:pt>
    <dgm:pt modelId="{EA93C274-F18D-4D2C-A9A9-648BE24FF5B1}">
      <dgm:prSet/>
      <dgm:spPr/>
      <dgm:t>
        <a:bodyPr/>
        <a:lstStyle/>
        <a:p>
          <a:r>
            <a:rPr lang="en-US" dirty="0"/>
            <a:t>Detached, modest size factory-built homes in dense neighborhoods</a:t>
          </a:r>
        </a:p>
      </dgm:t>
    </dgm:pt>
    <dgm:pt modelId="{A5E12022-11A2-45B0-9F97-7E179AB72B32}" type="parTrans" cxnId="{9BFDA08E-EC4B-4E8D-9712-470EEADD83E5}">
      <dgm:prSet/>
      <dgm:spPr/>
      <dgm:t>
        <a:bodyPr/>
        <a:lstStyle/>
        <a:p>
          <a:endParaRPr lang="en-US"/>
        </a:p>
      </dgm:t>
    </dgm:pt>
    <dgm:pt modelId="{8BF218D6-173E-469B-B034-0343DD8099DC}" type="sibTrans" cxnId="{9BFDA08E-EC4B-4E8D-9712-470EEADD83E5}">
      <dgm:prSet/>
      <dgm:spPr/>
      <dgm:t>
        <a:bodyPr/>
        <a:lstStyle/>
        <a:p>
          <a:endParaRPr lang="en-US"/>
        </a:p>
      </dgm:t>
    </dgm:pt>
    <dgm:pt modelId="{8B0C1D66-C7AD-4679-84E6-4167B35F2BFC}" type="pres">
      <dgm:prSet presAssocID="{7251B5DE-33E7-4F7F-9E4F-9104726AF760}" presName="matrix" presStyleCnt="0">
        <dgm:presLayoutVars>
          <dgm:chMax val="1"/>
          <dgm:dir/>
          <dgm:resizeHandles val="exact"/>
        </dgm:presLayoutVars>
      </dgm:prSet>
      <dgm:spPr/>
    </dgm:pt>
    <dgm:pt modelId="{1523F26B-9B9E-490E-9216-FADA7F976894}" type="pres">
      <dgm:prSet presAssocID="{7251B5DE-33E7-4F7F-9E4F-9104726AF760}" presName="axisShape" presStyleLbl="bgShp" presStyleIdx="0" presStyleCnt="1"/>
      <dgm:spPr/>
    </dgm:pt>
    <dgm:pt modelId="{26687468-4FF2-4A3C-B34D-CF27D3EF8037}" type="pres">
      <dgm:prSet presAssocID="{7251B5DE-33E7-4F7F-9E4F-9104726AF760}" presName="rect1" presStyleLbl="node1" presStyleIdx="0" presStyleCnt="4">
        <dgm:presLayoutVars>
          <dgm:chMax val="0"/>
          <dgm:chPref val="0"/>
          <dgm:bulletEnabled val="1"/>
        </dgm:presLayoutVars>
      </dgm:prSet>
      <dgm:spPr/>
    </dgm:pt>
    <dgm:pt modelId="{70D6D9BF-D5B9-4234-B28F-763D8618C7A7}" type="pres">
      <dgm:prSet presAssocID="{7251B5DE-33E7-4F7F-9E4F-9104726AF760}" presName="rect2" presStyleLbl="node1" presStyleIdx="1" presStyleCnt="4">
        <dgm:presLayoutVars>
          <dgm:chMax val="0"/>
          <dgm:chPref val="0"/>
          <dgm:bulletEnabled val="1"/>
        </dgm:presLayoutVars>
      </dgm:prSet>
      <dgm:spPr/>
    </dgm:pt>
    <dgm:pt modelId="{7704C77E-E8F0-4B9E-B6C5-FD79DECB8FB4}" type="pres">
      <dgm:prSet presAssocID="{7251B5DE-33E7-4F7F-9E4F-9104726AF760}" presName="rect3" presStyleLbl="node1" presStyleIdx="2" presStyleCnt="4">
        <dgm:presLayoutVars>
          <dgm:chMax val="0"/>
          <dgm:chPref val="0"/>
          <dgm:bulletEnabled val="1"/>
        </dgm:presLayoutVars>
      </dgm:prSet>
      <dgm:spPr/>
    </dgm:pt>
    <dgm:pt modelId="{788852A6-CEE3-4FCC-BBFA-87FCC1B6FE06}" type="pres">
      <dgm:prSet presAssocID="{7251B5DE-33E7-4F7F-9E4F-9104726AF760}" presName="rect4" presStyleLbl="node1" presStyleIdx="3" presStyleCnt="4">
        <dgm:presLayoutVars>
          <dgm:chMax val="0"/>
          <dgm:chPref val="0"/>
          <dgm:bulletEnabled val="1"/>
        </dgm:presLayoutVars>
      </dgm:prSet>
      <dgm:spPr/>
    </dgm:pt>
  </dgm:ptLst>
  <dgm:cxnLst>
    <dgm:cxn modelId="{63D86216-1727-467B-83B1-ED30E82A5DFE}" srcId="{7251B5DE-33E7-4F7F-9E4F-9104726AF760}" destId="{3E07651A-F85F-4EBA-923B-AFE9C27D15E5}" srcOrd="0" destOrd="0" parTransId="{6C19F028-B4E6-4784-80BC-11410432CBD2}" sibTransId="{8F607CAC-4779-4959-B85E-3810C36E4AA9}"/>
    <dgm:cxn modelId="{E532013E-C638-4E0B-8907-ACE9D43EECC8}" type="presOf" srcId="{3E07651A-F85F-4EBA-923B-AFE9C27D15E5}" destId="{26687468-4FF2-4A3C-B34D-CF27D3EF8037}" srcOrd="0" destOrd="0" presId="urn:microsoft.com/office/officeart/2005/8/layout/matrix2"/>
    <dgm:cxn modelId="{253F715C-C380-4562-BC08-97D2764DDACE}" type="presOf" srcId="{EA93C274-F18D-4D2C-A9A9-648BE24FF5B1}" destId="{788852A6-CEE3-4FCC-BBFA-87FCC1B6FE06}" srcOrd="0" destOrd="0" presId="urn:microsoft.com/office/officeart/2005/8/layout/matrix2"/>
    <dgm:cxn modelId="{9BFDA08E-EC4B-4E8D-9712-470EEADD83E5}" srcId="{7251B5DE-33E7-4F7F-9E4F-9104726AF760}" destId="{EA93C274-F18D-4D2C-A9A9-648BE24FF5B1}" srcOrd="3" destOrd="0" parTransId="{A5E12022-11A2-45B0-9F97-7E179AB72B32}" sibTransId="{8BF218D6-173E-469B-B034-0343DD8099DC}"/>
    <dgm:cxn modelId="{C7877998-1BFF-4848-B5B5-ED016D243122}" type="presOf" srcId="{75C43D56-A296-41E1-9D7C-3FD88F26BD61}" destId="{70D6D9BF-D5B9-4234-B28F-763D8618C7A7}" srcOrd="0" destOrd="0" presId="urn:microsoft.com/office/officeart/2005/8/layout/matrix2"/>
    <dgm:cxn modelId="{07A2B4B0-F0D3-47DD-A78E-82C6DF36C990}" srcId="{7251B5DE-33E7-4F7F-9E4F-9104726AF760}" destId="{75C43D56-A296-41E1-9D7C-3FD88F26BD61}" srcOrd="1" destOrd="0" parTransId="{9C130BBF-5F93-4349-95E6-D51E1FFDB9BC}" sibTransId="{375534D2-192A-43A1-BD25-D098804AA688}"/>
    <dgm:cxn modelId="{05A76EBF-AF31-477C-BBB0-F7CC007A61C1}" type="presOf" srcId="{7251B5DE-33E7-4F7F-9E4F-9104726AF760}" destId="{8B0C1D66-C7AD-4679-84E6-4167B35F2BFC}" srcOrd="0" destOrd="0" presId="urn:microsoft.com/office/officeart/2005/8/layout/matrix2"/>
    <dgm:cxn modelId="{FCC3C5CA-97CC-4253-B632-84EAD1A5792A}" type="presOf" srcId="{2B24B148-F43B-428B-8CCE-CF501B476D25}" destId="{7704C77E-E8F0-4B9E-B6C5-FD79DECB8FB4}" srcOrd="0" destOrd="0" presId="urn:microsoft.com/office/officeart/2005/8/layout/matrix2"/>
    <dgm:cxn modelId="{44567CF9-D20F-4886-956B-C66FF7996100}" srcId="{7251B5DE-33E7-4F7F-9E4F-9104726AF760}" destId="{2B24B148-F43B-428B-8CCE-CF501B476D25}" srcOrd="2" destOrd="0" parTransId="{14FBD06E-2887-404C-8741-C90DB4E7DF92}" sibTransId="{790B635F-3170-4C9A-90F7-294E2AAC3D38}"/>
    <dgm:cxn modelId="{5F7FD639-DE2A-4E17-8E29-90BAFD22BBF0}" type="presParOf" srcId="{8B0C1D66-C7AD-4679-84E6-4167B35F2BFC}" destId="{1523F26B-9B9E-490E-9216-FADA7F976894}" srcOrd="0" destOrd="0" presId="urn:microsoft.com/office/officeart/2005/8/layout/matrix2"/>
    <dgm:cxn modelId="{F4604968-EE93-4144-8966-B622355FB3C3}" type="presParOf" srcId="{8B0C1D66-C7AD-4679-84E6-4167B35F2BFC}" destId="{26687468-4FF2-4A3C-B34D-CF27D3EF8037}" srcOrd="1" destOrd="0" presId="urn:microsoft.com/office/officeart/2005/8/layout/matrix2"/>
    <dgm:cxn modelId="{E07784DC-68C1-4B38-87FE-75FB60DD62D8}" type="presParOf" srcId="{8B0C1D66-C7AD-4679-84E6-4167B35F2BFC}" destId="{70D6D9BF-D5B9-4234-B28F-763D8618C7A7}" srcOrd="2" destOrd="0" presId="urn:microsoft.com/office/officeart/2005/8/layout/matrix2"/>
    <dgm:cxn modelId="{16F83BAA-94CB-416B-9377-E0F5E9EFF4FB}" type="presParOf" srcId="{8B0C1D66-C7AD-4679-84E6-4167B35F2BFC}" destId="{7704C77E-E8F0-4B9E-B6C5-FD79DECB8FB4}" srcOrd="3" destOrd="0" presId="urn:microsoft.com/office/officeart/2005/8/layout/matrix2"/>
    <dgm:cxn modelId="{C42EF2A4-3955-4BE1-8B65-BD21E40A74EB}" type="presParOf" srcId="{8B0C1D66-C7AD-4679-84E6-4167B35F2BFC}" destId="{788852A6-CEE3-4FCC-BBFA-87FCC1B6FE06}"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817038-DEE9-4A07-9BD2-2A0A8978301C}" type="doc">
      <dgm:prSet loTypeId="urn:microsoft.com/office/officeart/2005/8/layout/list1" loCatId="list" qsTypeId="urn:microsoft.com/office/officeart/2005/8/quickstyle/simple4" qsCatId="simple" csTypeId="urn:microsoft.com/office/officeart/2005/8/colors/colorful5" csCatId="colorful" phldr="1"/>
      <dgm:spPr/>
      <dgm:t>
        <a:bodyPr/>
        <a:lstStyle/>
        <a:p>
          <a:endParaRPr lang="en-US"/>
        </a:p>
      </dgm:t>
    </dgm:pt>
    <dgm:pt modelId="{79F6F158-33BE-4493-ABD6-A3233E0CFF75}" type="pres">
      <dgm:prSet presAssocID="{A9817038-DEE9-4A07-9BD2-2A0A8978301C}" presName="linear" presStyleCnt="0">
        <dgm:presLayoutVars>
          <dgm:dir/>
          <dgm:animLvl val="lvl"/>
          <dgm:resizeHandles val="exact"/>
        </dgm:presLayoutVars>
      </dgm:prSet>
      <dgm:spPr/>
    </dgm:pt>
  </dgm:ptLst>
  <dgm:cxnLst>
    <dgm:cxn modelId="{3ACCCC54-B0FF-4C82-ACF1-1C01E9245830}" type="presOf" srcId="{A9817038-DEE9-4A07-9BD2-2A0A8978301C}" destId="{79F6F158-33BE-4493-ABD6-A3233E0CFF75}" srcOrd="0" destOrd="0" presId="urn:microsoft.com/office/officeart/2005/8/layout/list1"/>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BCD492-FEA4-4143-B29E-45D01F5B0C33}">
      <dsp:nvSpPr>
        <dsp:cNvPr id="0" name=""/>
        <dsp:cNvSpPr/>
      </dsp:nvSpPr>
      <dsp:spPr>
        <a:xfrm rot="1303540">
          <a:off x="4030838" y="4744716"/>
          <a:ext cx="3966182" cy="51240"/>
        </a:xfrm>
        <a:custGeom>
          <a:avLst/>
          <a:gdLst/>
          <a:ahLst/>
          <a:cxnLst/>
          <a:rect l="0" t="0" r="0" b="0"/>
          <a:pathLst>
            <a:path>
              <a:moveTo>
                <a:pt x="0" y="25620"/>
              </a:moveTo>
              <a:lnTo>
                <a:pt x="3966182" y="2562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AF7D3F-02EE-9C4F-9B38-A5A9C4571367}">
      <dsp:nvSpPr>
        <dsp:cNvPr id="0" name=""/>
        <dsp:cNvSpPr/>
      </dsp:nvSpPr>
      <dsp:spPr>
        <a:xfrm>
          <a:off x="4171703" y="3532573"/>
          <a:ext cx="1136217" cy="51240"/>
        </a:xfrm>
        <a:custGeom>
          <a:avLst/>
          <a:gdLst/>
          <a:ahLst/>
          <a:cxnLst/>
          <a:rect l="0" t="0" r="0" b="0"/>
          <a:pathLst>
            <a:path>
              <a:moveTo>
                <a:pt x="0" y="25620"/>
              </a:moveTo>
              <a:lnTo>
                <a:pt x="1136217" y="2562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A44994-4C97-1D49-B8C6-D4EF6C41AF72}">
      <dsp:nvSpPr>
        <dsp:cNvPr id="0" name=""/>
        <dsp:cNvSpPr/>
      </dsp:nvSpPr>
      <dsp:spPr>
        <a:xfrm rot="20262123">
          <a:off x="4025992" y="2301205"/>
          <a:ext cx="3897227" cy="51240"/>
        </a:xfrm>
        <a:custGeom>
          <a:avLst/>
          <a:gdLst/>
          <a:ahLst/>
          <a:cxnLst/>
          <a:rect l="0" t="0" r="0" b="0"/>
          <a:pathLst>
            <a:path>
              <a:moveTo>
                <a:pt x="0" y="25620"/>
              </a:moveTo>
              <a:lnTo>
                <a:pt x="3897227" y="2562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06373C-C4AC-C34F-B8E7-DAF993B1B396}">
      <dsp:nvSpPr>
        <dsp:cNvPr id="0" name=""/>
        <dsp:cNvSpPr/>
      </dsp:nvSpPr>
      <dsp:spPr>
        <a:xfrm>
          <a:off x="1257933" y="1844210"/>
          <a:ext cx="3427965" cy="3427965"/>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5D8909-E5C0-6841-AFBD-EA454392EE16}">
      <dsp:nvSpPr>
        <dsp:cNvPr id="0" name=""/>
        <dsp:cNvSpPr/>
      </dsp:nvSpPr>
      <dsp:spPr>
        <a:xfrm>
          <a:off x="7697634" y="114007"/>
          <a:ext cx="2136356" cy="2136356"/>
        </a:xfrm>
        <a:prstGeom prst="ellipse">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Retitle as Real Property</a:t>
          </a:r>
        </a:p>
      </dsp:txBody>
      <dsp:txXfrm>
        <a:off x="8010496" y="426869"/>
        <a:ext cx="1510632" cy="1510632"/>
      </dsp:txXfrm>
    </dsp:sp>
    <dsp:sp modelId="{A03AB92D-42CE-0342-AA25-0DEF4231C2FE}">
      <dsp:nvSpPr>
        <dsp:cNvPr id="0" name=""/>
        <dsp:cNvSpPr/>
      </dsp:nvSpPr>
      <dsp:spPr>
        <a:xfrm>
          <a:off x="9940197" y="114007"/>
          <a:ext cx="3204534" cy="2136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Long-Term Leases</a:t>
          </a:r>
        </a:p>
        <a:p>
          <a:pPr marL="228600" lvl="1" indent="-228600" algn="l" defTabSz="1066800">
            <a:lnSpc>
              <a:spcPct val="90000"/>
            </a:lnSpc>
            <a:spcBef>
              <a:spcPct val="0"/>
            </a:spcBef>
            <a:spcAft>
              <a:spcPct val="15000"/>
            </a:spcAft>
            <a:buChar char="•"/>
          </a:pPr>
          <a:r>
            <a:rPr lang="en-US" sz="2400" b="1" kern="1200" dirty="0"/>
            <a:t>This can be done in parks is Arizona</a:t>
          </a:r>
          <a:r>
            <a:rPr lang="en-US" sz="2400" kern="1200" dirty="0"/>
            <a:t>. </a:t>
          </a:r>
        </a:p>
        <a:p>
          <a:pPr marL="228600" lvl="1" indent="-228600" algn="l" defTabSz="1066800">
            <a:lnSpc>
              <a:spcPct val="90000"/>
            </a:lnSpc>
            <a:spcBef>
              <a:spcPct val="0"/>
            </a:spcBef>
            <a:spcAft>
              <a:spcPct val="15000"/>
            </a:spcAft>
            <a:buChar char="•"/>
          </a:pPr>
          <a:r>
            <a:rPr lang="en-US" sz="2400" kern="1200" dirty="0"/>
            <a:t>Appreciates and depreciates similarly to site-built</a:t>
          </a:r>
        </a:p>
      </dsp:txBody>
      <dsp:txXfrm>
        <a:off x="9940197" y="114007"/>
        <a:ext cx="3204534" cy="2136356"/>
      </dsp:txXfrm>
    </dsp:sp>
    <dsp:sp modelId="{AD1FF361-E215-1340-8CD5-7EA1EA616927}">
      <dsp:nvSpPr>
        <dsp:cNvPr id="0" name=""/>
        <dsp:cNvSpPr/>
      </dsp:nvSpPr>
      <dsp:spPr>
        <a:xfrm>
          <a:off x="5307921" y="2478415"/>
          <a:ext cx="2159577" cy="2159556"/>
        </a:xfrm>
        <a:prstGeom prst="ellipse">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Co-op / ROC</a:t>
          </a:r>
        </a:p>
      </dsp:txBody>
      <dsp:txXfrm>
        <a:off x="5624184" y="2794675"/>
        <a:ext cx="1527051" cy="1527036"/>
      </dsp:txXfrm>
    </dsp:sp>
    <dsp:sp modelId="{162D814E-1BB0-9D40-B1CD-A86CD4A3F2F5}">
      <dsp:nvSpPr>
        <dsp:cNvPr id="0" name=""/>
        <dsp:cNvSpPr/>
      </dsp:nvSpPr>
      <dsp:spPr>
        <a:xfrm>
          <a:off x="7544679" y="2478415"/>
          <a:ext cx="3239365" cy="2159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Only three in Pima County</a:t>
          </a:r>
        </a:p>
      </dsp:txBody>
      <dsp:txXfrm>
        <a:off x="7544679" y="2478415"/>
        <a:ext cx="3239365" cy="2159556"/>
      </dsp:txXfrm>
    </dsp:sp>
    <dsp:sp modelId="{D1A3497E-EEB6-0440-93E0-D763C3D465DF}">
      <dsp:nvSpPr>
        <dsp:cNvPr id="0" name=""/>
        <dsp:cNvSpPr/>
      </dsp:nvSpPr>
      <dsp:spPr>
        <a:xfrm>
          <a:off x="7778987" y="4820167"/>
          <a:ext cx="2172740" cy="2172740"/>
        </a:xfrm>
        <a:prstGeom prst="ellips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“Mission-Based” Ownership</a:t>
          </a:r>
        </a:p>
      </dsp:txBody>
      <dsp:txXfrm>
        <a:off x="8097177" y="5138357"/>
        <a:ext cx="1536360" cy="1536360"/>
      </dsp:txXfrm>
    </dsp:sp>
    <dsp:sp modelId="{4A0C9104-0BE1-584F-9222-C0EC1D6B7CE8}">
      <dsp:nvSpPr>
        <dsp:cNvPr id="0" name=""/>
        <dsp:cNvSpPr/>
      </dsp:nvSpPr>
      <dsp:spPr>
        <a:xfrm>
          <a:off x="10012454" y="4820167"/>
          <a:ext cx="3259110" cy="2172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Non-Profits </a:t>
          </a:r>
        </a:p>
        <a:p>
          <a:pPr marL="228600" lvl="1" indent="-228600" algn="l" defTabSz="1066800">
            <a:lnSpc>
              <a:spcPct val="90000"/>
            </a:lnSpc>
            <a:spcBef>
              <a:spcPct val="0"/>
            </a:spcBef>
            <a:spcAft>
              <a:spcPct val="15000"/>
            </a:spcAft>
            <a:buChar char="•"/>
          </a:pPr>
          <a:r>
            <a:rPr lang="en-US" sz="2400" kern="1200" dirty="0"/>
            <a:t>Land Trusts </a:t>
          </a:r>
        </a:p>
        <a:p>
          <a:pPr marL="228600" lvl="1" indent="-228600" algn="l" defTabSz="1066800">
            <a:lnSpc>
              <a:spcPct val="90000"/>
            </a:lnSpc>
            <a:spcBef>
              <a:spcPct val="0"/>
            </a:spcBef>
            <a:spcAft>
              <a:spcPct val="15000"/>
            </a:spcAft>
            <a:buChar char="•"/>
          </a:pPr>
          <a:r>
            <a:rPr lang="en-US" sz="2400" kern="1200" dirty="0"/>
            <a:t>Cities, Counties, Other Government Agencies</a:t>
          </a:r>
        </a:p>
      </dsp:txBody>
      <dsp:txXfrm>
        <a:off x="10012454" y="4820167"/>
        <a:ext cx="3259110" cy="21727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23F26B-9B9E-490E-9216-FADA7F976894}">
      <dsp:nvSpPr>
        <dsp:cNvPr id="0" name=""/>
        <dsp:cNvSpPr/>
      </dsp:nvSpPr>
      <dsp:spPr>
        <a:xfrm>
          <a:off x="518960" y="0"/>
          <a:ext cx="8845115" cy="8845115"/>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687468-4FF2-4A3C-B34D-CF27D3EF8037}">
      <dsp:nvSpPr>
        <dsp:cNvPr id="0" name=""/>
        <dsp:cNvSpPr/>
      </dsp:nvSpPr>
      <dsp:spPr>
        <a:xfrm>
          <a:off x="1093893" y="574932"/>
          <a:ext cx="3538046" cy="353804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45,600 communities nationwide</a:t>
          </a:r>
        </a:p>
      </dsp:txBody>
      <dsp:txXfrm>
        <a:off x="1266606" y="747645"/>
        <a:ext cx="3192620" cy="3192620"/>
      </dsp:txXfrm>
    </dsp:sp>
    <dsp:sp modelId="{70D6D9BF-D5B9-4234-B28F-763D8618C7A7}">
      <dsp:nvSpPr>
        <dsp:cNvPr id="0" name=""/>
        <dsp:cNvSpPr/>
      </dsp:nvSpPr>
      <dsp:spPr>
        <a:xfrm>
          <a:off x="5251097" y="574932"/>
          <a:ext cx="3538046" cy="353804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3M homeowners and renters</a:t>
          </a:r>
        </a:p>
      </dsp:txBody>
      <dsp:txXfrm>
        <a:off x="5423810" y="747645"/>
        <a:ext cx="3192620" cy="3192620"/>
      </dsp:txXfrm>
    </dsp:sp>
    <dsp:sp modelId="{7704C77E-E8F0-4B9E-B6C5-FD79DECB8FB4}">
      <dsp:nvSpPr>
        <dsp:cNvPr id="0" name=""/>
        <dsp:cNvSpPr/>
      </dsp:nvSpPr>
      <dsp:spPr>
        <a:xfrm>
          <a:off x="1093893" y="4732136"/>
          <a:ext cx="3538046" cy="353804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Median incomes half of national median</a:t>
          </a:r>
        </a:p>
      </dsp:txBody>
      <dsp:txXfrm>
        <a:off x="1266606" y="4904849"/>
        <a:ext cx="3192620" cy="3192620"/>
      </dsp:txXfrm>
    </dsp:sp>
    <dsp:sp modelId="{788852A6-CEE3-4FCC-BBFA-87FCC1B6FE06}">
      <dsp:nvSpPr>
        <dsp:cNvPr id="0" name=""/>
        <dsp:cNvSpPr/>
      </dsp:nvSpPr>
      <dsp:spPr>
        <a:xfrm>
          <a:off x="5251097" y="4732136"/>
          <a:ext cx="3538046" cy="353804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Detached, modest size factory-built homes in dense neighborhoods</a:t>
          </a:r>
        </a:p>
      </dsp:txBody>
      <dsp:txXfrm>
        <a:off x="5423810" y="4904849"/>
        <a:ext cx="3192620" cy="31926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28.08.2023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3484548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E5B399-E7D7-7A44-B24D-8FCD641E7477}" type="slidenum">
              <a:rPr lang="en-US" smtClean="0"/>
              <a:t>10</a:t>
            </a:fld>
            <a:endParaRPr lang="en-US"/>
          </a:p>
        </p:txBody>
      </p:sp>
    </p:spTree>
    <p:extLst>
      <p:ext uri="{BB962C8B-B14F-4D97-AF65-F5344CB8AC3E}">
        <p14:creationId xmlns:p14="http://schemas.microsoft.com/office/powerpoint/2010/main" val="1637102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E5B399-E7D7-7A44-B24D-8FCD641E7477}" type="slidenum">
              <a:rPr lang="en-US" smtClean="0"/>
              <a:t>11</a:t>
            </a:fld>
            <a:endParaRPr lang="en-US"/>
          </a:p>
        </p:txBody>
      </p:sp>
    </p:spTree>
    <p:extLst>
      <p:ext uri="{BB962C8B-B14F-4D97-AF65-F5344CB8AC3E}">
        <p14:creationId xmlns:p14="http://schemas.microsoft.com/office/powerpoint/2010/main" val="1112373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3066427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2938903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2E680-C0AC-F347-8C6B-0EEC36084A91}" type="slidenum">
              <a:rPr lang="en-US" smtClean="0"/>
              <a:t>15</a:t>
            </a:fld>
            <a:endParaRPr lang="en-US"/>
          </a:p>
        </p:txBody>
      </p:sp>
    </p:spTree>
    <p:extLst>
      <p:ext uri="{BB962C8B-B14F-4D97-AF65-F5344CB8AC3E}">
        <p14:creationId xmlns:p14="http://schemas.microsoft.com/office/powerpoint/2010/main" val="3067333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965471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73817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4280579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2500432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828895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4001056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1764349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EFA34B-5696-49FA-98B9-A635C89CF3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653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2458" rtl="0" eaLnBrk="1" fontAlgn="auto" latinLnBrk="0" hangingPunct="1">
              <a:lnSpc>
                <a:spcPct val="100000"/>
              </a:lnSpc>
              <a:spcBef>
                <a:spcPts val="0"/>
              </a:spcBef>
              <a:spcAft>
                <a:spcPts val="0"/>
              </a:spcAft>
              <a:buClrTx/>
              <a:buSzTx/>
              <a:buFontTx/>
              <a:buNone/>
              <a:tabLst/>
              <a:defRPr/>
            </a:pPr>
            <a:fld id="{1CEFA34B-5696-49FA-98B9-A635C89CF31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2458"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358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2458" rtl="0" eaLnBrk="1" fontAlgn="auto" latinLnBrk="0" hangingPunct="1">
              <a:lnSpc>
                <a:spcPct val="100000"/>
              </a:lnSpc>
              <a:spcBef>
                <a:spcPts val="0"/>
              </a:spcBef>
              <a:spcAft>
                <a:spcPts val="0"/>
              </a:spcAft>
              <a:buClrTx/>
              <a:buSzTx/>
              <a:buFontTx/>
              <a:buNone/>
              <a:tabLst/>
              <a:defRPr/>
            </a:pPr>
            <a:fld id="{1CEFA34B-5696-49FA-98B9-A635C89CF31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2458"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912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EFA34B-5696-49FA-98B9-A635C89CF3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232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2458" rtl="0" eaLnBrk="1" fontAlgn="auto" latinLnBrk="0" hangingPunct="1">
              <a:lnSpc>
                <a:spcPct val="100000"/>
              </a:lnSpc>
              <a:spcBef>
                <a:spcPts val="0"/>
              </a:spcBef>
              <a:spcAft>
                <a:spcPts val="0"/>
              </a:spcAft>
              <a:buClrTx/>
              <a:buSzTx/>
              <a:buFontTx/>
              <a:buNone/>
              <a:tabLst/>
              <a:defRPr/>
            </a:pPr>
            <a:fld id="{1CEFA34B-5696-49FA-98B9-A635C89CF31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2458"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439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3146080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3443838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3731520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1020348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896066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1757102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596391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41482-69A3-4AC4-ACEA-C60C40A4731A}"/>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B7977D9-BD16-4EDE-BC7B-008C00406A6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F843C79F-5340-40EC-8B99-8C13520092A9}"/>
              </a:ext>
            </a:extLst>
          </p:cNvPr>
          <p:cNvSpPr>
            <a:spLocks noGrp="1"/>
          </p:cNvSpPr>
          <p:nvPr>
            <p:ph type="dt" sz="half" idx="10"/>
          </p:nvPr>
        </p:nvSpPr>
        <p:spPr/>
        <p:txBody>
          <a:bodyPr/>
          <a:lstStyle/>
          <a:p>
            <a:fld id="{A599112E-0288-4135-891E-B90CCF96C99E}" type="datetimeFigureOut">
              <a:rPr lang="en-US" smtClean="0"/>
              <a:t>8/28/23</a:t>
            </a:fld>
            <a:endParaRPr lang="en-US"/>
          </a:p>
        </p:txBody>
      </p:sp>
      <p:sp>
        <p:nvSpPr>
          <p:cNvPr id="5" name="Footer Placeholder 4">
            <a:extLst>
              <a:ext uri="{FF2B5EF4-FFF2-40B4-BE49-F238E27FC236}">
                <a16:creationId xmlns:a16="http://schemas.microsoft.com/office/drawing/2014/main" id="{B2F32158-4982-427E-A1BA-2D52958A8F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B25C9-6B86-4B9B-977A-DE678ECE9855}"/>
              </a:ext>
            </a:extLst>
          </p:cNvPr>
          <p:cNvSpPr>
            <a:spLocks noGrp="1"/>
          </p:cNvSpPr>
          <p:nvPr>
            <p:ph type="sldNum" sz="quarter" idx="12"/>
          </p:nvPr>
        </p:nvSpPr>
        <p:spPr/>
        <p:txBody>
          <a:bodyPr/>
          <a:lstStyle/>
          <a:p>
            <a:fld id="{BE71B616-800B-4F8B-BCF7-96BE61D87A25}" type="slidenum">
              <a:rPr lang="en-US" smtClean="0"/>
              <a:t>‹#›</a:t>
            </a:fld>
            <a:endParaRPr lang="en-US"/>
          </a:p>
        </p:txBody>
      </p:sp>
    </p:spTree>
    <p:extLst>
      <p:ext uri="{BB962C8B-B14F-4D97-AF65-F5344CB8AC3E}">
        <p14:creationId xmlns:p14="http://schemas.microsoft.com/office/powerpoint/2010/main" val="2650026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62B3B-FD96-475B-97D2-4B582CA70E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B30291-67A1-4E65-BC74-6308058661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D4F223-C322-48E2-B562-61B487975D7C}"/>
              </a:ext>
            </a:extLst>
          </p:cNvPr>
          <p:cNvSpPr>
            <a:spLocks noGrp="1"/>
          </p:cNvSpPr>
          <p:nvPr>
            <p:ph type="dt" sz="half" idx="10"/>
          </p:nvPr>
        </p:nvSpPr>
        <p:spPr/>
        <p:txBody>
          <a:bodyPr/>
          <a:lstStyle/>
          <a:p>
            <a:fld id="{A599112E-0288-4135-891E-B90CCF96C99E}" type="datetimeFigureOut">
              <a:rPr lang="en-US" smtClean="0"/>
              <a:t>8/28/23</a:t>
            </a:fld>
            <a:endParaRPr lang="en-US"/>
          </a:p>
        </p:txBody>
      </p:sp>
      <p:sp>
        <p:nvSpPr>
          <p:cNvPr id="5" name="Footer Placeholder 4">
            <a:extLst>
              <a:ext uri="{FF2B5EF4-FFF2-40B4-BE49-F238E27FC236}">
                <a16:creationId xmlns:a16="http://schemas.microsoft.com/office/drawing/2014/main" id="{D46B5FD1-EBED-449C-B3C9-0BC5C7FBE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30BCA1-D1E4-4B85-BF64-BC8B0C751626}"/>
              </a:ext>
            </a:extLst>
          </p:cNvPr>
          <p:cNvSpPr>
            <a:spLocks noGrp="1"/>
          </p:cNvSpPr>
          <p:nvPr>
            <p:ph type="sldNum" sz="quarter" idx="12"/>
          </p:nvPr>
        </p:nvSpPr>
        <p:spPr/>
        <p:txBody>
          <a:bodyPr/>
          <a:lstStyle/>
          <a:p>
            <a:fld id="{BE71B616-800B-4F8B-BCF7-96BE61D87A25}" type="slidenum">
              <a:rPr lang="en-US" smtClean="0"/>
              <a:t>‹#›</a:t>
            </a:fld>
            <a:endParaRPr lang="en-US"/>
          </a:p>
        </p:txBody>
      </p:sp>
    </p:spTree>
    <p:extLst>
      <p:ext uri="{BB962C8B-B14F-4D97-AF65-F5344CB8AC3E}">
        <p14:creationId xmlns:p14="http://schemas.microsoft.com/office/powerpoint/2010/main" val="1537529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AFF27-E50C-4A8B-949B-9179D7507033}"/>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0614146-D6DD-4716-9D88-5BA82E55CE9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0732C9-E43A-45DD-B84F-B1289AE5377D}"/>
              </a:ext>
            </a:extLst>
          </p:cNvPr>
          <p:cNvSpPr>
            <a:spLocks noGrp="1"/>
          </p:cNvSpPr>
          <p:nvPr>
            <p:ph type="dt" sz="half" idx="10"/>
          </p:nvPr>
        </p:nvSpPr>
        <p:spPr/>
        <p:txBody>
          <a:bodyPr/>
          <a:lstStyle/>
          <a:p>
            <a:fld id="{A599112E-0288-4135-891E-B90CCF96C99E}" type="datetimeFigureOut">
              <a:rPr lang="en-US" smtClean="0"/>
              <a:t>8/28/23</a:t>
            </a:fld>
            <a:endParaRPr lang="en-US"/>
          </a:p>
        </p:txBody>
      </p:sp>
      <p:sp>
        <p:nvSpPr>
          <p:cNvPr id="5" name="Footer Placeholder 4">
            <a:extLst>
              <a:ext uri="{FF2B5EF4-FFF2-40B4-BE49-F238E27FC236}">
                <a16:creationId xmlns:a16="http://schemas.microsoft.com/office/drawing/2014/main" id="{BED9922D-5DE4-4CC2-A2DE-464B3F68B5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2AEC4-EFB4-4F3D-8714-1C2C110C416A}"/>
              </a:ext>
            </a:extLst>
          </p:cNvPr>
          <p:cNvSpPr>
            <a:spLocks noGrp="1"/>
          </p:cNvSpPr>
          <p:nvPr>
            <p:ph type="sldNum" sz="quarter" idx="12"/>
          </p:nvPr>
        </p:nvSpPr>
        <p:spPr/>
        <p:txBody>
          <a:bodyPr/>
          <a:lstStyle/>
          <a:p>
            <a:fld id="{BE71B616-800B-4F8B-BCF7-96BE61D87A25}" type="slidenum">
              <a:rPr lang="en-US" smtClean="0"/>
              <a:t>‹#›</a:t>
            </a:fld>
            <a:endParaRPr lang="en-US"/>
          </a:p>
        </p:txBody>
      </p:sp>
    </p:spTree>
    <p:extLst>
      <p:ext uri="{BB962C8B-B14F-4D97-AF65-F5344CB8AC3E}">
        <p14:creationId xmlns:p14="http://schemas.microsoft.com/office/powerpoint/2010/main" val="32923471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19954-7086-43F5-B704-0BFA2BBDEE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B6B906-D67D-461E-B06A-F47B785D0E3D}"/>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B77D56-D311-4AD9-BD3E-D83CF8C35AC8}"/>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BFF002-C0D0-4025-BF9F-8CC69011156F}"/>
              </a:ext>
            </a:extLst>
          </p:cNvPr>
          <p:cNvSpPr>
            <a:spLocks noGrp="1"/>
          </p:cNvSpPr>
          <p:nvPr>
            <p:ph type="dt" sz="half" idx="10"/>
          </p:nvPr>
        </p:nvSpPr>
        <p:spPr/>
        <p:txBody>
          <a:bodyPr/>
          <a:lstStyle/>
          <a:p>
            <a:fld id="{A599112E-0288-4135-891E-B90CCF96C99E}" type="datetimeFigureOut">
              <a:rPr lang="en-US" smtClean="0"/>
              <a:t>8/28/23</a:t>
            </a:fld>
            <a:endParaRPr lang="en-US"/>
          </a:p>
        </p:txBody>
      </p:sp>
      <p:sp>
        <p:nvSpPr>
          <p:cNvPr id="6" name="Footer Placeholder 5">
            <a:extLst>
              <a:ext uri="{FF2B5EF4-FFF2-40B4-BE49-F238E27FC236}">
                <a16:creationId xmlns:a16="http://schemas.microsoft.com/office/drawing/2014/main" id="{0E0A68CF-829E-4C0F-8548-A2A8D1E8AC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A7F46B-3AF7-4746-BEC2-F27DCF5FCA9B}"/>
              </a:ext>
            </a:extLst>
          </p:cNvPr>
          <p:cNvSpPr>
            <a:spLocks noGrp="1"/>
          </p:cNvSpPr>
          <p:nvPr>
            <p:ph type="sldNum" sz="quarter" idx="12"/>
          </p:nvPr>
        </p:nvSpPr>
        <p:spPr/>
        <p:txBody>
          <a:bodyPr/>
          <a:lstStyle/>
          <a:p>
            <a:fld id="{BE71B616-800B-4F8B-BCF7-96BE61D87A25}" type="slidenum">
              <a:rPr lang="en-US" smtClean="0"/>
              <a:t>‹#›</a:t>
            </a:fld>
            <a:endParaRPr lang="en-US"/>
          </a:p>
        </p:txBody>
      </p:sp>
    </p:spTree>
    <p:extLst>
      <p:ext uri="{BB962C8B-B14F-4D97-AF65-F5344CB8AC3E}">
        <p14:creationId xmlns:p14="http://schemas.microsoft.com/office/powerpoint/2010/main" val="140809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B3971-07DC-4409-856E-0861DB3AC173}"/>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73DC26-7442-4A37-9532-89D26A0E023A}"/>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85C05DE0-927B-4D92-ADED-2DFCDBFCBE1D}"/>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2CE44D-63CE-4324-A790-18962F798C9F}"/>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9F745E82-7B0E-43FA-95D4-46D1CA6CEFC4}"/>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D560AD-9447-406C-8FD6-DEC38CCD68D9}"/>
              </a:ext>
            </a:extLst>
          </p:cNvPr>
          <p:cNvSpPr>
            <a:spLocks noGrp="1"/>
          </p:cNvSpPr>
          <p:nvPr>
            <p:ph type="dt" sz="half" idx="10"/>
          </p:nvPr>
        </p:nvSpPr>
        <p:spPr/>
        <p:txBody>
          <a:bodyPr/>
          <a:lstStyle/>
          <a:p>
            <a:fld id="{A599112E-0288-4135-891E-B90CCF96C99E}" type="datetimeFigureOut">
              <a:rPr lang="en-US" smtClean="0"/>
              <a:t>8/28/23</a:t>
            </a:fld>
            <a:endParaRPr lang="en-US"/>
          </a:p>
        </p:txBody>
      </p:sp>
      <p:sp>
        <p:nvSpPr>
          <p:cNvPr id="8" name="Footer Placeholder 7">
            <a:extLst>
              <a:ext uri="{FF2B5EF4-FFF2-40B4-BE49-F238E27FC236}">
                <a16:creationId xmlns:a16="http://schemas.microsoft.com/office/drawing/2014/main" id="{EED7EB38-3756-4A7D-8B9F-05D80E143B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7408E1-6803-4FD7-8A70-5759013B1226}"/>
              </a:ext>
            </a:extLst>
          </p:cNvPr>
          <p:cNvSpPr>
            <a:spLocks noGrp="1"/>
          </p:cNvSpPr>
          <p:nvPr>
            <p:ph type="sldNum" sz="quarter" idx="12"/>
          </p:nvPr>
        </p:nvSpPr>
        <p:spPr/>
        <p:txBody>
          <a:bodyPr/>
          <a:lstStyle/>
          <a:p>
            <a:fld id="{BE71B616-800B-4F8B-BCF7-96BE61D87A25}" type="slidenum">
              <a:rPr lang="en-US" smtClean="0"/>
              <a:t>‹#›</a:t>
            </a:fld>
            <a:endParaRPr lang="en-US"/>
          </a:p>
        </p:txBody>
      </p:sp>
    </p:spTree>
    <p:extLst>
      <p:ext uri="{BB962C8B-B14F-4D97-AF65-F5344CB8AC3E}">
        <p14:creationId xmlns:p14="http://schemas.microsoft.com/office/powerpoint/2010/main" val="2510389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BE758-7563-4DBC-B49D-4551C91ADC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585F9-FE55-4809-AD1A-04FEFDDBB46F}"/>
              </a:ext>
            </a:extLst>
          </p:cNvPr>
          <p:cNvSpPr>
            <a:spLocks noGrp="1"/>
          </p:cNvSpPr>
          <p:nvPr>
            <p:ph type="dt" sz="half" idx="10"/>
          </p:nvPr>
        </p:nvSpPr>
        <p:spPr/>
        <p:txBody>
          <a:bodyPr/>
          <a:lstStyle/>
          <a:p>
            <a:fld id="{A599112E-0288-4135-891E-B90CCF96C99E}" type="datetimeFigureOut">
              <a:rPr lang="en-US" smtClean="0"/>
              <a:t>8/28/23</a:t>
            </a:fld>
            <a:endParaRPr lang="en-US"/>
          </a:p>
        </p:txBody>
      </p:sp>
      <p:sp>
        <p:nvSpPr>
          <p:cNvPr id="4" name="Footer Placeholder 3">
            <a:extLst>
              <a:ext uri="{FF2B5EF4-FFF2-40B4-BE49-F238E27FC236}">
                <a16:creationId xmlns:a16="http://schemas.microsoft.com/office/drawing/2014/main" id="{24CE20E4-0E92-4CDC-AB0D-43ECA0A963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552D7B-9D2D-4025-9A1B-5F082D5CBD3B}"/>
              </a:ext>
            </a:extLst>
          </p:cNvPr>
          <p:cNvSpPr>
            <a:spLocks noGrp="1"/>
          </p:cNvSpPr>
          <p:nvPr>
            <p:ph type="sldNum" sz="quarter" idx="12"/>
          </p:nvPr>
        </p:nvSpPr>
        <p:spPr/>
        <p:txBody>
          <a:bodyPr/>
          <a:lstStyle/>
          <a:p>
            <a:fld id="{BE71B616-800B-4F8B-BCF7-96BE61D87A25}" type="slidenum">
              <a:rPr lang="en-US" smtClean="0"/>
              <a:t>‹#›</a:t>
            </a:fld>
            <a:endParaRPr lang="en-US"/>
          </a:p>
        </p:txBody>
      </p:sp>
    </p:spTree>
    <p:extLst>
      <p:ext uri="{BB962C8B-B14F-4D97-AF65-F5344CB8AC3E}">
        <p14:creationId xmlns:p14="http://schemas.microsoft.com/office/powerpoint/2010/main" val="2302301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F7AF13-4833-47BE-BF53-E3877BEF604C}"/>
              </a:ext>
            </a:extLst>
          </p:cNvPr>
          <p:cNvSpPr>
            <a:spLocks noGrp="1"/>
          </p:cNvSpPr>
          <p:nvPr>
            <p:ph type="dt" sz="half" idx="10"/>
          </p:nvPr>
        </p:nvSpPr>
        <p:spPr/>
        <p:txBody>
          <a:bodyPr/>
          <a:lstStyle/>
          <a:p>
            <a:fld id="{A599112E-0288-4135-891E-B90CCF96C99E}" type="datetimeFigureOut">
              <a:rPr lang="en-US" smtClean="0"/>
              <a:t>8/28/23</a:t>
            </a:fld>
            <a:endParaRPr lang="en-US"/>
          </a:p>
        </p:txBody>
      </p:sp>
      <p:sp>
        <p:nvSpPr>
          <p:cNvPr id="3" name="Footer Placeholder 2">
            <a:extLst>
              <a:ext uri="{FF2B5EF4-FFF2-40B4-BE49-F238E27FC236}">
                <a16:creationId xmlns:a16="http://schemas.microsoft.com/office/drawing/2014/main" id="{82C890E3-F165-40BA-B224-31B35533A6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BBAC78-CA74-4E3F-92DB-A0646F6DD432}"/>
              </a:ext>
            </a:extLst>
          </p:cNvPr>
          <p:cNvSpPr>
            <a:spLocks noGrp="1"/>
          </p:cNvSpPr>
          <p:nvPr>
            <p:ph type="sldNum" sz="quarter" idx="12"/>
          </p:nvPr>
        </p:nvSpPr>
        <p:spPr/>
        <p:txBody>
          <a:bodyPr/>
          <a:lstStyle/>
          <a:p>
            <a:fld id="{BE71B616-800B-4F8B-BCF7-96BE61D87A25}" type="slidenum">
              <a:rPr lang="en-US" smtClean="0"/>
              <a:t>‹#›</a:t>
            </a:fld>
            <a:endParaRPr lang="en-US"/>
          </a:p>
        </p:txBody>
      </p:sp>
    </p:spTree>
    <p:extLst>
      <p:ext uri="{BB962C8B-B14F-4D97-AF65-F5344CB8AC3E}">
        <p14:creationId xmlns:p14="http://schemas.microsoft.com/office/powerpoint/2010/main" val="1081494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D31C5-A9A3-4F04-8523-4CF62C2DF44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C6923779-2873-4909-883A-3630D095A8F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F1502D-DA9C-4360-9A5F-1448820EC18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F10CD49-10E9-4E59-A90A-9BF04E4CECCC}"/>
              </a:ext>
            </a:extLst>
          </p:cNvPr>
          <p:cNvSpPr>
            <a:spLocks noGrp="1"/>
          </p:cNvSpPr>
          <p:nvPr>
            <p:ph type="dt" sz="half" idx="10"/>
          </p:nvPr>
        </p:nvSpPr>
        <p:spPr/>
        <p:txBody>
          <a:bodyPr/>
          <a:lstStyle/>
          <a:p>
            <a:fld id="{A599112E-0288-4135-891E-B90CCF96C99E}" type="datetimeFigureOut">
              <a:rPr lang="en-US" smtClean="0"/>
              <a:t>8/28/23</a:t>
            </a:fld>
            <a:endParaRPr lang="en-US"/>
          </a:p>
        </p:txBody>
      </p:sp>
      <p:sp>
        <p:nvSpPr>
          <p:cNvPr id="6" name="Footer Placeholder 5">
            <a:extLst>
              <a:ext uri="{FF2B5EF4-FFF2-40B4-BE49-F238E27FC236}">
                <a16:creationId xmlns:a16="http://schemas.microsoft.com/office/drawing/2014/main" id="{BA1D5AE4-5DB4-496E-95EB-3EF059C0B6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900CCB-75D3-4065-B4F9-F7E4249A7FF2}"/>
              </a:ext>
            </a:extLst>
          </p:cNvPr>
          <p:cNvSpPr>
            <a:spLocks noGrp="1"/>
          </p:cNvSpPr>
          <p:nvPr>
            <p:ph type="sldNum" sz="quarter" idx="12"/>
          </p:nvPr>
        </p:nvSpPr>
        <p:spPr/>
        <p:txBody>
          <a:bodyPr/>
          <a:lstStyle/>
          <a:p>
            <a:fld id="{BE71B616-800B-4F8B-BCF7-96BE61D87A25}" type="slidenum">
              <a:rPr lang="en-US" smtClean="0"/>
              <a:t>‹#›</a:t>
            </a:fld>
            <a:endParaRPr lang="en-US"/>
          </a:p>
        </p:txBody>
      </p:sp>
    </p:spTree>
    <p:extLst>
      <p:ext uri="{BB962C8B-B14F-4D97-AF65-F5344CB8AC3E}">
        <p14:creationId xmlns:p14="http://schemas.microsoft.com/office/powerpoint/2010/main" val="28898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BD88D-9FC9-4DC4-87F6-F1DFB3AA727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42B00F9-22C9-4179-878A-BB40B32C585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79A640-4A20-4F11-8532-A71B13E7A81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A4EB97B-5D94-48AA-9A45-8A78E03EC2C2}"/>
              </a:ext>
            </a:extLst>
          </p:cNvPr>
          <p:cNvSpPr>
            <a:spLocks noGrp="1"/>
          </p:cNvSpPr>
          <p:nvPr>
            <p:ph type="dt" sz="half" idx="10"/>
          </p:nvPr>
        </p:nvSpPr>
        <p:spPr/>
        <p:txBody>
          <a:bodyPr/>
          <a:lstStyle/>
          <a:p>
            <a:fld id="{A599112E-0288-4135-891E-B90CCF96C99E}" type="datetimeFigureOut">
              <a:rPr lang="en-US" smtClean="0"/>
              <a:t>8/28/23</a:t>
            </a:fld>
            <a:endParaRPr lang="en-US"/>
          </a:p>
        </p:txBody>
      </p:sp>
      <p:sp>
        <p:nvSpPr>
          <p:cNvPr id="6" name="Footer Placeholder 5">
            <a:extLst>
              <a:ext uri="{FF2B5EF4-FFF2-40B4-BE49-F238E27FC236}">
                <a16:creationId xmlns:a16="http://schemas.microsoft.com/office/drawing/2014/main" id="{EEBD07BC-0FD5-44AB-A235-08F118AF2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82D43B-3FA6-4B49-9F41-73D5EEB202C5}"/>
              </a:ext>
            </a:extLst>
          </p:cNvPr>
          <p:cNvSpPr>
            <a:spLocks noGrp="1"/>
          </p:cNvSpPr>
          <p:nvPr>
            <p:ph type="sldNum" sz="quarter" idx="12"/>
          </p:nvPr>
        </p:nvSpPr>
        <p:spPr/>
        <p:txBody>
          <a:bodyPr/>
          <a:lstStyle/>
          <a:p>
            <a:fld id="{BE71B616-800B-4F8B-BCF7-96BE61D87A25}" type="slidenum">
              <a:rPr lang="en-US" smtClean="0"/>
              <a:t>‹#›</a:t>
            </a:fld>
            <a:endParaRPr lang="en-US"/>
          </a:p>
        </p:txBody>
      </p:sp>
    </p:spTree>
    <p:extLst>
      <p:ext uri="{BB962C8B-B14F-4D97-AF65-F5344CB8AC3E}">
        <p14:creationId xmlns:p14="http://schemas.microsoft.com/office/powerpoint/2010/main" val="339921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CC68A-39BC-4FE6-9ACB-F0D81F5AC8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E3B307-4AFB-4EE4-81C4-F9DA112609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BEC233-99DA-485E-8238-83C4C4188F02}"/>
              </a:ext>
            </a:extLst>
          </p:cNvPr>
          <p:cNvSpPr>
            <a:spLocks noGrp="1"/>
          </p:cNvSpPr>
          <p:nvPr>
            <p:ph type="dt" sz="half" idx="10"/>
          </p:nvPr>
        </p:nvSpPr>
        <p:spPr/>
        <p:txBody>
          <a:bodyPr/>
          <a:lstStyle/>
          <a:p>
            <a:fld id="{A599112E-0288-4135-891E-B90CCF96C99E}" type="datetimeFigureOut">
              <a:rPr lang="en-US" smtClean="0"/>
              <a:t>8/28/23</a:t>
            </a:fld>
            <a:endParaRPr lang="en-US"/>
          </a:p>
        </p:txBody>
      </p:sp>
      <p:sp>
        <p:nvSpPr>
          <p:cNvPr id="5" name="Footer Placeholder 4">
            <a:extLst>
              <a:ext uri="{FF2B5EF4-FFF2-40B4-BE49-F238E27FC236}">
                <a16:creationId xmlns:a16="http://schemas.microsoft.com/office/drawing/2014/main" id="{D233C6AF-4CBE-439C-BF28-87D3A829E7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61940-4DE7-46BF-9D20-69C66AC835DA}"/>
              </a:ext>
            </a:extLst>
          </p:cNvPr>
          <p:cNvSpPr>
            <a:spLocks noGrp="1"/>
          </p:cNvSpPr>
          <p:nvPr>
            <p:ph type="sldNum" sz="quarter" idx="12"/>
          </p:nvPr>
        </p:nvSpPr>
        <p:spPr/>
        <p:txBody>
          <a:bodyPr/>
          <a:lstStyle/>
          <a:p>
            <a:fld id="{BE71B616-800B-4F8B-BCF7-96BE61D87A25}" type="slidenum">
              <a:rPr lang="en-US" smtClean="0"/>
              <a:t>‹#›</a:t>
            </a:fld>
            <a:endParaRPr lang="en-US"/>
          </a:p>
        </p:txBody>
      </p:sp>
    </p:spTree>
    <p:extLst>
      <p:ext uri="{BB962C8B-B14F-4D97-AF65-F5344CB8AC3E}">
        <p14:creationId xmlns:p14="http://schemas.microsoft.com/office/powerpoint/2010/main" val="26448196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D52D86-B54D-4B21-B24B-1F9AED04634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41E8F-9062-4BF4-84E5-EAE69E938034}"/>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39B04F-6952-4198-838C-C0F8A8E41D76}"/>
              </a:ext>
            </a:extLst>
          </p:cNvPr>
          <p:cNvSpPr>
            <a:spLocks noGrp="1"/>
          </p:cNvSpPr>
          <p:nvPr>
            <p:ph type="dt" sz="half" idx="10"/>
          </p:nvPr>
        </p:nvSpPr>
        <p:spPr/>
        <p:txBody>
          <a:bodyPr/>
          <a:lstStyle/>
          <a:p>
            <a:fld id="{A599112E-0288-4135-891E-B90CCF96C99E}" type="datetimeFigureOut">
              <a:rPr lang="en-US" smtClean="0"/>
              <a:t>8/28/23</a:t>
            </a:fld>
            <a:endParaRPr lang="en-US"/>
          </a:p>
        </p:txBody>
      </p:sp>
      <p:sp>
        <p:nvSpPr>
          <p:cNvPr id="5" name="Footer Placeholder 4">
            <a:extLst>
              <a:ext uri="{FF2B5EF4-FFF2-40B4-BE49-F238E27FC236}">
                <a16:creationId xmlns:a16="http://schemas.microsoft.com/office/drawing/2014/main" id="{64137024-6214-4631-B157-2CC31F85BC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C86C6B-EBB0-49D5-8235-9E0CDB3C2937}"/>
              </a:ext>
            </a:extLst>
          </p:cNvPr>
          <p:cNvSpPr>
            <a:spLocks noGrp="1"/>
          </p:cNvSpPr>
          <p:nvPr>
            <p:ph type="sldNum" sz="quarter" idx="12"/>
          </p:nvPr>
        </p:nvSpPr>
        <p:spPr/>
        <p:txBody>
          <a:bodyPr/>
          <a:lstStyle/>
          <a:p>
            <a:fld id="{BE71B616-800B-4F8B-BCF7-96BE61D87A25}" type="slidenum">
              <a:rPr lang="en-US" smtClean="0"/>
              <a:t>‹#›</a:t>
            </a:fld>
            <a:endParaRPr lang="en-US"/>
          </a:p>
        </p:txBody>
      </p:sp>
    </p:spTree>
    <p:extLst>
      <p:ext uri="{BB962C8B-B14F-4D97-AF65-F5344CB8AC3E}">
        <p14:creationId xmlns:p14="http://schemas.microsoft.com/office/powerpoint/2010/main" val="3045042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49A72B-A57C-4CCE-8F2F-82FB7854D52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ECF3DD-67E1-4662-BB40-D887CD588970}"/>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A96FF-ED82-4816-A59B-BD38E4EFD91C}"/>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599112E-0288-4135-891E-B90CCF96C99E}" type="datetimeFigureOut">
              <a:rPr lang="en-US" smtClean="0"/>
              <a:t>8/28/23</a:t>
            </a:fld>
            <a:endParaRPr lang="en-US"/>
          </a:p>
        </p:txBody>
      </p:sp>
      <p:sp>
        <p:nvSpPr>
          <p:cNvPr id="5" name="Footer Placeholder 4">
            <a:extLst>
              <a:ext uri="{FF2B5EF4-FFF2-40B4-BE49-F238E27FC236}">
                <a16:creationId xmlns:a16="http://schemas.microsoft.com/office/drawing/2014/main" id="{ACB7FFBF-94E4-41D7-8073-9DDA57CC08A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9DAD00-7E4C-4D0F-906C-2E78C7EB014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E71B616-800B-4F8B-BCF7-96BE61D87A25}" type="slidenum">
              <a:rPr lang="en-US" smtClean="0"/>
              <a:t>‹#›</a:t>
            </a:fld>
            <a:endParaRPr lang="en-US"/>
          </a:p>
        </p:txBody>
      </p:sp>
    </p:spTree>
    <p:extLst>
      <p:ext uri="{BB962C8B-B14F-4D97-AF65-F5344CB8AC3E}">
        <p14:creationId xmlns:p14="http://schemas.microsoft.com/office/powerpoint/2010/main" val="38091970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6.svg"/><Relationship Id="rId5" Type="http://schemas.openxmlformats.org/officeDocument/2006/relationships/image" Target="../media/image3.png"/><Relationship Id="rId10"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4.wdp"/><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pewtrusts.org/-/media/assets/2022/10/rfi-title-i-fha-and-ginnie-mae.pdf"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 Id="rId5" Type="http://schemas.openxmlformats.org/officeDocument/2006/relationships/image" Target="../media/image30.jpe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house with a garage and a garage door&#10;&#10;Description automatically generated">
            <a:extLst>
              <a:ext uri="{FF2B5EF4-FFF2-40B4-BE49-F238E27FC236}">
                <a16:creationId xmlns:a16="http://schemas.microsoft.com/office/drawing/2014/main" id="{91542D5D-B8D2-5692-5583-2076DC46DA60}"/>
              </a:ext>
            </a:extLst>
          </p:cNvPr>
          <p:cNvPicPr>
            <a:picLocks noChangeAspect="1"/>
          </p:cNvPicPr>
          <p:nvPr/>
        </p:nvPicPr>
        <p:blipFill rotWithShape="1">
          <a:blip r:embed="rId3" cstate="screen">
            <a:alphaModFix amt="20000"/>
            <a:extLst>
              <a:ext uri="{BEBA8EAE-BF5A-486C-A8C5-ECC9F3942E4B}">
                <a14:imgProps xmlns:a14="http://schemas.microsoft.com/office/drawing/2010/main">
                  <a14:imgLayer r:embed="rId4">
                    <a14:imgEffect>
                      <a14:backgroundRemoval t="9906" b="89976" l="9915" r="89991"/>
                    </a14:imgEffect>
                  </a14:imgLayer>
                </a14:imgProps>
              </a:ext>
              <a:ext uri="{28A0092B-C50C-407E-A947-70E740481C1C}">
                <a14:useLocalDpi xmlns:a14="http://schemas.microsoft.com/office/drawing/2010/main"/>
              </a:ext>
            </a:extLst>
          </a:blip>
          <a:srcRect/>
          <a:stretch/>
        </p:blipFill>
        <p:spPr>
          <a:xfrm>
            <a:off x="12751372" y="3420805"/>
            <a:ext cx="3352800" cy="2684979"/>
          </a:xfrm>
          <a:prstGeom prst="rect">
            <a:avLst/>
          </a:prstGeom>
        </p:spPr>
      </p:pic>
      <p:pic>
        <p:nvPicPr>
          <p:cNvPr id="13" name="Picture 12" descr="A house with a few steps&#10;&#10;Description automatically generated with medium confidence">
            <a:extLst>
              <a:ext uri="{FF2B5EF4-FFF2-40B4-BE49-F238E27FC236}">
                <a16:creationId xmlns:a16="http://schemas.microsoft.com/office/drawing/2014/main" id="{AFB5688A-4B9E-EB41-DF75-22FF1933B8E7}"/>
              </a:ext>
            </a:extLst>
          </p:cNvPr>
          <p:cNvPicPr>
            <a:picLocks noChangeAspect="1"/>
          </p:cNvPicPr>
          <p:nvPr/>
        </p:nvPicPr>
        <p:blipFill rotWithShape="1">
          <a:blip r:embed="rId5" cstate="screen">
            <a:alphaModFix amt="20000"/>
            <a:extLst>
              <a:ext uri="{BEBA8EAE-BF5A-486C-A8C5-ECC9F3942E4B}">
                <a14:imgProps xmlns:a14="http://schemas.microsoft.com/office/drawing/2010/main">
                  <a14:imgLayer r:embed="rId6">
                    <a14:imgEffect>
                      <a14:backgroundRemoval t="9936" b="89984" l="9928" r="89969"/>
                    </a14:imgEffect>
                  </a14:imgLayer>
                </a14:imgProps>
              </a:ext>
              <a:ext uri="{28A0092B-C50C-407E-A947-70E740481C1C}">
                <a14:useLocalDpi xmlns:a14="http://schemas.microsoft.com/office/drawing/2010/main"/>
              </a:ext>
            </a:extLst>
          </a:blip>
          <a:srcRect/>
          <a:stretch/>
        </p:blipFill>
        <p:spPr>
          <a:xfrm>
            <a:off x="6654318" y="1881438"/>
            <a:ext cx="3608969" cy="4694288"/>
          </a:xfrm>
          <a:prstGeom prst="rect">
            <a:avLst/>
          </a:prstGeom>
        </p:spPr>
      </p:pic>
      <p:pic>
        <p:nvPicPr>
          <p:cNvPr id="16" name="Picture 15" descr="A house with a garage and a garage door&#10;&#10;Description automatically generated">
            <a:extLst>
              <a:ext uri="{FF2B5EF4-FFF2-40B4-BE49-F238E27FC236}">
                <a16:creationId xmlns:a16="http://schemas.microsoft.com/office/drawing/2014/main" id="{D15B12E4-7023-D832-5541-B306F48EF6CE}"/>
              </a:ext>
            </a:extLst>
          </p:cNvPr>
          <p:cNvPicPr>
            <a:picLocks noChangeAspect="1"/>
          </p:cNvPicPr>
          <p:nvPr/>
        </p:nvPicPr>
        <p:blipFill rotWithShape="1">
          <a:blip r:embed="rId3" cstate="screen">
            <a:alphaModFix/>
            <a:extLst>
              <a:ext uri="{BEBA8EAE-BF5A-486C-A8C5-ECC9F3942E4B}">
                <a14:imgProps xmlns:a14="http://schemas.microsoft.com/office/drawing/2010/main">
                  <a14:imgLayer r:embed="rId4">
                    <a14:imgEffect>
                      <a14:backgroundRemoval t="9906" b="89976" l="9915" r="89991"/>
                    </a14:imgEffect>
                  </a14:imgLayer>
                </a14:imgProps>
              </a:ext>
              <a:ext uri="{28A0092B-C50C-407E-A947-70E740481C1C}">
                <a14:useLocalDpi xmlns:a14="http://schemas.microsoft.com/office/drawing/2010/main"/>
              </a:ext>
            </a:extLst>
          </a:blip>
          <a:srcRect/>
          <a:stretch/>
        </p:blipFill>
        <p:spPr>
          <a:xfrm>
            <a:off x="1523636" y="43365"/>
            <a:ext cx="3352800" cy="2684979"/>
          </a:xfrm>
          <a:prstGeom prst="rect">
            <a:avLst/>
          </a:prstGeom>
        </p:spPr>
      </p:pic>
      <p:pic>
        <p:nvPicPr>
          <p:cNvPr id="18" name="Picture 17" descr="A house with a few steps&#10;&#10;Description automatically generated with medium confidence">
            <a:extLst>
              <a:ext uri="{FF2B5EF4-FFF2-40B4-BE49-F238E27FC236}">
                <a16:creationId xmlns:a16="http://schemas.microsoft.com/office/drawing/2014/main" id="{EBEE5B2B-A606-0AD1-C50A-C1C6EEDCAAFB}"/>
              </a:ext>
            </a:extLst>
          </p:cNvPr>
          <p:cNvPicPr>
            <a:picLocks noChangeAspect="1"/>
          </p:cNvPicPr>
          <p:nvPr/>
        </p:nvPicPr>
        <p:blipFill rotWithShape="1">
          <a:blip r:embed="rId7" cstate="screen">
            <a:alphaModFix amt="86000"/>
            <a:extLst>
              <a:ext uri="{BEBA8EAE-BF5A-486C-A8C5-ECC9F3942E4B}">
                <a14:imgProps xmlns:a14="http://schemas.microsoft.com/office/drawing/2010/main">
                  <a14:imgLayer r:embed="rId8">
                    <a14:imgEffect>
                      <a14:backgroundRemoval t="9898" b="89932" l="9871" r="89986"/>
                    </a14:imgEffect>
                  </a14:imgLayer>
                </a14:imgProps>
              </a:ext>
              <a:ext uri="{28A0092B-C50C-407E-A947-70E740481C1C}">
                <a14:useLocalDpi xmlns:a14="http://schemas.microsoft.com/office/drawing/2010/main"/>
              </a:ext>
            </a:extLst>
          </a:blip>
          <a:srcRect/>
          <a:stretch/>
        </p:blipFill>
        <p:spPr>
          <a:xfrm>
            <a:off x="14210869" y="1959149"/>
            <a:ext cx="2770425" cy="2320796"/>
          </a:xfrm>
          <a:prstGeom prst="rect">
            <a:avLst/>
          </a:prstGeom>
        </p:spPr>
      </p:pic>
      <p:pic>
        <p:nvPicPr>
          <p:cNvPr id="19" name="Picture 18" descr="A house with a garage and a garage door&#10;&#10;Description automatically generated">
            <a:extLst>
              <a:ext uri="{FF2B5EF4-FFF2-40B4-BE49-F238E27FC236}">
                <a16:creationId xmlns:a16="http://schemas.microsoft.com/office/drawing/2014/main" id="{D99718D1-A348-1841-9BF7-BF92233D86DB}"/>
              </a:ext>
            </a:extLst>
          </p:cNvPr>
          <p:cNvPicPr>
            <a:picLocks noChangeAspect="1"/>
          </p:cNvPicPr>
          <p:nvPr/>
        </p:nvPicPr>
        <p:blipFill rotWithShape="1">
          <a:blip r:embed="rId3" cstate="screen">
            <a:alphaModFix amt="20000"/>
            <a:extLst>
              <a:ext uri="{BEBA8EAE-BF5A-486C-A8C5-ECC9F3942E4B}">
                <a14:imgProps xmlns:a14="http://schemas.microsoft.com/office/drawing/2010/main">
                  <a14:imgLayer r:embed="rId9">
                    <a14:imgEffect>
                      <a14:backgroundRemoval t="9906" b="89976" l="9915" r="89991"/>
                    </a14:imgEffect>
                  </a14:imgLayer>
                </a14:imgProps>
              </a:ext>
              <a:ext uri="{28A0092B-C50C-407E-A947-70E740481C1C}">
                <a14:useLocalDpi xmlns:a14="http://schemas.microsoft.com/office/drawing/2010/main"/>
              </a:ext>
            </a:extLst>
          </a:blip>
          <a:srcRect/>
          <a:stretch/>
        </p:blipFill>
        <p:spPr>
          <a:xfrm>
            <a:off x="2667001" y="3318995"/>
            <a:ext cx="3352800" cy="2684979"/>
          </a:xfrm>
          <a:prstGeom prst="rect">
            <a:avLst/>
          </a:prstGeom>
        </p:spPr>
      </p:pic>
      <p:pic>
        <p:nvPicPr>
          <p:cNvPr id="20" name="Picture 19" descr="A house with a few steps&#10;&#10;Description automatically generated with medium confidence">
            <a:extLst>
              <a:ext uri="{FF2B5EF4-FFF2-40B4-BE49-F238E27FC236}">
                <a16:creationId xmlns:a16="http://schemas.microsoft.com/office/drawing/2014/main" id="{E3F3421A-61F1-895B-C2FE-443B20C181B7}"/>
              </a:ext>
            </a:extLst>
          </p:cNvPr>
          <p:cNvPicPr>
            <a:picLocks noChangeAspect="1"/>
          </p:cNvPicPr>
          <p:nvPr/>
        </p:nvPicPr>
        <p:blipFill rotWithShape="1">
          <a:blip r:embed="rId5" cstate="screen">
            <a:alphaModFix amt="45000"/>
            <a:extLst>
              <a:ext uri="{BEBA8EAE-BF5A-486C-A8C5-ECC9F3942E4B}">
                <a14:imgProps xmlns:a14="http://schemas.microsoft.com/office/drawing/2010/main">
                  <a14:imgLayer r:embed="rId6">
                    <a14:imgEffect>
                      <a14:backgroundRemoval t="9936" b="89984" l="9928" r="89969"/>
                    </a14:imgEffect>
                  </a14:imgLayer>
                </a14:imgProps>
              </a:ext>
              <a:ext uri="{28A0092B-C50C-407E-A947-70E740481C1C}">
                <a14:useLocalDpi xmlns:a14="http://schemas.microsoft.com/office/drawing/2010/main"/>
              </a:ext>
            </a:extLst>
          </a:blip>
          <a:srcRect/>
          <a:stretch/>
        </p:blipFill>
        <p:spPr>
          <a:xfrm>
            <a:off x="14679030" y="-2231845"/>
            <a:ext cx="3608969" cy="4694288"/>
          </a:xfrm>
          <a:prstGeom prst="rect">
            <a:avLst/>
          </a:prstGeom>
        </p:spPr>
      </p:pic>
      <p:pic>
        <p:nvPicPr>
          <p:cNvPr id="24" name="Picture 23" descr="A house with a few steps&#10;&#10;Description automatically generated with medium confidence">
            <a:extLst>
              <a:ext uri="{FF2B5EF4-FFF2-40B4-BE49-F238E27FC236}">
                <a16:creationId xmlns:a16="http://schemas.microsoft.com/office/drawing/2014/main" id="{44D392C9-9868-A1DF-CB95-CE805B2D7067}"/>
              </a:ext>
            </a:extLst>
          </p:cNvPr>
          <p:cNvPicPr>
            <a:picLocks noChangeAspect="1"/>
          </p:cNvPicPr>
          <p:nvPr/>
        </p:nvPicPr>
        <p:blipFill rotWithShape="1">
          <a:blip r:embed="rId7" cstate="screen">
            <a:alphaModFix amt="50000"/>
            <a:extLst>
              <a:ext uri="{BEBA8EAE-BF5A-486C-A8C5-ECC9F3942E4B}">
                <a14:imgProps xmlns:a14="http://schemas.microsoft.com/office/drawing/2010/main">
                  <a14:imgLayer r:embed="rId8">
                    <a14:imgEffect>
                      <a14:backgroundRemoval t="9898" b="89932" l="9871" r="89986"/>
                    </a14:imgEffect>
                  </a14:imgLayer>
                </a14:imgProps>
              </a:ext>
              <a:ext uri="{28A0092B-C50C-407E-A947-70E740481C1C}">
                <a14:useLocalDpi xmlns:a14="http://schemas.microsoft.com/office/drawing/2010/main"/>
              </a:ext>
            </a:extLst>
          </a:blip>
          <a:srcRect/>
          <a:stretch/>
        </p:blipFill>
        <p:spPr>
          <a:xfrm>
            <a:off x="339818" y="2188289"/>
            <a:ext cx="2770425" cy="2320796"/>
          </a:xfrm>
          <a:prstGeom prst="rect">
            <a:avLst/>
          </a:prstGeom>
        </p:spPr>
      </p:pic>
      <p:grpSp>
        <p:nvGrpSpPr>
          <p:cNvPr id="4" name="Group 4"/>
          <p:cNvGrpSpPr/>
          <p:nvPr/>
        </p:nvGrpSpPr>
        <p:grpSpPr>
          <a:xfrm>
            <a:off x="-228600" y="6383730"/>
            <a:ext cx="19317046" cy="3964367"/>
            <a:chOff x="0" y="140488"/>
            <a:chExt cx="6534408" cy="1675459"/>
          </a:xfrm>
        </p:grpSpPr>
        <p:sp>
          <p:nvSpPr>
            <p:cNvPr id="5" name="Freeform 5"/>
            <p:cNvSpPr/>
            <p:nvPr/>
          </p:nvSpPr>
          <p:spPr>
            <a:xfrm>
              <a:off x="0" y="140488"/>
              <a:ext cx="6534408" cy="1675459"/>
            </a:xfrm>
            <a:custGeom>
              <a:avLst/>
              <a:gdLst/>
              <a:ahLst/>
              <a:cxnLst/>
              <a:rect l="l" t="t" r="r" b="b"/>
              <a:pathLst>
                <a:path w="6534408" h="1611667">
                  <a:moveTo>
                    <a:pt x="0" y="0"/>
                  </a:moveTo>
                  <a:lnTo>
                    <a:pt x="6534408" y="0"/>
                  </a:lnTo>
                  <a:lnTo>
                    <a:pt x="6534408" y="1611667"/>
                  </a:lnTo>
                  <a:lnTo>
                    <a:pt x="0" y="1611667"/>
                  </a:lnTo>
                  <a:close/>
                </a:path>
              </a:pathLst>
            </a:custGeom>
            <a:solidFill>
              <a:srgbClr val="E5EAEE"/>
            </a:solidFill>
          </p:spPr>
          <p:txBody>
            <a:bodyPr/>
            <a:lstStyle/>
            <a:p>
              <a:endParaRPr lang="en-US" dirty="0"/>
            </a:p>
          </p:txBody>
        </p:sp>
      </p:grpSp>
      <p:pic>
        <p:nvPicPr>
          <p:cNvPr id="6" name="Picture 6"/>
          <p:cNvPicPr>
            <a:picLocks noChangeAspect="1"/>
          </p:cNvPicPr>
          <p:nvPr/>
        </p:nvPicPr>
        <p:blipFill>
          <a:blip r:embed="rId10" cstate="screen">
            <a:alphaModFix amt="43000"/>
            <a:extLst>
              <a:ext uri="{28A0092B-C50C-407E-A947-70E740481C1C}">
                <a14:useLocalDpi xmlns:a14="http://schemas.microsoft.com/office/drawing/2010/main"/>
              </a:ext>
              <a:ext uri="{96DAC541-7B7A-43D3-8B79-37D633B846F1}">
                <asvg:svgBlip xmlns:asvg="http://schemas.microsoft.com/office/drawing/2016/SVG/main" r:embed="rId11"/>
              </a:ext>
            </a:extLst>
          </a:blip>
          <a:srcRect t="133" r="133"/>
          <a:stretch>
            <a:fillRect/>
          </a:stretch>
        </p:blipFill>
        <p:spPr>
          <a:xfrm>
            <a:off x="-1" y="7324006"/>
            <a:ext cx="18288000" cy="4111700"/>
          </a:xfrm>
          <a:prstGeom prst="rect">
            <a:avLst/>
          </a:prstGeom>
        </p:spPr>
      </p:pic>
      <p:grpSp>
        <p:nvGrpSpPr>
          <p:cNvPr id="9" name="Group 9"/>
          <p:cNvGrpSpPr/>
          <p:nvPr/>
        </p:nvGrpSpPr>
        <p:grpSpPr>
          <a:xfrm>
            <a:off x="323849" y="4853438"/>
            <a:ext cx="17640300" cy="3030178"/>
            <a:chOff x="-895145" y="-1489235"/>
            <a:chExt cx="22402801" cy="4040236"/>
          </a:xfrm>
        </p:grpSpPr>
        <p:sp>
          <p:nvSpPr>
            <p:cNvPr id="10" name="TextBox 10"/>
            <p:cNvSpPr txBox="1"/>
            <p:nvPr/>
          </p:nvSpPr>
          <p:spPr>
            <a:xfrm>
              <a:off x="-895145" y="-1489235"/>
              <a:ext cx="22402801" cy="1164250"/>
            </a:xfrm>
            <a:prstGeom prst="rect">
              <a:avLst/>
            </a:prstGeom>
            <a:effectLst>
              <a:reflection stA="45000" endPos="0" dir="5400000" sy="-100000" algn="bl" rotWithShape="0"/>
            </a:effectLst>
          </p:spPr>
          <p:txBody>
            <a:bodyPr wrap="square" lIns="0" tIns="0" rIns="0" bIns="0" rtlCol="0" anchor="t">
              <a:spAutoFit/>
            </a:bodyPr>
            <a:lstStyle/>
            <a:p>
              <a:pPr algn="ctr">
                <a:lnSpc>
                  <a:spcPts val="6600"/>
                </a:lnSpc>
              </a:pPr>
              <a:r>
                <a:rPr lang="en-US" sz="7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The Promise of Manufactured Homes</a:t>
              </a:r>
              <a:endParaRPr lang="en-US" sz="60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1"/>
            <p:cNvSpPr txBox="1"/>
            <p:nvPr/>
          </p:nvSpPr>
          <p:spPr>
            <a:xfrm>
              <a:off x="-171551" y="686901"/>
              <a:ext cx="19136764" cy="1864100"/>
            </a:xfrm>
            <a:prstGeom prst="rect">
              <a:avLst/>
            </a:prstGeom>
          </p:spPr>
          <p:txBody>
            <a:bodyPr lIns="0" tIns="0" rIns="0" bIns="0" rtlCol="0" anchor="t">
              <a:spAutoFit/>
            </a:bodyPr>
            <a:lstStyle/>
            <a:p>
              <a:pPr>
                <a:lnSpc>
                  <a:spcPts val="3919"/>
                </a:lnSpc>
              </a:pPr>
              <a:endParaRPr lang="en-US" sz="2400" dirty="0">
                <a:solidFill>
                  <a:srgbClr val="C76E3F"/>
                </a:solidFill>
                <a:latin typeface="Open Sauce Bold"/>
              </a:endParaRPr>
            </a:p>
            <a:p>
              <a:pPr>
                <a:lnSpc>
                  <a:spcPts val="3919"/>
                </a:lnSpc>
              </a:pPr>
              <a:r>
                <a:rPr lang="en-US" sz="3600" dirty="0">
                  <a:solidFill>
                    <a:schemeClr val="tx2"/>
                  </a:solidFill>
                  <a:latin typeface="Open Sauce Bold"/>
                </a:rPr>
                <a:t>Mark Kear</a:t>
              </a:r>
              <a:r>
                <a:rPr lang="en-US" sz="2400" dirty="0">
                  <a:solidFill>
                    <a:schemeClr val="tx2"/>
                  </a:solidFill>
                  <a:latin typeface="Open Sauce Bold"/>
                </a:rPr>
                <a:t>, </a:t>
              </a:r>
              <a:r>
                <a:rPr lang="en-US" sz="2800" dirty="0">
                  <a:solidFill>
                    <a:schemeClr val="tx2"/>
                  </a:solidFill>
                  <a:latin typeface="Open Sans" panose="020B0606030504020204" pitchFamily="34" charset="0"/>
                  <a:ea typeface="Open Sans" panose="020B0606030504020204" pitchFamily="34" charset="0"/>
                  <a:cs typeface="Open Sans" panose="020B0606030504020204" pitchFamily="34" charset="0"/>
                </a:rPr>
                <a:t>Assistant Professor </a:t>
              </a:r>
            </a:p>
            <a:p>
              <a:pPr>
                <a:lnSpc>
                  <a:spcPts val="3360"/>
                </a:lnSpc>
              </a:pPr>
              <a:endParaRPr lang="en-US" sz="2400" dirty="0">
                <a:solidFill>
                  <a:srgbClr val="C76E3F"/>
                </a:solidFill>
                <a:latin typeface="Open Sauce Bold"/>
              </a:endParaRPr>
            </a:p>
          </p:txBody>
        </p:sp>
      </p:grpSp>
      <p:sp>
        <p:nvSpPr>
          <p:cNvPr id="15" name="TextBox 14">
            <a:extLst>
              <a:ext uri="{FF2B5EF4-FFF2-40B4-BE49-F238E27FC236}">
                <a16:creationId xmlns:a16="http://schemas.microsoft.com/office/drawing/2014/main" id="{A0BA44CA-038A-9641-A0A4-745810D2F036}"/>
              </a:ext>
            </a:extLst>
          </p:cNvPr>
          <p:cNvSpPr txBox="1"/>
          <p:nvPr/>
        </p:nvSpPr>
        <p:spPr>
          <a:xfrm>
            <a:off x="10297923" y="6904072"/>
            <a:ext cx="7096459" cy="1073499"/>
          </a:xfrm>
          <a:prstGeom prst="rect">
            <a:avLst/>
          </a:prstGeom>
          <a:noFill/>
        </p:spPr>
        <p:txBody>
          <a:bodyPr wrap="square">
            <a:spAutoFit/>
          </a:bodyPr>
          <a:lstStyle/>
          <a:p>
            <a:pPr algn="r">
              <a:lnSpc>
                <a:spcPts val="3919"/>
              </a:lnSpc>
            </a:pPr>
            <a:r>
              <a:rPr lang="en-US" sz="3200" dirty="0">
                <a:latin typeface="Open Sans" panose="020B0606030504020204" pitchFamily="34" charset="0"/>
                <a:ea typeface="Open Sans" panose="020B0606030504020204" pitchFamily="34" charset="0"/>
                <a:cs typeface="Open Sans" panose="020B0606030504020204" pitchFamily="34" charset="0"/>
              </a:rPr>
              <a:t>August 25, 2023</a:t>
            </a:r>
          </a:p>
          <a:p>
            <a:pPr algn="r">
              <a:lnSpc>
                <a:spcPts val="3919"/>
              </a:lnSpc>
            </a:pPr>
            <a:r>
              <a:rPr lang="en-US" sz="3200" dirty="0">
                <a:latin typeface="Open Sans" panose="020B0606030504020204" pitchFamily="34" charset="0"/>
                <a:ea typeface="Open Sans" panose="020B0606030504020204" pitchFamily="34" charset="0"/>
                <a:cs typeface="Open Sans" panose="020B0606030504020204" pitchFamily="34" charset="0"/>
              </a:rPr>
              <a:t>Starr Pass, Tucson </a:t>
            </a:r>
          </a:p>
        </p:txBody>
      </p:sp>
      <p:pic>
        <p:nvPicPr>
          <p:cNvPr id="1026" name="Picture 2" descr="Picture">
            <a:extLst>
              <a:ext uri="{FF2B5EF4-FFF2-40B4-BE49-F238E27FC236}">
                <a16:creationId xmlns:a16="http://schemas.microsoft.com/office/drawing/2014/main" id="{8D338294-0105-09EE-5C7E-E56D7A0EBCAB}"/>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5645448" y="821270"/>
            <a:ext cx="7162800" cy="34376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0FD15AE-637A-8BD3-1CD7-E0A362382C24}"/>
              </a:ext>
            </a:extLst>
          </p:cNvPr>
          <p:cNvPicPr>
            <a:picLocks noChangeAspect="1"/>
          </p:cNvPicPr>
          <p:nvPr/>
        </p:nvPicPr>
        <p:blipFill>
          <a:blip r:embed="rId13"/>
          <a:srcRect/>
          <a:stretch>
            <a:fillRect/>
          </a:stretch>
        </p:blipFill>
        <p:spPr>
          <a:xfrm>
            <a:off x="893618" y="7660699"/>
            <a:ext cx="6665575" cy="1160031"/>
          </a:xfrm>
          <a:prstGeom prst="rect">
            <a:avLst/>
          </a:prstGeom>
        </p:spPr>
      </p:pic>
      <p:pic>
        <p:nvPicPr>
          <p:cNvPr id="14" name="Picture 13" descr="A house with a few steps&#10;&#10;Description automatically generated with medium confidence">
            <a:extLst>
              <a:ext uri="{FF2B5EF4-FFF2-40B4-BE49-F238E27FC236}">
                <a16:creationId xmlns:a16="http://schemas.microsoft.com/office/drawing/2014/main" id="{7371E0B1-E983-9FD4-53B1-C9B7E8F99DCC}"/>
              </a:ext>
            </a:extLst>
          </p:cNvPr>
          <p:cNvPicPr>
            <a:picLocks noChangeAspect="1"/>
          </p:cNvPicPr>
          <p:nvPr/>
        </p:nvPicPr>
        <p:blipFill rotWithShape="1">
          <a:blip r:embed="rId7" cstate="screen">
            <a:alphaModFix amt="50000"/>
            <a:extLst>
              <a:ext uri="{BEBA8EAE-BF5A-486C-A8C5-ECC9F3942E4B}">
                <a14:imgProps xmlns:a14="http://schemas.microsoft.com/office/drawing/2010/main">
                  <a14:imgLayer r:embed="rId8">
                    <a14:imgEffect>
                      <a14:backgroundRemoval t="9898" b="89932" l="9871" r="89986"/>
                    </a14:imgEffect>
                  </a14:imgLayer>
                </a14:imgProps>
              </a:ext>
              <a:ext uri="{28A0092B-C50C-407E-A947-70E740481C1C}">
                <a14:useLocalDpi xmlns:a14="http://schemas.microsoft.com/office/drawing/2010/main"/>
              </a:ext>
            </a:extLst>
          </a:blip>
          <a:srcRect/>
          <a:stretch/>
        </p:blipFill>
        <p:spPr>
          <a:xfrm>
            <a:off x="4436587" y="-86774"/>
            <a:ext cx="2770425" cy="2320796"/>
          </a:xfrm>
          <a:prstGeom prst="rect">
            <a:avLst/>
          </a:prstGeom>
        </p:spPr>
      </p:pic>
      <p:pic>
        <p:nvPicPr>
          <p:cNvPr id="17" name="Picture 16" descr="A house with a few steps&#10;&#10;Description automatically generated with medium confidence">
            <a:extLst>
              <a:ext uri="{FF2B5EF4-FFF2-40B4-BE49-F238E27FC236}">
                <a16:creationId xmlns:a16="http://schemas.microsoft.com/office/drawing/2014/main" id="{772106A7-6EE3-86ED-0773-BE3BC582A152}"/>
              </a:ext>
            </a:extLst>
          </p:cNvPr>
          <p:cNvPicPr>
            <a:picLocks noChangeAspect="1"/>
          </p:cNvPicPr>
          <p:nvPr/>
        </p:nvPicPr>
        <p:blipFill rotWithShape="1">
          <a:blip r:embed="rId14" cstate="screen">
            <a:alphaModFix amt="65000"/>
            <a:extLst>
              <a:ext uri="{BEBA8EAE-BF5A-486C-A8C5-ECC9F3942E4B}">
                <a14:imgProps xmlns:a14="http://schemas.microsoft.com/office/drawing/2010/main">
                  <a14:imgLayer r:embed="rId6">
                    <a14:imgEffect>
                      <a14:backgroundRemoval t="9936" b="89984" l="9928" r="89969"/>
                    </a14:imgEffect>
                    <a14:imgEffect>
                      <a14:colorTemperature colorTemp="4167"/>
                    </a14:imgEffect>
                    <a14:imgEffect>
                      <a14:saturation sat="0"/>
                    </a14:imgEffect>
                  </a14:imgLayer>
                </a14:imgProps>
              </a:ext>
              <a:ext uri="{28A0092B-C50C-407E-A947-70E740481C1C}">
                <a14:useLocalDpi xmlns:a14="http://schemas.microsoft.com/office/drawing/2010/main"/>
              </a:ext>
            </a:extLst>
          </a:blip>
          <a:srcRect/>
          <a:stretch/>
        </p:blipFill>
        <p:spPr>
          <a:xfrm>
            <a:off x="11125200" y="-2194953"/>
            <a:ext cx="3608969" cy="469428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F89A6DAE-7C5F-5449-B443-29597620E85F}"/>
              </a:ext>
            </a:extLst>
          </p:cNvPr>
          <p:cNvGraphicFramePr/>
          <p:nvPr/>
        </p:nvGraphicFramePr>
        <p:xfrm>
          <a:off x="810409" y="3004254"/>
          <a:ext cx="12041978" cy="71345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090F9388-D3F6-FD4C-9F79-2231EF76DED6}"/>
              </a:ext>
            </a:extLst>
          </p:cNvPr>
          <p:cNvSpPr txBox="1"/>
          <p:nvPr/>
        </p:nvSpPr>
        <p:spPr>
          <a:xfrm>
            <a:off x="1804562" y="2212699"/>
            <a:ext cx="13994921" cy="584775"/>
          </a:xfrm>
          <a:prstGeom prst="rect">
            <a:avLst/>
          </a:prstGeom>
          <a:noFill/>
        </p:spPr>
        <p:txBody>
          <a:bodyPr wrap="none" rtlCol="0">
            <a:spAutoFit/>
          </a:bodyPr>
          <a:lstStyle/>
          <a:p>
            <a:r>
              <a:rPr lang="en-US" sz="3200" dirty="0">
                <a:solidFill>
                  <a:schemeClr val="accent1">
                    <a:lumMod val="50000"/>
                  </a:schemeClr>
                </a:solidFill>
              </a:rPr>
              <a:t>Allows households to buy only what they need – a house and not the land it sits on</a:t>
            </a:r>
          </a:p>
        </p:txBody>
      </p:sp>
      <p:sp>
        <p:nvSpPr>
          <p:cNvPr id="3" name="TextBox 2">
            <a:extLst>
              <a:ext uri="{FF2B5EF4-FFF2-40B4-BE49-F238E27FC236}">
                <a16:creationId xmlns:a16="http://schemas.microsoft.com/office/drawing/2014/main" id="{97AB05B5-05FE-A149-8999-F1D78690A5E0}"/>
              </a:ext>
            </a:extLst>
          </p:cNvPr>
          <p:cNvSpPr txBox="1"/>
          <p:nvPr/>
        </p:nvSpPr>
        <p:spPr>
          <a:xfrm>
            <a:off x="7975856" y="3175469"/>
            <a:ext cx="1499128" cy="1015663"/>
          </a:xfrm>
          <a:prstGeom prst="rect">
            <a:avLst/>
          </a:prstGeom>
          <a:noFill/>
        </p:spPr>
        <p:txBody>
          <a:bodyPr wrap="none" rtlCol="0">
            <a:spAutoFit/>
          </a:bodyPr>
          <a:lstStyle/>
          <a:p>
            <a:r>
              <a:rPr lang="en-US" sz="6000" b="1" u="sng" dirty="0">
                <a:solidFill>
                  <a:srgbClr val="C00000"/>
                </a:solidFill>
              </a:rPr>
              <a:t>BUT</a:t>
            </a:r>
          </a:p>
        </p:txBody>
      </p:sp>
      <p:sp>
        <p:nvSpPr>
          <p:cNvPr id="21" name="TextBox 20">
            <a:extLst>
              <a:ext uri="{FF2B5EF4-FFF2-40B4-BE49-F238E27FC236}">
                <a16:creationId xmlns:a16="http://schemas.microsoft.com/office/drawing/2014/main" id="{CEF14CBB-9FF0-C14E-B135-9EC93ED4AB35}"/>
              </a:ext>
            </a:extLst>
          </p:cNvPr>
          <p:cNvSpPr txBox="1"/>
          <p:nvPr/>
        </p:nvSpPr>
        <p:spPr>
          <a:xfrm>
            <a:off x="2536618" y="4439711"/>
            <a:ext cx="12530810" cy="1938992"/>
          </a:xfrm>
          <a:prstGeom prst="rect">
            <a:avLst/>
          </a:prstGeom>
          <a:noFill/>
        </p:spPr>
        <p:txBody>
          <a:bodyPr wrap="square" rtlCol="0">
            <a:spAutoFit/>
          </a:bodyPr>
          <a:lstStyle/>
          <a:p>
            <a:pPr algn="ctr"/>
            <a:r>
              <a:rPr lang="en-US" sz="4800" dirty="0"/>
              <a:t>Land Insecurity:</a:t>
            </a:r>
          </a:p>
          <a:p>
            <a:pPr algn="ctr"/>
            <a:r>
              <a:rPr lang="en-US" sz="4800" dirty="0"/>
              <a:t>“Halfway Homeowners” </a:t>
            </a:r>
          </a:p>
          <a:p>
            <a:pPr algn="ctr"/>
            <a:r>
              <a:rPr lang="en-US" sz="2400" dirty="0"/>
              <a:t>(Sullivan) </a:t>
            </a:r>
          </a:p>
        </p:txBody>
      </p:sp>
      <p:pic>
        <p:nvPicPr>
          <p:cNvPr id="13" name="Picture 12" descr="Timeline&#10;&#10;Description automatically generated with medium confidence">
            <a:extLst>
              <a:ext uri="{FF2B5EF4-FFF2-40B4-BE49-F238E27FC236}">
                <a16:creationId xmlns:a16="http://schemas.microsoft.com/office/drawing/2014/main" id="{A9880CD4-7E08-D64A-A026-C3D769392F4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220573" y="6571544"/>
            <a:ext cx="11846855" cy="3391596"/>
          </a:xfrm>
          <a:prstGeom prst="rect">
            <a:avLst/>
          </a:prstGeom>
        </p:spPr>
      </p:pic>
      <p:sp>
        <p:nvSpPr>
          <p:cNvPr id="4" name="Rectangle 3">
            <a:extLst>
              <a:ext uri="{FF2B5EF4-FFF2-40B4-BE49-F238E27FC236}">
                <a16:creationId xmlns:a16="http://schemas.microsoft.com/office/drawing/2014/main" id="{8988A034-22CA-9348-9231-B7CF4A899C49}"/>
              </a:ext>
            </a:extLst>
          </p:cNvPr>
          <p:cNvSpPr/>
          <p:nvPr/>
        </p:nvSpPr>
        <p:spPr>
          <a:xfrm>
            <a:off x="2536618" y="1235214"/>
            <a:ext cx="12749388" cy="707886"/>
          </a:xfrm>
          <a:prstGeom prst="rect">
            <a:avLst/>
          </a:prstGeom>
        </p:spPr>
        <p:txBody>
          <a:bodyPr wrap="none">
            <a:spAutoFit/>
          </a:bodyPr>
          <a:lstStyle/>
          <a:p>
            <a:r>
              <a:rPr lang="en-US" sz="4000" b="1" dirty="0">
                <a:solidFill>
                  <a:srgbClr val="002060"/>
                </a:solidFill>
              </a:rPr>
              <a:t>Why is MH so affordable? MH’s “double-edged” innovation</a:t>
            </a:r>
            <a:endParaRPr lang="en-US" sz="4000" dirty="0">
              <a:solidFill>
                <a:srgbClr val="002060"/>
              </a:solidFill>
            </a:endParaRPr>
          </a:p>
        </p:txBody>
      </p:sp>
      <p:sp>
        <p:nvSpPr>
          <p:cNvPr id="7" name="Rectangle 6">
            <a:extLst>
              <a:ext uri="{FF2B5EF4-FFF2-40B4-BE49-F238E27FC236}">
                <a16:creationId xmlns:a16="http://schemas.microsoft.com/office/drawing/2014/main" id="{2BB73125-C74C-A245-8AA6-01B2697EEDF5}"/>
              </a:ext>
            </a:extLst>
          </p:cNvPr>
          <p:cNvSpPr/>
          <p:nvPr/>
        </p:nvSpPr>
        <p:spPr>
          <a:xfrm>
            <a:off x="304800" y="213631"/>
            <a:ext cx="4849854" cy="369332"/>
          </a:xfrm>
          <a:prstGeom prst="rect">
            <a:avLst/>
          </a:prstGeom>
        </p:spPr>
        <p:txBody>
          <a:bodyPr wrap="none">
            <a:spAutoFit/>
          </a:bodyPr>
          <a:lstStyle/>
          <a:p>
            <a:pPr marL="571500" indent="-571500">
              <a:buFont typeface=".Lucida Grande UI Regular"/>
              <a:buChar char="►"/>
            </a:pPr>
            <a:r>
              <a:rPr lang="en-US" dirty="0">
                <a:solidFill>
                  <a:srgbClr val="C00000"/>
                </a:solidFill>
              </a:rPr>
              <a:t>“Double Edged” Affordability and Insecurity</a:t>
            </a:r>
          </a:p>
        </p:txBody>
      </p:sp>
    </p:spTree>
    <p:extLst>
      <p:ext uri="{BB962C8B-B14F-4D97-AF65-F5344CB8AC3E}">
        <p14:creationId xmlns:p14="http://schemas.microsoft.com/office/powerpoint/2010/main" val="1814537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F89A6DAE-7C5F-5449-B443-29597620E85F}"/>
              </a:ext>
            </a:extLst>
          </p:cNvPr>
          <p:cNvGraphicFramePr/>
          <p:nvPr>
            <p:extLst>
              <p:ext uri="{D42A27DB-BD31-4B8C-83A1-F6EECF244321}">
                <p14:modId xmlns:p14="http://schemas.microsoft.com/office/powerpoint/2010/main" val="1353543719"/>
              </p:ext>
            </p:extLst>
          </p:nvPr>
        </p:nvGraphicFramePr>
        <p:xfrm>
          <a:off x="228600" y="2400300"/>
          <a:ext cx="12041978" cy="71345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TextBox 20">
            <a:extLst>
              <a:ext uri="{FF2B5EF4-FFF2-40B4-BE49-F238E27FC236}">
                <a16:creationId xmlns:a16="http://schemas.microsoft.com/office/drawing/2014/main" id="{CEF14CBB-9FF0-C14E-B135-9EC93ED4AB35}"/>
              </a:ext>
            </a:extLst>
          </p:cNvPr>
          <p:cNvSpPr txBox="1"/>
          <p:nvPr/>
        </p:nvSpPr>
        <p:spPr>
          <a:xfrm>
            <a:off x="1848679" y="5159676"/>
            <a:ext cx="2775119" cy="1569660"/>
          </a:xfrm>
          <a:prstGeom prst="rect">
            <a:avLst/>
          </a:prstGeom>
          <a:noFill/>
        </p:spPr>
        <p:txBody>
          <a:bodyPr wrap="none" rtlCol="0">
            <a:spAutoFit/>
          </a:bodyPr>
          <a:lstStyle/>
          <a:p>
            <a:pPr algn="ctr"/>
            <a:r>
              <a:rPr lang="en-US" sz="4800" dirty="0"/>
              <a:t>Land </a:t>
            </a:r>
          </a:p>
          <a:p>
            <a:pPr algn="ctr"/>
            <a:r>
              <a:rPr lang="en-US" sz="4800" dirty="0"/>
              <a:t>Insecurity </a:t>
            </a:r>
          </a:p>
        </p:txBody>
      </p:sp>
      <p:sp>
        <p:nvSpPr>
          <p:cNvPr id="22" name="Right Brace 21">
            <a:extLst>
              <a:ext uri="{FF2B5EF4-FFF2-40B4-BE49-F238E27FC236}">
                <a16:creationId xmlns:a16="http://schemas.microsoft.com/office/drawing/2014/main" id="{E907412E-C765-E74C-AB33-0845D34AF95E}"/>
              </a:ext>
            </a:extLst>
          </p:cNvPr>
          <p:cNvSpPr/>
          <p:nvPr/>
        </p:nvSpPr>
        <p:spPr>
          <a:xfrm>
            <a:off x="13218856" y="2528712"/>
            <a:ext cx="982134" cy="201083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p>
        </p:txBody>
      </p:sp>
      <p:sp>
        <p:nvSpPr>
          <p:cNvPr id="23" name="Right Brace 22">
            <a:extLst>
              <a:ext uri="{FF2B5EF4-FFF2-40B4-BE49-F238E27FC236}">
                <a16:creationId xmlns:a16="http://schemas.microsoft.com/office/drawing/2014/main" id="{03B1348A-AF3D-5448-98CC-58FE891CE97D}"/>
              </a:ext>
            </a:extLst>
          </p:cNvPr>
          <p:cNvSpPr/>
          <p:nvPr/>
        </p:nvSpPr>
        <p:spPr>
          <a:xfrm>
            <a:off x="10568794" y="5261277"/>
            <a:ext cx="982134" cy="146690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p>
        </p:txBody>
      </p:sp>
      <p:sp>
        <p:nvSpPr>
          <p:cNvPr id="24" name="Right Brace 23">
            <a:extLst>
              <a:ext uri="{FF2B5EF4-FFF2-40B4-BE49-F238E27FC236}">
                <a16:creationId xmlns:a16="http://schemas.microsoft.com/office/drawing/2014/main" id="{F21E9DFF-4864-2C43-8542-484C97540378}"/>
              </a:ext>
            </a:extLst>
          </p:cNvPr>
          <p:cNvSpPr/>
          <p:nvPr/>
        </p:nvSpPr>
        <p:spPr>
          <a:xfrm>
            <a:off x="12947924" y="7498645"/>
            <a:ext cx="982134" cy="163838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p>
        </p:txBody>
      </p:sp>
      <p:sp>
        <p:nvSpPr>
          <p:cNvPr id="25" name="TextBox 24">
            <a:extLst>
              <a:ext uri="{FF2B5EF4-FFF2-40B4-BE49-F238E27FC236}">
                <a16:creationId xmlns:a16="http://schemas.microsoft.com/office/drawing/2014/main" id="{8E75E8EF-1529-284A-809F-DA46C07FEE92}"/>
              </a:ext>
            </a:extLst>
          </p:cNvPr>
          <p:cNvSpPr txBox="1"/>
          <p:nvPr/>
        </p:nvSpPr>
        <p:spPr>
          <a:xfrm>
            <a:off x="14302590" y="2850446"/>
            <a:ext cx="3031067" cy="2169825"/>
          </a:xfrm>
          <a:prstGeom prst="rect">
            <a:avLst/>
          </a:prstGeom>
          <a:noFill/>
        </p:spPr>
        <p:txBody>
          <a:bodyPr wrap="square" rtlCol="0">
            <a:spAutoFit/>
          </a:bodyPr>
          <a:lstStyle/>
          <a:p>
            <a:r>
              <a:rPr lang="en-US" sz="2700" dirty="0"/>
              <a:t>Rare and not systematically promoted. Little awareness or how to.  </a:t>
            </a:r>
          </a:p>
        </p:txBody>
      </p:sp>
      <p:sp>
        <p:nvSpPr>
          <p:cNvPr id="26" name="TextBox 25">
            <a:extLst>
              <a:ext uri="{FF2B5EF4-FFF2-40B4-BE49-F238E27FC236}">
                <a16:creationId xmlns:a16="http://schemas.microsoft.com/office/drawing/2014/main" id="{A71E06D0-4D3E-0D44-8F0B-27BB3331C4BF}"/>
              </a:ext>
            </a:extLst>
          </p:cNvPr>
          <p:cNvSpPr txBox="1"/>
          <p:nvPr/>
        </p:nvSpPr>
        <p:spPr>
          <a:xfrm>
            <a:off x="11631205" y="5448086"/>
            <a:ext cx="4550986" cy="923330"/>
          </a:xfrm>
          <a:prstGeom prst="rect">
            <a:avLst/>
          </a:prstGeom>
          <a:noFill/>
        </p:spPr>
        <p:txBody>
          <a:bodyPr wrap="square" rtlCol="0">
            <a:spAutoFit/>
          </a:bodyPr>
          <a:lstStyle/>
          <a:p>
            <a:r>
              <a:rPr lang="en-US" sz="2700" dirty="0"/>
              <a:t>Massive Scope to Expand in Pima County and Arizona</a:t>
            </a:r>
          </a:p>
        </p:txBody>
      </p:sp>
      <p:sp>
        <p:nvSpPr>
          <p:cNvPr id="27" name="TextBox 26">
            <a:extLst>
              <a:ext uri="{FF2B5EF4-FFF2-40B4-BE49-F238E27FC236}">
                <a16:creationId xmlns:a16="http://schemas.microsoft.com/office/drawing/2014/main" id="{C5B26769-D1AE-C24E-A684-F1CEF475B2FD}"/>
              </a:ext>
            </a:extLst>
          </p:cNvPr>
          <p:cNvSpPr txBox="1"/>
          <p:nvPr/>
        </p:nvSpPr>
        <p:spPr>
          <a:xfrm>
            <a:off x="14014724" y="7837632"/>
            <a:ext cx="3318933" cy="507831"/>
          </a:xfrm>
          <a:prstGeom prst="rect">
            <a:avLst/>
          </a:prstGeom>
          <a:noFill/>
        </p:spPr>
        <p:txBody>
          <a:bodyPr wrap="square" rtlCol="0">
            <a:spAutoFit/>
          </a:bodyPr>
          <a:lstStyle/>
          <a:p>
            <a:r>
              <a:rPr lang="en-US" sz="2700" dirty="0"/>
              <a:t>No Examples in AZ</a:t>
            </a:r>
          </a:p>
        </p:txBody>
      </p:sp>
      <p:sp>
        <p:nvSpPr>
          <p:cNvPr id="4" name="Rectangle 3">
            <a:extLst>
              <a:ext uri="{FF2B5EF4-FFF2-40B4-BE49-F238E27FC236}">
                <a16:creationId xmlns:a16="http://schemas.microsoft.com/office/drawing/2014/main" id="{2E7EE253-A509-C347-9AC5-32AFC759C2A5}"/>
              </a:ext>
            </a:extLst>
          </p:cNvPr>
          <p:cNvSpPr/>
          <p:nvPr/>
        </p:nvSpPr>
        <p:spPr>
          <a:xfrm>
            <a:off x="1838021" y="1028700"/>
            <a:ext cx="7930056" cy="769441"/>
          </a:xfrm>
          <a:prstGeom prst="rect">
            <a:avLst/>
          </a:prstGeom>
        </p:spPr>
        <p:txBody>
          <a:bodyPr wrap="none">
            <a:spAutoFit/>
          </a:bodyPr>
          <a:lstStyle/>
          <a:p>
            <a:r>
              <a:rPr lang="en-US" sz="4400" b="1" dirty="0">
                <a:solidFill>
                  <a:schemeClr val="tx2"/>
                </a:solidFill>
              </a:rPr>
              <a:t>MH’s “Double-Edged” Innovation</a:t>
            </a:r>
            <a:endParaRPr lang="en-US" sz="4400" dirty="0">
              <a:solidFill>
                <a:schemeClr val="tx2"/>
              </a:solidFill>
            </a:endParaRPr>
          </a:p>
        </p:txBody>
      </p:sp>
      <p:sp>
        <p:nvSpPr>
          <p:cNvPr id="13" name="Rectangle 12">
            <a:extLst>
              <a:ext uri="{FF2B5EF4-FFF2-40B4-BE49-F238E27FC236}">
                <a16:creationId xmlns:a16="http://schemas.microsoft.com/office/drawing/2014/main" id="{0142D68B-F687-1D4C-A759-506609D2BAE3}"/>
              </a:ext>
            </a:extLst>
          </p:cNvPr>
          <p:cNvSpPr/>
          <p:nvPr/>
        </p:nvSpPr>
        <p:spPr>
          <a:xfrm>
            <a:off x="304800" y="213631"/>
            <a:ext cx="4849854" cy="369332"/>
          </a:xfrm>
          <a:prstGeom prst="rect">
            <a:avLst/>
          </a:prstGeom>
        </p:spPr>
        <p:txBody>
          <a:bodyPr wrap="none">
            <a:spAutoFit/>
          </a:bodyPr>
          <a:lstStyle/>
          <a:p>
            <a:pPr marL="571500" indent="-571500">
              <a:buFont typeface=".Lucida Grande UI Regular"/>
              <a:buChar char="►"/>
            </a:pPr>
            <a:r>
              <a:rPr lang="en-US" dirty="0">
                <a:solidFill>
                  <a:srgbClr val="C00000"/>
                </a:solidFill>
              </a:rPr>
              <a:t>“Double Edged” Affordability and Insecurity</a:t>
            </a:r>
          </a:p>
        </p:txBody>
      </p:sp>
    </p:spTree>
    <p:extLst>
      <p:ext uri="{BB962C8B-B14F-4D97-AF65-F5344CB8AC3E}">
        <p14:creationId xmlns:p14="http://schemas.microsoft.com/office/powerpoint/2010/main" val="2671002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A9268D-56E0-7740-8DD7-792F5674F4F9}"/>
              </a:ext>
            </a:extLst>
          </p:cNvPr>
          <p:cNvSpPr txBox="1"/>
          <p:nvPr/>
        </p:nvSpPr>
        <p:spPr>
          <a:xfrm>
            <a:off x="1447800" y="800100"/>
            <a:ext cx="13989855" cy="830997"/>
          </a:xfrm>
          <a:prstGeom prst="rect">
            <a:avLst/>
          </a:prstGeom>
          <a:noFill/>
        </p:spPr>
        <p:txBody>
          <a:bodyPr wrap="none" rtlCol="0">
            <a:spAutoFit/>
          </a:bodyPr>
          <a:lstStyle/>
          <a:p>
            <a:r>
              <a:rPr lang="en-US" sz="4800" dirty="0"/>
              <a:t>AZ MH Challenge 1: Stigma and Spatial Marginalization</a:t>
            </a:r>
          </a:p>
        </p:txBody>
      </p:sp>
      <p:sp>
        <p:nvSpPr>
          <p:cNvPr id="5" name="TextBox 4">
            <a:extLst>
              <a:ext uri="{FF2B5EF4-FFF2-40B4-BE49-F238E27FC236}">
                <a16:creationId xmlns:a16="http://schemas.microsoft.com/office/drawing/2014/main" id="{1C777964-B754-1C4C-B767-11F52FCCD06F}"/>
              </a:ext>
            </a:extLst>
          </p:cNvPr>
          <p:cNvSpPr txBox="1"/>
          <p:nvPr/>
        </p:nvSpPr>
        <p:spPr>
          <a:xfrm>
            <a:off x="1422400" y="1760378"/>
            <a:ext cx="8625759" cy="5386090"/>
          </a:xfrm>
          <a:prstGeom prst="rect">
            <a:avLst/>
          </a:prstGeom>
          <a:noFill/>
        </p:spPr>
        <p:txBody>
          <a:bodyPr wrap="square" rtlCol="0">
            <a:spAutoFit/>
          </a:bodyPr>
          <a:lstStyle/>
          <a:p>
            <a:r>
              <a:rPr lang="en-US" sz="3200" dirty="0"/>
              <a:t>EFFECTS: </a:t>
            </a:r>
            <a:r>
              <a:rPr lang="en-US" sz="2800" dirty="0"/>
              <a:t>Reduced demand, perceived effects on neighboring land uses, reduced access to employment and services, increased travel costs. </a:t>
            </a:r>
          </a:p>
          <a:p>
            <a:endParaRPr lang="en-US" sz="3200" dirty="0"/>
          </a:p>
          <a:p>
            <a:r>
              <a:rPr lang="en-US" sz="3200" b="1" dirty="0"/>
              <a:t>ACTIONS: </a:t>
            </a:r>
          </a:p>
          <a:p>
            <a:pPr marL="457200" indent="-457200">
              <a:buFont typeface="Arial" panose="020B0604020202020204" pitchFamily="34" charset="0"/>
              <a:buChar char="•"/>
            </a:pPr>
            <a:r>
              <a:rPr lang="en-US" sz="3200" b="1" dirty="0"/>
              <a:t>Allow MH in more places </a:t>
            </a:r>
          </a:p>
          <a:p>
            <a:pPr marL="457200" indent="-457200">
              <a:buFont typeface="Arial" panose="020B0604020202020204" pitchFamily="34" charset="0"/>
              <a:buChar char="•"/>
            </a:pPr>
            <a:r>
              <a:rPr lang="en-US" sz="3200" b="1" dirty="0"/>
              <a:t>Better ingrate MH into cities and neighborhoods</a:t>
            </a:r>
          </a:p>
          <a:p>
            <a:pPr marL="457200" indent="-457200">
              <a:buFont typeface="Arial" panose="020B0604020202020204" pitchFamily="34" charset="0"/>
              <a:buChar char="•"/>
            </a:pPr>
            <a:r>
              <a:rPr lang="en-US" sz="3200" b="1" dirty="0"/>
              <a:t>Leverage Unlocking Possibilities Program </a:t>
            </a:r>
            <a:r>
              <a:rPr lang="en-US" sz="3200" dirty="0"/>
              <a:t>(Federal grant program to "eliminate needless barriers” to permitting of MH)</a:t>
            </a:r>
            <a:endParaRPr lang="en-US" sz="3200" b="1" dirty="0"/>
          </a:p>
        </p:txBody>
      </p:sp>
      <p:sp>
        <p:nvSpPr>
          <p:cNvPr id="7" name="TextBox 6">
            <a:extLst>
              <a:ext uri="{FF2B5EF4-FFF2-40B4-BE49-F238E27FC236}">
                <a16:creationId xmlns:a16="http://schemas.microsoft.com/office/drawing/2014/main" id="{A9315BE5-D031-3D44-B5E4-906C06C1EDAF}"/>
              </a:ext>
            </a:extLst>
          </p:cNvPr>
          <p:cNvSpPr txBox="1"/>
          <p:nvPr/>
        </p:nvSpPr>
        <p:spPr>
          <a:xfrm>
            <a:off x="9829800" y="1760378"/>
            <a:ext cx="8077200" cy="8094524"/>
          </a:xfrm>
          <a:prstGeom prst="rect">
            <a:avLst/>
          </a:prstGeom>
          <a:noFill/>
        </p:spPr>
        <p:txBody>
          <a:bodyPr wrap="square" rtlCol="0">
            <a:spAutoFit/>
          </a:bodyPr>
          <a:lstStyle/>
          <a:p>
            <a:pPr marL="342900" indent="-342900">
              <a:buFont typeface="Arial" panose="020B0604020202020204" pitchFamily="34" charset="0"/>
              <a:buChar char="•"/>
            </a:pPr>
            <a:r>
              <a:rPr lang="en-US" sz="2600" dirty="0"/>
              <a:t>Lower density neighborhoods and at the </a:t>
            </a:r>
            <a:r>
              <a:rPr lang="en-US" sz="2600" b="1" dirty="0"/>
              <a:t>urban fringe and in areas zoned for non-residential uses</a:t>
            </a:r>
            <a:r>
              <a:rPr lang="en-US" sz="2600" dirty="0"/>
              <a:t>, increasing </a:t>
            </a:r>
            <a:r>
              <a:rPr lang="en-US" sz="2600" b="1" dirty="0"/>
              <a:t>hazard exposure and reducing public service access</a:t>
            </a:r>
            <a:r>
              <a:rPr lang="en-US" sz="2600" dirty="0"/>
              <a:t>.</a:t>
            </a:r>
          </a:p>
          <a:p>
            <a:pPr marL="342900" indent="-342900">
              <a:buFont typeface="Arial" panose="020B0604020202020204" pitchFamily="34" charset="0"/>
              <a:buChar char="•"/>
            </a:pPr>
            <a:endParaRPr lang="en-US" sz="2600" dirty="0"/>
          </a:p>
          <a:p>
            <a:pPr marL="342900" indent="-342900">
              <a:buFont typeface="Arial" panose="020B0604020202020204" pitchFamily="34" charset="0"/>
              <a:buChar char="•"/>
            </a:pPr>
            <a:r>
              <a:rPr lang="en-US" sz="2600" dirty="0"/>
              <a:t>Placements outside of parks are often </a:t>
            </a:r>
            <a:r>
              <a:rPr lang="en-US" sz="2600" b="1" dirty="0"/>
              <a:t>restricted to very large lots</a:t>
            </a:r>
            <a:r>
              <a:rPr lang="en-US" sz="2600" dirty="0"/>
              <a:t>, effectively baring them from most single-family residential areas. </a:t>
            </a:r>
          </a:p>
          <a:p>
            <a:endParaRPr lang="en-US" sz="2600" dirty="0"/>
          </a:p>
          <a:p>
            <a:pPr marL="342900" indent="-342900">
              <a:buFont typeface="Arial" panose="020B0604020202020204" pitchFamily="34" charset="0"/>
              <a:buChar char="•"/>
            </a:pPr>
            <a:r>
              <a:rPr lang="en-US" sz="2600" b="1" dirty="0"/>
              <a:t>15% of MH in Tucson is in commercial, office, industrial or mixed-use areas</a:t>
            </a:r>
            <a:r>
              <a:rPr lang="en-US" sz="2600" dirty="0"/>
              <a:t>, where MH is often a non-conforming, grandfathered land use.</a:t>
            </a:r>
          </a:p>
          <a:p>
            <a:pPr marL="342900" indent="-342900">
              <a:buFont typeface="Arial" panose="020B0604020202020204" pitchFamily="34" charset="0"/>
              <a:buChar char="•"/>
            </a:pPr>
            <a:endParaRPr lang="en-US" sz="2600" dirty="0"/>
          </a:p>
          <a:p>
            <a:pPr marL="342900" indent="-342900">
              <a:buFont typeface="Arial" panose="020B0604020202020204" pitchFamily="34" charset="0"/>
              <a:buChar char="•"/>
            </a:pPr>
            <a:r>
              <a:rPr lang="en-US" sz="2600" dirty="0"/>
              <a:t>MH is spatially marginalized and separated from most other residential land uses with 35% of all units located in areas zoned specifically for MH, trailers and recreation vehicles (often near airports, military bases, highways, and other non-residential land uses), or very-low density and rural areas (54%).</a:t>
            </a:r>
          </a:p>
          <a:p>
            <a:endParaRPr lang="en-US" sz="2600" dirty="0"/>
          </a:p>
          <a:p>
            <a:endParaRPr lang="en-US" sz="2600" dirty="0"/>
          </a:p>
        </p:txBody>
      </p:sp>
      <p:sp>
        <p:nvSpPr>
          <p:cNvPr id="2" name="Rectangle 1">
            <a:extLst>
              <a:ext uri="{FF2B5EF4-FFF2-40B4-BE49-F238E27FC236}">
                <a16:creationId xmlns:a16="http://schemas.microsoft.com/office/drawing/2014/main" id="{CF0E1650-8F78-DB46-9FD8-94E864ACB738}"/>
              </a:ext>
            </a:extLst>
          </p:cNvPr>
          <p:cNvSpPr/>
          <p:nvPr/>
        </p:nvSpPr>
        <p:spPr>
          <a:xfrm>
            <a:off x="609600" y="325410"/>
            <a:ext cx="4958089" cy="369332"/>
          </a:xfrm>
          <a:prstGeom prst="rect">
            <a:avLst/>
          </a:prstGeom>
        </p:spPr>
        <p:txBody>
          <a:bodyPr wrap="none">
            <a:spAutoFit/>
          </a:bodyPr>
          <a:lstStyle/>
          <a:p>
            <a:pPr marL="571500" indent="-571500">
              <a:buFont typeface=".Lucida Grande UI Regular"/>
              <a:buChar char="►"/>
            </a:pPr>
            <a:r>
              <a:rPr lang="en-US" dirty="0">
                <a:solidFill>
                  <a:srgbClr val="C00000"/>
                </a:solidFill>
              </a:rPr>
              <a:t>Challenge 1: MH Stigma and Housing Supply </a:t>
            </a:r>
          </a:p>
        </p:txBody>
      </p:sp>
    </p:spTree>
    <p:extLst>
      <p:ext uri="{BB962C8B-B14F-4D97-AF65-F5344CB8AC3E}">
        <p14:creationId xmlns:p14="http://schemas.microsoft.com/office/powerpoint/2010/main" val="1164943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A9268D-56E0-7740-8DD7-792F5674F4F9}"/>
              </a:ext>
            </a:extLst>
          </p:cNvPr>
          <p:cNvSpPr txBox="1"/>
          <p:nvPr/>
        </p:nvSpPr>
        <p:spPr>
          <a:xfrm>
            <a:off x="1147036" y="800100"/>
            <a:ext cx="8837356" cy="830997"/>
          </a:xfrm>
          <a:prstGeom prst="rect">
            <a:avLst/>
          </a:prstGeom>
          <a:noFill/>
        </p:spPr>
        <p:txBody>
          <a:bodyPr wrap="none" rtlCol="0">
            <a:spAutoFit/>
          </a:bodyPr>
          <a:lstStyle/>
          <a:p>
            <a:r>
              <a:rPr lang="en-US" sz="4800" dirty="0"/>
              <a:t>AZ MH Challenge 2: Home Lending</a:t>
            </a:r>
          </a:p>
        </p:txBody>
      </p:sp>
      <p:sp>
        <p:nvSpPr>
          <p:cNvPr id="5" name="TextBox 4">
            <a:extLst>
              <a:ext uri="{FF2B5EF4-FFF2-40B4-BE49-F238E27FC236}">
                <a16:creationId xmlns:a16="http://schemas.microsoft.com/office/drawing/2014/main" id="{1C777964-B754-1C4C-B767-11F52FCCD06F}"/>
              </a:ext>
            </a:extLst>
          </p:cNvPr>
          <p:cNvSpPr txBox="1"/>
          <p:nvPr/>
        </p:nvSpPr>
        <p:spPr>
          <a:xfrm>
            <a:off x="1121636" y="1760378"/>
            <a:ext cx="8625759" cy="5016758"/>
          </a:xfrm>
          <a:prstGeom prst="rect">
            <a:avLst/>
          </a:prstGeom>
          <a:noFill/>
        </p:spPr>
        <p:txBody>
          <a:bodyPr wrap="square" rtlCol="0">
            <a:spAutoFit/>
          </a:bodyPr>
          <a:lstStyle/>
          <a:p>
            <a:r>
              <a:rPr lang="en-US" sz="3200" dirty="0"/>
              <a:t>EFFECTS: Reduced demand, higher borrowing costs, predatory lending</a:t>
            </a:r>
          </a:p>
          <a:p>
            <a:endParaRPr lang="en-US" sz="3200" b="1" dirty="0"/>
          </a:p>
          <a:p>
            <a:r>
              <a:rPr lang="en-US" sz="3200" b="1" dirty="0"/>
              <a:t>ACTIONS: </a:t>
            </a:r>
          </a:p>
          <a:p>
            <a:pPr marL="457200" indent="-457200">
              <a:buFont typeface="Arial" panose="020B0604020202020204" pitchFamily="34" charset="0"/>
              <a:buChar char="•"/>
            </a:pPr>
            <a:r>
              <a:rPr lang="en-US" sz="3200" b="1" dirty="0"/>
              <a:t>Better consumer protections for chattel borrowers</a:t>
            </a:r>
          </a:p>
          <a:p>
            <a:pPr marL="457200" indent="-457200">
              <a:buFont typeface="Arial" panose="020B0604020202020204" pitchFamily="34" charset="0"/>
              <a:buChar char="•"/>
            </a:pPr>
            <a:r>
              <a:rPr lang="en-US" sz="3200" b="1" dirty="0"/>
              <a:t>More competition and liquidity for personal-property lending (potential role for Arizona Housing Finance Authority)</a:t>
            </a:r>
          </a:p>
          <a:p>
            <a:pPr marL="457200" indent="-457200">
              <a:buFont typeface="Arial" panose="020B0604020202020204" pitchFamily="34" charset="0"/>
              <a:buChar char="•"/>
            </a:pPr>
            <a:r>
              <a:rPr lang="en-US" sz="3200" b="1" dirty="0"/>
              <a:t>Leverage Federal and GSE Duty-to-Serve plans</a:t>
            </a:r>
          </a:p>
        </p:txBody>
      </p:sp>
      <p:cxnSp>
        <p:nvCxnSpPr>
          <p:cNvPr id="3" name="Straight Connector 2">
            <a:extLst>
              <a:ext uri="{FF2B5EF4-FFF2-40B4-BE49-F238E27FC236}">
                <a16:creationId xmlns:a16="http://schemas.microsoft.com/office/drawing/2014/main" id="{FE4A4B0B-88DE-884B-9BE8-78BA2E022A50}"/>
              </a:ext>
            </a:extLst>
          </p:cNvPr>
          <p:cNvCxnSpPr>
            <a:cxnSpLocks/>
          </p:cNvCxnSpPr>
          <p:nvPr/>
        </p:nvCxnSpPr>
        <p:spPr>
          <a:xfrm>
            <a:off x="10363200" y="1943100"/>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0643124D-D161-9843-AA9E-6C21986CA7C1}"/>
              </a:ext>
            </a:extLst>
          </p:cNvPr>
          <p:cNvGrpSpPr/>
          <p:nvPr/>
        </p:nvGrpSpPr>
        <p:grpSpPr>
          <a:xfrm>
            <a:off x="10439400" y="1562100"/>
            <a:ext cx="7475577" cy="2133600"/>
            <a:chOff x="9851700" y="1602860"/>
            <a:chExt cx="7373075" cy="2754180"/>
          </a:xfrm>
        </p:grpSpPr>
        <p:sp>
          <p:nvSpPr>
            <p:cNvPr id="20" name="Rectangle 19">
              <a:extLst>
                <a:ext uri="{FF2B5EF4-FFF2-40B4-BE49-F238E27FC236}">
                  <a16:creationId xmlns:a16="http://schemas.microsoft.com/office/drawing/2014/main" id="{590A317E-F125-A543-868C-A346EEBD7453}"/>
                </a:ext>
              </a:extLst>
            </p:cNvPr>
            <p:cNvSpPr/>
            <p:nvPr/>
          </p:nvSpPr>
          <p:spPr>
            <a:xfrm>
              <a:off x="9851700" y="1602860"/>
              <a:ext cx="7373075" cy="2754180"/>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1" name="TextBox 20">
              <a:extLst>
                <a:ext uri="{FF2B5EF4-FFF2-40B4-BE49-F238E27FC236}">
                  <a16:creationId xmlns:a16="http://schemas.microsoft.com/office/drawing/2014/main" id="{82187CBA-EBC8-2943-BE6B-93301D9028F7}"/>
                </a:ext>
              </a:extLst>
            </p:cNvPr>
            <p:cNvSpPr txBox="1"/>
            <p:nvPr/>
          </p:nvSpPr>
          <p:spPr>
            <a:xfrm>
              <a:off x="9851700" y="1602860"/>
              <a:ext cx="7373075" cy="27541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Personal Property / Chattel </a:t>
              </a:r>
            </a:p>
            <a:p>
              <a:pPr marL="0" lvl="0" indent="0" algn="ctr" defTabSz="1244600">
                <a:lnSpc>
                  <a:spcPct val="90000"/>
                </a:lnSpc>
                <a:spcBef>
                  <a:spcPct val="0"/>
                </a:spcBef>
                <a:spcAft>
                  <a:spcPct val="35000"/>
                </a:spcAft>
                <a:buNone/>
              </a:pPr>
              <a:r>
                <a:rPr lang="en-US" sz="2800" kern="1200" dirty="0"/>
                <a:t>(80% nationally, Pima County 70%)</a:t>
              </a:r>
            </a:p>
          </p:txBody>
        </p:sp>
      </p:grpSp>
      <p:sp>
        <p:nvSpPr>
          <p:cNvPr id="22" name="Rectangle 21">
            <a:extLst>
              <a:ext uri="{FF2B5EF4-FFF2-40B4-BE49-F238E27FC236}">
                <a16:creationId xmlns:a16="http://schemas.microsoft.com/office/drawing/2014/main" id="{89D7A30D-89BE-5D41-8BD3-5D60DEDBB7BD}"/>
              </a:ext>
            </a:extLst>
          </p:cNvPr>
          <p:cNvSpPr/>
          <p:nvPr/>
        </p:nvSpPr>
        <p:spPr>
          <a:xfrm>
            <a:off x="10439400" y="4211294"/>
            <a:ext cx="7475577" cy="4832092"/>
          </a:xfrm>
          <a:prstGeom prst="rect">
            <a:avLst/>
          </a:prstGeom>
        </p:spPr>
        <p:txBody>
          <a:bodyPr wrap="square">
            <a:spAutoFit/>
          </a:bodyPr>
          <a:lstStyle/>
          <a:p>
            <a:pPr marL="428625" indent="-428625">
              <a:buFont typeface="Arial" panose="020B0604020202020204" pitchFamily="34" charset="0"/>
              <a:buChar char="•"/>
            </a:pPr>
            <a:r>
              <a:rPr lang="en-US" sz="2800" dirty="0"/>
              <a:t>Shorter loan terms</a:t>
            </a:r>
          </a:p>
          <a:p>
            <a:pPr marL="428625" indent="-428625">
              <a:buFont typeface="Arial" panose="020B0604020202020204" pitchFamily="34" charset="0"/>
              <a:buChar char="•"/>
            </a:pPr>
            <a:r>
              <a:rPr lang="en-US" sz="2800" dirty="0"/>
              <a:t>Higher interest rates</a:t>
            </a:r>
          </a:p>
          <a:p>
            <a:pPr marL="428625" indent="-428625">
              <a:buFont typeface="Arial" panose="020B0604020202020204" pitchFamily="34" charset="0"/>
              <a:buChar char="•"/>
            </a:pPr>
            <a:r>
              <a:rPr lang="en-US" sz="2800" dirty="0"/>
              <a:t>Fewer rights and protections (RESPA, TILA, HMDA, HOEPA, CRA, state foreclosure and repossession laws)</a:t>
            </a:r>
          </a:p>
          <a:p>
            <a:pPr marL="428625" indent="-428625">
              <a:buFont typeface="Arial" panose="020B0604020202020204" pitchFamily="34" charset="0"/>
              <a:buChar char="•"/>
            </a:pPr>
            <a:r>
              <a:rPr lang="en-US" sz="2800" dirty="0"/>
              <a:t>Limited pool of lenders: top four firms  approximately 75% of loans (CFPB 2021)</a:t>
            </a:r>
          </a:p>
          <a:p>
            <a:pPr marL="428625" indent="-428625">
              <a:buFont typeface="Arial" panose="020B0604020202020204" pitchFamily="34" charset="0"/>
              <a:buChar char="•"/>
            </a:pPr>
            <a:r>
              <a:rPr lang="en-US" sz="2800" dirty="0"/>
              <a:t>No support from GSEs</a:t>
            </a:r>
          </a:p>
          <a:p>
            <a:pPr marL="428625" indent="-428625">
              <a:buFont typeface="Arial" panose="020B0604020202020204" pitchFamily="34" charset="0"/>
              <a:buChar char="•"/>
            </a:pPr>
            <a:r>
              <a:rPr lang="en-US" sz="2800" dirty="0"/>
              <a:t>Financing from “mainstream” institutions often unavailable for homes more than a few years old</a:t>
            </a:r>
          </a:p>
        </p:txBody>
      </p:sp>
      <p:sp>
        <p:nvSpPr>
          <p:cNvPr id="23" name="Rectangle 22">
            <a:extLst>
              <a:ext uri="{FF2B5EF4-FFF2-40B4-BE49-F238E27FC236}">
                <a16:creationId xmlns:a16="http://schemas.microsoft.com/office/drawing/2014/main" id="{7EB983DD-F1C7-BC45-A5F1-ECBF49B89B5B}"/>
              </a:ext>
            </a:extLst>
          </p:cNvPr>
          <p:cNvSpPr/>
          <p:nvPr/>
        </p:nvSpPr>
        <p:spPr>
          <a:xfrm>
            <a:off x="523735" y="301487"/>
            <a:ext cx="5624938" cy="369332"/>
          </a:xfrm>
          <a:prstGeom prst="rect">
            <a:avLst/>
          </a:prstGeom>
        </p:spPr>
        <p:txBody>
          <a:bodyPr wrap="none">
            <a:spAutoFit/>
          </a:bodyPr>
          <a:lstStyle/>
          <a:p>
            <a:pPr marL="571500" indent="-571500">
              <a:buFont typeface=".Lucida Grande UI Regular"/>
              <a:buChar char="►"/>
            </a:pPr>
            <a:r>
              <a:rPr lang="en-US" dirty="0">
                <a:solidFill>
                  <a:srgbClr val="002060"/>
                </a:solidFill>
              </a:rPr>
              <a:t>Challenge 2: MH Home Lending and Housing Supply</a:t>
            </a:r>
          </a:p>
        </p:txBody>
      </p:sp>
    </p:spTree>
    <p:extLst>
      <p:ext uri="{BB962C8B-B14F-4D97-AF65-F5344CB8AC3E}">
        <p14:creationId xmlns:p14="http://schemas.microsoft.com/office/powerpoint/2010/main" val="1612077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graph showing different types of mortgages&#10;&#10;Description automatically generated with medium confidence">
            <a:extLst>
              <a:ext uri="{FF2B5EF4-FFF2-40B4-BE49-F238E27FC236}">
                <a16:creationId xmlns:a16="http://schemas.microsoft.com/office/drawing/2014/main" id="{86BD71CD-25A4-5410-09EF-CD3175BAA92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3000" y="2171700"/>
            <a:ext cx="12309448" cy="6740525"/>
          </a:xfrm>
          <a:prstGeom prst="rect">
            <a:avLst/>
          </a:prstGeom>
        </p:spPr>
      </p:pic>
      <p:sp>
        <p:nvSpPr>
          <p:cNvPr id="7" name="TextBox 6">
            <a:extLst>
              <a:ext uri="{FF2B5EF4-FFF2-40B4-BE49-F238E27FC236}">
                <a16:creationId xmlns:a16="http://schemas.microsoft.com/office/drawing/2014/main" id="{89F70A4E-33FC-AD9D-530D-2E4C86F8B017}"/>
              </a:ext>
            </a:extLst>
          </p:cNvPr>
          <p:cNvSpPr txBox="1"/>
          <p:nvPr/>
        </p:nvSpPr>
        <p:spPr>
          <a:xfrm>
            <a:off x="1130968" y="1311414"/>
            <a:ext cx="10820400" cy="707886"/>
          </a:xfrm>
          <a:prstGeom prst="rect">
            <a:avLst/>
          </a:prstGeom>
          <a:noFill/>
        </p:spPr>
        <p:txBody>
          <a:bodyPr wrap="square">
            <a:spAutoFit/>
          </a:bodyPr>
          <a:lstStyle/>
          <a:p>
            <a:r>
              <a:rPr lang="en-US" sz="4000" b="1" dirty="0">
                <a:solidFill>
                  <a:schemeClr val="tx2"/>
                </a:solidFill>
              </a:rPr>
              <a:t>Denial rates by housing type and federal backing</a:t>
            </a:r>
          </a:p>
        </p:txBody>
      </p:sp>
      <p:sp>
        <p:nvSpPr>
          <p:cNvPr id="11" name="TextBox 10">
            <a:extLst>
              <a:ext uri="{FF2B5EF4-FFF2-40B4-BE49-F238E27FC236}">
                <a16:creationId xmlns:a16="http://schemas.microsoft.com/office/drawing/2014/main" id="{016C0632-293A-1378-F37F-86F1052E44EE}"/>
              </a:ext>
            </a:extLst>
          </p:cNvPr>
          <p:cNvSpPr txBox="1"/>
          <p:nvPr/>
        </p:nvSpPr>
        <p:spPr>
          <a:xfrm>
            <a:off x="287324" y="176769"/>
            <a:ext cx="9144000" cy="369332"/>
          </a:xfrm>
          <a:prstGeom prst="rect">
            <a:avLst/>
          </a:prstGeom>
          <a:noFill/>
        </p:spPr>
        <p:txBody>
          <a:bodyPr wrap="square">
            <a:spAutoFit/>
          </a:bodyPr>
          <a:lstStyle/>
          <a:p>
            <a:pPr marL="571500" indent="-571500">
              <a:buFont typeface=".Lucida Grande UI Regular"/>
              <a:buChar char="►"/>
            </a:pPr>
            <a:r>
              <a:rPr lang="en-US" dirty="0">
                <a:solidFill>
                  <a:srgbClr val="002060"/>
                </a:solidFill>
              </a:rPr>
              <a:t>Challenge 2: MH Home Lending</a:t>
            </a:r>
          </a:p>
        </p:txBody>
      </p:sp>
      <p:sp>
        <p:nvSpPr>
          <p:cNvPr id="12" name="TextBox 11">
            <a:extLst>
              <a:ext uri="{FF2B5EF4-FFF2-40B4-BE49-F238E27FC236}">
                <a16:creationId xmlns:a16="http://schemas.microsoft.com/office/drawing/2014/main" id="{4A5AF2FF-FA1A-7940-E211-AF03B364EEAC}"/>
              </a:ext>
            </a:extLst>
          </p:cNvPr>
          <p:cNvSpPr txBox="1"/>
          <p:nvPr/>
        </p:nvSpPr>
        <p:spPr>
          <a:xfrm>
            <a:off x="838200" y="8830891"/>
            <a:ext cx="13256386" cy="830997"/>
          </a:xfrm>
          <a:prstGeom prst="rect">
            <a:avLst/>
          </a:prstGeom>
          <a:noFill/>
        </p:spPr>
        <p:txBody>
          <a:bodyPr wrap="none" rtlCol="0">
            <a:spAutoFit/>
          </a:bodyPr>
          <a:lstStyle/>
          <a:p>
            <a:r>
              <a:rPr lang="en-US" sz="2400" dirty="0"/>
              <a:t>Source: Pew 2022 </a:t>
            </a:r>
            <a:r>
              <a:rPr lang="en-US" sz="2400" dirty="0">
                <a:hlinkClick r:id="rId3"/>
              </a:rPr>
              <a:t>https://www.pewtrusts.org/-/media/assets/2022/10/rfi-title-i-fha-and-ginnie-mae.pdf</a:t>
            </a:r>
            <a:endParaRPr lang="en-US" sz="2400" dirty="0"/>
          </a:p>
          <a:p>
            <a:endParaRPr lang="en-US" sz="2400" dirty="0"/>
          </a:p>
        </p:txBody>
      </p:sp>
      <p:sp>
        <p:nvSpPr>
          <p:cNvPr id="14" name="TextBox 13">
            <a:extLst>
              <a:ext uri="{FF2B5EF4-FFF2-40B4-BE49-F238E27FC236}">
                <a16:creationId xmlns:a16="http://schemas.microsoft.com/office/drawing/2014/main" id="{107DABD5-1A7A-0C4C-5CCC-3A09FB57C00C}"/>
              </a:ext>
            </a:extLst>
          </p:cNvPr>
          <p:cNvSpPr txBox="1"/>
          <p:nvPr/>
        </p:nvSpPr>
        <p:spPr>
          <a:xfrm>
            <a:off x="12192000" y="2426339"/>
            <a:ext cx="5702968" cy="4524315"/>
          </a:xfrm>
          <a:prstGeom prst="rect">
            <a:avLst/>
          </a:prstGeom>
          <a:noFill/>
        </p:spPr>
        <p:txBody>
          <a:bodyPr wrap="square">
            <a:spAutoFit/>
          </a:bodyPr>
          <a:lstStyle/>
          <a:p>
            <a:pPr rtl="0">
              <a:spcBef>
                <a:spcPts val="0"/>
              </a:spcBef>
              <a:spcAft>
                <a:spcPts val="0"/>
              </a:spcAft>
            </a:pPr>
            <a:r>
              <a:rPr lang="en-US" sz="3600" b="1" i="0" u="none" strike="noStrike" dirty="0">
                <a:solidFill>
                  <a:srgbClr val="00B050"/>
                </a:solidFill>
                <a:effectLst/>
              </a:rPr>
              <a:t>Arizona Spotlight:</a:t>
            </a:r>
          </a:p>
          <a:p>
            <a:pPr rtl="0">
              <a:spcBef>
                <a:spcPts val="0"/>
              </a:spcBef>
              <a:spcAft>
                <a:spcPts val="0"/>
              </a:spcAft>
            </a:pPr>
            <a:r>
              <a:rPr lang="en-US" sz="3600" i="0" u="none" strike="noStrike" dirty="0">
                <a:solidFill>
                  <a:srgbClr val="00B050"/>
                </a:solidFill>
                <a:effectLst/>
              </a:rPr>
              <a:t>In Az, only 34% of the applications for manufactured housing loans led to originations (HMDA 2021); among those denied, 32% identified as Hispanic or Latino. </a:t>
            </a:r>
            <a:endParaRPr lang="en-US" sz="3600" dirty="0">
              <a:solidFill>
                <a:srgbClr val="00B050"/>
              </a:solidFill>
              <a:effectLst/>
            </a:endParaRPr>
          </a:p>
        </p:txBody>
      </p:sp>
    </p:spTree>
    <p:extLst>
      <p:ext uri="{BB962C8B-B14F-4D97-AF65-F5344CB8AC3E}">
        <p14:creationId xmlns:p14="http://schemas.microsoft.com/office/powerpoint/2010/main" val="2659590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BB821A-5F25-104C-B0E4-77C3218EFAD2}"/>
              </a:ext>
            </a:extLst>
          </p:cNvPr>
          <p:cNvSpPr/>
          <p:nvPr/>
        </p:nvSpPr>
        <p:spPr>
          <a:xfrm>
            <a:off x="372083" y="2717628"/>
            <a:ext cx="4421223" cy="5593149"/>
          </a:xfrm>
          <a:prstGeom prst="rect">
            <a:avLst/>
          </a:prstGeom>
        </p:spPr>
        <p:txBody>
          <a:bodyPr vert="horz" lIns="137160" tIns="68580" rIns="137160" bIns="68580" rtlCol="0" anchor="t">
            <a:normAutofit/>
          </a:bodyPr>
          <a:lstStyle/>
          <a:p>
            <a:pPr>
              <a:lnSpc>
                <a:spcPct val="90000"/>
              </a:lnSpc>
              <a:spcAft>
                <a:spcPts val="900"/>
              </a:spcAft>
              <a:buClr>
                <a:schemeClr val="accent1"/>
              </a:buClr>
            </a:pPr>
            <a:r>
              <a:rPr lang="en-US" sz="6000" b="1" dirty="0">
                <a:solidFill>
                  <a:schemeClr val="bg1"/>
                </a:solidFill>
              </a:rPr>
              <a:t>Forms Financing Available to MH Buyers </a:t>
            </a:r>
            <a:endParaRPr lang="en-US" sz="6000" dirty="0">
              <a:solidFill>
                <a:schemeClr val="bg1"/>
              </a:solidFill>
            </a:endParaRPr>
          </a:p>
        </p:txBody>
      </p:sp>
      <p:graphicFrame>
        <p:nvGraphicFramePr>
          <p:cNvPr id="2" name="Table 1">
            <a:extLst>
              <a:ext uri="{FF2B5EF4-FFF2-40B4-BE49-F238E27FC236}">
                <a16:creationId xmlns:a16="http://schemas.microsoft.com/office/drawing/2014/main" id="{199D7FE6-E94B-E442-9B69-94A84C585D8D}"/>
              </a:ext>
            </a:extLst>
          </p:cNvPr>
          <p:cNvGraphicFramePr>
            <a:graphicFrameLocks noGrp="1"/>
          </p:cNvGraphicFramePr>
          <p:nvPr>
            <p:extLst>
              <p:ext uri="{D42A27DB-BD31-4B8C-83A1-F6EECF244321}">
                <p14:modId xmlns:p14="http://schemas.microsoft.com/office/powerpoint/2010/main" val="100034154"/>
              </p:ext>
            </p:extLst>
          </p:nvPr>
        </p:nvGraphicFramePr>
        <p:xfrm>
          <a:off x="5786588" y="2149760"/>
          <a:ext cx="11658602" cy="7600885"/>
        </p:xfrm>
        <a:graphic>
          <a:graphicData uri="http://schemas.openxmlformats.org/drawingml/2006/table">
            <a:tbl>
              <a:tblPr firstRow="1" firstCol="1" bandRow="1">
                <a:solidFill>
                  <a:srgbClr val="F2F2F2">
                    <a:alpha val="45098"/>
                  </a:srgbClr>
                </a:solidFill>
                <a:tableStyleId>{5C22544A-7EE6-4342-B048-85BDC9FD1C3A}</a:tableStyleId>
              </a:tblPr>
              <a:tblGrid>
                <a:gridCol w="2603402">
                  <a:extLst>
                    <a:ext uri="{9D8B030D-6E8A-4147-A177-3AD203B41FA5}">
                      <a16:colId xmlns:a16="http://schemas.microsoft.com/office/drawing/2014/main" val="3591273619"/>
                    </a:ext>
                  </a:extLst>
                </a:gridCol>
                <a:gridCol w="9055200">
                  <a:extLst>
                    <a:ext uri="{9D8B030D-6E8A-4147-A177-3AD203B41FA5}">
                      <a16:colId xmlns:a16="http://schemas.microsoft.com/office/drawing/2014/main" val="10095658"/>
                    </a:ext>
                  </a:extLst>
                </a:gridCol>
              </a:tblGrid>
              <a:tr h="882576">
                <a:tc>
                  <a:txBody>
                    <a:bodyPr/>
                    <a:lstStyle/>
                    <a:p>
                      <a:pPr marL="0" marR="0">
                        <a:spcBef>
                          <a:spcPts val="0"/>
                        </a:spcBef>
                        <a:spcAft>
                          <a:spcPts val="0"/>
                        </a:spcAft>
                      </a:pPr>
                      <a:r>
                        <a:rPr lang="en-US" sz="2300" b="0" cap="none" spc="0">
                          <a:solidFill>
                            <a:schemeClr val="bg1"/>
                          </a:solidFill>
                          <a:effectLst/>
                        </a:rPr>
                        <a:t>Form of Home Loan </a:t>
                      </a:r>
                      <a:endParaRPr lang="en-US" sz="2300" b="0" cap="none" spc="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229" marR="112229" marT="149639" marB="0" anchor="ctr">
                    <a:lnL w="12700" cmpd="sng">
                      <a:noFill/>
                    </a:lnL>
                    <a:lnR w="12700" cmpd="sng">
                      <a:noFill/>
                    </a:lnR>
                    <a:lnT w="19050" cap="flat" cmpd="sng" algn="ctr">
                      <a:noFill/>
                      <a:prstDash val="solid"/>
                    </a:lnT>
                    <a:lnB w="38100" cmpd="sng">
                      <a:noFill/>
                    </a:lnB>
                    <a:solidFill>
                      <a:schemeClr val="tx1"/>
                    </a:solidFill>
                  </a:tcPr>
                </a:tc>
                <a:tc>
                  <a:txBody>
                    <a:bodyPr/>
                    <a:lstStyle/>
                    <a:p>
                      <a:pPr marL="0" marR="0">
                        <a:spcBef>
                          <a:spcPts val="0"/>
                        </a:spcBef>
                        <a:spcAft>
                          <a:spcPts val="0"/>
                        </a:spcAft>
                      </a:pPr>
                      <a:r>
                        <a:rPr lang="en-US" sz="2300" b="0" cap="none" spc="0">
                          <a:solidFill>
                            <a:schemeClr val="bg1"/>
                          </a:solidFill>
                          <a:effectLst/>
                        </a:rPr>
                        <a:t>Description</a:t>
                      </a:r>
                      <a:endParaRPr lang="en-US" sz="2300" b="0" cap="none" spc="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229" marR="112229" marT="149639" marB="0" anchor="ctr">
                    <a:lnL w="12700" cmpd="sng">
                      <a:noFill/>
                    </a:lnL>
                    <a:lnR w="12700" cmpd="sng">
                      <a:noFill/>
                    </a:lnR>
                    <a:lnT w="19050" cap="flat" cmpd="sng" algn="ctr">
                      <a:noFill/>
                      <a:prstDash val="solid"/>
                    </a:lnT>
                    <a:lnB w="38100" cmpd="sng">
                      <a:noFill/>
                    </a:lnB>
                    <a:solidFill>
                      <a:schemeClr val="tx1"/>
                    </a:solidFill>
                  </a:tcPr>
                </a:tc>
                <a:extLst>
                  <a:ext uri="{0D108BD9-81ED-4DB2-BD59-A6C34878D82A}">
                    <a16:rowId xmlns:a16="http://schemas.microsoft.com/office/drawing/2014/main" val="3128732871"/>
                  </a:ext>
                </a:extLst>
              </a:tr>
              <a:tr h="500000">
                <a:tc gridSpan="2">
                  <a:txBody>
                    <a:bodyPr/>
                    <a:lstStyle/>
                    <a:p>
                      <a:pPr marL="0" marR="0" algn="ctr">
                        <a:spcBef>
                          <a:spcPts val="600"/>
                        </a:spcBef>
                        <a:spcAft>
                          <a:spcPts val="600"/>
                        </a:spcAft>
                      </a:pPr>
                      <a:r>
                        <a:rPr lang="en-US" sz="2000" b="1" cap="none" spc="0">
                          <a:solidFill>
                            <a:schemeClr val="tx1"/>
                          </a:solidFill>
                          <a:effectLst/>
                        </a:rPr>
                        <a:t>Mortgage Financing</a:t>
                      </a:r>
                      <a:endParaRPr lang="en-US" sz="20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229" marR="112229" marT="149639" marB="0" anchor="ctr">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F2F2F2">
                        <a:alpha val="45098"/>
                      </a:srgbClr>
                    </a:solidFill>
                  </a:tcPr>
                </a:tc>
                <a:tc hMerge="1">
                  <a:txBody>
                    <a:bodyPr/>
                    <a:lstStyle/>
                    <a:p>
                      <a:endParaRPr lang="en-US"/>
                    </a:p>
                  </a:txBody>
                  <a:tcPr/>
                </a:tc>
                <a:extLst>
                  <a:ext uri="{0D108BD9-81ED-4DB2-BD59-A6C34878D82A}">
                    <a16:rowId xmlns:a16="http://schemas.microsoft.com/office/drawing/2014/main" val="238481027"/>
                  </a:ext>
                </a:extLst>
              </a:tr>
              <a:tr h="1104069">
                <a:tc>
                  <a:txBody>
                    <a:bodyPr/>
                    <a:lstStyle/>
                    <a:p>
                      <a:pPr marL="0" marR="0">
                        <a:spcBef>
                          <a:spcPts val="0"/>
                        </a:spcBef>
                        <a:spcAft>
                          <a:spcPts val="0"/>
                        </a:spcAft>
                      </a:pPr>
                      <a:r>
                        <a:rPr lang="en-US" sz="2000" b="1" cap="none" spc="0">
                          <a:solidFill>
                            <a:schemeClr val="tx1"/>
                          </a:solidFill>
                          <a:effectLst/>
                        </a:rPr>
                        <a:t>Mortgage </a:t>
                      </a:r>
                      <a:endParaRPr lang="en-US" sz="20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229" marR="112229" marT="149639" marB="0" anchor="ctr">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pPr marL="0" marR="0">
                        <a:spcBef>
                          <a:spcPts val="600"/>
                        </a:spcBef>
                        <a:spcAft>
                          <a:spcPts val="600"/>
                        </a:spcAft>
                      </a:pPr>
                      <a:r>
                        <a:rPr lang="en-US" sz="2000" cap="none" spc="0">
                          <a:solidFill>
                            <a:schemeClr val="tx1"/>
                          </a:solidFill>
                          <a:effectLst/>
                        </a:rPr>
                        <a:t>Applies to only MH legally affixed to land and titled as real property. Typically mortgage lenders will charge a premium for MH loans even if it is titled as real property. </a:t>
                      </a:r>
                      <a:endParaRPr lang="en-US" sz="2000"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229" marR="112229" marT="149639" marB="0" anchor="ctr">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extLst>
                  <a:ext uri="{0D108BD9-81ED-4DB2-BD59-A6C34878D82A}">
                    <a16:rowId xmlns:a16="http://schemas.microsoft.com/office/drawing/2014/main" val="3522694777"/>
                  </a:ext>
                </a:extLst>
              </a:tr>
              <a:tr h="500000">
                <a:tc gridSpan="2">
                  <a:txBody>
                    <a:bodyPr/>
                    <a:lstStyle/>
                    <a:p>
                      <a:pPr marL="0" marR="0" algn="ctr">
                        <a:spcBef>
                          <a:spcPts val="600"/>
                        </a:spcBef>
                        <a:spcAft>
                          <a:spcPts val="600"/>
                        </a:spcAft>
                      </a:pPr>
                      <a:r>
                        <a:rPr lang="en-US" sz="2000" b="1" cap="none" spc="0">
                          <a:solidFill>
                            <a:schemeClr val="tx1"/>
                          </a:solidFill>
                          <a:effectLst/>
                        </a:rPr>
                        <a:t>Non-Mortgage Financing</a:t>
                      </a:r>
                      <a:endParaRPr lang="en-US" sz="20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229" marR="112229" marT="149639" marB="0" anchor="ctr">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hMerge="1">
                  <a:txBody>
                    <a:bodyPr/>
                    <a:lstStyle/>
                    <a:p>
                      <a:endParaRPr lang="en-US"/>
                    </a:p>
                  </a:txBody>
                  <a:tcPr/>
                </a:tc>
                <a:extLst>
                  <a:ext uri="{0D108BD9-81ED-4DB2-BD59-A6C34878D82A}">
                    <a16:rowId xmlns:a16="http://schemas.microsoft.com/office/drawing/2014/main" val="210762651"/>
                  </a:ext>
                </a:extLst>
              </a:tr>
              <a:tr h="1104069">
                <a:tc>
                  <a:txBody>
                    <a:bodyPr/>
                    <a:lstStyle/>
                    <a:p>
                      <a:pPr marL="0" marR="0">
                        <a:spcBef>
                          <a:spcPts val="0"/>
                        </a:spcBef>
                        <a:spcAft>
                          <a:spcPts val="0"/>
                        </a:spcAft>
                      </a:pPr>
                      <a:r>
                        <a:rPr lang="en-US" sz="2000" b="1" cap="none" spc="0">
                          <a:solidFill>
                            <a:schemeClr val="tx1"/>
                          </a:solidFill>
                          <a:effectLst/>
                        </a:rPr>
                        <a:t>Chattel Loan</a:t>
                      </a:r>
                      <a:endParaRPr lang="en-US" sz="20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229" marR="112229" marT="149639" marB="0" anchor="ctr">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pPr marL="0" marR="0">
                        <a:spcBef>
                          <a:spcPts val="600"/>
                        </a:spcBef>
                        <a:spcAft>
                          <a:spcPts val="600"/>
                        </a:spcAft>
                      </a:pPr>
                      <a:r>
                        <a:rPr lang="en-US" sz="2000" cap="none" spc="0" dirty="0">
                          <a:solidFill>
                            <a:schemeClr val="tx1"/>
                          </a:solidFill>
                          <a:effectLst/>
                        </a:rPr>
                        <a:t>Use only structure as collateral. No support from GSEs. Typically, only available for newer homes. Higher interest and shorter terms than mortgage loans</a:t>
                      </a:r>
                      <a:r>
                        <a:rPr lang="en-US" sz="2000" b="1" cap="none" spc="0" dirty="0">
                          <a:solidFill>
                            <a:schemeClr val="tx1"/>
                          </a:solidFill>
                          <a:effectLst/>
                        </a:rPr>
                        <a:t>. Lender holds lien against home and can repossess and sell. </a:t>
                      </a:r>
                      <a:endParaRPr lang="en-US" sz="2000" b="1"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229" marR="112229" marT="149639" marB="0" anchor="ctr">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extLst>
                  <a:ext uri="{0D108BD9-81ED-4DB2-BD59-A6C34878D82A}">
                    <a16:rowId xmlns:a16="http://schemas.microsoft.com/office/drawing/2014/main" val="2490954992"/>
                  </a:ext>
                </a:extLst>
              </a:tr>
              <a:tr h="802034">
                <a:tc>
                  <a:txBody>
                    <a:bodyPr/>
                    <a:lstStyle/>
                    <a:p>
                      <a:pPr marL="0" marR="0">
                        <a:spcBef>
                          <a:spcPts val="0"/>
                        </a:spcBef>
                        <a:spcAft>
                          <a:spcPts val="0"/>
                        </a:spcAft>
                      </a:pPr>
                      <a:r>
                        <a:rPr lang="en-US" sz="2000" b="1" cap="none" spc="0">
                          <a:solidFill>
                            <a:schemeClr val="tx1"/>
                          </a:solidFill>
                          <a:effectLst/>
                        </a:rPr>
                        <a:t>Seller Financing</a:t>
                      </a:r>
                      <a:endParaRPr lang="en-US" sz="20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229" marR="112229" marT="149639" marB="0" anchor="ctr">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pPr marL="0" marR="0">
                        <a:spcBef>
                          <a:spcPts val="600"/>
                        </a:spcBef>
                        <a:spcAft>
                          <a:spcPts val="600"/>
                        </a:spcAft>
                      </a:pPr>
                      <a:r>
                        <a:rPr lang="en-US" sz="2000" cap="none" spc="0" dirty="0">
                          <a:solidFill>
                            <a:schemeClr val="tx1"/>
                          </a:solidFill>
                          <a:effectLst/>
                        </a:rPr>
                        <a:t>Refers to a variety of lending arrangements where the seller is also the lender, extending credit to the buyer to purchase the home.</a:t>
                      </a:r>
                      <a:endParaRPr lang="en-US" sz="200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229" marR="112229" marT="149639" marB="0" anchor="ctr">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extLst>
                  <a:ext uri="{0D108BD9-81ED-4DB2-BD59-A6C34878D82A}">
                    <a16:rowId xmlns:a16="http://schemas.microsoft.com/office/drawing/2014/main" val="1663235637"/>
                  </a:ext>
                </a:extLst>
              </a:tr>
              <a:tr h="802034">
                <a:tc>
                  <a:txBody>
                    <a:bodyPr/>
                    <a:lstStyle/>
                    <a:p>
                      <a:pPr marL="0" marR="0">
                        <a:spcBef>
                          <a:spcPts val="0"/>
                        </a:spcBef>
                        <a:spcAft>
                          <a:spcPts val="0"/>
                        </a:spcAft>
                      </a:pPr>
                      <a:r>
                        <a:rPr lang="en-US" sz="2000" b="1" cap="none" spc="0">
                          <a:solidFill>
                            <a:schemeClr val="tx1"/>
                          </a:solidFill>
                          <a:effectLst/>
                        </a:rPr>
                        <a:t>Contract-for-Deed </a:t>
                      </a:r>
                      <a:endParaRPr lang="en-US" sz="20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229" marR="112229" marT="149639" marB="0" anchor="ctr">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pPr marL="0" marR="0">
                        <a:spcBef>
                          <a:spcPts val="600"/>
                        </a:spcBef>
                        <a:spcAft>
                          <a:spcPts val="600"/>
                        </a:spcAft>
                      </a:pPr>
                      <a:r>
                        <a:rPr lang="en-US" sz="2000" cap="none" spc="0" dirty="0">
                          <a:solidFill>
                            <a:schemeClr val="tx1"/>
                          </a:solidFill>
                          <a:effectLst/>
                        </a:rPr>
                        <a:t>A form of seller financing. Seller-lender retains title and full ownership of the home until final payment is made. </a:t>
                      </a:r>
                      <a:r>
                        <a:rPr lang="en-US" sz="2000" b="1" cap="none" spc="0" dirty="0">
                          <a:solidFill>
                            <a:schemeClr val="tx1"/>
                          </a:solidFill>
                          <a:effectLst/>
                        </a:rPr>
                        <a:t>Buyer may not have equity rights</a:t>
                      </a:r>
                      <a:r>
                        <a:rPr lang="en-US" sz="2000" cap="none" spc="0" dirty="0">
                          <a:solidFill>
                            <a:schemeClr val="tx1"/>
                          </a:solidFill>
                          <a:effectLst/>
                        </a:rPr>
                        <a:t>.  </a:t>
                      </a:r>
                      <a:endParaRPr lang="en-US" sz="200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229" marR="112229" marT="149639" marB="0" anchor="ctr">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extLst>
                  <a:ext uri="{0D108BD9-81ED-4DB2-BD59-A6C34878D82A}">
                    <a16:rowId xmlns:a16="http://schemas.microsoft.com/office/drawing/2014/main" val="3287512869"/>
                  </a:ext>
                </a:extLst>
              </a:tr>
              <a:tr h="1406103">
                <a:tc>
                  <a:txBody>
                    <a:bodyPr/>
                    <a:lstStyle/>
                    <a:p>
                      <a:pPr marL="0" marR="0">
                        <a:spcBef>
                          <a:spcPts val="0"/>
                        </a:spcBef>
                        <a:spcAft>
                          <a:spcPts val="0"/>
                        </a:spcAft>
                      </a:pPr>
                      <a:r>
                        <a:rPr lang="en-US" sz="2000" b="1" cap="none" spc="0">
                          <a:solidFill>
                            <a:schemeClr val="tx1"/>
                          </a:solidFill>
                          <a:effectLst/>
                        </a:rPr>
                        <a:t>Rent-to-own or Lease-Purchase </a:t>
                      </a:r>
                      <a:endParaRPr lang="en-US" sz="20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229" marR="112229" marT="149639" marB="0" anchor="ctr">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pPr marL="0" marR="0">
                        <a:spcBef>
                          <a:spcPts val="600"/>
                        </a:spcBef>
                        <a:spcAft>
                          <a:spcPts val="600"/>
                        </a:spcAft>
                      </a:pPr>
                      <a:r>
                        <a:rPr lang="en-US" sz="2000" cap="none" spc="0" dirty="0">
                          <a:solidFill>
                            <a:schemeClr val="tx1"/>
                          </a:solidFill>
                          <a:effectLst/>
                        </a:rPr>
                        <a:t>Typically a form of seller financing, though third parties can be involved. The buyer occupies the property as a tenant, with the seller as landlord. Within a designated period, the buyer can exercise the option to purchase and the deed is transferred.</a:t>
                      </a:r>
                      <a:endParaRPr lang="en-US" sz="200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229" marR="112229" marT="149639" marB="0" anchor="ctr">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extLst>
                  <a:ext uri="{0D108BD9-81ED-4DB2-BD59-A6C34878D82A}">
                    <a16:rowId xmlns:a16="http://schemas.microsoft.com/office/drawing/2014/main" val="3019299920"/>
                  </a:ext>
                </a:extLst>
              </a:tr>
              <a:tr h="500000">
                <a:tc gridSpan="2">
                  <a:txBody>
                    <a:bodyPr/>
                    <a:lstStyle/>
                    <a:p>
                      <a:pPr marL="0" marR="0" algn="r">
                        <a:spcBef>
                          <a:spcPts val="0"/>
                        </a:spcBef>
                        <a:spcAft>
                          <a:spcPts val="600"/>
                        </a:spcAft>
                      </a:pPr>
                      <a:r>
                        <a:rPr lang="en-US" sz="2000" b="1" cap="none" spc="0" dirty="0">
                          <a:solidFill>
                            <a:schemeClr val="tx1"/>
                          </a:solidFill>
                          <a:effectLst/>
                        </a:rPr>
                        <a:t>(Informed by Allen 2017; Bourke and Siegel 2020)</a:t>
                      </a:r>
                      <a:endParaRPr lang="en-US" sz="2000" b="1"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2229" marR="112229" marT="149639" marB="0" anchor="ctr">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hMerge="1">
                  <a:txBody>
                    <a:bodyPr/>
                    <a:lstStyle/>
                    <a:p>
                      <a:endParaRPr lang="en-US"/>
                    </a:p>
                  </a:txBody>
                  <a:tcPr/>
                </a:tc>
                <a:extLst>
                  <a:ext uri="{0D108BD9-81ED-4DB2-BD59-A6C34878D82A}">
                    <a16:rowId xmlns:a16="http://schemas.microsoft.com/office/drawing/2014/main" val="2996708162"/>
                  </a:ext>
                </a:extLst>
              </a:tr>
            </a:tbl>
          </a:graphicData>
        </a:graphic>
      </p:graphicFrame>
      <p:sp>
        <p:nvSpPr>
          <p:cNvPr id="6" name="Rectangle 5">
            <a:extLst>
              <a:ext uri="{FF2B5EF4-FFF2-40B4-BE49-F238E27FC236}">
                <a16:creationId xmlns:a16="http://schemas.microsoft.com/office/drawing/2014/main" id="{B4606605-5D82-5949-ACC4-2D11603109B0}"/>
              </a:ext>
            </a:extLst>
          </p:cNvPr>
          <p:cNvSpPr/>
          <p:nvPr/>
        </p:nvSpPr>
        <p:spPr>
          <a:xfrm>
            <a:off x="718925" y="3773918"/>
            <a:ext cx="4421223" cy="5593149"/>
          </a:xfrm>
          <a:prstGeom prst="rect">
            <a:avLst/>
          </a:prstGeom>
        </p:spPr>
        <p:txBody>
          <a:bodyPr vert="horz" lIns="137160" tIns="68580" rIns="137160" bIns="68580" rtlCol="0" anchor="t">
            <a:normAutofit/>
          </a:bodyPr>
          <a:lstStyle/>
          <a:p>
            <a:pPr>
              <a:lnSpc>
                <a:spcPct val="90000"/>
              </a:lnSpc>
              <a:spcAft>
                <a:spcPts val="900"/>
              </a:spcAft>
              <a:buClr>
                <a:schemeClr val="accent1"/>
              </a:buClr>
            </a:pPr>
            <a:r>
              <a:rPr lang="en-US" sz="6000" b="1" dirty="0"/>
              <a:t>Forms Financing Available to MH Buyers </a:t>
            </a:r>
            <a:endParaRPr lang="en-US" sz="6000" dirty="0"/>
          </a:p>
        </p:txBody>
      </p:sp>
      <p:sp>
        <p:nvSpPr>
          <p:cNvPr id="8" name="Rectangle 7">
            <a:extLst>
              <a:ext uri="{FF2B5EF4-FFF2-40B4-BE49-F238E27FC236}">
                <a16:creationId xmlns:a16="http://schemas.microsoft.com/office/drawing/2014/main" id="{36D37586-64C6-AE47-B193-F239C2F3A105}"/>
              </a:ext>
            </a:extLst>
          </p:cNvPr>
          <p:cNvSpPr/>
          <p:nvPr/>
        </p:nvSpPr>
        <p:spPr>
          <a:xfrm>
            <a:off x="523735" y="301487"/>
            <a:ext cx="5624938" cy="369332"/>
          </a:xfrm>
          <a:prstGeom prst="rect">
            <a:avLst/>
          </a:prstGeom>
        </p:spPr>
        <p:txBody>
          <a:bodyPr wrap="none">
            <a:spAutoFit/>
          </a:bodyPr>
          <a:lstStyle/>
          <a:p>
            <a:pPr marL="571500" indent="-571500">
              <a:buFont typeface=".Lucida Grande UI Regular"/>
              <a:buChar char="►"/>
            </a:pPr>
            <a:r>
              <a:rPr lang="en-US" dirty="0">
                <a:solidFill>
                  <a:srgbClr val="002060"/>
                </a:solidFill>
              </a:rPr>
              <a:t>Challenge 2: MH Home Lending and Housing Supply</a:t>
            </a:r>
          </a:p>
        </p:txBody>
      </p:sp>
    </p:spTree>
    <p:extLst>
      <p:ext uri="{BB962C8B-B14F-4D97-AF65-F5344CB8AC3E}">
        <p14:creationId xmlns:p14="http://schemas.microsoft.com/office/powerpoint/2010/main" val="1194068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219200" y="2021086"/>
            <a:ext cx="15520023" cy="6137641"/>
          </a:xfrm>
          <a:prstGeom prst="rect">
            <a:avLst/>
          </a:prstGeom>
        </p:spPr>
      </p:pic>
      <p:sp>
        <p:nvSpPr>
          <p:cNvPr id="4" name="TextBox 4"/>
          <p:cNvSpPr txBox="1"/>
          <p:nvPr/>
        </p:nvSpPr>
        <p:spPr>
          <a:xfrm>
            <a:off x="5537654" y="8092052"/>
            <a:ext cx="3441557" cy="1805302"/>
          </a:xfrm>
          <a:prstGeom prst="rect">
            <a:avLst/>
          </a:prstGeom>
        </p:spPr>
        <p:txBody>
          <a:bodyPr lIns="0" tIns="0" rIns="0" bIns="0" rtlCol="0" anchor="t">
            <a:spAutoFit/>
          </a:bodyPr>
          <a:lstStyle/>
          <a:p>
            <a:pPr algn="ctr">
              <a:lnSpc>
                <a:spcPts val="4759"/>
              </a:lnSpc>
            </a:pPr>
            <a:r>
              <a:rPr lang="en-US" sz="3399" dirty="0">
                <a:solidFill>
                  <a:schemeClr val="tx2"/>
                </a:solidFill>
                <a:latin typeface="Open Sans Light"/>
              </a:rPr>
              <a:t>21% APR with 20% down</a:t>
            </a:r>
          </a:p>
          <a:p>
            <a:pPr algn="ctr">
              <a:lnSpc>
                <a:spcPts val="4759"/>
              </a:lnSpc>
            </a:pPr>
            <a:endParaRPr lang="en-US" sz="3399" dirty="0">
              <a:solidFill>
                <a:schemeClr val="tx2"/>
              </a:solidFill>
              <a:latin typeface="Open Sans Light"/>
            </a:endParaRPr>
          </a:p>
        </p:txBody>
      </p:sp>
      <p:sp>
        <p:nvSpPr>
          <p:cNvPr id="5" name="TextBox 5"/>
          <p:cNvSpPr txBox="1"/>
          <p:nvPr/>
        </p:nvSpPr>
        <p:spPr>
          <a:xfrm>
            <a:off x="1579783" y="8092052"/>
            <a:ext cx="3441557" cy="1805302"/>
          </a:xfrm>
          <a:prstGeom prst="rect">
            <a:avLst/>
          </a:prstGeom>
        </p:spPr>
        <p:txBody>
          <a:bodyPr lIns="0" tIns="0" rIns="0" bIns="0" rtlCol="0" anchor="t">
            <a:spAutoFit/>
          </a:bodyPr>
          <a:lstStyle/>
          <a:p>
            <a:pPr algn="ctr">
              <a:lnSpc>
                <a:spcPts val="4759"/>
              </a:lnSpc>
            </a:pPr>
            <a:r>
              <a:rPr lang="en-US" sz="3399">
                <a:solidFill>
                  <a:schemeClr val="tx2"/>
                </a:solidFill>
                <a:latin typeface="Open Sans Light"/>
              </a:rPr>
              <a:t>21% APR with 20% down</a:t>
            </a:r>
          </a:p>
          <a:p>
            <a:pPr algn="ctr">
              <a:lnSpc>
                <a:spcPts val="4759"/>
              </a:lnSpc>
            </a:pPr>
            <a:endParaRPr lang="en-US" sz="3399">
              <a:solidFill>
                <a:schemeClr val="tx2"/>
              </a:solidFill>
              <a:latin typeface="Open Sans Light"/>
            </a:endParaRPr>
          </a:p>
        </p:txBody>
      </p:sp>
      <p:sp>
        <p:nvSpPr>
          <p:cNvPr id="6" name="TextBox 6"/>
          <p:cNvSpPr txBox="1"/>
          <p:nvPr/>
        </p:nvSpPr>
        <p:spPr>
          <a:xfrm>
            <a:off x="9250647" y="8114665"/>
            <a:ext cx="3609358" cy="1805302"/>
          </a:xfrm>
          <a:prstGeom prst="rect">
            <a:avLst/>
          </a:prstGeom>
        </p:spPr>
        <p:txBody>
          <a:bodyPr lIns="0" tIns="0" rIns="0" bIns="0" rtlCol="0" anchor="t">
            <a:spAutoFit/>
          </a:bodyPr>
          <a:lstStyle/>
          <a:p>
            <a:pPr algn="ctr">
              <a:lnSpc>
                <a:spcPts val="4759"/>
              </a:lnSpc>
            </a:pPr>
            <a:r>
              <a:rPr lang="en-US" sz="3399" dirty="0">
                <a:solidFill>
                  <a:schemeClr val="tx2"/>
                </a:solidFill>
                <a:latin typeface="Open Sans Light"/>
              </a:rPr>
              <a:t>25% APR with 21% down</a:t>
            </a:r>
          </a:p>
          <a:p>
            <a:pPr algn="ctr">
              <a:lnSpc>
                <a:spcPts val="4759"/>
              </a:lnSpc>
            </a:pPr>
            <a:endParaRPr lang="en-US" sz="3399" dirty="0">
              <a:solidFill>
                <a:schemeClr val="tx2"/>
              </a:solidFill>
              <a:latin typeface="Open Sans Light"/>
            </a:endParaRPr>
          </a:p>
        </p:txBody>
      </p:sp>
      <p:sp>
        <p:nvSpPr>
          <p:cNvPr id="7" name="TextBox 7"/>
          <p:cNvSpPr txBox="1"/>
          <p:nvPr/>
        </p:nvSpPr>
        <p:spPr>
          <a:xfrm>
            <a:off x="13174607" y="8124190"/>
            <a:ext cx="3564615" cy="1819910"/>
          </a:xfrm>
          <a:prstGeom prst="rect">
            <a:avLst/>
          </a:prstGeom>
        </p:spPr>
        <p:txBody>
          <a:bodyPr lIns="0" tIns="0" rIns="0" bIns="0" rtlCol="0" anchor="t">
            <a:spAutoFit/>
          </a:bodyPr>
          <a:lstStyle/>
          <a:p>
            <a:pPr algn="ctr">
              <a:lnSpc>
                <a:spcPts val="3640"/>
              </a:lnSpc>
              <a:spcBef>
                <a:spcPct val="0"/>
              </a:spcBef>
            </a:pPr>
            <a:r>
              <a:rPr lang="en-US" sz="2600">
                <a:solidFill>
                  <a:schemeClr val="tx2"/>
                </a:solidFill>
                <a:latin typeface="Open Sans Light"/>
              </a:rPr>
              <a:t>Typical “buyer‐rehab” sale of a structurally inadequate, 1958 MH unit</a:t>
            </a:r>
          </a:p>
        </p:txBody>
      </p:sp>
      <p:sp>
        <p:nvSpPr>
          <p:cNvPr id="3" name="TextBox 2">
            <a:extLst>
              <a:ext uri="{FF2B5EF4-FFF2-40B4-BE49-F238E27FC236}">
                <a16:creationId xmlns:a16="http://schemas.microsoft.com/office/drawing/2014/main" id="{F01B43EE-3A8C-7D40-992B-69D0F184E1AA}"/>
              </a:ext>
            </a:extLst>
          </p:cNvPr>
          <p:cNvSpPr txBox="1"/>
          <p:nvPr/>
        </p:nvSpPr>
        <p:spPr>
          <a:xfrm>
            <a:off x="1219200" y="846846"/>
            <a:ext cx="16328957" cy="646331"/>
          </a:xfrm>
          <a:prstGeom prst="rect">
            <a:avLst/>
          </a:prstGeom>
          <a:noFill/>
        </p:spPr>
        <p:txBody>
          <a:bodyPr wrap="none" rtlCol="0">
            <a:spAutoFit/>
          </a:bodyPr>
          <a:lstStyle/>
          <a:p>
            <a:r>
              <a:rPr lang="en-US" sz="3600" dirty="0"/>
              <a:t>Lack of affordable and safe sources of credit for home buying and home improvement </a:t>
            </a:r>
          </a:p>
        </p:txBody>
      </p:sp>
      <p:sp>
        <p:nvSpPr>
          <p:cNvPr id="8" name="Rectangle 7">
            <a:extLst>
              <a:ext uri="{FF2B5EF4-FFF2-40B4-BE49-F238E27FC236}">
                <a16:creationId xmlns:a16="http://schemas.microsoft.com/office/drawing/2014/main" id="{3443F9AB-530E-F543-BE6E-087B5EA43088}"/>
              </a:ext>
            </a:extLst>
          </p:cNvPr>
          <p:cNvSpPr/>
          <p:nvPr/>
        </p:nvSpPr>
        <p:spPr>
          <a:xfrm>
            <a:off x="523735" y="266700"/>
            <a:ext cx="5624938" cy="369332"/>
          </a:xfrm>
          <a:prstGeom prst="rect">
            <a:avLst/>
          </a:prstGeom>
        </p:spPr>
        <p:txBody>
          <a:bodyPr wrap="none">
            <a:spAutoFit/>
          </a:bodyPr>
          <a:lstStyle/>
          <a:p>
            <a:pPr marL="571500" indent="-571500">
              <a:buFont typeface=".Lucida Grande UI Regular"/>
              <a:buChar char="►"/>
            </a:pPr>
            <a:r>
              <a:rPr lang="en-US" dirty="0">
                <a:solidFill>
                  <a:srgbClr val="002060"/>
                </a:solidFill>
              </a:rPr>
              <a:t>Challenge 2: MH Home Lending and Housing Supply</a:t>
            </a:r>
          </a:p>
        </p:txBody>
      </p:sp>
    </p:spTree>
    <p:extLst>
      <p:ext uri="{BB962C8B-B14F-4D97-AF65-F5344CB8AC3E}">
        <p14:creationId xmlns:p14="http://schemas.microsoft.com/office/powerpoint/2010/main" val="1204882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336204" y="2247900"/>
            <a:ext cx="10896600" cy="4309235"/>
          </a:xfrm>
          <a:prstGeom prst="rect">
            <a:avLst/>
          </a:prstGeom>
        </p:spPr>
      </p:pic>
      <p:sp>
        <p:nvSpPr>
          <p:cNvPr id="3" name="TextBox 2">
            <a:extLst>
              <a:ext uri="{FF2B5EF4-FFF2-40B4-BE49-F238E27FC236}">
                <a16:creationId xmlns:a16="http://schemas.microsoft.com/office/drawing/2014/main" id="{F01B43EE-3A8C-7D40-992B-69D0F184E1AA}"/>
              </a:ext>
            </a:extLst>
          </p:cNvPr>
          <p:cNvSpPr txBox="1"/>
          <p:nvPr/>
        </p:nvSpPr>
        <p:spPr>
          <a:xfrm>
            <a:off x="1219200" y="846846"/>
            <a:ext cx="16328957" cy="646331"/>
          </a:xfrm>
          <a:prstGeom prst="rect">
            <a:avLst/>
          </a:prstGeom>
          <a:noFill/>
        </p:spPr>
        <p:txBody>
          <a:bodyPr wrap="none" rtlCol="0">
            <a:spAutoFit/>
          </a:bodyPr>
          <a:lstStyle/>
          <a:p>
            <a:r>
              <a:rPr lang="en-US" sz="3600" dirty="0"/>
              <a:t>Lack of affordable and safe sources of credit for home buying and home improvement </a:t>
            </a:r>
          </a:p>
        </p:txBody>
      </p:sp>
      <p:sp>
        <p:nvSpPr>
          <p:cNvPr id="8" name="Rectangle 7">
            <a:extLst>
              <a:ext uri="{FF2B5EF4-FFF2-40B4-BE49-F238E27FC236}">
                <a16:creationId xmlns:a16="http://schemas.microsoft.com/office/drawing/2014/main" id="{3443F9AB-530E-F543-BE6E-087B5EA43088}"/>
              </a:ext>
            </a:extLst>
          </p:cNvPr>
          <p:cNvSpPr/>
          <p:nvPr/>
        </p:nvSpPr>
        <p:spPr>
          <a:xfrm>
            <a:off x="523735" y="266700"/>
            <a:ext cx="5624938" cy="369332"/>
          </a:xfrm>
          <a:prstGeom prst="rect">
            <a:avLst/>
          </a:prstGeom>
        </p:spPr>
        <p:txBody>
          <a:bodyPr wrap="none">
            <a:spAutoFit/>
          </a:bodyPr>
          <a:lstStyle/>
          <a:p>
            <a:pPr marL="571500" indent="-571500">
              <a:buFont typeface=".Lucida Grande UI Regular"/>
              <a:buChar char="►"/>
            </a:pPr>
            <a:r>
              <a:rPr lang="en-US" dirty="0">
                <a:solidFill>
                  <a:srgbClr val="002060"/>
                </a:solidFill>
              </a:rPr>
              <a:t>Challenge 2: MH Home Lending and Housing Supply</a:t>
            </a:r>
          </a:p>
        </p:txBody>
      </p:sp>
      <p:sp>
        <p:nvSpPr>
          <p:cNvPr id="10" name="TextBox 9">
            <a:extLst>
              <a:ext uri="{FF2B5EF4-FFF2-40B4-BE49-F238E27FC236}">
                <a16:creationId xmlns:a16="http://schemas.microsoft.com/office/drawing/2014/main" id="{14247DC2-A178-6781-9771-75FD248BCD86}"/>
              </a:ext>
            </a:extLst>
          </p:cNvPr>
          <p:cNvSpPr txBox="1"/>
          <p:nvPr/>
        </p:nvSpPr>
        <p:spPr>
          <a:xfrm>
            <a:off x="2286000" y="6884938"/>
            <a:ext cx="13258800" cy="2123658"/>
          </a:xfrm>
          <a:prstGeom prst="rect">
            <a:avLst/>
          </a:prstGeom>
          <a:noFill/>
        </p:spPr>
        <p:txBody>
          <a:bodyPr wrap="square">
            <a:spAutoFit/>
          </a:bodyPr>
          <a:lstStyle/>
          <a:p>
            <a:pPr algn="ctr"/>
            <a:r>
              <a:rPr lang="en-US" sz="4400" b="0" i="0" u="none" strike="noStrike" dirty="0">
                <a:solidFill>
                  <a:srgbClr val="00B050"/>
                </a:solidFill>
                <a:effectLst/>
              </a:rPr>
              <a:t>Hispanic home borrowers are more than </a:t>
            </a:r>
            <a:r>
              <a:rPr lang="en-US" sz="4400" b="1" i="0" u="none" strike="noStrike" dirty="0">
                <a:solidFill>
                  <a:srgbClr val="00B050"/>
                </a:solidFill>
                <a:effectLst/>
              </a:rPr>
              <a:t>1.6 times as likely to use alternative financing </a:t>
            </a:r>
            <a:r>
              <a:rPr lang="en-US" sz="4400" b="0" i="0" u="none" strike="noStrike" dirty="0">
                <a:solidFill>
                  <a:srgbClr val="00B050"/>
                </a:solidFill>
                <a:effectLst/>
              </a:rPr>
              <a:t>than US households on average (Pew 2021).</a:t>
            </a:r>
            <a:endParaRPr lang="en-US" sz="4400" dirty="0">
              <a:solidFill>
                <a:srgbClr val="00B050"/>
              </a:solidFill>
            </a:endParaRPr>
          </a:p>
        </p:txBody>
      </p:sp>
    </p:spTree>
    <p:extLst>
      <p:ext uri="{BB962C8B-B14F-4D97-AF65-F5344CB8AC3E}">
        <p14:creationId xmlns:p14="http://schemas.microsoft.com/office/powerpoint/2010/main" val="1911163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A9268D-56E0-7740-8DD7-792F5674F4F9}"/>
              </a:ext>
            </a:extLst>
          </p:cNvPr>
          <p:cNvSpPr txBox="1"/>
          <p:nvPr/>
        </p:nvSpPr>
        <p:spPr>
          <a:xfrm>
            <a:off x="1143000" y="800100"/>
            <a:ext cx="15490203" cy="830997"/>
          </a:xfrm>
          <a:prstGeom prst="rect">
            <a:avLst/>
          </a:prstGeom>
          <a:noFill/>
        </p:spPr>
        <p:txBody>
          <a:bodyPr wrap="none" rtlCol="0">
            <a:spAutoFit/>
          </a:bodyPr>
          <a:lstStyle/>
          <a:p>
            <a:r>
              <a:rPr lang="en-US" sz="4800" dirty="0"/>
              <a:t>AZ MH Challenge 3: Private Equity, REITs and BRRRR Investors</a:t>
            </a:r>
          </a:p>
        </p:txBody>
      </p:sp>
      <p:sp>
        <p:nvSpPr>
          <p:cNvPr id="16" name="Rectangle 15">
            <a:extLst>
              <a:ext uri="{FF2B5EF4-FFF2-40B4-BE49-F238E27FC236}">
                <a16:creationId xmlns:a16="http://schemas.microsoft.com/office/drawing/2014/main" id="{01F4CF62-296C-9B4E-8BDF-A4E0FA7D9524}"/>
              </a:ext>
            </a:extLst>
          </p:cNvPr>
          <p:cNvSpPr/>
          <p:nvPr/>
        </p:nvSpPr>
        <p:spPr>
          <a:xfrm>
            <a:off x="457200" y="280079"/>
            <a:ext cx="4132542" cy="369332"/>
          </a:xfrm>
          <a:prstGeom prst="rect">
            <a:avLst/>
          </a:prstGeom>
        </p:spPr>
        <p:txBody>
          <a:bodyPr wrap="none">
            <a:spAutoFit/>
          </a:bodyPr>
          <a:lstStyle/>
          <a:p>
            <a:pPr marL="571500" indent="-571500">
              <a:buFont typeface=".Lucida Grande UI Regular"/>
              <a:buChar char="►"/>
            </a:pPr>
            <a:r>
              <a:rPr lang="en-US" dirty="0">
                <a:solidFill>
                  <a:srgbClr val="C00000"/>
                </a:solidFill>
              </a:rPr>
              <a:t>Challenge 3: Threats to Affordability</a:t>
            </a:r>
          </a:p>
        </p:txBody>
      </p:sp>
      <p:sp>
        <p:nvSpPr>
          <p:cNvPr id="19" name="Rectangle 18">
            <a:extLst>
              <a:ext uri="{FF2B5EF4-FFF2-40B4-BE49-F238E27FC236}">
                <a16:creationId xmlns:a16="http://schemas.microsoft.com/office/drawing/2014/main" id="{577C8039-960C-7D44-86AA-8EDECEE9BB75}"/>
              </a:ext>
            </a:extLst>
          </p:cNvPr>
          <p:cNvSpPr/>
          <p:nvPr/>
        </p:nvSpPr>
        <p:spPr>
          <a:xfrm>
            <a:off x="11316732" y="2753947"/>
            <a:ext cx="6629400" cy="5940088"/>
          </a:xfrm>
          <a:prstGeom prst="rect">
            <a:avLst/>
          </a:prstGeom>
        </p:spPr>
        <p:txBody>
          <a:bodyPr wrap="square">
            <a:spAutoFit/>
          </a:bodyPr>
          <a:lstStyle/>
          <a:p>
            <a:r>
              <a:rPr lang="en-US" sz="3600" dirty="0">
                <a:solidFill>
                  <a:schemeClr val="accent6">
                    <a:lumMod val="75000"/>
                  </a:schemeClr>
                </a:solidFill>
                <a:latin typeface="Calibri" panose="020F0502020204030204" pitchFamily="34" charset="0"/>
              </a:rPr>
              <a:t>“What happens when investment firms acquire trailer parks”? </a:t>
            </a:r>
            <a:r>
              <a:rPr lang="en-US" sz="2800" dirty="0">
                <a:solidFill>
                  <a:schemeClr val="accent6">
                    <a:lumMod val="75000"/>
                  </a:schemeClr>
                </a:solidFill>
                <a:latin typeface="Calibri" panose="020F0502020204030204" pitchFamily="34" charset="0"/>
              </a:rPr>
              <a:t>(Kolhatkar 2021): </a:t>
            </a:r>
          </a:p>
          <a:p>
            <a:endParaRPr lang="en-US" sz="2800" dirty="0">
              <a:solidFill>
                <a:srgbClr val="000000"/>
              </a:solidFill>
              <a:latin typeface="Calibri" panose="020F0502020204030204" pitchFamily="34" charset="0"/>
            </a:endParaRPr>
          </a:p>
          <a:p>
            <a:pPr marL="514350" indent="-514350">
              <a:buFont typeface="+mj-lt"/>
              <a:buAutoNum type="arabicPeriod"/>
            </a:pPr>
            <a:r>
              <a:rPr lang="en-US" sz="2800" dirty="0">
                <a:solidFill>
                  <a:srgbClr val="000000"/>
                </a:solidFill>
                <a:latin typeface="Calibri" panose="020F0502020204030204" pitchFamily="34" charset="0"/>
              </a:rPr>
              <a:t>Money floods in</a:t>
            </a:r>
          </a:p>
          <a:p>
            <a:pPr marL="514350" indent="-514350">
              <a:buFont typeface="+mj-lt"/>
              <a:buAutoNum type="arabicPeriod"/>
            </a:pPr>
            <a:r>
              <a:rPr lang="en-US" sz="2800" dirty="0">
                <a:solidFill>
                  <a:srgbClr val="000000"/>
                </a:solidFill>
                <a:latin typeface="Calibri" panose="020F0502020204030204" pitchFamily="34" charset="0"/>
              </a:rPr>
              <a:t>Small independent operators cash out</a:t>
            </a:r>
          </a:p>
          <a:p>
            <a:pPr marL="514350" indent="-514350">
              <a:buFont typeface="+mj-lt"/>
              <a:buAutoNum type="arabicPeriod"/>
            </a:pPr>
            <a:r>
              <a:rPr lang="en-US" sz="2800" dirty="0">
                <a:solidFill>
                  <a:srgbClr val="000000"/>
                </a:solidFill>
                <a:latin typeface="Calibri" panose="020F0502020204030204" pitchFamily="34" charset="0"/>
              </a:rPr>
              <a:t>Rents rise, often dramatically</a:t>
            </a:r>
          </a:p>
          <a:p>
            <a:pPr marL="514350" indent="-514350">
              <a:buFont typeface="+mj-lt"/>
              <a:buAutoNum type="arabicPeriod"/>
            </a:pPr>
            <a:r>
              <a:rPr lang="en-US" sz="2800" dirty="0">
                <a:solidFill>
                  <a:srgbClr val="000000"/>
                </a:solidFill>
                <a:latin typeface="Calibri" panose="020F0502020204030204" pitchFamily="34" charset="0"/>
              </a:rPr>
              <a:t>Residents struggle to keep their heads above water </a:t>
            </a:r>
          </a:p>
          <a:p>
            <a:pPr marL="514350" indent="-514350">
              <a:buFont typeface="+mj-lt"/>
              <a:buAutoNum type="arabicPeriod"/>
            </a:pPr>
            <a:r>
              <a:rPr lang="en-US" sz="2800" dirty="0">
                <a:solidFill>
                  <a:srgbClr val="000000"/>
                </a:solidFill>
                <a:latin typeface="Calibri" panose="020F0502020204030204" pitchFamily="34" charset="0"/>
              </a:rPr>
              <a:t>Many cannot</a:t>
            </a:r>
          </a:p>
          <a:p>
            <a:pPr marL="514350" indent="-514350">
              <a:buFont typeface="+mj-lt"/>
              <a:buAutoNum type="arabicPeriod"/>
            </a:pPr>
            <a:r>
              <a:rPr lang="en-US" sz="2800" dirty="0">
                <a:solidFill>
                  <a:srgbClr val="000000"/>
                </a:solidFill>
                <a:latin typeface="Calibri" panose="020F0502020204030204" pitchFamily="34" charset="0"/>
              </a:rPr>
              <a:t>Sell their homes in distress, abandon their homes or are evicted, and scramble to find new places they can afford </a:t>
            </a:r>
            <a:endParaRPr lang="en-US" sz="2800" dirty="0">
              <a:effectLst/>
            </a:endParaRPr>
          </a:p>
        </p:txBody>
      </p:sp>
      <p:sp>
        <p:nvSpPr>
          <p:cNvPr id="17" name="TextBox 16">
            <a:extLst>
              <a:ext uri="{FF2B5EF4-FFF2-40B4-BE49-F238E27FC236}">
                <a16:creationId xmlns:a16="http://schemas.microsoft.com/office/drawing/2014/main" id="{CFBFE1CE-442E-0348-AEC9-829C4E90CC90}"/>
              </a:ext>
            </a:extLst>
          </p:cNvPr>
          <p:cNvSpPr txBox="1"/>
          <p:nvPr/>
        </p:nvSpPr>
        <p:spPr>
          <a:xfrm>
            <a:off x="1447800" y="2753947"/>
            <a:ext cx="8625759" cy="6494085"/>
          </a:xfrm>
          <a:prstGeom prst="rect">
            <a:avLst/>
          </a:prstGeom>
          <a:noFill/>
        </p:spPr>
        <p:txBody>
          <a:bodyPr wrap="square" rtlCol="0">
            <a:spAutoFit/>
          </a:bodyPr>
          <a:lstStyle/>
          <a:p>
            <a:r>
              <a:rPr lang="en-US" sz="3200" dirty="0"/>
              <a:t>EFFECTS: Increased rent, increased evictions, increased insecurity, property improvements </a:t>
            </a:r>
          </a:p>
          <a:p>
            <a:endParaRPr lang="en-US" sz="3200" dirty="0"/>
          </a:p>
          <a:p>
            <a:r>
              <a:rPr lang="en-US" sz="3200" b="1" dirty="0"/>
              <a:t>ACTIONS: </a:t>
            </a:r>
          </a:p>
          <a:p>
            <a:pPr marL="457200" indent="-457200">
              <a:buFont typeface="Arial" panose="020B0604020202020204" pitchFamily="34" charset="0"/>
              <a:buChar char="•"/>
            </a:pPr>
            <a:r>
              <a:rPr lang="en-US" sz="3200" b="1" dirty="0"/>
              <a:t>Level playing field for resident and mission-oriented investors</a:t>
            </a:r>
          </a:p>
          <a:p>
            <a:pPr marL="457200" indent="-457200">
              <a:buFont typeface="Arial" panose="020B0604020202020204" pitchFamily="34" charset="0"/>
              <a:buChar char="•"/>
            </a:pPr>
            <a:r>
              <a:rPr lang="en-US" sz="3200" b="1" dirty="0"/>
              <a:t>Right of first refusal / Opportunity to purchase legislation (19 states) </a:t>
            </a:r>
          </a:p>
          <a:p>
            <a:pPr marL="457200" indent="-457200">
              <a:buFont typeface="Arial" panose="020B0604020202020204" pitchFamily="34" charset="0"/>
              <a:buChar char="•"/>
            </a:pPr>
            <a:r>
              <a:rPr lang="en-US" sz="3200" b="1" dirty="0"/>
              <a:t>Tax incentives for MH park owners (6 states)</a:t>
            </a:r>
          </a:p>
          <a:p>
            <a:pPr marL="457200" indent="-457200">
              <a:buFont typeface="Arial" panose="020B0604020202020204" pitchFamily="34" charset="0"/>
              <a:buChar char="•"/>
            </a:pPr>
            <a:r>
              <a:rPr lang="en-US" sz="3200" b="1" dirty="0"/>
              <a:t>Financing for resident groups </a:t>
            </a:r>
          </a:p>
          <a:p>
            <a:pPr marL="457200" indent="-457200">
              <a:buFont typeface="Arial" panose="020B0604020202020204" pitchFamily="34" charset="0"/>
              <a:buChar char="•"/>
            </a:pPr>
            <a:r>
              <a:rPr lang="en-US" sz="3200" b="1" dirty="0"/>
              <a:t>State-level regulation of rent increases </a:t>
            </a:r>
          </a:p>
          <a:p>
            <a:pPr marL="457200" indent="-457200">
              <a:buFont typeface="Arial" panose="020B0604020202020204" pitchFamily="34" charset="0"/>
              <a:buChar char="•"/>
            </a:pPr>
            <a:r>
              <a:rPr lang="en-US" sz="3200" b="1" dirty="0"/>
              <a:t>Strategic public investment in parks to preserve affordable housing</a:t>
            </a:r>
          </a:p>
        </p:txBody>
      </p:sp>
    </p:spTree>
    <p:extLst>
      <p:ext uri="{BB962C8B-B14F-4D97-AF65-F5344CB8AC3E}">
        <p14:creationId xmlns:p14="http://schemas.microsoft.com/office/powerpoint/2010/main" val="3751090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A9268D-56E0-7740-8DD7-792F5674F4F9}"/>
              </a:ext>
            </a:extLst>
          </p:cNvPr>
          <p:cNvSpPr txBox="1"/>
          <p:nvPr/>
        </p:nvSpPr>
        <p:spPr>
          <a:xfrm>
            <a:off x="1447800" y="800100"/>
            <a:ext cx="10763331" cy="830997"/>
          </a:xfrm>
          <a:prstGeom prst="rect">
            <a:avLst/>
          </a:prstGeom>
          <a:noFill/>
        </p:spPr>
        <p:txBody>
          <a:bodyPr wrap="none" rtlCol="0">
            <a:spAutoFit/>
          </a:bodyPr>
          <a:lstStyle/>
          <a:p>
            <a:r>
              <a:rPr lang="en-US" sz="4800" dirty="0"/>
              <a:t>AZ MH Challenges 4: Eviction &amp; Relocation</a:t>
            </a:r>
          </a:p>
        </p:txBody>
      </p:sp>
      <p:sp>
        <p:nvSpPr>
          <p:cNvPr id="5" name="TextBox 4">
            <a:extLst>
              <a:ext uri="{FF2B5EF4-FFF2-40B4-BE49-F238E27FC236}">
                <a16:creationId xmlns:a16="http://schemas.microsoft.com/office/drawing/2014/main" id="{1C777964-B754-1C4C-B767-11F52FCCD06F}"/>
              </a:ext>
            </a:extLst>
          </p:cNvPr>
          <p:cNvSpPr txBox="1"/>
          <p:nvPr/>
        </p:nvSpPr>
        <p:spPr>
          <a:xfrm>
            <a:off x="1422400" y="1760378"/>
            <a:ext cx="8625759" cy="4031873"/>
          </a:xfrm>
          <a:prstGeom prst="rect">
            <a:avLst/>
          </a:prstGeom>
          <a:noFill/>
        </p:spPr>
        <p:txBody>
          <a:bodyPr wrap="square" rtlCol="0">
            <a:spAutoFit/>
          </a:bodyPr>
          <a:lstStyle/>
          <a:p>
            <a:r>
              <a:rPr lang="en-US" sz="3200" dirty="0"/>
              <a:t>EFFECTS: Homelessness, social costs, lost property / wealth</a:t>
            </a:r>
          </a:p>
          <a:p>
            <a:endParaRPr lang="en-US" sz="3200" dirty="0"/>
          </a:p>
          <a:p>
            <a:r>
              <a:rPr lang="en-US" sz="3200" dirty="0"/>
              <a:t>ACTIONS: Stronger protections to address greater impacts on MH owners; </a:t>
            </a:r>
            <a:r>
              <a:rPr lang="en-US" sz="3200" b="1" dirty="0"/>
              <a:t>More accessible, flexible “relocation” funding; Greater compensation for lost property</a:t>
            </a:r>
            <a:r>
              <a:rPr lang="en-US" sz="3200" dirty="0"/>
              <a:t> (minimum or fair market value), more and new funding sources</a:t>
            </a:r>
          </a:p>
        </p:txBody>
      </p:sp>
      <p:sp>
        <p:nvSpPr>
          <p:cNvPr id="2" name="TextBox 1">
            <a:extLst>
              <a:ext uri="{FF2B5EF4-FFF2-40B4-BE49-F238E27FC236}">
                <a16:creationId xmlns:a16="http://schemas.microsoft.com/office/drawing/2014/main" id="{14C06DE9-6742-EC4D-960A-2293DC2E7733}"/>
              </a:ext>
            </a:extLst>
          </p:cNvPr>
          <p:cNvSpPr txBox="1"/>
          <p:nvPr/>
        </p:nvSpPr>
        <p:spPr>
          <a:xfrm>
            <a:off x="1422399" y="5938540"/>
            <a:ext cx="7416801" cy="4462760"/>
          </a:xfrm>
          <a:prstGeom prst="rect">
            <a:avLst/>
          </a:prstGeom>
          <a:noFill/>
        </p:spPr>
        <p:txBody>
          <a:bodyPr wrap="square" rtlCol="0">
            <a:spAutoFit/>
          </a:bodyPr>
          <a:lstStyle/>
          <a:p>
            <a:r>
              <a:rPr lang="en-US" sz="3200" b="1" dirty="0">
                <a:solidFill>
                  <a:srgbClr val="C00000"/>
                </a:solidFill>
              </a:rPr>
              <a:t>Arizona recognizes special impacts of eviction for MH residents: </a:t>
            </a:r>
          </a:p>
          <a:p>
            <a:endParaRPr lang="en-US" sz="3200" b="1" dirty="0">
              <a:solidFill>
                <a:srgbClr val="C00000"/>
              </a:solidFill>
            </a:endParaRPr>
          </a:p>
          <a:p>
            <a:pPr marL="457200" indent="-457200">
              <a:buFont typeface="Arial" panose="020B0604020202020204" pitchFamily="34" charset="0"/>
              <a:buChar char="•"/>
            </a:pPr>
            <a:r>
              <a:rPr lang="en-US" sz="3200" dirty="0">
                <a:solidFill>
                  <a:srgbClr val="C00000"/>
                </a:solidFill>
              </a:rPr>
              <a:t>Up to $12,500 for relocation (many too old, or too structurally unsound, to be moved).</a:t>
            </a:r>
          </a:p>
          <a:p>
            <a:pPr marL="457200" indent="-457200">
              <a:buFont typeface="Arial" panose="020B0604020202020204" pitchFamily="34" charset="0"/>
              <a:buChar char="•"/>
            </a:pPr>
            <a:r>
              <a:rPr lang="en-US" sz="3200" dirty="0">
                <a:solidFill>
                  <a:srgbClr val="C00000"/>
                </a:solidFill>
              </a:rPr>
              <a:t>Many cannot use for other reasons (e.g. no place to move pre-1976 unit)</a:t>
            </a:r>
            <a:br>
              <a:rPr lang="en-US" sz="2800" dirty="0">
                <a:solidFill>
                  <a:srgbClr val="C00000"/>
                </a:solidFill>
              </a:rPr>
            </a:br>
            <a:endParaRPr lang="en-US" sz="2800" dirty="0">
              <a:solidFill>
                <a:srgbClr val="C00000"/>
              </a:solidFill>
            </a:endParaRPr>
          </a:p>
        </p:txBody>
      </p:sp>
      <p:sp>
        <p:nvSpPr>
          <p:cNvPr id="3" name="TextBox 2">
            <a:extLst>
              <a:ext uri="{FF2B5EF4-FFF2-40B4-BE49-F238E27FC236}">
                <a16:creationId xmlns:a16="http://schemas.microsoft.com/office/drawing/2014/main" id="{741D89D2-8E67-6342-87CF-2C4FDA7452E7}"/>
              </a:ext>
            </a:extLst>
          </p:cNvPr>
          <p:cNvSpPr txBox="1"/>
          <p:nvPr/>
        </p:nvSpPr>
        <p:spPr>
          <a:xfrm>
            <a:off x="10972800" y="1760378"/>
            <a:ext cx="6169247" cy="7478970"/>
          </a:xfrm>
          <a:prstGeom prst="rect">
            <a:avLst/>
          </a:prstGeom>
          <a:noFill/>
        </p:spPr>
        <p:txBody>
          <a:bodyPr wrap="square" rtlCol="0">
            <a:spAutoFit/>
          </a:bodyPr>
          <a:lstStyle/>
          <a:p>
            <a:r>
              <a:rPr lang="en-US" sz="3200" b="1" dirty="0"/>
              <a:t>Impacts of Eviction for MH residents</a:t>
            </a:r>
            <a:r>
              <a:rPr lang="en-US" sz="3200" dirty="0"/>
              <a:t>: </a:t>
            </a:r>
          </a:p>
          <a:p>
            <a:endParaRPr lang="en-US" sz="3200" dirty="0"/>
          </a:p>
          <a:p>
            <a:pPr marL="285750" indent="-285750">
              <a:buFont typeface="Arial" panose="020B0604020202020204" pitchFamily="34" charset="0"/>
              <a:buChar char="•"/>
            </a:pPr>
            <a:r>
              <a:rPr lang="en-US" sz="3200" dirty="0"/>
              <a:t>Eviction record reduces housing options </a:t>
            </a:r>
          </a:p>
          <a:p>
            <a:pPr marL="285750" indent="-285750">
              <a:buFont typeface="Arial" panose="020B0604020202020204" pitchFamily="34" charset="0"/>
              <a:buChar char="•"/>
            </a:pPr>
            <a:r>
              <a:rPr lang="en-US" sz="3200" dirty="0"/>
              <a:t>High relocation costs </a:t>
            </a:r>
          </a:p>
          <a:p>
            <a:pPr marL="285750" indent="-285750">
              <a:buFont typeface="Arial" panose="020B0604020202020204" pitchFamily="34" charset="0"/>
              <a:buChar char="•"/>
            </a:pPr>
            <a:r>
              <a:rPr lang="en-US" sz="3200" dirty="0"/>
              <a:t>Few relocation options </a:t>
            </a:r>
          </a:p>
          <a:p>
            <a:pPr marL="285750" indent="-285750">
              <a:buFont typeface="Arial" panose="020B0604020202020204" pitchFamily="34" charset="0"/>
              <a:buChar char="•"/>
            </a:pPr>
            <a:r>
              <a:rPr lang="en-US" sz="3200" dirty="0"/>
              <a:t>Lost property / property abandonment</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endParaRPr lang="en-US" sz="3200" dirty="0"/>
          </a:p>
          <a:p>
            <a:endParaRPr lang="en-US" sz="3200" dirty="0"/>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endParaRPr lang="en-US" sz="3200" dirty="0"/>
          </a:p>
        </p:txBody>
      </p:sp>
      <p:sp>
        <p:nvSpPr>
          <p:cNvPr id="6" name="Right Brace 5">
            <a:extLst>
              <a:ext uri="{FF2B5EF4-FFF2-40B4-BE49-F238E27FC236}">
                <a16:creationId xmlns:a16="http://schemas.microsoft.com/office/drawing/2014/main" id="{C3C9BF9F-5F7E-0446-B3E7-5CEFA677D3E4}"/>
              </a:ext>
            </a:extLst>
          </p:cNvPr>
          <p:cNvSpPr/>
          <p:nvPr/>
        </p:nvSpPr>
        <p:spPr>
          <a:xfrm>
            <a:off x="8382000" y="5938540"/>
            <a:ext cx="1219200" cy="381000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C00000"/>
              </a:solidFill>
            </a:endParaRPr>
          </a:p>
        </p:txBody>
      </p:sp>
      <p:sp>
        <p:nvSpPr>
          <p:cNvPr id="7" name="TextBox 6">
            <a:extLst>
              <a:ext uri="{FF2B5EF4-FFF2-40B4-BE49-F238E27FC236}">
                <a16:creationId xmlns:a16="http://schemas.microsoft.com/office/drawing/2014/main" id="{3CF76E58-986D-7844-A1D2-C401EB25CDB0}"/>
              </a:ext>
            </a:extLst>
          </p:cNvPr>
          <p:cNvSpPr txBox="1"/>
          <p:nvPr/>
        </p:nvSpPr>
        <p:spPr>
          <a:xfrm>
            <a:off x="10224977" y="6812488"/>
            <a:ext cx="6640624" cy="2062103"/>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rgbClr val="C00000"/>
                </a:solidFill>
              </a:rPr>
              <a:t>Unclear percentage able to access</a:t>
            </a:r>
          </a:p>
          <a:p>
            <a:pPr marL="457200" indent="-457200">
              <a:buFont typeface="Arial" panose="020B0604020202020204" pitchFamily="34" charset="0"/>
              <a:buChar char="•"/>
            </a:pPr>
            <a:r>
              <a:rPr lang="en-US" sz="3200" dirty="0">
                <a:solidFill>
                  <a:srgbClr val="C00000"/>
                </a:solidFill>
              </a:rPr>
              <a:t>Compensation inadequate / below market value for residents forced to  abandoned their property </a:t>
            </a:r>
          </a:p>
        </p:txBody>
      </p:sp>
    </p:spTree>
    <p:extLst>
      <p:ext uri="{BB962C8B-B14F-4D97-AF65-F5344CB8AC3E}">
        <p14:creationId xmlns:p14="http://schemas.microsoft.com/office/powerpoint/2010/main" val="3643615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89810" y="38100"/>
            <a:ext cx="10287000" cy="10287000"/>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739593"/>
            </a:solidFill>
          </p:spPr>
        </p:sp>
      </p:grpSp>
      <p:pic>
        <p:nvPicPr>
          <p:cNvPr id="4" name="Picture 4"/>
          <p:cNvPicPr>
            <a:picLocks noChangeAspect="1"/>
          </p:cNvPicPr>
          <p:nvPr/>
        </p:nvPicPr>
        <p:blipFill>
          <a:blip r:embed="rId3" cstate="screen">
            <a:extLst>
              <a:ext uri="{28A0092B-C50C-407E-A947-70E740481C1C}">
                <a14:useLocalDpi xmlns:a14="http://schemas.microsoft.com/office/drawing/2010/main"/>
              </a:ext>
            </a:extLst>
          </a:blip>
          <a:srcRect t="1404" b="1404"/>
          <a:stretch>
            <a:fillRect/>
          </a:stretch>
        </p:blipFill>
        <p:spPr>
          <a:xfrm>
            <a:off x="13402815" y="3039500"/>
            <a:ext cx="5086948" cy="2472036"/>
          </a:xfrm>
          <a:prstGeom prst="rect">
            <a:avLst/>
          </a:prstGeom>
        </p:spPr>
      </p:pic>
      <p:pic>
        <p:nvPicPr>
          <p:cNvPr id="5"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589810" y="0"/>
            <a:ext cx="5446885" cy="2968063"/>
          </a:xfrm>
          <a:prstGeom prst="rect">
            <a:avLst/>
          </a:prstGeom>
        </p:spPr>
      </p:pic>
      <p:pic>
        <p:nvPicPr>
          <p:cNvPr id="6"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589810" y="5511537"/>
            <a:ext cx="4813005" cy="2031900"/>
          </a:xfrm>
          <a:prstGeom prst="rect">
            <a:avLst/>
          </a:prstGeom>
        </p:spPr>
      </p:pic>
      <p:pic>
        <p:nvPicPr>
          <p:cNvPr id="7" name="Picture 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0502198" y="7543437"/>
            <a:ext cx="7785802" cy="2743563"/>
          </a:xfrm>
          <a:prstGeom prst="rect">
            <a:avLst/>
          </a:prstGeom>
        </p:spPr>
      </p:pic>
      <p:sp>
        <p:nvSpPr>
          <p:cNvPr id="8" name="AutoShape 8"/>
          <p:cNvSpPr/>
          <p:nvPr/>
        </p:nvSpPr>
        <p:spPr>
          <a:xfrm rot="8440">
            <a:off x="8589795" y="2922819"/>
            <a:ext cx="9698220" cy="0"/>
          </a:xfrm>
          <a:prstGeom prst="line">
            <a:avLst/>
          </a:prstGeom>
          <a:ln w="161925" cap="flat">
            <a:solidFill>
              <a:srgbClr val="FFFFFF"/>
            </a:solidFill>
            <a:prstDash val="solid"/>
            <a:headEnd type="none" w="sm" len="sm"/>
            <a:tailEnd type="none" w="sm" len="sm"/>
          </a:ln>
        </p:spPr>
      </p:sp>
      <p:sp>
        <p:nvSpPr>
          <p:cNvPr id="9" name="AutoShape 9"/>
          <p:cNvSpPr/>
          <p:nvPr/>
        </p:nvSpPr>
        <p:spPr>
          <a:xfrm rot="8440">
            <a:off x="8589737" y="5394856"/>
            <a:ext cx="9698220" cy="0"/>
          </a:xfrm>
          <a:prstGeom prst="line">
            <a:avLst/>
          </a:prstGeom>
          <a:ln w="161925" cap="flat">
            <a:solidFill>
              <a:srgbClr val="FFFFFF"/>
            </a:solidFill>
            <a:prstDash val="solid"/>
            <a:headEnd type="none" w="sm" len="sm"/>
            <a:tailEnd type="none" w="sm" len="sm"/>
          </a:ln>
        </p:spPr>
      </p:sp>
      <p:sp>
        <p:nvSpPr>
          <p:cNvPr id="10" name="AutoShape 10"/>
          <p:cNvSpPr/>
          <p:nvPr/>
        </p:nvSpPr>
        <p:spPr>
          <a:xfrm rot="8440">
            <a:off x="8589853" y="7498193"/>
            <a:ext cx="9698220" cy="0"/>
          </a:xfrm>
          <a:prstGeom prst="line">
            <a:avLst/>
          </a:prstGeom>
          <a:ln w="161925" cap="flat">
            <a:solidFill>
              <a:srgbClr val="FFFFFF"/>
            </a:solidFill>
            <a:prstDash val="solid"/>
            <a:headEnd type="none" w="sm" len="sm"/>
            <a:tailEnd type="none" w="sm" len="sm"/>
          </a:ln>
        </p:spPr>
      </p:sp>
      <p:sp>
        <p:nvSpPr>
          <p:cNvPr id="11" name="AutoShape 11"/>
          <p:cNvSpPr/>
          <p:nvPr/>
        </p:nvSpPr>
        <p:spPr>
          <a:xfrm rot="5400000">
            <a:off x="12536322" y="1403069"/>
            <a:ext cx="2968063" cy="0"/>
          </a:xfrm>
          <a:prstGeom prst="line">
            <a:avLst/>
          </a:prstGeom>
          <a:ln w="161925" cap="flat">
            <a:solidFill>
              <a:srgbClr val="FFFFFF"/>
            </a:solidFill>
            <a:prstDash val="solid"/>
            <a:headEnd type="none" w="sm" len="sm"/>
            <a:tailEnd type="none" w="sm" len="sm"/>
          </a:ln>
        </p:spPr>
      </p:sp>
      <p:sp>
        <p:nvSpPr>
          <p:cNvPr id="12" name="AutoShape 12"/>
          <p:cNvSpPr/>
          <p:nvPr/>
        </p:nvSpPr>
        <p:spPr>
          <a:xfrm rot="5400000">
            <a:off x="11133417" y="5228365"/>
            <a:ext cx="4611092" cy="0"/>
          </a:xfrm>
          <a:prstGeom prst="line">
            <a:avLst/>
          </a:prstGeom>
          <a:ln w="161925" cap="flat">
            <a:solidFill>
              <a:srgbClr val="FFFFFF"/>
            </a:solidFill>
            <a:prstDash val="solid"/>
            <a:headEnd type="none" w="sm" len="sm"/>
            <a:tailEnd type="none" w="sm" len="sm"/>
          </a:ln>
        </p:spPr>
      </p:sp>
      <p:sp>
        <p:nvSpPr>
          <p:cNvPr id="13" name="AutoShape 13"/>
          <p:cNvSpPr/>
          <p:nvPr/>
        </p:nvSpPr>
        <p:spPr>
          <a:xfrm rot="5400000">
            <a:off x="9050479" y="8899906"/>
            <a:ext cx="2855813" cy="0"/>
          </a:xfrm>
          <a:prstGeom prst="line">
            <a:avLst/>
          </a:prstGeom>
          <a:ln w="161925" cap="flat">
            <a:solidFill>
              <a:srgbClr val="FFFFFF"/>
            </a:solidFill>
            <a:prstDash val="solid"/>
            <a:headEnd type="none" w="sm" len="sm"/>
            <a:tailEnd type="none" w="sm" len="sm"/>
          </a:ln>
        </p:spPr>
      </p:sp>
      <p:grpSp>
        <p:nvGrpSpPr>
          <p:cNvPr id="14" name="Group 14"/>
          <p:cNvGrpSpPr>
            <a:grpSpLocks noChangeAspect="1"/>
          </p:cNvGrpSpPr>
          <p:nvPr/>
        </p:nvGrpSpPr>
        <p:grpSpPr>
          <a:xfrm rot="-5400000">
            <a:off x="14288805" y="1191776"/>
            <a:ext cx="537752" cy="465694"/>
            <a:chOff x="0" y="0"/>
            <a:chExt cx="6350000" cy="5499100"/>
          </a:xfrm>
        </p:grpSpPr>
        <p:sp>
          <p:nvSpPr>
            <p:cNvPr id="15" name="Freeform 1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76E3F"/>
            </a:solidFill>
          </p:spPr>
        </p:sp>
      </p:grpSp>
      <p:sp>
        <p:nvSpPr>
          <p:cNvPr id="16" name="TextBox 16"/>
          <p:cNvSpPr txBox="1"/>
          <p:nvPr/>
        </p:nvSpPr>
        <p:spPr>
          <a:xfrm>
            <a:off x="1028700" y="990600"/>
            <a:ext cx="4950030" cy="2348865"/>
          </a:xfrm>
          <a:prstGeom prst="rect">
            <a:avLst/>
          </a:prstGeom>
        </p:spPr>
        <p:txBody>
          <a:bodyPr lIns="0" tIns="0" rIns="0" bIns="0" rtlCol="0" anchor="t">
            <a:spAutoFit/>
          </a:bodyPr>
          <a:lstStyle/>
          <a:p>
            <a:pPr>
              <a:lnSpc>
                <a:spcPts val="6240"/>
              </a:lnSpc>
            </a:pPr>
            <a:r>
              <a:rPr lang="en-US" sz="4800" dirty="0">
                <a:solidFill>
                  <a:srgbClr val="373737"/>
                </a:solidFill>
                <a:latin typeface="Open Sauce Bold"/>
              </a:rPr>
              <a:t>What is a Manufactured Home (MH)?</a:t>
            </a:r>
          </a:p>
        </p:txBody>
      </p:sp>
      <p:sp>
        <p:nvSpPr>
          <p:cNvPr id="17" name="TextBox 17"/>
          <p:cNvSpPr txBox="1"/>
          <p:nvPr/>
        </p:nvSpPr>
        <p:spPr>
          <a:xfrm>
            <a:off x="1028700" y="3493770"/>
            <a:ext cx="6556197" cy="6726457"/>
          </a:xfrm>
          <a:prstGeom prst="rect">
            <a:avLst/>
          </a:prstGeom>
        </p:spPr>
        <p:txBody>
          <a:bodyPr lIns="0" tIns="0" rIns="0" bIns="0" rtlCol="0" anchor="t">
            <a:spAutoFit/>
          </a:bodyPr>
          <a:lstStyle/>
          <a:p>
            <a:pPr>
              <a:lnSpc>
                <a:spcPts val="4199"/>
              </a:lnSpc>
            </a:pPr>
            <a:r>
              <a:rPr lang="en-US" sz="2799" dirty="0">
                <a:solidFill>
                  <a:srgbClr val="CA6E3F"/>
                </a:solidFill>
                <a:latin typeface="Open Sauce"/>
              </a:rPr>
              <a:t>A </a:t>
            </a:r>
            <a:r>
              <a:rPr lang="en-US" sz="2799" dirty="0">
                <a:solidFill>
                  <a:srgbClr val="CA6E3F"/>
                </a:solidFill>
                <a:latin typeface="Open Sauce Bold"/>
              </a:rPr>
              <a:t>manufactured home</a:t>
            </a:r>
            <a:r>
              <a:rPr lang="en-US" sz="2799" dirty="0">
                <a:solidFill>
                  <a:srgbClr val="CA6E3F"/>
                </a:solidFill>
                <a:latin typeface="Open Sauce"/>
              </a:rPr>
              <a:t> is a factory- built home on a permanent chassis built </a:t>
            </a:r>
            <a:r>
              <a:rPr lang="en-US" sz="2799" dirty="0">
                <a:solidFill>
                  <a:srgbClr val="CA6E3F"/>
                </a:solidFill>
                <a:latin typeface="Open Sauce Bold Italics"/>
              </a:rPr>
              <a:t>after 1976</a:t>
            </a:r>
            <a:r>
              <a:rPr lang="en-US" sz="2799" dirty="0">
                <a:solidFill>
                  <a:srgbClr val="CA6E3F"/>
                </a:solidFill>
                <a:latin typeface="Open Sauce"/>
              </a:rPr>
              <a:t> when the HUD instituted the Manufactured Home Construction and Safety Standards Act (the “HUD code”).</a:t>
            </a:r>
          </a:p>
          <a:p>
            <a:pPr>
              <a:lnSpc>
                <a:spcPts val="3599"/>
              </a:lnSpc>
            </a:pPr>
            <a:endParaRPr lang="en-US" sz="2799" dirty="0">
              <a:solidFill>
                <a:srgbClr val="CA6E3F"/>
              </a:solidFill>
              <a:latin typeface="Open Sauce"/>
            </a:endParaRPr>
          </a:p>
          <a:p>
            <a:pPr>
              <a:lnSpc>
                <a:spcPts val="4199"/>
              </a:lnSpc>
            </a:pPr>
            <a:r>
              <a:rPr lang="en-US" sz="2799" dirty="0">
                <a:solidFill>
                  <a:srgbClr val="CA6E3F"/>
                </a:solidFill>
                <a:latin typeface="Open Sauce"/>
              </a:rPr>
              <a:t>A </a:t>
            </a:r>
            <a:r>
              <a:rPr lang="en-US" sz="2799" dirty="0">
                <a:solidFill>
                  <a:srgbClr val="CA6E3F"/>
                </a:solidFill>
                <a:latin typeface="Open Sauce Bold"/>
              </a:rPr>
              <a:t>mobile home </a:t>
            </a:r>
            <a:r>
              <a:rPr lang="en-US" sz="2799" dirty="0">
                <a:solidFill>
                  <a:srgbClr val="CA6E3F"/>
                </a:solidFill>
                <a:latin typeface="Open Sauce"/>
              </a:rPr>
              <a:t>is a factory-built home on a permanent chassis built </a:t>
            </a:r>
            <a:r>
              <a:rPr lang="en-US" sz="2799" dirty="0">
                <a:solidFill>
                  <a:srgbClr val="CA6E3F"/>
                </a:solidFill>
                <a:latin typeface="Open Sauce Bold Italics"/>
              </a:rPr>
              <a:t>prior to the 1976 HUD code</a:t>
            </a:r>
            <a:r>
              <a:rPr lang="en-US" sz="2799" dirty="0">
                <a:solidFill>
                  <a:srgbClr val="CA6E3F"/>
                </a:solidFill>
                <a:latin typeface="Open Sauce"/>
              </a:rPr>
              <a:t>. </a:t>
            </a:r>
          </a:p>
          <a:p>
            <a:pPr>
              <a:lnSpc>
                <a:spcPts val="4199"/>
              </a:lnSpc>
            </a:pPr>
            <a:endParaRPr lang="en-US" sz="2799" dirty="0">
              <a:solidFill>
                <a:srgbClr val="CA6E3F"/>
              </a:solidFill>
              <a:latin typeface="Open Sauce"/>
            </a:endParaRPr>
          </a:p>
          <a:p>
            <a:pPr>
              <a:lnSpc>
                <a:spcPts val="3599"/>
              </a:lnSpc>
            </a:pPr>
            <a:endParaRPr lang="en-US" sz="2799" dirty="0">
              <a:solidFill>
                <a:srgbClr val="CA6E3F"/>
              </a:solidFill>
              <a:latin typeface="Open Sauce"/>
            </a:endParaRPr>
          </a:p>
          <a:p>
            <a:pPr>
              <a:lnSpc>
                <a:spcPts val="3600"/>
              </a:lnSpc>
            </a:pPr>
            <a:r>
              <a:rPr lang="en-US" sz="2400" dirty="0">
                <a:solidFill>
                  <a:srgbClr val="CA6E3F"/>
                </a:solidFill>
                <a:latin typeface="Open Sauce"/>
              </a:rPr>
              <a:t> </a:t>
            </a:r>
          </a:p>
        </p:txBody>
      </p:sp>
      <p:sp>
        <p:nvSpPr>
          <p:cNvPr id="18" name="TextBox 18"/>
          <p:cNvSpPr txBox="1"/>
          <p:nvPr/>
        </p:nvSpPr>
        <p:spPr>
          <a:xfrm>
            <a:off x="14847678" y="933450"/>
            <a:ext cx="2760980" cy="887095"/>
          </a:xfrm>
          <a:prstGeom prst="rect">
            <a:avLst/>
          </a:prstGeom>
        </p:spPr>
        <p:txBody>
          <a:bodyPr lIns="0" tIns="0" rIns="0" bIns="0" rtlCol="0" anchor="t">
            <a:spAutoFit/>
          </a:bodyPr>
          <a:lstStyle/>
          <a:p>
            <a:pPr algn="ctr">
              <a:lnSpc>
                <a:spcPts val="7279"/>
              </a:lnSpc>
            </a:pPr>
            <a:r>
              <a:rPr lang="en-US" sz="5199">
                <a:solidFill>
                  <a:srgbClr val="000000"/>
                </a:solidFill>
                <a:latin typeface="Open Sans"/>
              </a:rPr>
              <a:t>Pre-1976</a:t>
            </a:r>
          </a:p>
        </p:txBody>
      </p:sp>
      <p:grpSp>
        <p:nvGrpSpPr>
          <p:cNvPr id="19" name="Group 19"/>
          <p:cNvGrpSpPr>
            <a:grpSpLocks noChangeAspect="1"/>
          </p:cNvGrpSpPr>
          <p:nvPr/>
        </p:nvGrpSpPr>
        <p:grpSpPr>
          <a:xfrm rot="-5400000">
            <a:off x="13670515" y="6025764"/>
            <a:ext cx="537752" cy="465694"/>
            <a:chOff x="0" y="0"/>
            <a:chExt cx="6350000" cy="5499100"/>
          </a:xfrm>
        </p:grpSpPr>
        <p:sp>
          <p:nvSpPr>
            <p:cNvPr id="20" name="Freeform 2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76E3F"/>
            </a:solidFill>
          </p:spPr>
        </p:sp>
      </p:grpSp>
      <p:grpSp>
        <p:nvGrpSpPr>
          <p:cNvPr id="21" name="Group 21"/>
          <p:cNvGrpSpPr>
            <a:grpSpLocks noChangeAspect="1"/>
          </p:cNvGrpSpPr>
          <p:nvPr/>
        </p:nvGrpSpPr>
        <p:grpSpPr>
          <a:xfrm rot="-10800000">
            <a:off x="15677412" y="6864231"/>
            <a:ext cx="537752" cy="465694"/>
            <a:chOff x="0" y="0"/>
            <a:chExt cx="6350000" cy="5499100"/>
          </a:xfrm>
        </p:grpSpPr>
        <p:sp>
          <p:nvSpPr>
            <p:cNvPr id="22" name="Freeform 2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76E3F"/>
            </a:solidFill>
          </p:spPr>
        </p:sp>
      </p:grpSp>
      <p:sp>
        <p:nvSpPr>
          <p:cNvPr id="23" name="TextBox 23"/>
          <p:cNvSpPr txBox="1"/>
          <p:nvPr/>
        </p:nvSpPr>
        <p:spPr>
          <a:xfrm>
            <a:off x="14395099" y="5767438"/>
            <a:ext cx="3068161" cy="887095"/>
          </a:xfrm>
          <a:prstGeom prst="rect">
            <a:avLst/>
          </a:prstGeom>
        </p:spPr>
        <p:txBody>
          <a:bodyPr lIns="0" tIns="0" rIns="0" bIns="0" rtlCol="0" anchor="t">
            <a:spAutoFit/>
          </a:bodyPr>
          <a:lstStyle/>
          <a:p>
            <a:pPr algn="ctr">
              <a:lnSpc>
                <a:spcPts val="7279"/>
              </a:lnSpc>
            </a:pPr>
            <a:r>
              <a:rPr lang="en-US" sz="5199">
                <a:solidFill>
                  <a:srgbClr val="000000"/>
                </a:solidFill>
                <a:latin typeface="Open Sans"/>
              </a:rPr>
              <a:t>Post-1976</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A9268D-56E0-7740-8DD7-792F5674F4F9}"/>
              </a:ext>
            </a:extLst>
          </p:cNvPr>
          <p:cNvSpPr txBox="1"/>
          <p:nvPr/>
        </p:nvSpPr>
        <p:spPr>
          <a:xfrm>
            <a:off x="1447800" y="800100"/>
            <a:ext cx="12914176" cy="830997"/>
          </a:xfrm>
          <a:prstGeom prst="rect">
            <a:avLst/>
          </a:prstGeom>
          <a:noFill/>
        </p:spPr>
        <p:txBody>
          <a:bodyPr wrap="none" rtlCol="0">
            <a:spAutoFit/>
          </a:bodyPr>
          <a:lstStyle/>
          <a:p>
            <a:r>
              <a:rPr lang="en-US" sz="4800" dirty="0"/>
              <a:t>AZ MH Challenge 5: Housing Quality and Efficiency</a:t>
            </a:r>
          </a:p>
        </p:txBody>
      </p:sp>
      <p:sp>
        <p:nvSpPr>
          <p:cNvPr id="5" name="TextBox 4">
            <a:extLst>
              <a:ext uri="{FF2B5EF4-FFF2-40B4-BE49-F238E27FC236}">
                <a16:creationId xmlns:a16="http://schemas.microsoft.com/office/drawing/2014/main" id="{1C777964-B754-1C4C-B767-11F52FCCD06F}"/>
              </a:ext>
            </a:extLst>
          </p:cNvPr>
          <p:cNvSpPr txBox="1"/>
          <p:nvPr/>
        </p:nvSpPr>
        <p:spPr>
          <a:xfrm>
            <a:off x="1447800" y="2957572"/>
            <a:ext cx="13792200" cy="6986528"/>
          </a:xfrm>
          <a:prstGeom prst="rect">
            <a:avLst/>
          </a:prstGeom>
          <a:noFill/>
        </p:spPr>
        <p:txBody>
          <a:bodyPr wrap="square" rtlCol="0">
            <a:spAutoFit/>
          </a:bodyPr>
          <a:lstStyle/>
          <a:p>
            <a:r>
              <a:rPr lang="en-US" sz="3200" dirty="0"/>
              <a:t>EFFECTS: Housing and energy cost burdens, hazard exposure (e.g. extreme in-door heat)</a:t>
            </a:r>
          </a:p>
          <a:p>
            <a:endParaRPr lang="en-US" sz="3200" dirty="0"/>
          </a:p>
          <a:p>
            <a:r>
              <a:rPr lang="en-US" sz="3200" b="1" dirty="0"/>
              <a:t>ACTIONS: </a:t>
            </a:r>
          </a:p>
          <a:p>
            <a:pPr marL="457200" indent="-457200">
              <a:buFont typeface="Arial" panose="020B0604020202020204" pitchFamily="34" charset="0"/>
              <a:buChar char="•"/>
            </a:pPr>
            <a:r>
              <a:rPr lang="en-US" sz="3200" b="1" dirty="0"/>
              <a:t>Energy assistance programs for currently ineligible residents (LIHEAP+)</a:t>
            </a:r>
          </a:p>
          <a:p>
            <a:pPr marL="457200" indent="-457200">
              <a:buFont typeface="Arial" panose="020B0604020202020204" pitchFamily="34" charset="0"/>
              <a:buChar char="•"/>
            </a:pPr>
            <a:r>
              <a:rPr lang="en-US" sz="3200" b="1" dirty="0"/>
              <a:t>Community level grant programs for health and safety issues with conditionality (long term affordability and stability) </a:t>
            </a:r>
          </a:p>
          <a:p>
            <a:pPr marL="457200" indent="-457200">
              <a:buFont typeface="Arial" panose="020B0604020202020204" pitchFamily="34" charset="0"/>
              <a:buChar char="•"/>
            </a:pPr>
            <a:r>
              <a:rPr lang="en-US" sz="3200" b="1" dirty="0"/>
              <a:t>Zero-interest replacement and rehab loans (7 states piloting MH replacement programs, role for Arizona Housing Finance Authority) </a:t>
            </a:r>
          </a:p>
          <a:p>
            <a:pPr marL="457200" indent="-457200">
              <a:buFont typeface="Arial" panose="020B0604020202020204" pitchFamily="34" charset="0"/>
              <a:buChar char="•"/>
            </a:pPr>
            <a:r>
              <a:rPr lang="en-US" sz="3200" b="1" dirty="0"/>
              <a:t>Restrict landlord ability obstruct tenant cooling strategies (e.g. removal of insulation, trees, window AC)</a:t>
            </a:r>
          </a:p>
          <a:p>
            <a:endParaRPr lang="en-US" sz="3200" dirty="0"/>
          </a:p>
          <a:p>
            <a:endParaRPr lang="en-US" sz="3200" dirty="0"/>
          </a:p>
          <a:p>
            <a:endParaRPr lang="en-US" sz="3200" dirty="0"/>
          </a:p>
        </p:txBody>
      </p:sp>
      <p:sp>
        <p:nvSpPr>
          <p:cNvPr id="2" name="TextBox 1">
            <a:extLst>
              <a:ext uri="{FF2B5EF4-FFF2-40B4-BE49-F238E27FC236}">
                <a16:creationId xmlns:a16="http://schemas.microsoft.com/office/drawing/2014/main" id="{4657D8AB-0191-DB44-B7A2-8D4AC39C1593}"/>
              </a:ext>
            </a:extLst>
          </p:cNvPr>
          <p:cNvSpPr txBox="1"/>
          <p:nvPr/>
        </p:nvSpPr>
        <p:spPr>
          <a:xfrm>
            <a:off x="1438940" y="1864667"/>
            <a:ext cx="14486860" cy="954107"/>
          </a:xfrm>
          <a:prstGeom prst="rect">
            <a:avLst/>
          </a:prstGeom>
          <a:noFill/>
        </p:spPr>
        <p:txBody>
          <a:bodyPr wrap="square" rtlCol="0">
            <a:spAutoFit/>
          </a:bodyPr>
          <a:lstStyle/>
          <a:p>
            <a:r>
              <a:rPr lang="en-US" sz="2800" i="1" dirty="0"/>
              <a:t>Aging stock can be hazardous, very expensive to heat and cool, and dangerous for vulnerable residents</a:t>
            </a:r>
          </a:p>
        </p:txBody>
      </p:sp>
    </p:spTree>
    <p:extLst>
      <p:ext uri="{BB962C8B-B14F-4D97-AF65-F5344CB8AC3E}">
        <p14:creationId xmlns:p14="http://schemas.microsoft.com/office/powerpoint/2010/main" val="1722262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map of a neighborhood with red dots&#10;&#10;Description automatically generated">
            <a:extLst>
              <a:ext uri="{FF2B5EF4-FFF2-40B4-BE49-F238E27FC236}">
                <a16:creationId xmlns:a16="http://schemas.microsoft.com/office/drawing/2014/main" id="{91FEE55A-52A9-C24D-59EA-66212AE2919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263338"/>
            <a:ext cx="8344170" cy="108136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1805ABB-5FB7-3BF2-4EE7-28F1231BE25B}"/>
              </a:ext>
            </a:extLst>
          </p:cNvPr>
          <p:cNvSpPr txBox="1"/>
          <p:nvPr/>
        </p:nvSpPr>
        <p:spPr>
          <a:xfrm>
            <a:off x="7926775" y="9563100"/>
            <a:ext cx="2434449" cy="369332"/>
          </a:xfrm>
          <a:prstGeom prst="rect">
            <a:avLst/>
          </a:prstGeom>
          <a:noFill/>
        </p:spPr>
        <p:txBody>
          <a:bodyPr wrap="none" rtlCol="0">
            <a:spAutoFit/>
          </a:bodyPr>
          <a:lstStyle/>
          <a:p>
            <a:r>
              <a:rPr lang="en-US" dirty="0"/>
              <a:t>Map by Karina Martinez</a:t>
            </a:r>
          </a:p>
        </p:txBody>
      </p:sp>
      <p:sp>
        <p:nvSpPr>
          <p:cNvPr id="6" name="TextBox 5">
            <a:extLst>
              <a:ext uri="{FF2B5EF4-FFF2-40B4-BE49-F238E27FC236}">
                <a16:creationId xmlns:a16="http://schemas.microsoft.com/office/drawing/2014/main" id="{5409A003-D125-AAF0-5EFF-7E2137AD81B1}"/>
              </a:ext>
            </a:extLst>
          </p:cNvPr>
          <p:cNvSpPr txBox="1"/>
          <p:nvPr/>
        </p:nvSpPr>
        <p:spPr>
          <a:xfrm>
            <a:off x="8572770" y="2324100"/>
            <a:ext cx="9144000" cy="4832092"/>
          </a:xfrm>
          <a:prstGeom prst="rect">
            <a:avLst/>
          </a:prstGeom>
          <a:noFill/>
        </p:spPr>
        <p:txBody>
          <a:bodyPr wrap="square">
            <a:spAutoFit/>
          </a:bodyPr>
          <a:lstStyle/>
          <a:p>
            <a:r>
              <a:rPr lang="en-US" sz="4400" b="0" i="0" u="none" strike="noStrike" dirty="0">
                <a:solidFill>
                  <a:srgbClr val="00B050"/>
                </a:solidFill>
                <a:effectLst/>
                <a:latin typeface="Calibri" panose="020F0502020204030204" pitchFamily="34" charset="0"/>
              </a:rPr>
              <a:t>Of the approx. 500 MH parks, constituting 21,000 individual MH units, in the TEP service area, only 35% of households are direct customers of TEP, leaving most residents of the remaining 13,000 MH units in parks ineligible for LIHEAP programs!</a:t>
            </a:r>
            <a:endParaRPr lang="en-US" sz="4400" dirty="0">
              <a:solidFill>
                <a:srgbClr val="00B050"/>
              </a:solidFill>
            </a:endParaRPr>
          </a:p>
        </p:txBody>
      </p:sp>
    </p:spTree>
    <p:extLst>
      <p:ext uri="{BB962C8B-B14F-4D97-AF65-F5344CB8AC3E}">
        <p14:creationId xmlns:p14="http://schemas.microsoft.com/office/powerpoint/2010/main" val="2850387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675E0F1E-5A41-A142-BAE1-6604E77EB627}"/>
              </a:ext>
            </a:extLst>
          </p:cNvPr>
          <p:cNvGraphicFramePr>
            <a:graphicFrameLocks noGrp="1"/>
          </p:cNvGraphicFramePr>
          <p:nvPr>
            <p:extLst>
              <p:ext uri="{D42A27DB-BD31-4B8C-83A1-F6EECF244321}">
                <p14:modId xmlns:p14="http://schemas.microsoft.com/office/powerpoint/2010/main" val="1417252266"/>
              </p:ext>
            </p:extLst>
          </p:nvPr>
        </p:nvGraphicFramePr>
        <p:xfrm>
          <a:off x="457200" y="1409700"/>
          <a:ext cx="17373600" cy="8351520"/>
        </p:xfrm>
        <a:graphic>
          <a:graphicData uri="http://schemas.openxmlformats.org/drawingml/2006/table">
            <a:tbl>
              <a:tblPr firstRow="1" bandRow="1">
                <a:tableStyleId>{5C22544A-7EE6-4342-B048-85BDC9FD1C3A}</a:tableStyleId>
              </a:tblPr>
              <a:tblGrid>
                <a:gridCol w="7239000">
                  <a:extLst>
                    <a:ext uri="{9D8B030D-6E8A-4147-A177-3AD203B41FA5}">
                      <a16:colId xmlns:a16="http://schemas.microsoft.com/office/drawing/2014/main" val="1308747129"/>
                    </a:ext>
                  </a:extLst>
                </a:gridCol>
                <a:gridCol w="10134600">
                  <a:extLst>
                    <a:ext uri="{9D8B030D-6E8A-4147-A177-3AD203B41FA5}">
                      <a16:colId xmlns:a16="http://schemas.microsoft.com/office/drawing/2014/main" val="4251869912"/>
                    </a:ext>
                  </a:extLst>
                </a:gridCol>
              </a:tblGrid>
              <a:tr h="370840">
                <a:tc>
                  <a:txBody>
                    <a:bodyPr/>
                    <a:lstStyle/>
                    <a:p>
                      <a:r>
                        <a:rPr lang="en-US" sz="3200" dirty="0"/>
                        <a:t>Challenge </a:t>
                      </a:r>
                    </a:p>
                  </a:txBody>
                  <a:tcPr/>
                </a:tc>
                <a:tc>
                  <a:txBody>
                    <a:bodyPr/>
                    <a:lstStyle/>
                    <a:p>
                      <a:r>
                        <a:rPr lang="en-US" sz="3200" dirty="0"/>
                        <a:t>Action</a:t>
                      </a:r>
                    </a:p>
                  </a:txBody>
                  <a:tcPr/>
                </a:tc>
                <a:extLst>
                  <a:ext uri="{0D108BD9-81ED-4DB2-BD59-A6C34878D82A}">
                    <a16:rowId xmlns:a16="http://schemas.microsoft.com/office/drawing/2014/main" val="2012410629"/>
                  </a:ext>
                </a:extLst>
              </a:tr>
              <a:tr h="370840">
                <a:tc>
                  <a:txBody>
                    <a:bodyPr/>
                    <a:lstStyle/>
                    <a:p>
                      <a:r>
                        <a:rPr lang="en-US" sz="3200" dirty="0"/>
                        <a:t>Stigma and Spatial Marginalization</a:t>
                      </a:r>
                    </a:p>
                  </a:txBody>
                  <a:tcPr/>
                </a:tc>
                <a:tc>
                  <a:txBody>
                    <a:bodyPr/>
                    <a:lstStyle/>
                    <a:p>
                      <a:pPr marL="285750" indent="-285750">
                        <a:buFont typeface="Arial" panose="020B0604020202020204" pitchFamily="34" charset="0"/>
                        <a:buChar char="•"/>
                      </a:pPr>
                      <a:r>
                        <a:rPr lang="en-US" sz="2000" dirty="0"/>
                        <a:t>Allow MH in more places (e.g. vacant property, MH accessory dwelling units) </a:t>
                      </a:r>
                    </a:p>
                    <a:p>
                      <a:pPr marL="285750" indent="-285750">
                        <a:buFont typeface="Arial" panose="020B0604020202020204" pitchFamily="34" charset="0"/>
                        <a:buChar char="•"/>
                      </a:pPr>
                      <a:r>
                        <a:rPr lang="en-US" sz="2000" dirty="0"/>
                        <a:t>Better ingrate MH into cities and neighborhoods</a:t>
                      </a:r>
                    </a:p>
                    <a:p>
                      <a:pPr marL="285750" indent="-285750">
                        <a:buFont typeface="Arial" panose="020B0604020202020204" pitchFamily="34" charset="0"/>
                        <a:buChar char="•"/>
                      </a:pPr>
                      <a:r>
                        <a:rPr lang="en-US" sz="2000" dirty="0"/>
                        <a:t>Leverage Federal grant programs to eliminate barriers to permitting of MH</a:t>
                      </a:r>
                    </a:p>
                  </a:txBody>
                  <a:tcPr/>
                </a:tc>
                <a:extLst>
                  <a:ext uri="{0D108BD9-81ED-4DB2-BD59-A6C34878D82A}">
                    <a16:rowId xmlns:a16="http://schemas.microsoft.com/office/drawing/2014/main" val="2214271274"/>
                  </a:ext>
                </a:extLst>
              </a:tr>
              <a:tr h="370840">
                <a:tc>
                  <a:txBody>
                    <a:bodyPr/>
                    <a:lstStyle/>
                    <a:p>
                      <a:r>
                        <a:rPr lang="en-US" sz="3200" dirty="0"/>
                        <a:t>Home Lending </a:t>
                      </a:r>
                    </a:p>
                  </a:txBody>
                  <a:tcPr/>
                </a:tc>
                <a:tc>
                  <a:txBody>
                    <a:bodyPr/>
                    <a:lstStyle/>
                    <a:p>
                      <a:pPr marL="285750" indent="-285750">
                        <a:buFont typeface="Arial" panose="020B0604020202020204" pitchFamily="34" charset="0"/>
                        <a:buChar char="•"/>
                      </a:pPr>
                      <a:r>
                        <a:rPr lang="en-US" sz="2000" b="0" dirty="0"/>
                        <a:t>Better consumer protections for chattel borrowers</a:t>
                      </a:r>
                    </a:p>
                    <a:p>
                      <a:pPr marL="285750" indent="-285750">
                        <a:buFont typeface="Arial" panose="020B0604020202020204" pitchFamily="34" charset="0"/>
                        <a:buChar char="•"/>
                      </a:pPr>
                      <a:r>
                        <a:rPr lang="en-US" sz="2000" b="0" dirty="0"/>
                        <a:t>More competition and liquidity for personal-property lending (potential role for Arizona Housing Finance Authority)</a:t>
                      </a:r>
                    </a:p>
                  </a:txBody>
                  <a:tcPr/>
                </a:tc>
                <a:extLst>
                  <a:ext uri="{0D108BD9-81ED-4DB2-BD59-A6C34878D82A}">
                    <a16:rowId xmlns:a16="http://schemas.microsoft.com/office/drawing/2014/main" val="603903730"/>
                  </a:ext>
                </a:extLst>
              </a:tr>
              <a:tr h="370840">
                <a:tc>
                  <a:txBody>
                    <a:bodyPr/>
                    <a:lstStyle/>
                    <a:p>
                      <a:r>
                        <a:rPr lang="en-US" sz="3200" dirty="0"/>
                        <a:t>High-Rent-Increase Investment Strategies </a:t>
                      </a:r>
                    </a:p>
                  </a:txBody>
                  <a:tcPr/>
                </a:tc>
                <a:tc>
                  <a:txBody>
                    <a:bodyPr/>
                    <a:lstStyle/>
                    <a:p>
                      <a:pPr marL="285750" indent="-285750">
                        <a:buFont typeface="Arial" panose="020B0604020202020204" pitchFamily="34" charset="0"/>
                        <a:buChar char="•"/>
                      </a:pPr>
                      <a:r>
                        <a:rPr lang="en-US" sz="2000" b="0" dirty="0"/>
                        <a:t>Right of first refusal / Opportunity to purchase legislation (19 states) </a:t>
                      </a:r>
                    </a:p>
                    <a:p>
                      <a:pPr marL="285750" indent="-285750">
                        <a:buFont typeface="Arial" panose="020B0604020202020204" pitchFamily="34" charset="0"/>
                        <a:buChar char="•"/>
                      </a:pPr>
                      <a:r>
                        <a:rPr lang="en-US" sz="2000" b="0" dirty="0"/>
                        <a:t>Tax Incentives for MH park owners (6 states e.g. no capital gains tax if sold to residents or with affordability conditions)</a:t>
                      </a:r>
                    </a:p>
                    <a:p>
                      <a:pPr marL="285750" indent="-285750">
                        <a:buFont typeface="Arial" panose="020B0604020202020204" pitchFamily="34" charset="0"/>
                        <a:buChar char="•"/>
                      </a:pPr>
                      <a:r>
                        <a:rPr lang="en-US" sz="2000" b="0" dirty="0"/>
                        <a:t>Financing for resident groups (potential role for IDAs, CDFIs and the Arizona Housing Finance Authority) </a:t>
                      </a:r>
                    </a:p>
                    <a:p>
                      <a:pPr marL="285750" indent="-285750">
                        <a:buFont typeface="Arial" panose="020B0604020202020204" pitchFamily="34" charset="0"/>
                        <a:buChar char="•"/>
                      </a:pPr>
                      <a:r>
                        <a:rPr lang="en-US" sz="2000" b="0" dirty="0"/>
                        <a:t>State-level regulation of rent increases in MH Parks </a:t>
                      </a:r>
                    </a:p>
                    <a:p>
                      <a:pPr marL="285750" indent="-285750">
                        <a:buFont typeface="Arial" panose="020B0604020202020204" pitchFamily="34" charset="0"/>
                        <a:buChar char="•"/>
                      </a:pPr>
                      <a:r>
                        <a:rPr lang="en-US" sz="2000" b="0" dirty="0"/>
                        <a:t>Strategic public investment in parks to preserve affordable housing</a:t>
                      </a:r>
                    </a:p>
                  </a:txBody>
                  <a:tcPr/>
                </a:tc>
                <a:extLst>
                  <a:ext uri="{0D108BD9-81ED-4DB2-BD59-A6C34878D82A}">
                    <a16:rowId xmlns:a16="http://schemas.microsoft.com/office/drawing/2014/main" val="722170417"/>
                  </a:ext>
                </a:extLst>
              </a:tr>
              <a:tr h="370840">
                <a:tc>
                  <a:txBody>
                    <a:bodyPr/>
                    <a:lstStyle/>
                    <a:p>
                      <a:r>
                        <a:rPr lang="en-US" sz="3200" dirty="0"/>
                        <a:t>Eviction and Relocation</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t>More accessible, flexible “relocation” funding</a:t>
                      </a:r>
                    </a:p>
                    <a:p>
                      <a:pPr marL="285750" indent="-285750">
                        <a:buFont typeface="Arial" panose="020B0604020202020204" pitchFamily="34" charset="0"/>
                        <a:buChar char="•"/>
                      </a:pPr>
                      <a:r>
                        <a:rPr lang="en-US" sz="2000" b="0" dirty="0"/>
                        <a:t>Stronger protections to address greater impacts on MH owners</a:t>
                      </a:r>
                    </a:p>
                    <a:p>
                      <a:pPr marL="285750" indent="-285750">
                        <a:buFont typeface="Arial" panose="020B0604020202020204" pitchFamily="34" charset="0"/>
                        <a:buChar char="•"/>
                      </a:pPr>
                      <a:r>
                        <a:rPr lang="en-US" sz="2000" b="0" dirty="0"/>
                        <a:t>Fairer compensation for lost property (minimum or market value, which ever is more)</a:t>
                      </a:r>
                    </a:p>
                    <a:p>
                      <a:pPr marL="285750" indent="-285750">
                        <a:buFont typeface="Arial" panose="020B0604020202020204" pitchFamily="34" charset="0"/>
                        <a:buChar char="•"/>
                      </a:pPr>
                      <a:r>
                        <a:rPr lang="en-US" sz="2000" b="0" dirty="0"/>
                        <a:t>More and new funding sources </a:t>
                      </a:r>
                    </a:p>
                  </a:txBody>
                  <a:tcPr/>
                </a:tc>
                <a:extLst>
                  <a:ext uri="{0D108BD9-81ED-4DB2-BD59-A6C34878D82A}">
                    <a16:rowId xmlns:a16="http://schemas.microsoft.com/office/drawing/2014/main" val="2559220"/>
                  </a:ext>
                </a:extLst>
              </a:tr>
              <a:tr h="370840">
                <a:tc>
                  <a:txBody>
                    <a:bodyPr/>
                    <a:lstStyle/>
                    <a:p>
                      <a:r>
                        <a:rPr lang="en-US" sz="3200" dirty="0"/>
                        <a:t>Housing Quality and Energy Efficiency </a:t>
                      </a:r>
                    </a:p>
                  </a:txBody>
                  <a:tcPr/>
                </a:tc>
                <a:tc>
                  <a:txBody>
                    <a:bodyPr/>
                    <a:lstStyle/>
                    <a:p>
                      <a:pPr marL="285750" indent="-285750">
                        <a:buFont typeface="Arial" panose="020B0604020202020204" pitchFamily="34" charset="0"/>
                        <a:buChar char="•"/>
                      </a:pPr>
                      <a:r>
                        <a:rPr lang="en-US" sz="2000" b="0" dirty="0"/>
                        <a:t>Energy assistance programs for currently ineligible MH residents (“LIHEAP+”)</a:t>
                      </a:r>
                    </a:p>
                    <a:p>
                      <a:pPr marL="285750" indent="-285750">
                        <a:buFont typeface="Arial" panose="020B0604020202020204" pitchFamily="34" charset="0"/>
                        <a:buChar char="•"/>
                      </a:pPr>
                      <a:r>
                        <a:rPr lang="en-US" sz="2000" b="0" dirty="0"/>
                        <a:t>Community level grant programs for health and safety issues with conditionality (long-term affordability and stability) </a:t>
                      </a:r>
                    </a:p>
                    <a:p>
                      <a:pPr marL="285750" indent="-285750">
                        <a:buFont typeface="Arial" panose="020B0604020202020204" pitchFamily="34" charset="0"/>
                        <a:buChar char="•"/>
                      </a:pPr>
                      <a:r>
                        <a:rPr lang="en-US" sz="2000" b="0" dirty="0"/>
                        <a:t>Zero interest replacement and rehab loans (7 states piloting MH replacement programs, role for Arizona Housing Finance Authority) </a:t>
                      </a:r>
                    </a:p>
                    <a:p>
                      <a:pPr marL="285750" indent="-285750">
                        <a:buFont typeface="Arial" panose="020B0604020202020204" pitchFamily="34" charset="0"/>
                        <a:buChar char="•"/>
                      </a:pPr>
                      <a:r>
                        <a:rPr lang="en-US" sz="2000" b="0" dirty="0"/>
                        <a:t>Restrict landlord ability obstruct tenant cooling strategies (e.g. removal of insulation, trees, window AC)</a:t>
                      </a:r>
                    </a:p>
                  </a:txBody>
                  <a:tcPr/>
                </a:tc>
                <a:extLst>
                  <a:ext uri="{0D108BD9-81ED-4DB2-BD59-A6C34878D82A}">
                    <a16:rowId xmlns:a16="http://schemas.microsoft.com/office/drawing/2014/main" val="4266752854"/>
                  </a:ext>
                </a:extLst>
              </a:tr>
            </a:tbl>
          </a:graphicData>
        </a:graphic>
      </p:graphicFrame>
      <p:sp>
        <p:nvSpPr>
          <p:cNvPr id="5" name="TextBox 4">
            <a:extLst>
              <a:ext uri="{FF2B5EF4-FFF2-40B4-BE49-F238E27FC236}">
                <a16:creationId xmlns:a16="http://schemas.microsoft.com/office/drawing/2014/main" id="{0C59723E-9324-3946-83F2-C7BB2579F66D}"/>
              </a:ext>
            </a:extLst>
          </p:cNvPr>
          <p:cNvSpPr txBox="1"/>
          <p:nvPr/>
        </p:nvSpPr>
        <p:spPr>
          <a:xfrm>
            <a:off x="4724400" y="266700"/>
            <a:ext cx="9144000" cy="1085810"/>
          </a:xfrm>
          <a:prstGeom prst="rect">
            <a:avLst/>
          </a:prstGeom>
          <a:noFill/>
        </p:spPr>
        <p:txBody>
          <a:bodyPr wrap="square">
            <a:spAutoFit/>
          </a:bodyPr>
          <a:lstStyle/>
          <a:p>
            <a:pPr algn="ctr">
              <a:lnSpc>
                <a:spcPct val="150000"/>
              </a:lnSpc>
            </a:pPr>
            <a:r>
              <a:rPr lang="en-US" sz="4800" b="1" dirty="0"/>
              <a:t>Summary of Recommendations  </a:t>
            </a:r>
          </a:p>
        </p:txBody>
      </p:sp>
    </p:spTree>
    <p:extLst>
      <p:ext uri="{BB962C8B-B14F-4D97-AF65-F5344CB8AC3E}">
        <p14:creationId xmlns:p14="http://schemas.microsoft.com/office/powerpoint/2010/main" val="1642003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8F1440-1299-1214-6008-61539943310F}"/>
              </a:ext>
            </a:extLst>
          </p:cNvPr>
          <p:cNvPicPr>
            <a:picLocks noChangeAspect="1"/>
          </p:cNvPicPr>
          <p:nvPr/>
        </p:nvPicPr>
        <p:blipFill>
          <a:blip r:embed="rId2"/>
          <a:stretch>
            <a:fillRect/>
          </a:stretch>
        </p:blipFill>
        <p:spPr>
          <a:xfrm>
            <a:off x="5836023" y="1741495"/>
            <a:ext cx="7644015" cy="4605518"/>
          </a:xfrm>
          <a:prstGeom prst="rect">
            <a:avLst/>
          </a:prstGeom>
        </p:spPr>
      </p:pic>
      <p:sp>
        <p:nvSpPr>
          <p:cNvPr id="2" name="Title 1">
            <a:extLst>
              <a:ext uri="{FF2B5EF4-FFF2-40B4-BE49-F238E27FC236}">
                <a16:creationId xmlns:a16="http://schemas.microsoft.com/office/drawing/2014/main" id="{F7CFF68A-C540-7B95-0199-F62D6B24EB01}"/>
              </a:ext>
            </a:extLst>
          </p:cNvPr>
          <p:cNvSpPr>
            <a:spLocks noGrp="1"/>
          </p:cNvSpPr>
          <p:nvPr>
            <p:ph type="title"/>
          </p:nvPr>
        </p:nvSpPr>
        <p:spPr>
          <a:xfrm>
            <a:off x="5034311" y="7458074"/>
            <a:ext cx="10322231" cy="1759785"/>
          </a:xfrm>
        </p:spPr>
        <p:txBody>
          <a:bodyPr>
            <a:normAutofit/>
          </a:bodyPr>
          <a:lstStyle/>
          <a:p>
            <a:r>
              <a:rPr lang="en-US" sz="6000" b="1" dirty="0">
                <a:solidFill>
                  <a:schemeClr val="accent1">
                    <a:lumMod val="75000"/>
                  </a:schemeClr>
                </a:solidFill>
              </a:rPr>
              <a:t>Angela Romeo, VP Acquisitions</a:t>
            </a:r>
          </a:p>
        </p:txBody>
      </p:sp>
    </p:spTree>
    <p:extLst>
      <p:ext uri="{BB962C8B-B14F-4D97-AF65-F5344CB8AC3E}">
        <p14:creationId xmlns:p14="http://schemas.microsoft.com/office/powerpoint/2010/main" val="2787615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491835-487F-A61B-57C6-2DF7DCC4889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
          <a:stretch/>
        </p:blipFill>
        <p:spPr>
          <a:xfrm>
            <a:off x="6740154" y="365"/>
            <a:ext cx="11547846" cy="5020058"/>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6" name="Picture 5">
            <a:extLst>
              <a:ext uri="{FF2B5EF4-FFF2-40B4-BE49-F238E27FC236}">
                <a16:creationId xmlns:a16="http://schemas.microsoft.com/office/drawing/2014/main" id="{B0672C99-56E2-FFA0-33FF-508ABD4793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
          <a:stretch/>
        </p:blipFill>
        <p:spPr>
          <a:xfrm>
            <a:off x="31" y="16"/>
            <a:ext cx="8789666" cy="5020043"/>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7" name="Picture 6">
            <a:extLst>
              <a:ext uri="{FF2B5EF4-FFF2-40B4-BE49-F238E27FC236}">
                <a16:creationId xmlns:a16="http://schemas.microsoft.com/office/drawing/2014/main" id="{0A37755B-21BB-8451-A675-4694A86A96D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25134" y="5266943"/>
            <a:ext cx="8762867" cy="5020058"/>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5" name="Picture 4">
            <a:extLst>
              <a:ext uri="{FF2B5EF4-FFF2-40B4-BE49-F238E27FC236}">
                <a16:creationId xmlns:a16="http://schemas.microsoft.com/office/drawing/2014/main" id="{AF69D5AE-4FB3-DB8B-2D52-B3C891E85BD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 b="-3"/>
          <a:stretch/>
        </p:blipFill>
        <p:spPr>
          <a:xfrm>
            <a:off x="30" y="5266943"/>
            <a:ext cx="11547816" cy="5020058"/>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val="809153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07493" y="455387"/>
            <a:ext cx="6502991" cy="8845115"/>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B1D87F7C-237B-4734-8553-1E3983B22B9D}"/>
              </a:ext>
            </a:extLst>
          </p:cNvPr>
          <p:cNvSpPr>
            <a:spLocks noGrp="1"/>
          </p:cNvSpPr>
          <p:nvPr>
            <p:ph type="title"/>
          </p:nvPr>
        </p:nvSpPr>
        <p:spPr>
          <a:xfrm>
            <a:off x="891540" y="955688"/>
            <a:ext cx="5703414" cy="7884557"/>
          </a:xfrm>
        </p:spPr>
        <p:txBody>
          <a:bodyPr>
            <a:normAutofit/>
          </a:bodyPr>
          <a:lstStyle/>
          <a:p>
            <a:r>
              <a:rPr lang="en-US" sz="3450" b="1" dirty="0"/>
              <a:t>“This is one of our nation’s largest sources of deeply affordable housing, and it’s deeply affordable without any federal subsidy.” </a:t>
            </a:r>
            <a:br>
              <a:rPr lang="en-US" sz="3450" dirty="0"/>
            </a:br>
            <a:br>
              <a:rPr lang="en-US" sz="3450" dirty="0"/>
            </a:br>
            <a:r>
              <a:rPr lang="en-US" sz="2400" dirty="0"/>
              <a:t>Esther Sullivan, Associate Professor of Sociology, University of Colorado Denver and author of </a:t>
            </a:r>
            <a:r>
              <a:rPr lang="en-US" sz="2400" i="1" u="sng" dirty="0"/>
              <a:t>Manufactured Insecurity: Mobile Home Parks and Americans’ Tenuous Right to Place</a:t>
            </a:r>
            <a:br>
              <a:rPr lang="en-US" sz="2400" dirty="0"/>
            </a:br>
            <a:endParaRPr lang="en-US" sz="2400" dirty="0"/>
          </a:p>
        </p:txBody>
      </p:sp>
      <p:graphicFrame>
        <p:nvGraphicFramePr>
          <p:cNvPr id="5" name="Content Placeholder 2">
            <a:extLst>
              <a:ext uri="{FF2B5EF4-FFF2-40B4-BE49-F238E27FC236}">
                <a16:creationId xmlns:a16="http://schemas.microsoft.com/office/drawing/2014/main" id="{4B12FFE5-5608-43C3-B608-B3125B11B81B}"/>
              </a:ext>
            </a:extLst>
          </p:cNvPr>
          <p:cNvGraphicFramePr>
            <a:graphicFrameLocks noGrp="1"/>
          </p:cNvGraphicFramePr>
          <p:nvPr>
            <p:ph idx="1"/>
          </p:nvPr>
        </p:nvGraphicFramePr>
        <p:xfrm>
          <a:off x="7750478" y="455387"/>
          <a:ext cx="9883037" cy="88451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2360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B1D87F7C-237B-4734-8553-1E3983B22B9D}"/>
              </a:ext>
            </a:extLst>
          </p:cNvPr>
          <p:cNvSpPr>
            <a:spLocks noGrp="1"/>
          </p:cNvSpPr>
          <p:nvPr>
            <p:ph type="title"/>
          </p:nvPr>
        </p:nvSpPr>
        <p:spPr>
          <a:xfrm>
            <a:off x="960119" y="695264"/>
            <a:ext cx="5212080" cy="2855222"/>
          </a:xfrm>
        </p:spPr>
        <p:txBody>
          <a:bodyPr anchor="b">
            <a:normAutofit/>
          </a:bodyPr>
          <a:lstStyle/>
          <a:p>
            <a:r>
              <a:rPr lang="en-US" sz="4200" b="1" dirty="0"/>
              <a:t>Owning a home on rented land …………</a:t>
            </a:r>
            <a:endParaRPr lang="en-US" sz="4200" dirty="0"/>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20" y="3880491"/>
            <a:ext cx="5212080" cy="27432"/>
          </a:xfrm>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128838" y="-11329"/>
                  <a:pt x="306779" y="5198"/>
                  <a:pt x="599389" y="0"/>
                </a:cubicBezTo>
                <a:cubicBezTo>
                  <a:pt x="891999" y="-5198"/>
                  <a:pt x="916635" y="-24425"/>
                  <a:pt x="1198778" y="0"/>
                </a:cubicBezTo>
                <a:cubicBezTo>
                  <a:pt x="1480921" y="24425"/>
                  <a:pt x="1761605" y="-17440"/>
                  <a:pt x="1954530" y="0"/>
                </a:cubicBezTo>
                <a:cubicBezTo>
                  <a:pt x="2147455" y="17440"/>
                  <a:pt x="2239112" y="-16223"/>
                  <a:pt x="2501798" y="0"/>
                </a:cubicBezTo>
                <a:cubicBezTo>
                  <a:pt x="2764484" y="16223"/>
                  <a:pt x="2838074" y="12987"/>
                  <a:pt x="3049067" y="0"/>
                </a:cubicBezTo>
                <a:cubicBezTo>
                  <a:pt x="3260060" y="-12987"/>
                  <a:pt x="3470388" y="-15138"/>
                  <a:pt x="3700577" y="0"/>
                </a:cubicBezTo>
                <a:cubicBezTo>
                  <a:pt x="3930766" y="15138"/>
                  <a:pt x="4052672" y="-14938"/>
                  <a:pt x="4247845" y="0"/>
                </a:cubicBezTo>
                <a:cubicBezTo>
                  <a:pt x="4443018" y="14938"/>
                  <a:pt x="4730158" y="-1623"/>
                  <a:pt x="5212080" y="0"/>
                </a:cubicBezTo>
                <a:cubicBezTo>
                  <a:pt x="5212790" y="9050"/>
                  <a:pt x="5211442" y="21151"/>
                  <a:pt x="5212080" y="27432"/>
                </a:cubicBezTo>
                <a:cubicBezTo>
                  <a:pt x="4991075" y="27722"/>
                  <a:pt x="4932008" y="37429"/>
                  <a:pt x="4664812" y="27432"/>
                </a:cubicBezTo>
                <a:cubicBezTo>
                  <a:pt x="4397616" y="17435"/>
                  <a:pt x="4374940" y="47585"/>
                  <a:pt x="4117543" y="27432"/>
                </a:cubicBezTo>
                <a:cubicBezTo>
                  <a:pt x="3860146" y="7279"/>
                  <a:pt x="3773367" y="36569"/>
                  <a:pt x="3466033" y="27432"/>
                </a:cubicBezTo>
                <a:cubicBezTo>
                  <a:pt x="3158699" y="18296"/>
                  <a:pt x="3137854" y="54523"/>
                  <a:pt x="2918765" y="27432"/>
                </a:cubicBezTo>
                <a:cubicBezTo>
                  <a:pt x="2699676" y="341"/>
                  <a:pt x="2536311" y="13149"/>
                  <a:pt x="2423617" y="27432"/>
                </a:cubicBezTo>
                <a:cubicBezTo>
                  <a:pt x="2310923" y="41715"/>
                  <a:pt x="2021228" y="23141"/>
                  <a:pt x="1772107" y="27432"/>
                </a:cubicBezTo>
                <a:cubicBezTo>
                  <a:pt x="1522986" y="31724"/>
                  <a:pt x="1317107" y="20364"/>
                  <a:pt x="1120597" y="27432"/>
                </a:cubicBezTo>
                <a:cubicBezTo>
                  <a:pt x="924087" y="34501"/>
                  <a:pt x="454536" y="8495"/>
                  <a:pt x="0" y="27432"/>
                </a:cubicBezTo>
                <a:cubicBezTo>
                  <a:pt x="-1228" y="21145"/>
                  <a:pt x="-815" y="8816"/>
                  <a:pt x="0" y="0"/>
                </a:cubicBezTo>
                <a:close/>
              </a:path>
              <a:path w="5212080" h="27432" stroke="0" extrusionOk="0">
                <a:moveTo>
                  <a:pt x="0" y="0"/>
                </a:moveTo>
                <a:cubicBezTo>
                  <a:pt x="233695" y="-764"/>
                  <a:pt x="364103" y="24957"/>
                  <a:pt x="547268" y="0"/>
                </a:cubicBezTo>
                <a:cubicBezTo>
                  <a:pt x="730433" y="-24957"/>
                  <a:pt x="937737" y="-21107"/>
                  <a:pt x="1303020" y="0"/>
                </a:cubicBezTo>
                <a:cubicBezTo>
                  <a:pt x="1668303" y="21107"/>
                  <a:pt x="1620404" y="13071"/>
                  <a:pt x="1798168" y="0"/>
                </a:cubicBezTo>
                <a:cubicBezTo>
                  <a:pt x="1975932" y="-13071"/>
                  <a:pt x="2090998" y="4232"/>
                  <a:pt x="2293315" y="0"/>
                </a:cubicBezTo>
                <a:cubicBezTo>
                  <a:pt x="2495632" y="-4232"/>
                  <a:pt x="2738710" y="-17332"/>
                  <a:pt x="2944825" y="0"/>
                </a:cubicBezTo>
                <a:cubicBezTo>
                  <a:pt x="3150940" y="17332"/>
                  <a:pt x="3308101" y="26665"/>
                  <a:pt x="3544214" y="0"/>
                </a:cubicBezTo>
                <a:cubicBezTo>
                  <a:pt x="3780327" y="-26665"/>
                  <a:pt x="4028425" y="-24303"/>
                  <a:pt x="4247845" y="0"/>
                </a:cubicBezTo>
                <a:cubicBezTo>
                  <a:pt x="4467265" y="24303"/>
                  <a:pt x="4779418" y="33057"/>
                  <a:pt x="5212080" y="0"/>
                </a:cubicBezTo>
                <a:cubicBezTo>
                  <a:pt x="5212137" y="6776"/>
                  <a:pt x="5210915" y="20935"/>
                  <a:pt x="5212080" y="27432"/>
                </a:cubicBezTo>
                <a:cubicBezTo>
                  <a:pt x="4921467" y="60248"/>
                  <a:pt x="4631077" y="62273"/>
                  <a:pt x="4456328" y="27432"/>
                </a:cubicBezTo>
                <a:cubicBezTo>
                  <a:pt x="4281579" y="-7409"/>
                  <a:pt x="4048724" y="47667"/>
                  <a:pt x="3856939" y="27432"/>
                </a:cubicBezTo>
                <a:cubicBezTo>
                  <a:pt x="3665154" y="7197"/>
                  <a:pt x="3498754" y="15866"/>
                  <a:pt x="3257550" y="27432"/>
                </a:cubicBezTo>
                <a:cubicBezTo>
                  <a:pt x="3016346" y="38998"/>
                  <a:pt x="2854089" y="39360"/>
                  <a:pt x="2710282" y="27432"/>
                </a:cubicBezTo>
                <a:cubicBezTo>
                  <a:pt x="2566475" y="15504"/>
                  <a:pt x="2336282" y="56792"/>
                  <a:pt x="2110892" y="27432"/>
                </a:cubicBezTo>
                <a:cubicBezTo>
                  <a:pt x="1885502" y="-1928"/>
                  <a:pt x="1825148" y="42061"/>
                  <a:pt x="1615745" y="27432"/>
                </a:cubicBezTo>
                <a:cubicBezTo>
                  <a:pt x="1406342" y="12803"/>
                  <a:pt x="1193655" y="44031"/>
                  <a:pt x="1016356" y="27432"/>
                </a:cubicBezTo>
                <a:cubicBezTo>
                  <a:pt x="839057" y="10833"/>
                  <a:pt x="292902" y="7819"/>
                  <a:pt x="0" y="27432"/>
                </a:cubicBezTo>
                <a:cubicBezTo>
                  <a:pt x="-234" y="21031"/>
                  <a:pt x="-921" y="6323"/>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91A0BF74-CC76-46F3-A0AD-57C4506E30EB}"/>
              </a:ext>
            </a:extLst>
          </p:cNvPr>
          <p:cNvSpPr>
            <a:spLocks noGrp="1"/>
          </p:cNvSpPr>
          <p:nvPr>
            <p:ph idx="1"/>
          </p:nvPr>
        </p:nvSpPr>
        <p:spPr>
          <a:xfrm>
            <a:off x="960119" y="4245749"/>
            <a:ext cx="5949641" cy="4884968"/>
          </a:xfrm>
        </p:spPr>
        <p:txBody>
          <a:bodyPr>
            <a:noAutofit/>
          </a:bodyPr>
          <a:lstStyle/>
          <a:p>
            <a:pPr marL="0" indent="0">
              <a:buNone/>
            </a:pPr>
            <a:r>
              <a:rPr lang="en-US" sz="3000" b="1" dirty="0"/>
              <a:t>Lack of secure land tenure </a:t>
            </a:r>
            <a:r>
              <a:rPr lang="en-US" sz="3000" dirty="0"/>
              <a:t>makes homeowners vulnerable to:</a:t>
            </a:r>
          </a:p>
          <a:p>
            <a:pPr marL="685800" indent="-685800">
              <a:buFont typeface="Arial" panose="020B0604020202020204" pitchFamily="34" charset="0"/>
              <a:buAutoNum type="arabicPeriod"/>
            </a:pPr>
            <a:r>
              <a:rPr lang="en-US" sz="3000" dirty="0"/>
              <a:t>No control over owner’s rent increases</a:t>
            </a:r>
          </a:p>
          <a:p>
            <a:pPr marL="685800" indent="-685800">
              <a:buFont typeface="Arial" panose="020B0604020202020204" pitchFamily="34" charset="0"/>
              <a:buAutoNum type="arabicPeriod"/>
            </a:pPr>
            <a:r>
              <a:rPr lang="en-US" sz="3000" dirty="0"/>
              <a:t>Threats to quality of life / health and safety if community infrastructure poor or failing</a:t>
            </a:r>
          </a:p>
          <a:p>
            <a:pPr marL="685800" indent="-685800">
              <a:buFont typeface="Arial" panose="020B0604020202020204" pitchFamily="34" charset="0"/>
              <a:buAutoNum type="arabicPeriod"/>
            </a:pPr>
            <a:r>
              <a:rPr lang="en-US" sz="3000" dirty="0"/>
              <a:t>No certainty land will remain a mobile home park</a:t>
            </a:r>
          </a:p>
          <a:p>
            <a:pPr marL="685800" indent="-685800">
              <a:buFont typeface="Arial" panose="020B0604020202020204" pitchFamily="34" charset="0"/>
              <a:buAutoNum type="arabicPeriod"/>
            </a:pPr>
            <a:r>
              <a:rPr lang="en-US" sz="3000" dirty="0"/>
              <a:t>Limited and expensive financing options</a:t>
            </a:r>
          </a:p>
          <a:p>
            <a:pPr marL="0" indent="0">
              <a:buNone/>
            </a:pPr>
            <a:endParaRPr lang="en-US" sz="3000" dirty="0"/>
          </a:p>
        </p:txBody>
      </p:sp>
      <p:pic>
        <p:nvPicPr>
          <p:cNvPr id="4" name="Picture 3">
            <a:extLst>
              <a:ext uri="{FF2B5EF4-FFF2-40B4-BE49-F238E27FC236}">
                <a16:creationId xmlns:a16="http://schemas.microsoft.com/office/drawing/2014/main" id="{2D591121-B1F5-4527-987F-2956584E5D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67554" y="15"/>
            <a:ext cx="10318163" cy="1028698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18114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48D9584-D2FD-48CE-9E17-4E250B743B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pic>
        <p:nvPicPr>
          <p:cNvPr id="5" name="Picture 4">
            <a:extLst>
              <a:ext uri="{FF2B5EF4-FFF2-40B4-BE49-F238E27FC236}">
                <a16:creationId xmlns:a16="http://schemas.microsoft.com/office/drawing/2014/main" id="{EF257B9B-F64D-AD0D-F407-5F009E9E48F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65829" y="15"/>
            <a:ext cx="7468956" cy="5102337"/>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8" name="Picture 7">
            <a:extLst>
              <a:ext uri="{FF2B5EF4-FFF2-40B4-BE49-F238E27FC236}">
                <a16:creationId xmlns:a16="http://schemas.microsoft.com/office/drawing/2014/main" id="{A5105D7A-B0BD-2891-19BF-2DE1CC48DA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11733785" y="5184650"/>
            <a:ext cx="6554216" cy="5102352"/>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pic>
        <p:nvPicPr>
          <p:cNvPr id="6" name="Picture 5">
            <a:extLst>
              <a:ext uri="{FF2B5EF4-FFF2-40B4-BE49-F238E27FC236}">
                <a16:creationId xmlns:a16="http://schemas.microsoft.com/office/drawing/2014/main" id="{80BD8EA0-90EC-1DD3-7264-6026FD6178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45391" y="5184648"/>
            <a:ext cx="7388219" cy="5102352"/>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5" name="Freeform: Shape 14">
            <a:extLst>
              <a:ext uri="{FF2B5EF4-FFF2-40B4-BE49-F238E27FC236}">
                <a16:creationId xmlns:a16="http://schemas.microsoft.com/office/drawing/2014/main" id="{CA17DEF4-6C5D-41C6-8D93-5C7CFD7AD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95704" cy="10287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en-US" sz="2700">
              <a:solidFill>
                <a:prstClr val="white"/>
              </a:solidFill>
              <a:latin typeface="Calibri" panose="020F0502020204030204"/>
            </a:endParaRPr>
          </a:p>
        </p:txBody>
      </p:sp>
      <p:sp useBgFill="1">
        <p:nvSpPr>
          <p:cNvPr id="17" name="Freeform: Shape 16">
            <a:extLst>
              <a:ext uri="{FF2B5EF4-FFF2-40B4-BE49-F238E27FC236}">
                <a16:creationId xmlns:a16="http://schemas.microsoft.com/office/drawing/2014/main" id="{22BBC5A3-5C8C-4FB9-AEFF-8778D2C98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79756" cy="10287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67679D64-23E8-4902-3067-99A8188877F4}"/>
              </a:ext>
            </a:extLst>
          </p:cNvPr>
          <p:cNvSpPr>
            <a:spLocks noGrp="1"/>
          </p:cNvSpPr>
          <p:nvPr>
            <p:ph type="title"/>
          </p:nvPr>
        </p:nvSpPr>
        <p:spPr>
          <a:xfrm>
            <a:off x="481205" y="2345435"/>
            <a:ext cx="6363348" cy="4471416"/>
          </a:xfrm>
        </p:spPr>
        <p:txBody>
          <a:bodyPr vert="horz" lIns="137160" tIns="68580" rIns="137160" bIns="68580" rtlCol="0" anchor="b">
            <a:normAutofit fontScale="90000"/>
          </a:bodyPr>
          <a:lstStyle/>
          <a:p>
            <a:pPr>
              <a:lnSpc>
                <a:spcPct val="100000"/>
              </a:lnSpc>
              <a:spcBef>
                <a:spcPts val="2700"/>
              </a:spcBef>
            </a:pPr>
            <a:r>
              <a:rPr lang="en-US" sz="6000" b="1" dirty="0"/>
              <a:t>Resident Owned Communities</a:t>
            </a:r>
            <a:br>
              <a:rPr lang="en-US" sz="6000" b="1" dirty="0"/>
            </a:br>
            <a:br>
              <a:rPr lang="en-US" sz="6000" b="1" dirty="0"/>
            </a:br>
            <a:r>
              <a:rPr lang="en-US" sz="4050" b="1" dirty="0"/>
              <a:t>-</a:t>
            </a:r>
            <a:r>
              <a:rPr lang="en-US" sz="6000" dirty="0"/>
              <a:t> </a:t>
            </a:r>
            <a:r>
              <a:rPr lang="en-US" sz="4050" b="1" dirty="0"/>
              <a:t>312 ROCs</a:t>
            </a:r>
            <a:br>
              <a:rPr lang="en-US" sz="4050" b="1" dirty="0"/>
            </a:br>
            <a:r>
              <a:rPr lang="en-US" sz="4050" b="1" dirty="0"/>
              <a:t>- 21 states</a:t>
            </a:r>
            <a:br>
              <a:rPr lang="en-US" sz="4050" b="1" dirty="0"/>
            </a:br>
            <a:r>
              <a:rPr lang="en-US" sz="4050" b="1" dirty="0"/>
              <a:t>- 22,000 homes preserved</a:t>
            </a:r>
            <a:br>
              <a:rPr lang="en-US" sz="4050" b="1" dirty="0"/>
            </a:br>
            <a:r>
              <a:rPr lang="en-US" sz="4050" b="1" dirty="0"/>
              <a:t>- Limited equity co-op model</a:t>
            </a:r>
          </a:p>
        </p:txBody>
      </p:sp>
      <p:sp>
        <p:nvSpPr>
          <p:cNvPr id="19" name="Rectangle 18">
            <a:extLst>
              <a:ext uri="{FF2B5EF4-FFF2-40B4-BE49-F238E27FC236}">
                <a16:creationId xmlns:a16="http://schemas.microsoft.com/office/drawing/2014/main" id="{3BB917E8-D696-4787-96D6-521A9C42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51984" y="520187"/>
            <a:ext cx="219456" cy="1056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7" name="Picture 6">
            <a:extLst>
              <a:ext uri="{FF2B5EF4-FFF2-40B4-BE49-F238E27FC236}">
                <a16:creationId xmlns:a16="http://schemas.microsoft.com/office/drawing/2014/main" id="{5CD6735E-55FA-3D3C-5137-FFD12FCD87C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11767811" y="15"/>
            <a:ext cx="6520193" cy="5102337"/>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sp>
        <p:nvSpPr>
          <p:cNvPr id="21" name="Rectangle 20">
            <a:extLst>
              <a:ext uri="{FF2B5EF4-FFF2-40B4-BE49-F238E27FC236}">
                <a16:creationId xmlns:a16="http://schemas.microsoft.com/office/drawing/2014/main" id="{39F4C545-E278-42ED-9B78-2EBA464444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368" y="6816852"/>
            <a:ext cx="5122449"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Tree>
    <p:extLst>
      <p:ext uri="{BB962C8B-B14F-4D97-AF65-F5344CB8AC3E}">
        <p14:creationId xmlns:p14="http://schemas.microsoft.com/office/powerpoint/2010/main" val="1136365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B1D87F7C-237B-4734-8553-1E3983B22B9D}"/>
              </a:ext>
            </a:extLst>
          </p:cNvPr>
          <p:cNvSpPr>
            <a:spLocks noGrp="1"/>
          </p:cNvSpPr>
          <p:nvPr>
            <p:ph type="title"/>
          </p:nvPr>
        </p:nvSpPr>
        <p:spPr>
          <a:xfrm>
            <a:off x="960120" y="488054"/>
            <a:ext cx="6426516" cy="2855222"/>
          </a:xfrm>
        </p:spPr>
        <p:txBody>
          <a:bodyPr anchor="b">
            <a:noAutofit/>
          </a:bodyPr>
          <a:lstStyle/>
          <a:p>
            <a:r>
              <a:rPr lang="en-US" sz="4200" b="1" dirty="0"/>
              <a:t>The Co-op corporation is the is the owner/operator, the borrower, holds title to the property</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20" y="3880491"/>
            <a:ext cx="5212080" cy="27432"/>
          </a:xfrm>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128838" y="-11329"/>
                  <a:pt x="306779" y="5198"/>
                  <a:pt x="599389" y="0"/>
                </a:cubicBezTo>
                <a:cubicBezTo>
                  <a:pt x="891999" y="-5198"/>
                  <a:pt x="916635" y="-24425"/>
                  <a:pt x="1198778" y="0"/>
                </a:cubicBezTo>
                <a:cubicBezTo>
                  <a:pt x="1480921" y="24425"/>
                  <a:pt x="1761605" y="-17440"/>
                  <a:pt x="1954530" y="0"/>
                </a:cubicBezTo>
                <a:cubicBezTo>
                  <a:pt x="2147455" y="17440"/>
                  <a:pt x="2239112" y="-16223"/>
                  <a:pt x="2501798" y="0"/>
                </a:cubicBezTo>
                <a:cubicBezTo>
                  <a:pt x="2764484" y="16223"/>
                  <a:pt x="2838074" y="12987"/>
                  <a:pt x="3049067" y="0"/>
                </a:cubicBezTo>
                <a:cubicBezTo>
                  <a:pt x="3260060" y="-12987"/>
                  <a:pt x="3470388" y="-15138"/>
                  <a:pt x="3700577" y="0"/>
                </a:cubicBezTo>
                <a:cubicBezTo>
                  <a:pt x="3930766" y="15138"/>
                  <a:pt x="4052672" y="-14938"/>
                  <a:pt x="4247845" y="0"/>
                </a:cubicBezTo>
                <a:cubicBezTo>
                  <a:pt x="4443018" y="14938"/>
                  <a:pt x="4730158" y="-1623"/>
                  <a:pt x="5212080" y="0"/>
                </a:cubicBezTo>
                <a:cubicBezTo>
                  <a:pt x="5212790" y="9050"/>
                  <a:pt x="5211442" y="21151"/>
                  <a:pt x="5212080" y="27432"/>
                </a:cubicBezTo>
                <a:cubicBezTo>
                  <a:pt x="4991075" y="27722"/>
                  <a:pt x="4932008" y="37429"/>
                  <a:pt x="4664812" y="27432"/>
                </a:cubicBezTo>
                <a:cubicBezTo>
                  <a:pt x="4397616" y="17435"/>
                  <a:pt x="4374940" y="47585"/>
                  <a:pt x="4117543" y="27432"/>
                </a:cubicBezTo>
                <a:cubicBezTo>
                  <a:pt x="3860146" y="7279"/>
                  <a:pt x="3773367" y="36569"/>
                  <a:pt x="3466033" y="27432"/>
                </a:cubicBezTo>
                <a:cubicBezTo>
                  <a:pt x="3158699" y="18296"/>
                  <a:pt x="3137854" y="54523"/>
                  <a:pt x="2918765" y="27432"/>
                </a:cubicBezTo>
                <a:cubicBezTo>
                  <a:pt x="2699676" y="341"/>
                  <a:pt x="2536311" y="13149"/>
                  <a:pt x="2423617" y="27432"/>
                </a:cubicBezTo>
                <a:cubicBezTo>
                  <a:pt x="2310923" y="41715"/>
                  <a:pt x="2021228" y="23141"/>
                  <a:pt x="1772107" y="27432"/>
                </a:cubicBezTo>
                <a:cubicBezTo>
                  <a:pt x="1522986" y="31724"/>
                  <a:pt x="1317107" y="20364"/>
                  <a:pt x="1120597" y="27432"/>
                </a:cubicBezTo>
                <a:cubicBezTo>
                  <a:pt x="924087" y="34501"/>
                  <a:pt x="454536" y="8495"/>
                  <a:pt x="0" y="27432"/>
                </a:cubicBezTo>
                <a:cubicBezTo>
                  <a:pt x="-1228" y="21145"/>
                  <a:pt x="-815" y="8816"/>
                  <a:pt x="0" y="0"/>
                </a:cubicBezTo>
                <a:close/>
              </a:path>
              <a:path w="5212080" h="27432" stroke="0" extrusionOk="0">
                <a:moveTo>
                  <a:pt x="0" y="0"/>
                </a:moveTo>
                <a:cubicBezTo>
                  <a:pt x="233695" y="-764"/>
                  <a:pt x="364103" y="24957"/>
                  <a:pt x="547268" y="0"/>
                </a:cubicBezTo>
                <a:cubicBezTo>
                  <a:pt x="730433" y="-24957"/>
                  <a:pt x="937737" y="-21107"/>
                  <a:pt x="1303020" y="0"/>
                </a:cubicBezTo>
                <a:cubicBezTo>
                  <a:pt x="1668303" y="21107"/>
                  <a:pt x="1620404" y="13071"/>
                  <a:pt x="1798168" y="0"/>
                </a:cubicBezTo>
                <a:cubicBezTo>
                  <a:pt x="1975932" y="-13071"/>
                  <a:pt x="2090998" y="4232"/>
                  <a:pt x="2293315" y="0"/>
                </a:cubicBezTo>
                <a:cubicBezTo>
                  <a:pt x="2495632" y="-4232"/>
                  <a:pt x="2738710" y="-17332"/>
                  <a:pt x="2944825" y="0"/>
                </a:cubicBezTo>
                <a:cubicBezTo>
                  <a:pt x="3150940" y="17332"/>
                  <a:pt x="3308101" y="26665"/>
                  <a:pt x="3544214" y="0"/>
                </a:cubicBezTo>
                <a:cubicBezTo>
                  <a:pt x="3780327" y="-26665"/>
                  <a:pt x="4028425" y="-24303"/>
                  <a:pt x="4247845" y="0"/>
                </a:cubicBezTo>
                <a:cubicBezTo>
                  <a:pt x="4467265" y="24303"/>
                  <a:pt x="4779418" y="33057"/>
                  <a:pt x="5212080" y="0"/>
                </a:cubicBezTo>
                <a:cubicBezTo>
                  <a:pt x="5212137" y="6776"/>
                  <a:pt x="5210915" y="20935"/>
                  <a:pt x="5212080" y="27432"/>
                </a:cubicBezTo>
                <a:cubicBezTo>
                  <a:pt x="4921467" y="60248"/>
                  <a:pt x="4631077" y="62273"/>
                  <a:pt x="4456328" y="27432"/>
                </a:cubicBezTo>
                <a:cubicBezTo>
                  <a:pt x="4281579" y="-7409"/>
                  <a:pt x="4048724" y="47667"/>
                  <a:pt x="3856939" y="27432"/>
                </a:cubicBezTo>
                <a:cubicBezTo>
                  <a:pt x="3665154" y="7197"/>
                  <a:pt x="3498754" y="15866"/>
                  <a:pt x="3257550" y="27432"/>
                </a:cubicBezTo>
                <a:cubicBezTo>
                  <a:pt x="3016346" y="38998"/>
                  <a:pt x="2854089" y="39360"/>
                  <a:pt x="2710282" y="27432"/>
                </a:cubicBezTo>
                <a:cubicBezTo>
                  <a:pt x="2566475" y="15504"/>
                  <a:pt x="2336282" y="56792"/>
                  <a:pt x="2110892" y="27432"/>
                </a:cubicBezTo>
                <a:cubicBezTo>
                  <a:pt x="1885502" y="-1928"/>
                  <a:pt x="1825148" y="42061"/>
                  <a:pt x="1615745" y="27432"/>
                </a:cubicBezTo>
                <a:cubicBezTo>
                  <a:pt x="1406342" y="12803"/>
                  <a:pt x="1193655" y="44031"/>
                  <a:pt x="1016356" y="27432"/>
                </a:cubicBezTo>
                <a:cubicBezTo>
                  <a:pt x="839057" y="10833"/>
                  <a:pt x="292902" y="7819"/>
                  <a:pt x="0" y="27432"/>
                </a:cubicBezTo>
                <a:cubicBezTo>
                  <a:pt x="-234" y="21031"/>
                  <a:pt x="-921" y="6323"/>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70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91A0BF74-CC76-46F3-A0AD-57C4506E30EB}"/>
              </a:ext>
            </a:extLst>
          </p:cNvPr>
          <p:cNvSpPr>
            <a:spLocks noGrp="1"/>
          </p:cNvSpPr>
          <p:nvPr>
            <p:ph idx="1"/>
          </p:nvPr>
        </p:nvSpPr>
        <p:spPr>
          <a:xfrm>
            <a:off x="960122" y="3880491"/>
            <a:ext cx="6426515" cy="6170355"/>
          </a:xfrm>
        </p:spPr>
        <p:txBody>
          <a:bodyPr>
            <a:noAutofit/>
          </a:bodyPr>
          <a:lstStyle/>
          <a:p>
            <a:r>
              <a:rPr lang="en-US" sz="3600" dirty="0"/>
              <a:t>The corporation is governed by an elected Board of Directors</a:t>
            </a:r>
          </a:p>
          <a:p>
            <a:r>
              <a:rPr lang="en-US" sz="3600" dirty="0"/>
              <a:t>The property is professionally managed by hired PM</a:t>
            </a:r>
          </a:p>
          <a:p>
            <a:r>
              <a:rPr lang="en-US" sz="3600" dirty="0"/>
              <a:t>Site rents are revenue to support expenses and capital improvements</a:t>
            </a:r>
          </a:p>
          <a:p>
            <a:r>
              <a:rPr lang="en-US" sz="3600" dirty="0"/>
              <a:t>Property is valued based on cashflow</a:t>
            </a:r>
          </a:p>
          <a:p>
            <a:r>
              <a:rPr lang="en-US" sz="3600" dirty="0"/>
              <a:t>Homeowners’ homes appreciate not Member shares</a:t>
            </a:r>
          </a:p>
        </p:txBody>
      </p:sp>
      <p:pic>
        <p:nvPicPr>
          <p:cNvPr id="4" name="Picture 3">
            <a:extLst>
              <a:ext uri="{FF2B5EF4-FFF2-40B4-BE49-F238E27FC236}">
                <a16:creationId xmlns:a16="http://schemas.microsoft.com/office/drawing/2014/main" id="{2D591121-B1F5-4527-987F-2956584E5D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67554" y="15"/>
            <a:ext cx="10318163" cy="1028698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20192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E25FBCD-23CC-C64F-C8ED-6ED54B1A4701}"/>
              </a:ext>
            </a:extLst>
          </p:cNvPr>
          <p:cNvSpPr>
            <a:spLocks noGrp="1"/>
          </p:cNvSpPr>
          <p:nvPr>
            <p:ph idx="1"/>
          </p:nvPr>
        </p:nvSpPr>
        <p:spPr>
          <a:xfrm>
            <a:off x="132542" y="412679"/>
            <a:ext cx="9751047" cy="9699510"/>
          </a:xfrm>
        </p:spPr>
        <p:txBody>
          <a:bodyPr>
            <a:normAutofit/>
          </a:bodyPr>
          <a:lstStyle/>
          <a:p>
            <a:pPr marL="0" indent="0">
              <a:spcBef>
                <a:spcPts val="0"/>
              </a:spcBef>
              <a:buNone/>
            </a:pPr>
            <a:r>
              <a:rPr lang="en-US" sz="3600" b="1" dirty="0"/>
              <a:t>Market Conditions:</a:t>
            </a:r>
          </a:p>
          <a:p>
            <a:pPr marL="514350" indent="-514350">
              <a:spcBef>
                <a:spcPts val="1800"/>
              </a:spcBef>
              <a:buFont typeface="+mj-lt"/>
              <a:buAutoNum type="alphaLcPeriod"/>
            </a:pPr>
            <a:r>
              <a:rPr lang="en-US" sz="3600" dirty="0"/>
              <a:t>Surge in profit-oriented institutional </a:t>
            </a:r>
          </a:p>
          <a:p>
            <a:pPr marL="0" indent="0">
              <a:spcBef>
                <a:spcPts val="0"/>
              </a:spcBef>
              <a:buNone/>
            </a:pPr>
            <a:r>
              <a:rPr lang="en-US" sz="3600" dirty="0"/>
              <a:t>     investing in MHCs</a:t>
            </a:r>
          </a:p>
          <a:p>
            <a:pPr lvl="1">
              <a:spcBef>
                <a:spcPts val="900"/>
              </a:spcBef>
            </a:pPr>
            <a:r>
              <a:rPr lang="en-US" dirty="0"/>
              <a:t>high and sustained prices for MHCs, and rapidly increasing site-rents.</a:t>
            </a:r>
          </a:p>
          <a:p>
            <a:pPr marL="514350" indent="-514350">
              <a:spcBef>
                <a:spcPts val="4500"/>
              </a:spcBef>
              <a:buFont typeface="+mj-lt"/>
              <a:buAutoNum type="alphaLcPeriod"/>
            </a:pPr>
            <a:r>
              <a:rPr lang="en-US" sz="3600" dirty="0"/>
              <a:t>Gentrification / economic development in neighborhoods</a:t>
            </a:r>
          </a:p>
          <a:p>
            <a:pPr lvl="1">
              <a:spcBef>
                <a:spcPts val="900"/>
              </a:spcBef>
            </a:pPr>
            <a:r>
              <a:rPr lang="en-US" dirty="0"/>
              <a:t>change of use and displacement</a:t>
            </a:r>
          </a:p>
          <a:p>
            <a:pPr marL="514350" indent="-514350">
              <a:spcBef>
                <a:spcPts val="4500"/>
              </a:spcBef>
              <a:buFont typeface="+mj-lt"/>
              <a:buAutoNum type="alphaLcPeriod"/>
            </a:pPr>
            <a:r>
              <a:rPr lang="en-US" sz="3600" dirty="0"/>
              <a:t>Continued </a:t>
            </a:r>
            <a:r>
              <a:rPr lang="en-US" sz="3600" u="sng" dirty="0"/>
              <a:t>consolidation</a:t>
            </a:r>
            <a:r>
              <a:rPr lang="en-US" sz="3600" dirty="0"/>
              <a:t> of the MHC “business” </a:t>
            </a:r>
          </a:p>
          <a:p>
            <a:pPr marL="514350" indent="-514350">
              <a:spcBef>
                <a:spcPts val="4500"/>
              </a:spcBef>
              <a:buFont typeface="+mj-lt"/>
              <a:buAutoNum type="alphaLcPeriod"/>
            </a:pPr>
            <a:r>
              <a:rPr lang="en-US" sz="3600" dirty="0"/>
              <a:t>Infrastructure (and home) deficiencies accumulating</a:t>
            </a:r>
          </a:p>
          <a:p>
            <a:pPr marL="514350" indent="-514350">
              <a:spcBef>
                <a:spcPts val="4500"/>
              </a:spcBef>
              <a:buFont typeface="+mj-lt"/>
              <a:buAutoNum type="alphaLcPeriod"/>
            </a:pPr>
            <a:r>
              <a:rPr lang="en-US" sz="3600" dirty="0"/>
              <a:t>Challenges financing homes (private property) or communities (land &amp; infrastructure)</a:t>
            </a:r>
          </a:p>
        </p:txBody>
      </p:sp>
      <p:sp>
        <p:nvSpPr>
          <p:cNvPr id="27" name="Oval 26">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30854" y="2047099"/>
            <a:ext cx="1421232" cy="13826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FFFFF"/>
              </a:solidFill>
              <a:latin typeface="Calibri" panose="020F0502020204030204"/>
            </a:endParaRPr>
          </a:p>
        </p:txBody>
      </p:sp>
      <p:pic>
        <p:nvPicPr>
          <p:cNvPr id="7" name="Picture 6">
            <a:extLst>
              <a:ext uri="{FF2B5EF4-FFF2-40B4-BE49-F238E27FC236}">
                <a16:creationId xmlns:a16="http://schemas.microsoft.com/office/drawing/2014/main" id="{042A9196-8AF7-096D-7E16-CD08CB2955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851889" y="4091594"/>
            <a:ext cx="6436112" cy="6195407"/>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9" name="Arc 28">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9051208" y="-1009710"/>
            <a:ext cx="6031790" cy="6031790"/>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2700" dirty="0">
              <a:solidFill>
                <a:prstClr val="black"/>
              </a:solidFill>
              <a:latin typeface="Calibri" panose="020F0502020204030204"/>
            </a:endParaRPr>
          </a:p>
        </p:txBody>
      </p:sp>
      <p:pic>
        <p:nvPicPr>
          <p:cNvPr id="6" name="Picture 5">
            <a:extLst>
              <a:ext uri="{FF2B5EF4-FFF2-40B4-BE49-F238E27FC236}">
                <a16:creationId xmlns:a16="http://schemas.microsoft.com/office/drawing/2014/main" id="{6F9B1C9A-BD9E-F701-7237-90356D7C35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92411" y="2"/>
            <a:ext cx="5278968" cy="4511864"/>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597414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ouse with a garage and a garage door&#10;&#10;Description automatically generated">
            <a:extLst>
              <a:ext uri="{FF2B5EF4-FFF2-40B4-BE49-F238E27FC236}">
                <a16:creationId xmlns:a16="http://schemas.microsoft.com/office/drawing/2014/main" id="{9FBE2844-1747-E082-624A-64C5387243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49000" y="5295900"/>
            <a:ext cx="5804322" cy="4648200"/>
          </a:xfrm>
          <a:prstGeom prst="rect">
            <a:avLst/>
          </a:prstGeom>
        </p:spPr>
      </p:pic>
      <p:pic>
        <p:nvPicPr>
          <p:cNvPr id="5" name="Picture 4" descr="A house with a few steps&#10;&#10;Description automatically generated with medium confidence">
            <a:extLst>
              <a:ext uri="{FF2B5EF4-FFF2-40B4-BE49-F238E27FC236}">
                <a16:creationId xmlns:a16="http://schemas.microsoft.com/office/drawing/2014/main" id="{2FBBF620-354C-69B8-1287-DA7700B20B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38600" y="1412715"/>
            <a:ext cx="6324600" cy="8226585"/>
          </a:xfrm>
          <a:prstGeom prst="rect">
            <a:avLst/>
          </a:prstGeom>
        </p:spPr>
      </p:pic>
      <p:sp>
        <p:nvSpPr>
          <p:cNvPr id="7" name="TextBox 6">
            <a:extLst>
              <a:ext uri="{FF2B5EF4-FFF2-40B4-BE49-F238E27FC236}">
                <a16:creationId xmlns:a16="http://schemas.microsoft.com/office/drawing/2014/main" id="{B576A932-24E5-ED43-E8C3-B585131DD9D3}"/>
              </a:ext>
            </a:extLst>
          </p:cNvPr>
          <p:cNvSpPr txBox="1"/>
          <p:nvPr/>
        </p:nvSpPr>
        <p:spPr>
          <a:xfrm>
            <a:off x="10781150" y="800100"/>
            <a:ext cx="6324600" cy="4708981"/>
          </a:xfrm>
          <a:prstGeom prst="rect">
            <a:avLst/>
          </a:prstGeom>
          <a:noFill/>
        </p:spPr>
        <p:txBody>
          <a:bodyPr wrap="square">
            <a:spAutoFit/>
          </a:bodyPr>
          <a:lstStyle/>
          <a:p>
            <a:r>
              <a:rPr lang="en-US" sz="4400" b="1" dirty="0"/>
              <a:t>“</a:t>
            </a:r>
            <a:r>
              <a:rPr lang="en-US" sz="4400" b="1" dirty="0" err="1"/>
              <a:t>CrossMod</a:t>
            </a:r>
            <a:r>
              <a:rPr lang="en-US" sz="4400" b="1" dirty="0"/>
              <a:t>” </a:t>
            </a:r>
          </a:p>
          <a:p>
            <a:pPr marL="285750" indent="-285750">
              <a:buFont typeface="Arial" panose="020B0604020202020204" pitchFamily="34" charset="0"/>
              <a:buChar char="•"/>
            </a:pPr>
            <a:r>
              <a:rPr lang="en-US" sz="3200" dirty="0">
                <a:solidFill>
                  <a:srgbClr val="00B050"/>
                </a:solidFill>
              </a:rPr>
              <a:t>Blend of on and off-site housing</a:t>
            </a:r>
          </a:p>
          <a:p>
            <a:pPr marL="285750" indent="-285750">
              <a:buFont typeface="Arial" panose="020B0604020202020204" pitchFamily="34" charset="0"/>
              <a:buChar char="•"/>
            </a:pPr>
            <a:r>
              <a:rPr lang="en-US" sz="3200" dirty="0"/>
              <a:t>Special financing treatment (e.g.  </a:t>
            </a:r>
            <a:r>
              <a:rPr lang="en-US" sz="3200" dirty="0" err="1"/>
              <a:t>MHAdvantage</a:t>
            </a:r>
            <a:r>
              <a:rPr lang="en-US" sz="3200" dirty="0"/>
              <a:t>)</a:t>
            </a:r>
          </a:p>
          <a:p>
            <a:pPr marL="285750" indent="-285750">
              <a:buFont typeface="Arial" panose="020B0604020202020204" pitchFamily="34" charset="0"/>
              <a:buChar char="•"/>
            </a:pPr>
            <a:r>
              <a:rPr lang="en-US" sz="3200" dirty="0"/>
              <a:t>5/12 roof pitch </a:t>
            </a:r>
          </a:p>
          <a:p>
            <a:pPr marL="285750" indent="-285750">
              <a:buFont typeface="Arial" panose="020B0604020202020204" pitchFamily="34" charset="0"/>
              <a:buChar char="•"/>
            </a:pPr>
            <a:r>
              <a:rPr lang="en-US" sz="3200" dirty="0"/>
              <a:t>Masonry perimeter wall </a:t>
            </a:r>
          </a:p>
          <a:p>
            <a:pPr marL="285750" indent="-285750">
              <a:buFont typeface="Arial" panose="020B0604020202020204" pitchFamily="34" charset="0"/>
              <a:buChar char="•"/>
            </a:pPr>
            <a:r>
              <a:rPr lang="en-US" sz="3200" dirty="0"/>
              <a:t>Engineered Wood Siding </a:t>
            </a:r>
          </a:p>
          <a:p>
            <a:pPr marL="285750" indent="-285750">
              <a:buFont typeface="Arial" panose="020B0604020202020204" pitchFamily="34" charset="0"/>
              <a:buChar char="•"/>
            </a:pPr>
            <a:r>
              <a:rPr lang="en-US" sz="3200" dirty="0"/>
              <a:t>6-inch eaves</a:t>
            </a:r>
          </a:p>
          <a:p>
            <a:pPr marL="285750" indent="-285750">
              <a:buFont typeface="Arial" panose="020B0604020202020204" pitchFamily="34" charset="0"/>
              <a:buChar char="•"/>
            </a:pPr>
            <a:r>
              <a:rPr lang="en-US" sz="3200" u="sng" dirty="0"/>
              <a:t>80% of site built construction cost</a:t>
            </a:r>
          </a:p>
        </p:txBody>
      </p:sp>
      <p:sp>
        <p:nvSpPr>
          <p:cNvPr id="9" name="TextBox 8">
            <a:extLst>
              <a:ext uri="{FF2B5EF4-FFF2-40B4-BE49-F238E27FC236}">
                <a16:creationId xmlns:a16="http://schemas.microsoft.com/office/drawing/2014/main" id="{0E5F2005-FC98-9900-7C58-546479C772D9}"/>
              </a:ext>
            </a:extLst>
          </p:cNvPr>
          <p:cNvSpPr txBox="1"/>
          <p:nvPr/>
        </p:nvSpPr>
        <p:spPr>
          <a:xfrm>
            <a:off x="842210" y="5150189"/>
            <a:ext cx="4720389" cy="3724096"/>
          </a:xfrm>
          <a:prstGeom prst="rect">
            <a:avLst/>
          </a:prstGeom>
          <a:noFill/>
        </p:spPr>
        <p:txBody>
          <a:bodyPr wrap="square" rtlCol="0">
            <a:spAutoFit/>
          </a:bodyPr>
          <a:lstStyle/>
          <a:p>
            <a:r>
              <a:rPr lang="en-US" sz="4400" b="1" dirty="0"/>
              <a:t>Double Section</a:t>
            </a:r>
          </a:p>
          <a:p>
            <a:pPr marL="285750" indent="-285750">
              <a:buFont typeface="Arial" panose="020B0604020202020204" pitchFamily="34" charset="0"/>
              <a:buChar char="•"/>
            </a:pPr>
            <a:r>
              <a:rPr lang="en-US" sz="3200" dirty="0"/>
              <a:t>3/12 roof pitch </a:t>
            </a:r>
          </a:p>
          <a:p>
            <a:pPr marL="285750" indent="-285750">
              <a:buFont typeface="Arial" panose="020B0604020202020204" pitchFamily="34" charset="0"/>
              <a:buChar char="•"/>
            </a:pPr>
            <a:r>
              <a:rPr lang="en-US" sz="3200" dirty="0"/>
              <a:t>36” typical height from exterior grade to entry elevation</a:t>
            </a:r>
          </a:p>
          <a:p>
            <a:pPr marL="285750" indent="-285750">
              <a:buFont typeface="Arial" panose="020B0604020202020204" pitchFamily="34" charset="0"/>
              <a:buChar char="•"/>
            </a:pPr>
            <a:r>
              <a:rPr lang="en-US" sz="3200" b="1" u="sng" dirty="0"/>
              <a:t>64% of site-built construction cost</a:t>
            </a:r>
          </a:p>
        </p:txBody>
      </p:sp>
      <p:sp>
        <p:nvSpPr>
          <p:cNvPr id="10" name="TextBox 9">
            <a:extLst>
              <a:ext uri="{FF2B5EF4-FFF2-40B4-BE49-F238E27FC236}">
                <a16:creationId xmlns:a16="http://schemas.microsoft.com/office/drawing/2014/main" id="{E550DF43-7652-0B12-1986-F33E8BED40EC}"/>
              </a:ext>
            </a:extLst>
          </p:cNvPr>
          <p:cNvSpPr txBox="1"/>
          <p:nvPr/>
        </p:nvSpPr>
        <p:spPr>
          <a:xfrm>
            <a:off x="842210" y="948490"/>
            <a:ext cx="4720389" cy="4493538"/>
          </a:xfrm>
          <a:prstGeom prst="rect">
            <a:avLst/>
          </a:prstGeom>
          <a:noFill/>
        </p:spPr>
        <p:txBody>
          <a:bodyPr wrap="square" rtlCol="0">
            <a:spAutoFit/>
          </a:bodyPr>
          <a:lstStyle/>
          <a:p>
            <a:r>
              <a:rPr lang="en-US" sz="4400" b="1" dirty="0"/>
              <a:t>Single Section</a:t>
            </a:r>
          </a:p>
          <a:p>
            <a:pPr marL="457200" indent="-457200">
              <a:buFont typeface="Arial" panose="020B0604020202020204" pitchFamily="34" charset="0"/>
              <a:buChar char="•"/>
            </a:pPr>
            <a:r>
              <a:rPr lang="en-US" sz="3200" dirty="0"/>
              <a:t>3/12 roof pitch </a:t>
            </a:r>
          </a:p>
          <a:p>
            <a:pPr marL="457200" indent="-457200">
              <a:buFont typeface="Arial" panose="020B0604020202020204" pitchFamily="34" charset="0"/>
              <a:buChar char="•"/>
            </a:pPr>
            <a:r>
              <a:rPr lang="en-US" sz="3200" dirty="0"/>
              <a:t>36” typical height from exterior grade to entry elevation</a:t>
            </a:r>
          </a:p>
          <a:p>
            <a:pPr marL="457200" indent="-457200">
              <a:buFont typeface="Arial" panose="020B0604020202020204" pitchFamily="34" charset="0"/>
              <a:buChar char="•"/>
            </a:pPr>
            <a:r>
              <a:rPr lang="en-US" sz="3200" u="sng" dirty="0"/>
              <a:t>47% of site-built construction cost</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88E63B17-1F17-AC02-82DE-F8A41D33863D}"/>
              </a:ext>
            </a:extLst>
          </p:cNvPr>
          <p:cNvSpPr txBox="1"/>
          <p:nvPr/>
        </p:nvSpPr>
        <p:spPr>
          <a:xfrm>
            <a:off x="640006" y="9578232"/>
            <a:ext cx="2712794" cy="369332"/>
          </a:xfrm>
          <a:prstGeom prst="rect">
            <a:avLst/>
          </a:prstGeom>
          <a:noFill/>
        </p:spPr>
        <p:txBody>
          <a:bodyPr wrap="none" rtlCol="0">
            <a:spAutoFit/>
          </a:bodyPr>
          <a:lstStyle/>
          <a:p>
            <a:r>
              <a:rPr lang="en-US" dirty="0"/>
              <a:t>Source: Herbert et al. 2023</a:t>
            </a:r>
          </a:p>
        </p:txBody>
      </p:sp>
    </p:spTree>
    <p:extLst>
      <p:ext uri="{BB962C8B-B14F-4D97-AF65-F5344CB8AC3E}">
        <p14:creationId xmlns:p14="http://schemas.microsoft.com/office/powerpoint/2010/main" val="3440722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E25FBCD-23CC-C64F-C8ED-6ED54B1A4701}"/>
              </a:ext>
            </a:extLst>
          </p:cNvPr>
          <p:cNvSpPr>
            <a:spLocks noGrp="1"/>
          </p:cNvSpPr>
          <p:nvPr>
            <p:ph idx="1"/>
          </p:nvPr>
        </p:nvSpPr>
        <p:spPr>
          <a:xfrm>
            <a:off x="132542" y="412679"/>
            <a:ext cx="9751047" cy="9699510"/>
          </a:xfrm>
        </p:spPr>
        <p:txBody>
          <a:bodyPr>
            <a:normAutofit/>
          </a:bodyPr>
          <a:lstStyle/>
          <a:p>
            <a:pPr marL="0" indent="0">
              <a:spcBef>
                <a:spcPts val="0"/>
              </a:spcBef>
              <a:buNone/>
            </a:pPr>
            <a:r>
              <a:rPr lang="en-US" sz="3600" b="1" dirty="0"/>
              <a:t>Market Conditions:</a:t>
            </a:r>
          </a:p>
          <a:p>
            <a:pPr marL="0" indent="0">
              <a:spcBef>
                <a:spcPts val="1800"/>
              </a:spcBef>
              <a:buNone/>
            </a:pPr>
            <a:r>
              <a:rPr lang="en-US" sz="3600" dirty="0"/>
              <a:t>Surge in interest from entities committed to alleviating housing crisis: </a:t>
            </a:r>
          </a:p>
          <a:p>
            <a:pPr marL="1371600" lvl="1" indent="-685800">
              <a:spcBef>
                <a:spcPts val="2700"/>
              </a:spcBef>
              <a:buFont typeface="+mj-lt"/>
              <a:buAutoNum type="arabicPeriod"/>
            </a:pPr>
            <a:r>
              <a:rPr lang="en-US" dirty="0"/>
              <a:t>Government</a:t>
            </a:r>
          </a:p>
          <a:p>
            <a:pPr lvl="2">
              <a:spcBef>
                <a:spcPts val="900"/>
              </a:spcBef>
            </a:pPr>
            <a:r>
              <a:rPr lang="en-US" dirty="0"/>
              <a:t>National</a:t>
            </a:r>
          </a:p>
          <a:p>
            <a:pPr lvl="2">
              <a:spcBef>
                <a:spcPts val="900"/>
              </a:spcBef>
            </a:pPr>
            <a:r>
              <a:rPr lang="en-US" dirty="0"/>
              <a:t>State </a:t>
            </a:r>
          </a:p>
          <a:p>
            <a:pPr lvl="2">
              <a:spcBef>
                <a:spcPts val="900"/>
              </a:spcBef>
            </a:pPr>
            <a:r>
              <a:rPr lang="en-US" dirty="0"/>
              <a:t>Local</a:t>
            </a:r>
          </a:p>
          <a:p>
            <a:pPr marL="1371600" lvl="1" indent="-685800">
              <a:spcBef>
                <a:spcPts val="2700"/>
              </a:spcBef>
              <a:buFont typeface="+mj-lt"/>
              <a:buAutoNum type="arabicPeriod"/>
            </a:pPr>
            <a:r>
              <a:rPr lang="en-US" dirty="0"/>
              <a:t>Philanthropy</a:t>
            </a:r>
          </a:p>
          <a:p>
            <a:pPr lvl="2">
              <a:spcBef>
                <a:spcPts val="900"/>
              </a:spcBef>
            </a:pPr>
            <a:r>
              <a:rPr lang="en-US" dirty="0"/>
              <a:t>Social determinants of health</a:t>
            </a:r>
          </a:p>
          <a:p>
            <a:pPr lvl="2">
              <a:spcBef>
                <a:spcPts val="900"/>
              </a:spcBef>
            </a:pPr>
            <a:r>
              <a:rPr lang="en-US" dirty="0"/>
              <a:t>Equity and inclusion</a:t>
            </a:r>
          </a:p>
          <a:p>
            <a:pPr marL="1371600" lvl="1" indent="-685800">
              <a:spcBef>
                <a:spcPts val="2700"/>
              </a:spcBef>
              <a:buFont typeface="+mj-lt"/>
              <a:buAutoNum type="arabicPeriod"/>
            </a:pPr>
            <a:r>
              <a:rPr lang="en-US" dirty="0"/>
              <a:t>Business </a:t>
            </a:r>
          </a:p>
          <a:p>
            <a:pPr lvl="2">
              <a:spcBef>
                <a:spcPts val="900"/>
              </a:spcBef>
            </a:pPr>
            <a:r>
              <a:rPr lang="en-US" dirty="0"/>
              <a:t>Banks</a:t>
            </a:r>
          </a:p>
          <a:p>
            <a:pPr lvl="2">
              <a:spcBef>
                <a:spcPts val="900"/>
              </a:spcBef>
            </a:pPr>
            <a:r>
              <a:rPr lang="en-US" dirty="0"/>
              <a:t>Healthcare</a:t>
            </a:r>
          </a:p>
          <a:p>
            <a:pPr lvl="2">
              <a:spcBef>
                <a:spcPts val="900"/>
              </a:spcBef>
            </a:pPr>
            <a:r>
              <a:rPr lang="en-US" dirty="0"/>
              <a:t>Tech</a:t>
            </a:r>
          </a:p>
          <a:p>
            <a:pPr lvl="2">
              <a:spcBef>
                <a:spcPts val="900"/>
              </a:spcBef>
            </a:pPr>
            <a:r>
              <a:rPr lang="en-US" dirty="0"/>
              <a:t>Other employers</a:t>
            </a:r>
          </a:p>
        </p:txBody>
      </p:sp>
      <p:sp>
        <p:nvSpPr>
          <p:cNvPr id="27" name="Oval 26">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30854" y="2047099"/>
            <a:ext cx="1421232" cy="13826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FFFFF"/>
              </a:solidFill>
              <a:latin typeface="Calibri" panose="020F0502020204030204"/>
            </a:endParaRPr>
          </a:p>
        </p:txBody>
      </p:sp>
      <p:pic>
        <p:nvPicPr>
          <p:cNvPr id="7" name="Picture 6">
            <a:extLst>
              <a:ext uri="{FF2B5EF4-FFF2-40B4-BE49-F238E27FC236}">
                <a16:creationId xmlns:a16="http://schemas.microsoft.com/office/drawing/2014/main" id="{042A9196-8AF7-096D-7E16-CD08CB2955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851889" y="4091594"/>
            <a:ext cx="6436112" cy="6195407"/>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9" name="Arc 28">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9051208" y="-1009710"/>
            <a:ext cx="6031790" cy="6031790"/>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2700" dirty="0">
              <a:solidFill>
                <a:prstClr val="black"/>
              </a:solidFill>
              <a:latin typeface="Calibri" panose="020F0502020204030204"/>
            </a:endParaRPr>
          </a:p>
        </p:txBody>
      </p:sp>
      <p:pic>
        <p:nvPicPr>
          <p:cNvPr id="6" name="Picture 5">
            <a:extLst>
              <a:ext uri="{FF2B5EF4-FFF2-40B4-BE49-F238E27FC236}">
                <a16:creationId xmlns:a16="http://schemas.microsoft.com/office/drawing/2014/main" id="{6F9B1C9A-BD9E-F701-7237-90356D7C35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92411" y="2"/>
            <a:ext cx="5278968" cy="4511864"/>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18997700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700">
              <a:solidFill>
                <a:prstClr val="white"/>
              </a:solidFill>
              <a:latin typeface="Calibri" panose="020F0502020204030204"/>
            </a:endParaRPr>
          </a:p>
        </p:txBody>
      </p:sp>
      <p:sp>
        <p:nvSpPr>
          <p:cNvPr id="25" name="Rectangle 24">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6" y="2115123"/>
            <a:ext cx="10287000" cy="605675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700">
              <a:solidFill>
                <a:prstClr val="white"/>
              </a:solidFill>
              <a:latin typeface="Calibri" panose="020F0502020204030204"/>
            </a:endParaRPr>
          </a:p>
        </p:txBody>
      </p:sp>
      <p:sp>
        <p:nvSpPr>
          <p:cNvPr id="27" name="Rectangle 26">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7" y="2130329"/>
            <a:ext cx="10286999" cy="605675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700">
              <a:solidFill>
                <a:prstClr val="white"/>
              </a:solidFill>
              <a:latin typeface="Calibri" panose="020F0502020204030204"/>
            </a:endParaRPr>
          </a:p>
        </p:txBody>
      </p:sp>
      <p:sp>
        <p:nvSpPr>
          <p:cNvPr id="29" name="Rectangle 28">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1885" y="5382128"/>
            <a:ext cx="3752969" cy="605676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700" dirty="0">
              <a:solidFill>
                <a:prstClr val="white"/>
              </a:solidFill>
              <a:latin typeface="Calibri" panose="020F0502020204030204"/>
            </a:endParaRPr>
          </a:p>
        </p:txBody>
      </p:sp>
      <p:sp>
        <p:nvSpPr>
          <p:cNvPr id="31" name="Freeform: Shape 30">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752605" y="1454577"/>
            <a:ext cx="5850536" cy="6268437"/>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2700" dirty="0">
              <a:solidFill>
                <a:prstClr val="white"/>
              </a:solidFill>
              <a:latin typeface="Calibri" panose="020F0502020204030204"/>
            </a:endParaRPr>
          </a:p>
        </p:txBody>
      </p:sp>
      <p:sp>
        <p:nvSpPr>
          <p:cNvPr id="33" name="Rectangle 32">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42" y="2115119"/>
            <a:ext cx="10287005" cy="605675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B1D87F7C-237B-4734-8553-1E3983B22B9D}"/>
              </a:ext>
            </a:extLst>
          </p:cNvPr>
          <p:cNvSpPr>
            <a:spLocks noGrp="1"/>
          </p:cNvSpPr>
          <p:nvPr>
            <p:ph type="title"/>
          </p:nvPr>
        </p:nvSpPr>
        <p:spPr>
          <a:xfrm>
            <a:off x="542488" y="1698771"/>
            <a:ext cx="4971743" cy="6858000"/>
          </a:xfrm>
        </p:spPr>
        <p:txBody>
          <a:bodyPr anchor="b">
            <a:normAutofit fontScale="90000"/>
          </a:bodyPr>
          <a:lstStyle/>
          <a:p>
            <a:r>
              <a:rPr lang="en-US" sz="4200" dirty="0">
                <a:solidFill>
                  <a:srgbClr val="FFFFFF"/>
                </a:solidFill>
              </a:rPr>
              <a:t>“Manufactured housing is no longer about mobility . . . but about affordability.  These homes look pretty much like your typical ranch house but, depending on where you live, they might cost half the price.” </a:t>
            </a:r>
            <a:br>
              <a:rPr lang="en-US" sz="3000" dirty="0">
                <a:solidFill>
                  <a:srgbClr val="FFFFFF"/>
                </a:solidFill>
              </a:rPr>
            </a:br>
            <a:br>
              <a:rPr lang="en-US" sz="3000" dirty="0">
                <a:solidFill>
                  <a:srgbClr val="FFFFFF"/>
                </a:solidFill>
              </a:rPr>
            </a:br>
            <a:r>
              <a:rPr lang="en-US" sz="3000" dirty="0">
                <a:solidFill>
                  <a:srgbClr val="FFFFFF"/>
                </a:solidFill>
              </a:rPr>
              <a:t>Financial Times, Feb. 7, 2020 “Why big investors are buying up American trailer parks”</a:t>
            </a:r>
          </a:p>
        </p:txBody>
      </p:sp>
      <p:graphicFrame>
        <p:nvGraphicFramePr>
          <p:cNvPr id="5" name="Content Placeholder 2">
            <a:extLst>
              <a:ext uri="{FF2B5EF4-FFF2-40B4-BE49-F238E27FC236}">
                <a16:creationId xmlns:a16="http://schemas.microsoft.com/office/drawing/2014/main" id="{4367966B-4639-4074-94DA-A6FB96BFFCD4}"/>
              </a:ext>
            </a:extLst>
          </p:cNvPr>
          <p:cNvGraphicFramePr>
            <a:graphicFrameLocks noGrp="1"/>
          </p:cNvGraphicFramePr>
          <p:nvPr>
            <p:ph idx="1"/>
          </p:nvPr>
        </p:nvGraphicFramePr>
        <p:xfrm>
          <a:off x="6393947" y="767082"/>
          <a:ext cx="11612700" cy="8869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3009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B1D87F7C-237B-4734-8553-1E3983B22B9D}"/>
              </a:ext>
            </a:extLst>
          </p:cNvPr>
          <p:cNvSpPr>
            <a:spLocks noGrp="1"/>
          </p:cNvSpPr>
          <p:nvPr>
            <p:ph type="title"/>
          </p:nvPr>
        </p:nvSpPr>
        <p:spPr>
          <a:xfrm>
            <a:off x="1021979" y="753030"/>
            <a:ext cx="9964269" cy="2464455"/>
          </a:xfrm>
        </p:spPr>
        <p:txBody>
          <a:bodyPr vert="horz" lIns="137160" tIns="68580" rIns="137160" bIns="68580" rtlCol="0" anchor="b">
            <a:normAutofit/>
          </a:bodyPr>
          <a:lstStyle/>
          <a:p>
            <a:r>
              <a:rPr lang="en-US" sz="5550" b="1" dirty="0"/>
              <a:t>Implementing the Resident Owned </a:t>
            </a:r>
            <a:r>
              <a:rPr lang="en-US" sz="5550" b="1"/>
              <a:t>Communities solution </a:t>
            </a:r>
            <a:r>
              <a:rPr lang="en-US" sz="5550" b="1" dirty="0"/>
              <a:t>…</a:t>
            </a:r>
          </a:p>
        </p:txBody>
      </p:sp>
      <p:sp>
        <p:nvSpPr>
          <p:cNvPr id="5" name="Content Placeholder 4">
            <a:extLst>
              <a:ext uri="{FF2B5EF4-FFF2-40B4-BE49-F238E27FC236}">
                <a16:creationId xmlns:a16="http://schemas.microsoft.com/office/drawing/2014/main" id="{CD221970-5F3C-2E93-F504-DAF47C4583BF}"/>
              </a:ext>
            </a:extLst>
          </p:cNvPr>
          <p:cNvSpPr>
            <a:spLocks noGrp="1"/>
          </p:cNvSpPr>
          <p:nvPr>
            <p:ph sz="half" idx="2"/>
          </p:nvPr>
        </p:nvSpPr>
        <p:spPr>
          <a:xfrm>
            <a:off x="1021979" y="3458427"/>
            <a:ext cx="9090210" cy="6236904"/>
          </a:xfrm>
        </p:spPr>
        <p:txBody>
          <a:bodyPr vert="horz" lIns="137160" tIns="68580" rIns="137160" bIns="68580" rtlCol="0" anchor="t">
            <a:normAutofit fontScale="92500" lnSpcReduction="10000"/>
          </a:bodyPr>
          <a:lstStyle/>
          <a:p>
            <a:pPr marL="0" indent="0">
              <a:buNone/>
            </a:pPr>
            <a:r>
              <a:rPr lang="en-US" sz="3600" dirty="0"/>
              <a:t>Major Steps:</a:t>
            </a:r>
          </a:p>
          <a:p>
            <a:pPr marL="771525">
              <a:spcBef>
                <a:spcPts val="2700"/>
              </a:spcBef>
            </a:pPr>
            <a:r>
              <a:rPr lang="en-US" sz="3600" dirty="0"/>
              <a:t>Agreement on shared equity model – long-term preservation and wealth-building.</a:t>
            </a:r>
          </a:p>
          <a:p>
            <a:pPr marL="771525">
              <a:spcBef>
                <a:spcPts val="2700"/>
              </a:spcBef>
            </a:pPr>
            <a:r>
              <a:rPr lang="en-US" sz="3600" dirty="0"/>
              <a:t>High-priced markets require dedicated source of low-cost, customized and nimble financing – a mix of equity grant and low-cost debt (acquisition and infrastructure / home repair).</a:t>
            </a:r>
          </a:p>
          <a:p>
            <a:pPr marL="771525">
              <a:spcBef>
                <a:spcPts val="2700"/>
              </a:spcBef>
            </a:pPr>
            <a:r>
              <a:rPr lang="en-US" sz="3600" dirty="0"/>
              <a:t>Support for residents and their elected boards </a:t>
            </a:r>
          </a:p>
          <a:p>
            <a:pPr marL="771525">
              <a:spcBef>
                <a:spcPts val="2700"/>
              </a:spcBef>
            </a:pPr>
            <a:r>
              <a:rPr lang="en-US" sz="3600" dirty="0"/>
              <a:t>Market development – either Opportunity to Purchase (OTP) or extensive marketing to owners.</a:t>
            </a:r>
          </a:p>
          <a:p>
            <a:pPr marL="771525"/>
            <a:endParaRPr lang="en-US" sz="3600" dirty="0"/>
          </a:p>
        </p:txBody>
      </p:sp>
      <p:sp>
        <p:nvSpPr>
          <p:cNvPr id="26" name="Rectangle 18">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2185000" y="-8"/>
            <a:ext cx="6138782" cy="10287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
        <p:nvSpPr>
          <p:cNvPr id="21" name="Rectangle 20">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2185000" y="-3"/>
            <a:ext cx="6138782" cy="9600554"/>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dirty="0">
              <a:solidFill>
                <a:prstClr val="white"/>
              </a:solidFill>
              <a:latin typeface="Calibri" panose="020F0502020204030204"/>
            </a:endParaRPr>
          </a:p>
        </p:txBody>
      </p:sp>
      <p:sp>
        <p:nvSpPr>
          <p:cNvPr id="23" name="Rectangle 22">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2185000" y="-33"/>
            <a:ext cx="6103001" cy="9600584"/>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dirty="0">
              <a:solidFill>
                <a:prstClr val="white"/>
              </a:solidFill>
              <a:latin typeface="Calibri" panose="020F0502020204030204"/>
            </a:endParaRPr>
          </a:p>
        </p:txBody>
      </p:sp>
      <p:sp>
        <p:nvSpPr>
          <p:cNvPr id="25" name="Rectangle 24">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2185000" y="-15"/>
            <a:ext cx="5417201" cy="10286996"/>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dirty="0">
              <a:solidFill>
                <a:prstClr val="white"/>
              </a:solidFill>
              <a:latin typeface="Calibri" panose="020F0502020204030204"/>
            </a:endParaRPr>
          </a:p>
        </p:txBody>
      </p:sp>
      <p:pic>
        <p:nvPicPr>
          <p:cNvPr id="3" name="Content Placeholder 2">
            <a:extLst>
              <a:ext uri="{FF2B5EF4-FFF2-40B4-BE49-F238E27FC236}">
                <a16:creationId xmlns:a16="http://schemas.microsoft.com/office/drawing/2014/main" id="{A7F786CA-54B9-F208-1F60-962609038B1B}"/>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10613951" y="2048967"/>
            <a:ext cx="6255795" cy="6236904"/>
          </a:xfrm>
          <a:prstGeom prst="rect">
            <a:avLst/>
          </a:prstGeom>
        </p:spPr>
      </p:pic>
    </p:spTree>
    <p:extLst>
      <p:ext uri="{BB962C8B-B14F-4D97-AF65-F5344CB8AC3E}">
        <p14:creationId xmlns:p14="http://schemas.microsoft.com/office/powerpoint/2010/main" val="2341586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58DC4A-E901-E73A-68C8-944318A03055}"/>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046259" y="3314246"/>
            <a:ext cx="7844292" cy="5195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95B17339-EE07-3FB8-B6DF-E78B96E5372C}"/>
              </a:ext>
            </a:extLst>
          </p:cNvPr>
          <p:cNvSpPr txBox="1">
            <a:spLocks/>
          </p:cNvSpPr>
          <p:nvPr/>
        </p:nvSpPr>
        <p:spPr>
          <a:xfrm>
            <a:off x="10015535" y="1048588"/>
            <a:ext cx="7925961" cy="1194551"/>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defRPr/>
            </a:pPr>
            <a:r>
              <a:rPr lang="en-US" b="1" dirty="0">
                <a:solidFill>
                  <a:prstClr val="black"/>
                </a:solidFill>
                <a:latin typeface="Calibri Light" panose="020F0302020204030204"/>
              </a:rPr>
              <a:t>Policy Priorities</a:t>
            </a:r>
          </a:p>
        </p:txBody>
      </p:sp>
      <p:sp>
        <p:nvSpPr>
          <p:cNvPr id="3" name="Content Placeholder 2">
            <a:extLst>
              <a:ext uri="{FF2B5EF4-FFF2-40B4-BE49-F238E27FC236}">
                <a16:creationId xmlns:a16="http://schemas.microsoft.com/office/drawing/2014/main" id="{DB4365ED-B127-8334-0DFC-898577B9DF48}"/>
              </a:ext>
            </a:extLst>
          </p:cNvPr>
          <p:cNvSpPr txBox="1">
            <a:spLocks/>
          </p:cNvSpPr>
          <p:nvPr/>
        </p:nvSpPr>
        <p:spPr>
          <a:xfrm>
            <a:off x="10015538" y="3080502"/>
            <a:ext cx="7925960" cy="6786561"/>
          </a:xfrm>
          <a:prstGeom prst="rect">
            <a:avLst/>
          </a:prstGeom>
        </p:spPr>
        <p:txBody>
          <a:bodyPr vert="horz" lIns="137160" tIns="68580" rIns="137160" bIns="6858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defTabSz="1371600">
              <a:spcBef>
                <a:spcPts val="1500"/>
              </a:spcBef>
              <a:buFont typeface="Arial" panose="020B0604020202020204" pitchFamily="34" charset="0"/>
              <a:buChar char="•"/>
              <a:defRPr/>
            </a:pPr>
            <a:r>
              <a:rPr lang="en-US" sz="4800" dirty="0">
                <a:solidFill>
                  <a:prstClr val="black"/>
                </a:solidFill>
                <a:latin typeface="Calibri" panose="020F0502020204030204"/>
              </a:rPr>
              <a:t>Infrastructure Resources- 2023 PRICE Initiative</a:t>
            </a:r>
          </a:p>
          <a:p>
            <a:pPr marL="514350" indent="-514350" algn="l" defTabSz="1371600">
              <a:spcBef>
                <a:spcPts val="1500"/>
              </a:spcBef>
              <a:buFont typeface="Arial" panose="020B0604020202020204" pitchFamily="34" charset="0"/>
              <a:buChar char="•"/>
              <a:defRPr/>
            </a:pPr>
            <a:r>
              <a:rPr lang="en-US" sz="4800" dirty="0">
                <a:solidFill>
                  <a:prstClr val="black"/>
                </a:solidFill>
                <a:latin typeface="Calibri" panose="020F0502020204030204"/>
              </a:rPr>
              <a:t>Access to affordable housing resources</a:t>
            </a:r>
          </a:p>
          <a:p>
            <a:pPr marL="514350" indent="-514350" algn="l" defTabSz="1371600">
              <a:spcBef>
                <a:spcPts val="1500"/>
              </a:spcBef>
              <a:buFont typeface="Arial" panose="020B0604020202020204" pitchFamily="34" charset="0"/>
              <a:buChar char="•"/>
              <a:defRPr/>
            </a:pPr>
            <a:r>
              <a:rPr lang="en-US" sz="4800" dirty="0">
                <a:solidFill>
                  <a:prstClr val="black"/>
                </a:solidFill>
                <a:latin typeface="Calibri" panose="020F0502020204030204"/>
              </a:rPr>
              <a:t>Equal access to commercial financing</a:t>
            </a:r>
          </a:p>
          <a:p>
            <a:pPr marL="514350" indent="-514350" algn="l" defTabSz="1371600">
              <a:spcBef>
                <a:spcPts val="1500"/>
              </a:spcBef>
              <a:buFont typeface="Arial" panose="020B0604020202020204" pitchFamily="34" charset="0"/>
              <a:buChar char="•"/>
              <a:defRPr/>
            </a:pPr>
            <a:r>
              <a:rPr lang="en-US" sz="4800" dirty="0">
                <a:solidFill>
                  <a:prstClr val="black"/>
                </a:solidFill>
                <a:latin typeface="Calibri" panose="020F0502020204030204"/>
              </a:rPr>
              <a:t>Single Family financing</a:t>
            </a:r>
          </a:p>
        </p:txBody>
      </p:sp>
    </p:spTree>
    <p:extLst>
      <p:ext uri="{BB962C8B-B14F-4D97-AF65-F5344CB8AC3E}">
        <p14:creationId xmlns:p14="http://schemas.microsoft.com/office/powerpoint/2010/main" val="1524208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ABCB-CEF1-4548-B931-C7FD6F5379B3}"/>
              </a:ext>
            </a:extLst>
          </p:cNvPr>
          <p:cNvSpPr>
            <a:spLocks noGrp="1"/>
          </p:cNvSpPr>
          <p:nvPr>
            <p:ph type="title"/>
          </p:nvPr>
        </p:nvSpPr>
        <p:spPr/>
        <p:txBody>
          <a:bodyPr/>
          <a:lstStyle/>
          <a:p>
            <a:pPr algn="ctr"/>
            <a:r>
              <a:rPr lang="en-US" b="1" dirty="0"/>
              <a:t>Opportunity to Purchase Laws</a:t>
            </a:r>
          </a:p>
        </p:txBody>
      </p:sp>
      <p:sp>
        <p:nvSpPr>
          <p:cNvPr id="3" name="Content Placeholder 2">
            <a:extLst>
              <a:ext uri="{FF2B5EF4-FFF2-40B4-BE49-F238E27FC236}">
                <a16:creationId xmlns:a16="http://schemas.microsoft.com/office/drawing/2014/main" id="{27232324-4845-C658-38B1-60DA583D723E}"/>
              </a:ext>
            </a:extLst>
          </p:cNvPr>
          <p:cNvSpPr>
            <a:spLocks noGrp="1"/>
          </p:cNvSpPr>
          <p:nvPr>
            <p:ph idx="1"/>
          </p:nvPr>
        </p:nvSpPr>
        <p:spPr/>
        <p:txBody>
          <a:bodyPr/>
          <a:lstStyle/>
          <a:p>
            <a:pPr marL="0" indent="0">
              <a:buNone/>
            </a:pPr>
            <a:r>
              <a:rPr lang="en-US" dirty="0"/>
              <a:t>Which states have them?</a:t>
            </a:r>
          </a:p>
          <a:p>
            <a:pPr marL="0" indent="0">
              <a:buNone/>
            </a:pPr>
            <a:endParaRPr lang="en-US" dirty="0"/>
          </a:p>
          <a:p>
            <a:pPr marL="0" indent="0">
              <a:buNone/>
            </a:pPr>
            <a:r>
              <a:rPr lang="en-US" dirty="0"/>
              <a:t>What is working / what isn’t?</a:t>
            </a:r>
          </a:p>
          <a:p>
            <a:pPr marL="0" indent="0">
              <a:buNone/>
            </a:pPr>
            <a:endParaRPr lang="en-US" dirty="0"/>
          </a:p>
          <a:p>
            <a:pPr marL="0" indent="0">
              <a:buNone/>
            </a:pPr>
            <a:r>
              <a:rPr lang="en-US" dirty="0"/>
              <a:t>Several new states/regions looking at this in a new light.</a:t>
            </a:r>
          </a:p>
          <a:p>
            <a:pPr marL="0" indent="0">
              <a:buNone/>
            </a:pPr>
            <a:endParaRPr lang="en-US" dirty="0"/>
          </a:p>
          <a:p>
            <a:pPr marL="0" indent="0">
              <a:buNone/>
            </a:pPr>
            <a:r>
              <a:rPr lang="en-US"/>
              <a:t>Recent states adopting OTP.</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5905050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7584" y="-1"/>
            <a:ext cx="18338930" cy="10302107"/>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62939" y="-5"/>
            <a:ext cx="17658404" cy="10302111"/>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2800" y="0"/>
            <a:ext cx="5435061" cy="10302108"/>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
        <p:nvSpPr>
          <p:cNvPr id="16" name="Rectangle 1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3812" y="-5"/>
            <a:ext cx="18350372" cy="10302114"/>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
        <p:nvSpPr>
          <p:cNvPr id="18" name="Rectangle 1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26502" y="-1292736"/>
            <a:ext cx="10292897" cy="1289678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
        <p:nvSpPr>
          <p:cNvPr id="20" name="Oval 1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780459" y="1633574"/>
            <a:ext cx="7451300" cy="7482585"/>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dirty="0">
              <a:solidFill>
                <a:prstClr val="white"/>
              </a:solidFill>
              <a:latin typeface="Calibri" panose="020F0502020204030204"/>
            </a:endParaRPr>
          </a:p>
        </p:txBody>
      </p:sp>
      <p:sp>
        <p:nvSpPr>
          <p:cNvPr id="2" name="Title 1">
            <a:extLst>
              <a:ext uri="{FF2B5EF4-FFF2-40B4-BE49-F238E27FC236}">
                <a16:creationId xmlns:a16="http://schemas.microsoft.com/office/drawing/2014/main" id="{93556465-4541-E1F3-C0FD-C2EA66C55F1A}"/>
              </a:ext>
            </a:extLst>
          </p:cNvPr>
          <p:cNvSpPr>
            <a:spLocks noGrp="1"/>
          </p:cNvSpPr>
          <p:nvPr>
            <p:ph type="title"/>
          </p:nvPr>
        </p:nvSpPr>
        <p:spPr>
          <a:xfrm>
            <a:off x="5435060" y="1875458"/>
            <a:ext cx="13650336" cy="7686924"/>
          </a:xfrm>
        </p:spPr>
        <p:txBody>
          <a:bodyPr vert="horz" lIns="137160" tIns="68580" rIns="137160" bIns="68580" rtlCol="0" anchor="b">
            <a:normAutofit/>
          </a:bodyPr>
          <a:lstStyle/>
          <a:p>
            <a:br>
              <a:rPr lang="en-US" sz="7200" dirty="0">
                <a:solidFill>
                  <a:srgbClr val="FFFFFF"/>
                </a:solidFill>
              </a:rPr>
            </a:br>
            <a:br>
              <a:rPr lang="en-US" sz="7200" dirty="0">
                <a:solidFill>
                  <a:srgbClr val="FFFFFF"/>
                </a:solidFill>
              </a:rPr>
            </a:br>
            <a:r>
              <a:rPr lang="en-US" sz="7200" dirty="0">
                <a:solidFill>
                  <a:srgbClr val="FFFFFF"/>
                </a:solidFill>
              </a:rPr>
              <a:t>Angela Romeo, VP Acquisitions</a:t>
            </a:r>
            <a:br>
              <a:rPr lang="en-US" sz="7200" dirty="0">
                <a:solidFill>
                  <a:srgbClr val="FFFFFF"/>
                </a:solidFill>
              </a:rPr>
            </a:br>
            <a:r>
              <a:rPr lang="en-US" sz="7200" dirty="0">
                <a:solidFill>
                  <a:srgbClr val="FFFFFF"/>
                </a:solidFill>
              </a:rPr>
              <a:t>aromeo@rocusa.org</a:t>
            </a:r>
            <a:br>
              <a:rPr lang="en-US" sz="7200" dirty="0">
                <a:solidFill>
                  <a:srgbClr val="FFFFFF"/>
                </a:solidFill>
              </a:rPr>
            </a:br>
            <a:r>
              <a:rPr lang="en-US" sz="7200" dirty="0">
                <a:solidFill>
                  <a:srgbClr val="FFFFFF"/>
                </a:solidFill>
              </a:rPr>
              <a:t>603.545.1704</a:t>
            </a:r>
            <a:br>
              <a:rPr lang="en-US" sz="7200" dirty="0">
                <a:solidFill>
                  <a:srgbClr val="FFFFFF"/>
                </a:solidFill>
              </a:rPr>
            </a:br>
            <a:br>
              <a:rPr lang="en-US" sz="7200" dirty="0">
                <a:solidFill>
                  <a:srgbClr val="FFFFFF"/>
                </a:solidFill>
              </a:rPr>
            </a:br>
            <a:r>
              <a:rPr lang="en-US" sz="7200" dirty="0">
                <a:solidFill>
                  <a:srgbClr val="FFFFFF"/>
                </a:solidFill>
              </a:rPr>
              <a:t>www.ROCUSA.org</a:t>
            </a:r>
          </a:p>
        </p:txBody>
      </p:sp>
      <p:sp>
        <p:nvSpPr>
          <p:cNvPr id="22" name="Rectangle 2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 y="6735165"/>
            <a:ext cx="18326565" cy="3566943"/>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700">
              <a:solidFill>
                <a:prstClr val="white"/>
              </a:solidFill>
              <a:latin typeface="Calibri" panose="020F0502020204030204"/>
            </a:endParaRPr>
          </a:p>
        </p:txBody>
      </p:sp>
    </p:spTree>
    <p:extLst>
      <p:ext uri="{BB962C8B-B14F-4D97-AF65-F5344CB8AC3E}">
        <p14:creationId xmlns:p14="http://schemas.microsoft.com/office/powerpoint/2010/main" val="1716958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aph of a homeowner&#10;&#10;Description automatically generated with medium confidence">
            <a:extLst>
              <a:ext uri="{FF2B5EF4-FFF2-40B4-BE49-F238E27FC236}">
                <a16:creationId xmlns:a16="http://schemas.microsoft.com/office/drawing/2014/main" id="{2061BA53-AD66-403B-EB06-710638B33D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8859" y="3543299"/>
            <a:ext cx="15539941" cy="6583861"/>
          </a:xfrm>
          <a:prstGeom prst="rect">
            <a:avLst/>
          </a:prstGeom>
        </p:spPr>
      </p:pic>
      <p:sp>
        <p:nvSpPr>
          <p:cNvPr id="2" name="Title 1">
            <a:extLst>
              <a:ext uri="{FF2B5EF4-FFF2-40B4-BE49-F238E27FC236}">
                <a16:creationId xmlns:a16="http://schemas.microsoft.com/office/drawing/2014/main" id="{2AEE7D3C-9CF2-444A-A29D-4762F88B6FD6}"/>
              </a:ext>
            </a:extLst>
          </p:cNvPr>
          <p:cNvSpPr>
            <a:spLocks noGrp="1"/>
          </p:cNvSpPr>
          <p:nvPr>
            <p:ph type="title"/>
          </p:nvPr>
        </p:nvSpPr>
        <p:spPr>
          <a:xfrm>
            <a:off x="3884095" y="1110127"/>
            <a:ext cx="10081659" cy="1143000"/>
          </a:xfrm>
        </p:spPr>
        <p:txBody>
          <a:bodyPr>
            <a:normAutofit fontScale="90000"/>
          </a:bodyPr>
          <a:lstStyle/>
          <a:p>
            <a:r>
              <a:rPr lang="en-US" b="1" i="1" dirty="0"/>
              <a:t>Manufactured and “Mobile” Housing Booms and Busts </a:t>
            </a:r>
          </a:p>
        </p:txBody>
      </p:sp>
      <p:sp>
        <p:nvSpPr>
          <p:cNvPr id="5" name="Rectangle 4">
            <a:extLst>
              <a:ext uri="{FF2B5EF4-FFF2-40B4-BE49-F238E27FC236}">
                <a16:creationId xmlns:a16="http://schemas.microsoft.com/office/drawing/2014/main" id="{BD0A48EE-F423-3E4E-B03C-A24C496C6FCA}"/>
              </a:ext>
            </a:extLst>
          </p:cNvPr>
          <p:cNvSpPr/>
          <p:nvPr/>
        </p:nvSpPr>
        <p:spPr>
          <a:xfrm>
            <a:off x="4581525" y="2544234"/>
            <a:ext cx="9277350" cy="507831"/>
          </a:xfrm>
          <a:prstGeom prst="rect">
            <a:avLst/>
          </a:prstGeom>
        </p:spPr>
        <p:txBody>
          <a:bodyPr wrap="square">
            <a:spAutoFit/>
          </a:bodyPr>
          <a:lstStyle/>
          <a:p>
            <a:pPr algn="ctr"/>
            <a:r>
              <a:rPr lang="en-US" sz="2700" b="1" dirty="0"/>
              <a:t>MH Shipments &amp; MH Share of Single-Family Starts, National</a:t>
            </a:r>
          </a:p>
        </p:txBody>
      </p:sp>
      <p:sp>
        <p:nvSpPr>
          <p:cNvPr id="6" name="Text Box 4">
            <a:extLst>
              <a:ext uri="{FF2B5EF4-FFF2-40B4-BE49-F238E27FC236}">
                <a16:creationId xmlns:a16="http://schemas.microsoft.com/office/drawing/2014/main" id="{2DA0AD30-A46B-594D-B961-E0A76A2FEE8E}"/>
              </a:ext>
            </a:extLst>
          </p:cNvPr>
          <p:cNvSpPr txBox="1"/>
          <p:nvPr/>
        </p:nvSpPr>
        <p:spPr>
          <a:xfrm rot="10800000">
            <a:off x="2566638" y="3304811"/>
            <a:ext cx="514350" cy="4882202"/>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eaVert" wrap="square" lIns="137160" tIns="68580" rIns="137160" bIns="68580" numCol="1" spcCol="0" rtlCol="0" fromWordArt="0" anchor="t" anchorCtr="0" forceAA="0" compatLnSpc="1">
            <a:prstTxWarp prst="textNoShape">
              <a:avLst/>
            </a:prstTxWarp>
            <a:noAutofit/>
          </a:bodyPr>
          <a:lstStyle/>
          <a:p>
            <a:pPr algn="ctr"/>
            <a:r>
              <a:rPr lang="en-US" sz="2700" dirty="0">
                <a:latin typeface="Calibri"/>
                <a:ea typeface="ＭＳ 明朝"/>
                <a:cs typeface="Times New Roman"/>
              </a:rPr>
              <a:t>Total Annual MH Shipments (000)</a:t>
            </a:r>
            <a:endParaRPr lang="en-US" sz="2700" dirty="0">
              <a:ea typeface="ＭＳ 明朝"/>
              <a:cs typeface="Times New Roman"/>
            </a:endParaRPr>
          </a:p>
        </p:txBody>
      </p:sp>
      <p:sp>
        <p:nvSpPr>
          <p:cNvPr id="7" name="TextBox 6">
            <a:extLst>
              <a:ext uri="{FF2B5EF4-FFF2-40B4-BE49-F238E27FC236}">
                <a16:creationId xmlns:a16="http://schemas.microsoft.com/office/drawing/2014/main" id="{1A467A98-CA46-6242-8F45-D14250E5D702}"/>
              </a:ext>
            </a:extLst>
          </p:cNvPr>
          <p:cNvSpPr txBox="1"/>
          <p:nvPr/>
        </p:nvSpPr>
        <p:spPr>
          <a:xfrm>
            <a:off x="8827721" y="8348501"/>
            <a:ext cx="784958" cy="507831"/>
          </a:xfrm>
          <a:prstGeom prst="rect">
            <a:avLst/>
          </a:prstGeom>
          <a:noFill/>
        </p:spPr>
        <p:txBody>
          <a:bodyPr wrap="none" rtlCol="0">
            <a:spAutoFit/>
          </a:bodyPr>
          <a:lstStyle/>
          <a:p>
            <a:r>
              <a:rPr lang="en-US" sz="2700" dirty="0"/>
              <a:t>Year</a:t>
            </a:r>
          </a:p>
        </p:txBody>
      </p:sp>
      <p:sp>
        <p:nvSpPr>
          <p:cNvPr id="3" name="Oval 2">
            <a:extLst>
              <a:ext uri="{FF2B5EF4-FFF2-40B4-BE49-F238E27FC236}">
                <a16:creationId xmlns:a16="http://schemas.microsoft.com/office/drawing/2014/main" id="{9B8004FF-CB03-1E47-82C9-912F90CC8894}"/>
              </a:ext>
            </a:extLst>
          </p:cNvPr>
          <p:cNvSpPr/>
          <p:nvPr/>
        </p:nvSpPr>
        <p:spPr>
          <a:xfrm rot="2106465">
            <a:off x="5042494" y="3437144"/>
            <a:ext cx="1312695" cy="3641358"/>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cxnSp>
        <p:nvCxnSpPr>
          <p:cNvPr id="10" name="Straight Connector 9">
            <a:extLst>
              <a:ext uri="{FF2B5EF4-FFF2-40B4-BE49-F238E27FC236}">
                <a16:creationId xmlns:a16="http://schemas.microsoft.com/office/drawing/2014/main" id="{D882FDEC-EC26-414C-8024-45D596C06C10}"/>
              </a:ext>
            </a:extLst>
          </p:cNvPr>
          <p:cNvCxnSpPr>
            <a:cxnSpLocks/>
          </p:cNvCxnSpPr>
          <p:nvPr/>
        </p:nvCxnSpPr>
        <p:spPr>
          <a:xfrm>
            <a:off x="7162800" y="3186619"/>
            <a:ext cx="0" cy="3918929"/>
          </a:xfrm>
          <a:prstGeom prst="line">
            <a:avLst/>
          </a:prstGeom>
          <a:ln w="4445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A5060F7-5232-264A-9F01-1EB30D23273C}"/>
              </a:ext>
            </a:extLst>
          </p:cNvPr>
          <p:cNvSpPr txBox="1"/>
          <p:nvPr/>
        </p:nvSpPr>
        <p:spPr>
          <a:xfrm>
            <a:off x="6793764" y="3203972"/>
            <a:ext cx="2523640" cy="646331"/>
          </a:xfrm>
          <a:prstGeom prst="rect">
            <a:avLst/>
          </a:prstGeom>
          <a:solidFill>
            <a:schemeClr val="bg1">
              <a:alpha val="78000"/>
            </a:schemeClr>
          </a:solidFill>
        </p:spPr>
        <p:txBody>
          <a:bodyPr wrap="none" rtlCol="0">
            <a:spAutoFit/>
          </a:bodyPr>
          <a:lstStyle/>
          <a:p>
            <a:pPr algn="ctr"/>
            <a:r>
              <a:rPr lang="en-US" dirty="0"/>
              <a:t>HUD Code Implemented </a:t>
            </a:r>
          </a:p>
          <a:p>
            <a:pPr algn="ctr"/>
            <a:r>
              <a:rPr lang="en-US" dirty="0"/>
              <a:t>June  1976</a:t>
            </a:r>
          </a:p>
        </p:txBody>
      </p:sp>
      <p:sp>
        <p:nvSpPr>
          <p:cNvPr id="12" name="Oval 11">
            <a:extLst>
              <a:ext uri="{FF2B5EF4-FFF2-40B4-BE49-F238E27FC236}">
                <a16:creationId xmlns:a16="http://schemas.microsoft.com/office/drawing/2014/main" id="{D8CA68FF-0725-DD4C-8343-83AF74C8F16E}"/>
              </a:ext>
            </a:extLst>
          </p:cNvPr>
          <p:cNvSpPr/>
          <p:nvPr/>
        </p:nvSpPr>
        <p:spPr>
          <a:xfrm rot="1288638">
            <a:off x="9741600" y="5179473"/>
            <a:ext cx="2438674" cy="15328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3FE17DA-AEDE-2E4B-BBAE-E0B85516A799}"/>
              </a:ext>
            </a:extLst>
          </p:cNvPr>
          <p:cNvSpPr txBox="1"/>
          <p:nvPr/>
        </p:nvSpPr>
        <p:spPr>
          <a:xfrm>
            <a:off x="9925132" y="4612069"/>
            <a:ext cx="2214068" cy="369332"/>
          </a:xfrm>
          <a:prstGeom prst="rect">
            <a:avLst/>
          </a:prstGeom>
          <a:noFill/>
        </p:spPr>
        <p:txBody>
          <a:bodyPr wrap="none" rtlCol="0">
            <a:spAutoFit/>
          </a:bodyPr>
          <a:lstStyle/>
          <a:p>
            <a:r>
              <a:rPr lang="en-US" dirty="0"/>
              <a:t>MH ”Subprime Crisis”</a:t>
            </a:r>
          </a:p>
        </p:txBody>
      </p:sp>
    </p:spTree>
    <p:extLst>
      <p:ext uri="{BB962C8B-B14F-4D97-AF65-F5344CB8AC3E}">
        <p14:creationId xmlns:p14="http://schemas.microsoft.com/office/powerpoint/2010/main" val="937449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91D673B-D027-A748-A413-12E816E6F0F1}"/>
              </a:ext>
            </a:extLst>
          </p:cNvPr>
          <p:cNvGraphicFramePr>
            <a:graphicFrameLocks/>
          </p:cNvGraphicFramePr>
          <p:nvPr>
            <p:extLst>
              <p:ext uri="{D42A27DB-BD31-4B8C-83A1-F6EECF244321}">
                <p14:modId xmlns:p14="http://schemas.microsoft.com/office/powerpoint/2010/main" val="579382912"/>
              </p:ext>
            </p:extLst>
          </p:nvPr>
        </p:nvGraphicFramePr>
        <p:xfrm>
          <a:off x="8229600" y="2324100"/>
          <a:ext cx="7878727" cy="670758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5EF5EB88-6A62-1D4B-8386-573CFB06E401}"/>
              </a:ext>
            </a:extLst>
          </p:cNvPr>
          <p:cNvSpPr txBox="1"/>
          <p:nvPr/>
        </p:nvSpPr>
        <p:spPr>
          <a:xfrm>
            <a:off x="9029674" y="9031686"/>
            <a:ext cx="6278578" cy="507831"/>
          </a:xfrm>
          <a:prstGeom prst="rect">
            <a:avLst/>
          </a:prstGeom>
          <a:noFill/>
        </p:spPr>
        <p:txBody>
          <a:bodyPr wrap="none" rtlCol="0">
            <a:spAutoFit/>
          </a:bodyPr>
          <a:lstStyle/>
          <a:p>
            <a:r>
              <a:rPr lang="en-US" sz="2700" dirty="0"/>
              <a:t>Based on MHI database  (Fannie Mae 2018)</a:t>
            </a:r>
          </a:p>
        </p:txBody>
      </p:sp>
      <p:sp>
        <p:nvSpPr>
          <p:cNvPr id="6" name="Title 1">
            <a:extLst>
              <a:ext uri="{FF2B5EF4-FFF2-40B4-BE49-F238E27FC236}">
                <a16:creationId xmlns:a16="http://schemas.microsoft.com/office/drawing/2014/main" id="{AB984721-11C8-3844-9F17-47BC4B0728E2}"/>
              </a:ext>
            </a:extLst>
          </p:cNvPr>
          <p:cNvSpPr>
            <a:spLocks noGrp="1"/>
          </p:cNvSpPr>
          <p:nvPr>
            <p:ph type="title"/>
          </p:nvPr>
        </p:nvSpPr>
        <p:spPr>
          <a:xfrm>
            <a:off x="2095500" y="1178442"/>
            <a:ext cx="14097000" cy="1143000"/>
          </a:xfrm>
        </p:spPr>
        <p:txBody>
          <a:bodyPr>
            <a:normAutofit fontScale="90000"/>
          </a:bodyPr>
          <a:lstStyle/>
          <a:p>
            <a:r>
              <a:rPr lang="en-US" b="1" i="1" dirty="0"/>
              <a:t>MH Landscape Mostly Built/Placed in the Past</a:t>
            </a:r>
            <a:br>
              <a:rPr lang="en-US" b="1" i="1" dirty="0"/>
            </a:br>
            <a:endParaRPr lang="en-US" b="1" i="1" dirty="0"/>
          </a:p>
        </p:txBody>
      </p:sp>
      <p:sp>
        <p:nvSpPr>
          <p:cNvPr id="7" name="TextBox 6">
            <a:extLst>
              <a:ext uri="{FF2B5EF4-FFF2-40B4-BE49-F238E27FC236}">
                <a16:creationId xmlns:a16="http://schemas.microsoft.com/office/drawing/2014/main" id="{81F073FA-5F2F-2146-BA2D-2A5DF9DE217D}"/>
              </a:ext>
            </a:extLst>
          </p:cNvPr>
          <p:cNvSpPr txBox="1"/>
          <p:nvPr/>
        </p:nvSpPr>
        <p:spPr>
          <a:xfrm>
            <a:off x="1143000" y="4708397"/>
            <a:ext cx="7620000" cy="2554545"/>
          </a:xfrm>
          <a:prstGeom prst="rect">
            <a:avLst/>
          </a:prstGeom>
          <a:noFill/>
        </p:spPr>
        <p:txBody>
          <a:bodyPr wrap="square" rtlCol="0">
            <a:spAutoFit/>
          </a:bodyPr>
          <a:lstStyle/>
          <a:p>
            <a:pPr marL="571500" indent="-571500">
              <a:buFont typeface="Arial" panose="020B0604020202020204" pitchFamily="34" charset="0"/>
              <a:buChar char="•"/>
            </a:pPr>
            <a:r>
              <a:rPr lang="en-US" sz="4000" dirty="0"/>
              <a:t>In </a:t>
            </a:r>
            <a:r>
              <a:rPr lang="en-US" sz="4000" b="1" dirty="0"/>
              <a:t>Pima County 35% of the MH stock is pre-1976 </a:t>
            </a:r>
            <a:r>
              <a:rPr lang="en-US" sz="4000" dirty="0"/>
              <a:t>– nearly old enough to be eligible for historic status in Arizona! </a:t>
            </a:r>
          </a:p>
        </p:txBody>
      </p:sp>
    </p:spTree>
    <p:extLst>
      <p:ext uri="{BB962C8B-B14F-4D97-AF65-F5344CB8AC3E}">
        <p14:creationId xmlns:p14="http://schemas.microsoft.com/office/powerpoint/2010/main" val="3790924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62F37-02CE-7844-A681-C4932979A8FA}"/>
              </a:ext>
            </a:extLst>
          </p:cNvPr>
          <p:cNvSpPr>
            <a:spLocks noGrp="1"/>
          </p:cNvSpPr>
          <p:nvPr>
            <p:ph type="title"/>
          </p:nvPr>
        </p:nvSpPr>
        <p:spPr>
          <a:xfrm>
            <a:off x="1905000" y="1257300"/>
            <a:ext cx="13792200" cy="1295400"/>
          </a:xfrm>
        </p:spPr>
        <p:txBody>
          <a:bodyPr>
            <a:normAutofit fontScale="90000"/>
          </a:bodyPr>
          <a:lstStyle/>
          <a:p>
            <a:r>
              <a:rPr lang="en-US" dirty="0">
                <a:solidFill>
                  <a:schemeClr val="tx2"/>
                </a:solidFill>
              </a:rPr>
              <a:t>The Importance of the Manufactured &amp; Mobile Housing (MH) Supply in Arizona: </a:t>
            </a:r>
            <a:br>
              <a:rPr lang="en-US" dirty="0">
                <a:solidFill>
                  <a:schemeClr val="tx2"/>
                </a:solidFill>
              </a:rPr>
            </a:br>
            <a:r>
              <a:rPr lang="en-US" dirty="0">
                <a:solidFill>
                  <a:schemeClr val="tx2"/>
                </a:solidFill>
              </a:rPr>
              <a:t>Key Challenges &amp; Remedies </a:t>
            </a:r>
          </a:p>
        </p:txBody>
      </p:sp>
      <p:sp>
        <p:nvSpPr>
          <p:cNvPr id="4" name="TextBox 3">
            <a:extLst>
              <a:ext uri="{FF2B5EF4-FFF2-40B4-BE49-F238E27FC236}">
                <a16:creationId xmlns:a16="http://schemas.microsoft.com/office/drawing/2014/main" id="{1F8BE6C7-1C49-8C45-9B60-4FDC85B6BCB6}"/>
              </a:ext>
            </a:extLst>
          </p:cNvPr>
          <p:cNvSpPr txBox="1"/>
          <p:nvPr/>
        </p:nvSpPr>
        <p:spPr>
          <a:xfrm>
            <a:off x="4343400" y="3009900"/>
            <a:ext cx="9659376" cy="6654386"/>
          </a:xfrm>
          <a:prstGeom prst="rect">
            <a:avLst/>
          </a:prstGeom>
          <a:noFill/>
        </p:spPr>
        <p:txBody>
          <a:bodyPr wrap="none" rtlCol="0">
            <a:spAutoFit/>
          </a:bodyPr>
          <a:lstStyle/>
          <a:p>
            <a:pPr marL="571500" indent="-571500">
              <a:lnSpc>
                <a:spcPct val="150000"/>
              </a:lnSpc>
              <a:buFont typeface=".Lucida Grande UI Regular"/>
              <a:buChar char="►"/>
            </a:pPr>
            <a:r>
              <a:rPr lang="en-US" sz="3600" dirty="0">
                <a:solidFill>
                  <a:srgbClr val="C00000"/>
                </a:solidFill>
              </a:rPr>
              <a:t>MH: Gap between Promise and Reality</a:t>
            </a:r>
          </a:p>
          <a:p>
            <a:pPr marL="571500" indent="-571500">
              <a:lnSpc>
                <a:spcPct val="150000"/>
              </a:lnSpc>
              <a:buFont typeface=".Lucida Grande UI Regular"/>
              <a:buChar char="►"/>
            </a:pPr>
            <a:r>
              <a:rPr lang="en-US" sz="3600" dirty="0">
                <a:solidFill>
                  <a:srgbClr val="C00000"/>
                </a:solidFill>
              </a:rPr>
              <a:t>“Double Edged” Affordability and Insecurity</a:t>
            </a:r>
          </a:p>
          <a:p>
            <a:pPr marL="571500" indent="-571500">
              <a:lnSpc>
                <a:spcPct val="150000"/>
              </a:lnSpc>
              <a:buFont typeface=".Lucida Grande UI Regular"/>
              <a:buChar char="►"/>
            </a:pPr>
            <a:r>
              <a:rPr lang="en-US" sz="3600" dirty="0">
                <a:solidFill>
                  <a:srgbClr val="C00000"/>
                </a:solidFill>
              </a:rPr>
              <a:t>Challenge 1: Stigma and Housing Supply </a:t>
            </a:r>
          </a:p>
          <a:p>
            <a:pPr marL="571500" indent="-571500">
              <a:lnSpc>
                <a:spcPct val="150000"/>
              </a:lnSpc>
              <a:buFont typeface=".Lucida Grande UI Regular"/>
              <a:buChar char="►"/>
            </a:pPr>
            <a:r>
              <a:rPr lang="en-US" sz="3600" dirty="0">
                <a:solidFill>
                  <a:srgbClr val="C00000"/>
                </a:solidFill>
              </a:rPr>
              <a:t>Challenge 2: Home Lending and Housing Supply</a:t>
            </a:r>
          </a:p>
          <a:p>
            <a:pPr marL="571500" indent="-571500">
              <a:lnSpc>
                <a:spcPct val="150000"/>
              </a:lnSpc>
              <a:buFont typeface=".Lucida Grande UI Regular"/>
              <a:buChar char="►"/>
            </a:pPr>
            <a:r>
              <a:rPr lang="en-US" sz="3600" dirty="0">
                <a:solidFill>
                  <a:srgbClr val="C00000"/>
                </a:solidFill>
              </a:rPr>
              <a:t>Challenge 3: Threats to Affordability</a:t>
            </a:r>
          </a:p>
          <a:p>
            <a:pPr marL="571500" indent="-571500">
              <a:lnSpc>
                <a:spcPct val="150000"/>
              </a:lnSpc>
              <a:buFont typeface=".Lucida Grande UI Regular"/>
              <a:buChar char="►"/>
            </a:pPr>
            <a:r>
              <a:rPr lang="en-US" sz="3600" dirty="0">
                <a:solidFill>
                  <a:srgbClr val="C00000"/>
                </a:solidFill>
              </a:rPr>
              <a:t>Challenge 4: Eviction and Relocation</a:t>
            </a:r>
          </a:p>
          <a:p>
            <a:pPr marL="571500" indent="-571500">
              <a:lnSpc>
                <a:spcPct val="150000"/>
              </a:lnSpc>
              <a:buFont typeface=".Lucida Grande UI Regular"/>
              <a:buChar char="►"/>
            </a:pPr>
            <a:r>
              <a:rPr lang="en-US" sz="3600" dirty="0">
                <a:solidFill>
                  <a:srgbClr val="C00000"/>
                </a:solidFill>
              </a:rPr>
              <a:t>Challenge 5: Condition of Existing Stock</a:t>
            </a:r>
          </a:p>
          <a:p>
            <a:pPr marL="571500" indent="-571500">
              <a:lnSpc>
                <a:spcPct val="150000"/>
              </a:lnSpc>
              <a:buFont typeface=".Lucida Grande UI Regular"/>
              <a:buChar char="►"/>
            </a:pPr>
            <a:r>
              <a:rPr lang="en-US" sz="3600" dirty="0">
                <a:solidFill>
                  <a:srgbClr val="C00000"/>
                </a:solidFill>
              </a:rPr>
              <a:t>Summary of Recommendations  </a:t>
            </a:r>
          </a:p>
        </p:txBody>
      </p:sp>
    </p:spTree>
    <p:extLst>
      <p:ext uri="{BB962C8B-B14F-4D97-AF65-F5344CB8AC3E}">
        <p14:creationId xmlns:p14="http://schemas.microsoft.com/office/powerpoint/2010/main" val="1500940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5EA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2035710"/>
            <a:ext cx="18288000" cy="470908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4191184" y="7232278"/>
            <a:ext cx="4122210" cy="2303285"/>
          </a:xfrm>
          <a:prstGeom prst="rect">
            <a:avLst/>
          </a:prstGeom>
        </p:spPr>
      </p:pic>
      <p:grpSp>
        <p:nvGrpSpPr>
          <p:cNvPr id="4" name="Group 4"/>
          <p:cNvGrpSpPr/>
          <p:nvPr/>
        </p:nvGrpSpPr>
        <p:grpSpPr>
          <a:xfrm>
            <a:off x="1028700" y="882650"/>
            <a:ext cx="14569389" cy="1653540"/>
            <a:chOff x="0" y="0"/>
            <a:chExt cx="19425852" cy="2204720"/>
          </a:xfrm>
        </p:grpSpPr>
        <p:sp>
          <p:nvSpPr>
            <p:cNvPr id="5" name="TextBox 5"/>
            <p:cNvSpPr txBox="1"/>
            <p:nvPr/>
          </p:nvSpPr>
          <p:spPr>
            <a:xfrm>
              <a:off x="0" y="0"/>
              <a:ext cx="19425852" cy="1295400"/>
            </a:xfrm>
            <a:prstGeom prst="rect">
              <a:avLst/>
            </a:prstGeom>
          </p:spPr>
          <p:txBody>
            <a:bodyPr lIns="0" tIns="0" rIns="0" bIns="0" rtlCol="0" anchor="t">
              <a:spAutoFit/>
            </a:bodyPr>
            <a:lstStyle/>
            <a:p>
              <a:pPr>
                <a:lnSpc>
                  <a:spcPts val="7680"/>
                </a:lnSpc>
              </a:pPr>
              <a:r>
                <a:rPr lang="en-US" sz="6400">
                  <a:solidFill>
                    <a:srgbClr val="2C2E2B"/>
                  </a:solidFill>
                  <a:latin typeface="Open Sauce SemiBold"/>
                </a:rPr>
                <a:t>The Manufactured Housing Gap</a:t>
              </a:r>
            </a:p>
          </p:txBody>
        </p:sp>
        <p:sp>
          <p:nvSpPr>
            <p:cNvPr id="6" name="TextBox 6"/>
            <p:cNvSpPr txBox="1"/>
            <p:nvPr/>
          </p:nvSpPr>
          <p:spPr>
            <a:xfrm>
              <a:off x="0" y="1368425"/>
              <a:ext cx="19425852" cy="836295"/>
            </a:xfrm>
            <a:prstGeom prst="rect">
              <a:avLst/>
            </a:prstGeom>
          </p:spPr>
          <p:txBody>
            <a:bodyPr lIns="0" tIns="0" rIns="0" bIns="0" rtlCol="0" anchor="t">
              <a:spAutoFit/>
            </a:bodyPr>
            <a:lstStyle/>
            <a:p>
              <a:pPr>
                <a:lnSpc>
                  <a:spcPts val="5400"/>
                </a:lnSpc>
              </a:pPr>
              <a:r>
                <a:rPr lang="en-US" sz="3600">
                  <a:solidFill>
                    <a:srgbClr val="707774"/>
                  </a:solidFill>
                  <a:latin typeface="Open Sauce"/>
                </a:rPr>
                <a:t>The gap between the promise of MH and the lived reality of many</a:t>
              </a:r>
            </a:p>
          </p:txBody>
        </p:sp>
      </p:grpSp>
      <p:sp>
        <p:nvSpPr>
          <p:cNvPr id="7" name="TextBox 7"/>
          <p:cNvSpPr txBox="1"/>
          <p:nvPr/>
        </p:nvSpPr>
        <p:spPr>
          <a:xfrm>
            <a:off x="9144000" y="6859904"/>
            <a:ext cx="8229600" cy="3876831"/>
          </a:xfrm>
          <a:prstGeom prst="rect">
            <a:avLst/>
          </a:prstGeom>
        </p:spPr>
        <p:txBody>
          <a:bodyPr wrap="square" lIns="0" tIns="0" rIns="0" bIns="0" rtlCol="0" anchor="t">
            <a:spAutoFit/>
          </a:bodyPr>
          <a:lstStyle/>
          <a:p>
            <a:pPr marL="604516" lvl="1" indent="-302258">
              <a:buFont typeface="Arial"/>
              <a:buChar char="•"/>
            </a:pPr>
            <a:r>
              <a:rPr lang="en-US" sz="2799" dirty="0">
                <a:solidFill>
                  <a:srgbClr val="ED7D31"/>
                </a:solidFill>
                <a:latin typeface="Arimo Bold"/>
              </a:rPr>
              <a:t>20 million</a:t>
            </a:r>
            <a:r>
              <a:rPr lang="en-US" sz="2799" dirty="0">
                <a:solidFill>
                  <a:srgbClr val="ED7D31"/>
                </a:solidFill>
                <a:latin typeface="Arimo"/>
              </a:rPr>
              <a:t> people live in MH in the US</a:t>
            </a:r>
          </a:p>
          <a:p>
            <a:pPr marL="604516" lvl="1" indent="-302258">
              <a:buFont typeface="Arial"/>
              <a:buChar char="•"/>
            </a:pPr>
            <a:r>
              <a:rPr lang="en-US" sz="2799" dirty="0">
                <a:solidFill>
                  <a:srgbClr val="ED7D31"/>
                </a:solidFill>
                <a:latin typeface="Arimo Bold"/>
              </a:rPr>
              <a:t>8.5 million</a:t>
            </a:r>
            <a:r>
              <a:rPr lang="en-US" sz="2799" dirty="0">
                <a:solidFill>
                  <a:srgbClr val="ED7D31"/>
                </a:solidFill>
                <a:latin typeface="Arimo"/>
              </a:rPr>
              <a:t> units of MH </a:t>
            </a:r>
          </a:p>
          <a:p>
            <a:pPr marL="604516" lvl="1" indent="-302258">
              <a:buFont typeface="Arial"/>
              <a:buChar char="•"/>
            </a:pPr>
            <a:r>
              <a:rPr lang="en-US" sz="2799" dirty="0">
                <a:solidFill>
                  <a:srgbClr val="ED7D31"/>
                </a:solidFill>
                <a:latin typeface="Arimo"/>
              </a:rPr>
              <a:t>Approximately equal to total number of subsidized housing units, nationally </a:t>
            </a:r>
          </a:p>
          <a:p>
            <a:pPr marL="604516" lvl="1" indent="-302258">
              <a:buFont typeface="Arial"/>
              <a:buChar char="•"/>
            </a:pPr>
            <a:r>
              <a:rPr lang="en-US" sz="2799" dirty="0">
                <a:solidFill>
                  <a:srgbClr val="ED7D31"/>
                </a:solidFill>
                <a:latin typeface="Arimo"/>
              </a:rPr>
              <a:t>In 2020, </a:t>
            </a:r>
            <a:r>
              <a:rPr lang="en-US" sz="2799" b="1" dirty="0">
                <a:solidFill>
                  <a:srgbClr val="ED7D31"/>
                </a:solidFill>
                <a:latin typeface="Arimo"/>
              </a:rPr>
              <a:t>MH represented more than 90 percent of all new homes sold in the US under $150,000</a:t>
            </a:r>
          </a:p>
          <a:p>
            <a:pPr marL="604516" lvl="1" indent="-302258">
              <a:buFont typeface="Arial"/>
              <a:buChar char="•"/>
            </a:pPr>
            <a:endParaRPr lang="en-US" sz="2799" b="1" dirty="0">
              <a:solidFill>
                <a:srgbClr val="ED7D31"/>
              </a:solidFill>
              <a:latin typeface="Arimo"/>
            </a:endParaRPr>
          </a:p>
          <a:p>
            <a:pPr marL="604516" lvl="1" indent="-302258">
              <a:buFont typeface="Arial"/>
              <a:buChar char="•"/>
            </a:pPr>
            <a:endParaRPr lang="en-US" sz="2799" dirty="0">
              <a:solidFill>
                <a:srgbClr val="ED7D31"/>
              </a:solidFill>
              <a:latin typeface="Arimo"/>
            </a:endParaRPr>
          </a:p>
          <a:p>
            <a:endParaRPr lang="en-US" sz="2799" dirty="0">
              <a:solidFill>
                <a:srgbClr val="ED7D31"/>
              </a:solidFill>
              <a:latin typeface="Arimo"/>
            </a:endParaRPr>
          </a:p>
        </p:txBody>
      </p:sp>
      <p:sp>
        <p:nvSpPr>
          <p:cNvPr id="8" name="Rectangle 7">
            <a:extLst>
              <a:ext uri="{FF2B5EF4-FFF2-40B4-BE49-F238E27FC236}">
                <a16:creationId xmlns:a16="http://schemas.microsoft.com/office/drawing/2014/main" id="{4F7ED045-80BA-894E-B4A9-030973CACC6E}"/>
              </a:ext>
            </a:extLst>
          </p:cNvPr>
          <p:cNvSpPr/>
          <p:nvPr/>
        </p:nvSpPr>
        <p:spPr>
          <a:xfrm>
            <a:off x="228600" y="114300"/>
            <a:ext cx="1789272" cy="461665"/>
          </a:xfrm>
          <a:prstGeom prst="rect">
            <a:avLst/>
          </a:prstGeom>
        </p:spPr>
        <p:txBody>
          <a:bodyPr wrap="none">
            <a:spAutoFit/>
          </a:bodyPr>
          <a:lstStyle/>
          <a:p>
            <a:pPr marL="571500" indent="-571500">
              <a:buFont typeface=".Lucida Grande UI Regular"/>
              <a:buChar char="►"/>
            </a:pPr>
            <a:r>
              <a:rPr lang="en-US" sz="2400" dirty="0">
                <a:solidFill>
                  <a:schemeClr val="tx2"/>
                </a:solidFill>
              </a:rPr>
              <a:t>MH Gap</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5EA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813723" y="2061173"/>
            <a:ext cx="14660553" cy="377503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4191184" y="6573069"/>
            <a:ext cx="4122210" cy="2303285"/>
          </a:xfrm>
          <a:prstGeom prst="rect">
            <a:avLst/>
          </a:prstGeom>
        </p:spPr>
      </p:pic>
      <p:grpSp>
        <p:nvGrpSpPr>
          <p:cNvPr id="4" name="Group 4"/>
          <p:cNvGrpSpPr/>
          <p:nvPr/>
        </p:nvGrpSpPr>
        <p:grpSpPr>
          <a:xfrm>
            <a:off x="1028700" y="882650"/>
            <a:ext cx="14569389" cy="1653540"/>
            <a:chOff x="0" y="0"/>
            <a:chExt cx="19425852" cy="2204720"/>
          </a:xfrm>
        </p:grpSpPr>
        <p:sp>
          <p:nvSpPr>
            <p:cNvPr id="5" name="TextBox 5"/>
            <p:cNvSpPr txBox="1"/>
            <p:nvPr/>
          </p:nvSpPr>
          <p:spPr>
            <a:xfrm>
              <a:off x="0" y="0"/>
              <a:ext cx="19425852" cy="1295400"/>
            </a:xfrm>
            <a:prstGeom prst="rect">
              <a:avLst/>
            </a:prstGeom>
          </p:spPr>
          <p:txBody>
            <a:bodyPr lIns="0" tIns="0" rIns="0" bIns="0" rtlCol="0" anchor="t">
              <a:spAutoFit/>
            </a:bodyPr>
            <a:lstStyle/>
            <a:p>
              <a:pPr>
                <a:lnSpc>
                  <a:spcPts val="7680"/>
                </a:lnSpc>
              </a:pPr>
              <a:r>
                <a:rPr lang="en-US" sz="6400" dirty="0">
                  <a:solidFill>
                    <a:srgbClr val="2C2E2B"/>
                  </a:solidFill>
                  <a:latin typeface="Open Sauce SemiBold"/>
                </a:rPr>
                <a:t>The Manufactured Housing Gap</a:t>
              </a:r>
            </a:p>
          </p:txBody>
        </p:sp>
        <p:sp>
          <p:nvSpPr>
            <p:cNvPr id="6" name="TextBox 6"/>
            <p:cNvSpPr txBox="1"/>
            <p:nvPr/>
          </p:nvSpPr>
          <p:spPr>
            <a:xfrm>
              <a:off x="0" y="1368425"/>
              <a:ext cx="19425852" cy="836295"/>
            </a:xfrm>
            <a:prstGeom prst="rect">
              <a:avLst/>
            </a:prstGeom>
          </p:spPr>
          <p:txBody>
            <a:bodyPr lIns="0" tIns="0" rIns="0" bIns="0" rtlCol="0" anchor="t">
              <a:spAutoFit/>
            </a:bodyPr>
            <a:lstStyle/>
            <a:p>
              <a:pPr>
                <a:lnSpc>
                  <a:spcPts val="5400"/>
                </a:lnSpc>
              </a:pPr>
              <a:r>
                <a:rPr lang="en-US" sz="3600" dirty="0">
                  <a:solidFill>
                    <a:srgbClr val="707774"/>
                  </a:solidFill>
                  <a:latin typeface="Open Sauce"/>
                </a:rPr>
                <a:t>The gap between the promise of MH and the lived reality of many</a:t>
              </a:r>
            </a:p>
          </p:txBody>
        </p:sp>
      </p:grpSp>
      <p:sp>
        <p:nvSpPr>
          <p:cNvPr id="7" name="TextBox 7"/>
          <p:cNvSpPr txBox="1"/>
          <p:nvPr/>
        </p:nvSpPr>
        <p:spPr>
          <a:xfrm>
            <a:off x="8809059" y="6515100"/>
            <a:ext cx="8450241" cy="4180632"/>
          </a:xfrm>
          <a:prstGeom prst="rect">
            <a:avLst/>
          </a:prstGeom>
        </p:spPr>
        <p:txBody>
          <a:bodyPr lIns="0" tIns="0" rIns="0" bIns="0" rtlCol="0" anchor="t">
            <a:spAutoFit/>
          </a:bodyPr>
          <a:lstStyle/>
          <a:p>
            <a:pPr marL="604516" lvl="1" indent="-302258">
              <a:lnSpc>
                <a:spcPts val="4199"/>
              </a:lnSpc>
              <a:buFont typeface="Arial"/>
              <a:buChar char="•"/>
            </a:pPr>
            <a:r>
              <a:rPr lang="en-US" sz="2799" b="1" dirty="0">
                <a:solidFill>
                  <a:srgbClr val="ED7D31"/>
                </a:solidFill>
              </a:rPr>
              <a:t>Poorer</a:t>
            </a:r>
            <a:r>
              <a:rPr lang="en-US" sz="2799" dirty="0">
                <a:solidFill>
                  <a:srgbClr val="ED7D31"/>
                </a:solidFill>
              </a:rPr>
              <a:t>: 31% in MH parks live in poverty compared to 15.5% of renters (</a:t>
            </a:r>
            <a:r>
              <a:rPr lang="en-US" sz="2799" dirty="0" err="1">
                <a:solidFill>
                  <a:srgbClr val="ED7D31"/>
                </a:solidFill>
              </a:rPr>
              <a:t>Rumbach</a:t>
            </a:r>
            <a:r>
              <a:rPr lang="en-US" sz="2799" dirty="0">
                <a:solidFill>
                  <a:srgbClr val="ED7D31"/>
                </a:solidFill>
              </a:rPr>
              <a:t> and Sullivan 2021) </a:t>
            </a:r>
          </a:p>
          <a:p>
            <a:pPr marL="302258" lvl="1">
              <a:lnSpc>
                <a:spcPts val="4199"/>
              </a:lnSpc>
            </a:pPr>
            <a:endParaRPr lang="en-US" sz="2799" dirty="0">
              <a:solidFill>
                <a:srgbClr val="ED7D31"/>
              </a:solidFill>
            </a:endParaRPr>
          </a:p>
          <a:p>
            <a:pPr marL="604516" lvl="1" indent="-302258">
              <a:lnSpc>
                <a:spcPts val="4199"/>
              </a:lnSpc>
              <a:buFont typeface="Arial"/>
              <a:buChar char="•"/>
            </a:pPr>
            <a:r>
              <a:rPr lang="en-US" sz="2799" b="1" dirty="0">
                <a:solidFill>
                  <a:srgbClr val="ED7D31"/>
                </a:solidFill>
              </a:rPr>
              <a:t>Increasingly Minoritized: </a:t>
            </a:r>
            <a:r>
              <a:rPr lang="en-US" sz="2799" dirty="0">
                <a:solidFill>
                  <a:srgbClr val="ED7D31"/>
                </a:solidFill>
              </a:rPr>
              <a:t>farming communities, amenity destinations, </a:t>
            </a:r>
            <a:r>
              <a:rPr lang="en-US" sz="2799" i="1" dirty="0" err="1">
                <a:solidFill>
                  <a:srgbClr val="ED7D31"/>
                </a:solidFill>
              </a:rPr>
              <a:t>colonias</a:t>
            </a:r>
            <a:r>
              <a:rPr lang="en-US" sz="2799" dirty="0">
                <a:solidFill>
                  <a:srgbClr val="ED7D31"/>
                </a:solidFill>
              </a:rPr>
              <a:t>, large Sunbelt cities. </a:t>
            </a:r>
          </a:p>
          <a:p>
            <a:pPr>
              <a:lnSpc>
                <a:spcPts val="4199"/>
              </a:lnSpc>
            </a:pPr>
            <a:endParaRPr lang="en-US" sz="2799" dirty="0">
              <a:solidFill>
                <a:srgbClr val="ED7D31"/>
              </a:solidFill>
            </a:endParaRPr>
          </a:p>
          <a:p>
            <a:pPr>
              <a:lnSpc>
                <a:spcPts val="4199"/>
              </a:lnSpc>
            </a:pPr>
            <a:r>
              <a:rPr lang="en-US" sz="2799" dirty="0">
                <a:solidFill>
                  <a:srgbClr val="ED7D31"/>
                </a:solidFill>
              </a:rPr>
              <a:t> </a:t>
            </a:r>
          </a:p>
          <a:p>
            <a:pPr>
              <a:lnSpc>
                <a:spcPts val="3150"/>
              </a:lnSpc>
            </a:pPr>
            <a:endParaRPr lang="en-US" sz="2799" dirty="0">
              <a:solidFill>
                <a:srgbClr val="ED7D31"/>
              </a:solidFill>
            </a:endParaRPr>
          </a:p>
        </p:txBody>
      </p:sp>
      <p:sp>
        <p:nvSpPr>
          <p:cNvPr id="8" name="Rectangle 7">
            <a:extLst>
              <a:ext uri="{FF2B5EF4-FFF2-40B4-BE49-F238E27FC236}">
                <a16:creationId xmlns:a16="http://schemas.microsoft.com/office/drawing/2014/main" id="{2C145BEA-1399-2346-BC57-90FBC89730F0}"/>
              </a:ext>
            </a:extLst>
          </p:cNvPr>
          <p:cNvSpPr/>
          <p:nvPr/>
        </p:nvSpPr>
        <p:spPr>
          <a:xfrm>
            <a:off x="228600" y="114300"/>
            <a:ext cx="1789272" cy="461665"/>
          </a:xfrm>
          <a:prstGeom prst="rect">
            <a:avLst/>
          </a:prstGeom>
        </p:spPr>
        <p:txBody>
          <a:bodyPr wrap="none">
            <a:spAutoFit/>
          </a:bodyPr>
          <a:lstStyle/>
          <a:p>
            <a:pPr marL="571500" indent="-571500">
              <a:buFont typeface=".Lucida Grande UI Regular"/>
              <a:buChar char="►"/>
            </a:pPr>
            <a:r>
              <a:rPr lang="en-US" sz="2400" dirty="0">
                <a:solidFill>
                  <a:schemeClr val="tx2"/>
                </a:solidFill>
              </a:rPr>
              <a:t>MH Gap</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5EAEE"/>
        </a:solidFill>
        <a:effectLst/>
      </p:bgPr>
    </p:bg>
    <p:spTree>
      <p:nvGrpSpPr>
        <p:cNvPr id="1" name=""/>
        <p:cNvGrpSpPr/>
        <p:nvPr/>
      </p:nvGrpSpPr>
      <p:grpSpPr>
        <a:xfrm>
          <a:off x="0" y="0"/>
          <a:ext cx="0" cy="0"/>
          <a:chOff x="0" y="0"/>
          <a:chExt cx="0" cy="0"/>
        </a:xfrm>
      </p:grpSpPr>
      <p:sp>
        <p:nvSpPr>
          <p:cNvPr id="2" name="TextBox 2"/>
          <p:cNvSpPr txBox="1"/>
          <p:nvPr/>
        </p:nvSpPr>
        <p:spPr>
          <a:xfrm>
            <a:off x="8004312" y="7442028"/>
            <a:ext cx="12773260" cy="1159999"/>
          </a:xfrm>
          <a:prstGeom prst="rect">
            <a:avLst/>
          </a:prstGeom>
        </p:spPr>
        <p:txBody>
          <a:bodyPr lIns="0" tIns="0" rIns="0" bIns="0" rtlCol="0" anchor="t">
            <a:spAutoFit/>
          </a:bodyPr>
          <a:lstStyle/>
          <a:p>
            <a:pPr marL="0" lvl="0" indent="0" algn="ctr">
              <a:lnSpc>
                <a:spcPts val="9583"/>
              </a:lnSpc>
              <a:spcBef>
                <a:spcPct val="0"/>
              </a:spcBef>
            </a:pPr>
            <a:endParaRPr/>
          </a:p>
        </p:txBody>
      </p:sp>
      <p:pic>
        <p:nvPicPr>
          <p:cNvPr id="3" name="Picture 3"/>
          <p:cNvPicPr>
            <a:picLocks noChangeAspect="1"/>
          </p:cNvPicPr>
          <p:nvPr/>
        </p:nvPicPr>
        <p:blipFill>
          <a:blip r:embed="rId3"/>
          <a:srcRect/>
          <a:stretch>
            <a:fillRect/>
          </a:stretch>
        </p:blipFill>
        <p:spPr>
          <a:xfrm>
            <a:off x="-68360" y="2511736"/>
            <a:ext cx="10288954" cy="7775264"/>
          </a:xfrm>
          <a:prstGeom prst="rect">
            <a:avLst/>
          </a:prstGeom>
        </p:spPr>
      </p:pic>
      <p:grpSp>
        <p:nvGrpSpPr>
          <p:cNvPr id="4" name="Group 4"/>
          <p:cNvGrpSpPr/>
          <p:nvPr/>
        </p:nvGrpSpPr>
        <p:grpSpPr>
          <a:xfrm>
            <a:off x="0" y="0"/>
            <a:ext cx="18288000" cy="2511736"/>
            <a:chOff x="0" y="0"/>
            <a:chExt cx="6882110" cy="945212"/>
          </a:xfrm>
        </p:grpSpPr>
        <p:sp>
          <p:nvSpPr>
            <p:cNvPr id="5" name="Freeform 5"/>
            <p:cNvSpPr/>
            <p:nvPr/>
          </p:nvSpPr>
          <p:spPr>
            <a:xfrm>
              <a:off x="0" y="0"/>
              <a:ext cx="6882110" cy="945212"/>
            </a:xfrm>
            <a:custGeom>
              <a:avLst/>
              <a:gdLst/>
              <a:ahLst/>
              <a:cxnLst/>
              <a:rect l="l" t="t" r="r" b="b"/>
              <a:pathLst>
                <a:path w="6882110" h="945212">
                  <a:moveTo>
                    <a:pt x="0" y="0"/>
                  </a:moveTo>
                  <a:lnTo>
                    <a:pt x="6882110" y="0"/>
                  </a:lnTo>
                  <a:lnTo>
                    <a:pt x="6882110" y="945212"/>
                  </a:lnTo>
                  <a:lnTo>
                    <a:pt x="0" y="945212"/>
                  </a:lnTo>
                  <a:close/>
                </a:path>
              </a:pathLst>
            </a:custGeom>
            <a:solidFill>
              <a:srgbClr val="FFFFFF"/>
            </a:solidFill>
          </p:spPr>
        </p:sp>
      </p:grpSp>
      <p:sp>
        <p:nvSpPr>
          <p:cNvPr id="9" name="TextBox 9"/>
          <p:cNvSpPr txBox="1"/>
          <p:nvPr/>
        </p:nvSpPr>
        <p:spPr>
          <a:xfrm>
            <a:off x="10602401" y="3050812"/>
            <a:ext cx="7383499" cy="5428858"/>
          </a:xfrm>
          <a:prstGeom prst="rect">
            <a:avLst/>
          </a:prstGeom>
        </p:spPr>
        <p:txBody>
          <a:bodyPr lIns="0" tIns="0" rIns="0" bIns="0" rtlCol="0" anchor="t">
            <a:spAutoFit/>
          </a:bodyPr>
          <a:lstStyle/>
          <a:p>
            <a:pPr>
              <a:lnSpc>
                <a:spcPts val="4643"/>
              </a:lnSpc>
            </a:pPr>
            <a:r>
              <a:rPr lang="en-US" sz="3599" dirty="0">
                <a:solidFill>
                  <a:srgbClr val="ED7D31"/>
                </a:solidFill>
                <a:latin typeface="Open Sauce Bold"/>
              </a:rPr>
              <a:t>MH in Pima County</a:t>
            </a:r>
          </a:p>
          <a:p>
            <a:pPr>
              <a:lnSpc>
                <a:spcPts val="4127"/>
              </a:lnSpc>
            </a:pPr>
            <a:endParaRPr lang="en-US" sz="3599" dirty="0">
              <a:solidFill>
                <a:srgbClr val="ED7D31"/>
              </a:solidFill>
              <a:latin typeface="Open Sauce Bold"/>
            </a:endParaRPr>
          </a:p>
          <a:p>
            <a:pPr marL="712463" lvl="1" indent="-356232">
              <a:lnSpc>
                <a:spcPts val="4256"/>
              </a:lnSpc>
              <a:buFont typeface="Arial"/>
              <a:buChar char="•"/>
            </a:pPr>
            <a:r>
              <a:rPr lang="en-US" sz="3299" dirty="0">
                <a:solidFill>
                  <a:srgbClr val="ED7D31"/>
                </a:solidFill>
                <a:latin typeface="Arimo Bold"/>
              </a:rPr>
              <a:t>Ten </a:t>
            </a:r>
            <a:r>
              <a:rPr lang="en-US" sz="3299" dirty="0">
                <a:solidFill>
                  <a:srgbClr val="ED7D31"/>
                </a:solidFill>
                <a:latin typeface="Arimo"/>
              </a:rPr>
              <a:t>percent of the housing stock and population</a:t>
            </a:r>
          </a:p>
          <a:p>
            <a:pPr marL="356231" lvl="1">
              <a:lnSpc>
                <a:spcPts val="4256"/>
              </a:lnSpc>
            </a:pPr>
            <a:endParaRPr lang="en-US" sz="3299" dirty="0">
              <a:solidFill>
                <a:srgbClr val="ED7D31"/>
              </a:solidFill>
              <a:latin typeface="Arimo"/>
            </a:endParaRPr>
          </a:p>
          <a:p>
            <a:pPr marL="798822" lvl="1" indent="-399411">
              <a:lnSpc>
                <a:spcPts val="4772"/>
              </a:lnSpc>
              <a:buFont typeface="Arial"/>
              <a:buChar char="•"/>
            </a:pPr>
            <a:r>
              <a:rPr lang="en-US" sz="3699" dirty="0">
                <a:solidFill>
                  <a:srgbClr val="ED7D31"/>
                </a:solidFill>
                <a:latin typeface="Arimo Bold"/>
              </a:rPr>
              <a:t>Four</a:t>
            </a:r>
            <a:r>
              <a:rPr lang="en-US" sz="3699" dirty="0">
                <a:solidFill>
                  <a:srgbClr val="ED7D31"/>
                </a:solidFill>
                <a:latin typeface="Arimo"/>
              </a:rPr>
              <a:t> times the number of subsidized housing units in the city </a:t>
            </a:r>
          </a:p>
          <a:p>
            <a:pPr>
              <a:lnSpc>
                <a:spcPts val="3998"/>
              </a:lnSpc>
            </a:pPr>
            <a:endParaRPr lang="en-US" sz="3299" dirty="0">
              <a:solidFill>
                <a:srgbClr val="ED7D31"/>
              </a:solidFill>
              <a:latin typeface="Open Sauce"/>
            </a:endParaRPr>
          </a:p>
          <a:p>
            <a:pPr>
              <a:lnSpc>
                <a:spcPts val="903"/>
              </a:lnSpc>
            </a:pPr>
            <a:endParaRPr lang="en-US" sz="3299" dirty="0">
              <a:solidFill>
                <a:srgbClr val="ED7D31"/>
              </a:solidFill>
              <a:latin typeface="Open Sauce"/>
            </a:endParaRPr>
          </a:p>
          <a:p>
            <a:pPr>
              <a:lnSpc>
                <a:spcPts val="903"/>
              </a:lnSpc>
            </a:pPr>
            <a:endParaRPr lang="en-US" sz="3299" dirty="0">
              <a:solidFill>
                <a:srgbClr val="ED7D31"/>
              </a:solidFill>
              <a:latin typeface="Open Sauce"/>
            </a:endParaRPr>
          </a:p>
        </p:txBody>
      </p:sp>
      <p:sp>
        <p:nvSpPr>
          <p:cNvPr id="10" name="TextBox 10"/>
          <p:cNvSpPr txBox="1"/>
          <p:nvPr/>
        </p:nvSpPr>
        <p:spPr>
          <a:xfrm>
            <a:off x="9753600" y="9539607"/>
            <a:ext cx="3379825" cy="481330"/>
          </a:xfrm>
          <a:prstGeom prst="rect">
            <a:avLst/>
          </a:prstGeom>
        </p:spPr>
        <p:txBody>
          <a:bodyPr wrap="square" lIns="0" tIns="0" rIns="0" bIns="0" rtlCol="0" anchor="t">
            <a:spAutoFit/>
          </a:bodyPr>
          <a:lstStyle/>
          <a:p>
            <a:pPr algn="ctr">
              <a:lnSpc>
                <a:spcPts val="3920"/>
              </a:lnSpc>
            </a:pPr>
            <a:r>
              <a:rPr lang="en-US" sz="2800" dirty="0">
                <a:solidFill>
                  <a:srgbClr val="000000"/>
                </a:solidFill>
                <a:latin typeface="Open Sans Light"/>
              </a:rPr>
              <a:t>Kear et al. 2019</a:t>
            </a:r>
          </a:p>
        </p:txBody>
      </p:sp>
      <p:pic>
        <p:nvPicPr>
          <p:cNvPr id="11" name="Picture 10" descr="DotDensity_AllPima_Oct2018.jpg">
            <a:extLst>
              <a:ext uri="{FF2B5EF4-FFF2-40B4-BE49-F238E27FC236}">
                <a16:creationId xmlns:a16="http://schemas.microsoft.com/office/drawing/2014/main" id="{68C0DF1C-05B3-4D48-BD3A-5FC65248D8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24204" y="2916546"/>
            <a:ext cx="2386525" cy="943941"/>
          </a:xfrm>
          <a:prstGeom prst="rect">
            <a:avLst/>
          </a:prstGeom>
        </p:spPr>
      </p:pic>
      <p:sp>
        <p:nvSpPr>
          <p:cNvPr id="12" name="Oval 11">
            <a:extLst>
              <a:ext uri="{FF2B5EF4-FFF2-40B4-BE49-F238E27FC236}">
                <a16:creationId xmlns:a16="http://schemas.microsoft.com/office/drawing/2014/main" id="{66319CCC-5DF4-DD44-8398-91009CC7FDBE}"/>
              </a:ext>
            </a:extLst>
          </p:cNvPr>
          <p:cNvSpPr/>
          <p:nvPr/>
        </p:nvSpPr>
        <p:spPr>
          <a:xfrm>
            <a:off x="5715000" y="3491163"/>
            <a:ext cx="128337" cy="12833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3705A5A-8050-D942-8DBF-C13BBDB045A7}"/>
              </a:ext>
            </a:extLst>
          </p:cNvPr>
          <p:cNvSpPr/>
          <p:nvPr/>
        </p:nvSpPr>
        <p:spPr>
          <a:xfrm>
            <a:off x="5715000" y="3314700"/>
            <a:ext cx="128337" cy="128337"/>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4">
            <a:extLst>
              <a:ext uri="{FF2B5EF4-FFF2-40B4-BE49-F238E27FC236}">
                <a16:creationId xmlns:a16="http://schemas.microsoft.com/office/drawing/2014/main" id="{388437A2-3D1F-5A43-9F71-F428C8D5593C}"/>
              </a:ext>
            </a:extLst>
          </p:cNvPr>
          <p:cNvGrpSpPr/>
          <p:nvPr/>
        </p:nvGrpSpPr>
        <p:grpSpPr>
          <a:xfrm>
            <a:off x="1204011" y="723900"/>
            <a:ext cx="14569389" cy="1628215"/>
            <a:chOff x="0" y="0"/>
            <a:chExt cx="19425852" cy="2170953"/>
          </a:xfrm>
        </p:grpSpPr>
        <p:sp>
          <p:nvSpPr>
            <p:cNvPr id="15" name="TextBox 5">
              <a:extLst>
                <a:ext uri="{FF2B5EF4-FFF2-40B4-BE49-F238E27FC236}">
                  <a16:creationId xmlns:a16="http://schemas.microsoft.com/office/drawing/2014/main" id="{5C6E47B3-DFC3-4942-A2E2-79EBBDBC15CD}"/>
                </a:ext>
              </a:extLst>
            </p:cNvPr>
            <p:cNvSpPr txBox="1"/>
            <p:nvPr/>
          </p:nvSpPr>
          <p:spPr>
            <a:xfrm>
              <a:off x="0" y="0"/>
              <a:ext cx="19425852" cy="1295400"/>
            </a:xfrm>
            <a:prstGeom prst="rect">
              <a:avLst/>
            </a:prstGeom>
          </p:spPr>
          <p:txBody>
            <a:bodyPr lIns="0" tIns="0" rIns="0" bIns="0" rtlCol="0" anchor="t">
              <a:spAutoFit/>
            </a:bodyPr>
            <a:lstStyle/>
            <a:p>
              <a:pPr>
                <a:lnSpc>
                  <a:spcPts val="7680"/>
                </a:lnSpc>
              </a:pPr>
              <a:r>
                <a:rPr lang="en-US" sz="6400" dirty="0">
                  <a:solidFill>
                    <a:srgbClr val="2C2E2B"/>
                  </a:solidFill>
                  <a:latin typeface="Open Sauce SemiBold"/>
                </a:rPr>
                <a:t>The Manufactured Housing Gap</a:t>
              </a:r>
            </a:p>
          </p:txBody>
        </p:sp>
        <p:sp>
          <p:nvSpPr>
            <p:cNvPr id="16" name="TextBox 6">
              <a:extLst>
                <a:ext uri="{FF2B5EF4-FFF2-40B4-BE49-F238E27FC236}">
                  <a16:creationId xmlns:a16="http://schemas.microsoft.com/office/drawing/2014/main" id="{D811D7E2-BF7E-8043-83AD-8C9A9E65B826}"/>
                </a:ext>
              </a:extLst>
            </p:cNvPr>
            <p:cNvSpPr txBox="1"/>
            <p:nvPr/>
          </p:nvSpPr>
          <p:spPr>
            <a:xfrm>
              <a:off x="0" y="1368425"/>
              <a:ext cx="19425852" cy="802528"/>
            </a:xfrm>
            <a:prstGeom prst="rect">
              <a:avLst/>
            </a:prstGeom>
          </p:spPr>
          <p:txBody>
            <a:bodyPr lIns="0" tIns="0" rIns="0" bIns="0" rtlCol="0" anchor="t">
              <a:spAutoFit/>
            </a:bodyPr>
            <a:lstStyle/>
            <a:p>
              <a:pPr>
                <a:lnSpc>
                  <a:spcPts val="5400"/>
                </a:lnSpc>
              </a:pPr>
              <a:r>
                <a:rPr lang="en-US" sz="2800" dirty="0">
                  <a:solidFill>
                    <a:srgbClr val="707774"/>
                  </a:solidFill>
                  <a:latin typeface="Open Sauce"/>
                </a:rPr>
                <a:t>Largest Source of Unsubsidized Affordable Housing in Country, State and County</a:t>
              </a:r>
            </a:p>
          </p:txBody>
        </p:sp>
      </p:grpSp>
      <p:sp>
        <p:nvSpPr>
          <p:cNvPr id="17" name="Rectangle 16">
            <a:extLst>
              <a:ext uri="{FF2B5EF4-FFF2-40B4-BE49-F238E27FC236}">
                <a16:creationId xmlns:a16="http://schemas.microsoft.com/office/drawing/2014/main" id="{118AC787-D20C-2C4B-A3C3-7CBC42D4453C}"/>
              </a:ext>
            </a:extLst>
          </p:cNvPr>
          <p:cNvSpPr/>
          <p:nvPr/>
        </p:nvSpPr>
        <p:spPr>
          <a:xfrm>
            <a:off x="228600" y="114300"/>
            <a:ext cx="1789272" cy="461665"/>
          </a:xfrm>
          <a:prstGeom prst="rect">
            <a:avLst/>
          </a:prstGeom>
        </p:spPr>
        <p:txBody>
          <a:bodyPr wrap="none">
            <a:spAutoFit/>
          </a:bodyPr>
          <a:lstStyle/>
          <a:p>
            <a:pPr marL="571500" indent="-571500">
              <a:buFont typeface=".Lucida Grande UI Regular"/>
              <a:buChar char="►"/>
            </a:pPr>
            <a:r>
              <a:rPr lang="en-US" sz="2400" dirty="0">
                <a:solidFill>
                  <a:schemeClr val="tx2"/>
                </a:solidFill>
              </a:rPr>
              <a:t>MH Gap</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bfe741e-9eca-4f01-90f2-939183f19d24" xsi:nil="true"/>
    <lcf76f155ced4ddcb4097134ff3c332f xmlns="7275c497-f9ee-4928-92bc-548289b3742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E57C9C3CE48AB43807A2B2BBC021B68" ma:contentTypeVersion="14" ma:contentTypeDescription="Create a new document." ma:contentTypeScope="" ma:versionID="a65cc7ded679f6dc08f2c4c1f66fdc62">
  <xsd:schema xmlns:xsd="http://www.w3.org/2001/XMLSchema" xmlns:xs="http://www.w3.org/2001/XMLSchema" xmlns:p="http://schemas.microsoft.com/office/2006/metadata/properties" xmlns:ns2="7275c497-f9ee-4928-92bc-548289b37429" xmlns:ns3="0bfe741e-9eca-4f01-90f2-939183f19d24" targetNamespace="http://schemas.microsoft.com/office/2006/metadata/properties" ma:root="true" ma:fieldsID="721c69968232289ce8d3e448171a3044" ns2:_="" ns3:_="">
    <xsd:import namespace="7275c497-f9ee-4928-92bc-548289b37429"/>
    <xsd:import namespace="0bfe741e-9eca-4f01-90f2-939183f19d2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75c497-f9ee-4928-92bc-548289b374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ab8afe34-2bfd-4bac-9813-93dbf9691d0d"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bfe741e-9eca-4f01-90f2-939183f19d2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f37b32d1-9ec4-4c82-9f5d-60c5422df62a}" ma:internalName="TaxCatchAll" ma:showField="CatchAllData" ma:web="0bfe741e-9eca-4f01-90f2-939183f19d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FB8CC5-6BF7-4581-B242-FC8F12D94B2E}">
  <ds:schemaRefs>
    <ds:schemaRef ds:uri="http://schemas.microsoft.com/office/2006/documentManagement/types"/>
    <ds:schemaRef ds:uri="http://schemas.microsoft.com/office/2006/metadata/properties"/>
    <ds:schemaRef ds:uri="http://schemas.openxmlformats.org/package/2006/metadata/core-properties"/>
    <ds:schemaRef ds:uri="http://purl.org/dc/dcmitype/"/>
    <ds:schemaRef ds:uri="http://purl.org/dc/elements/1.1/"/>
    <ds:schemaRef ds:uri="7275c497-f9ee-4928-92bc-548289b37429"/>
    <ds:schemaRef ds:uri="http://schemas.microsoft.com/office/infopath/2007/PartnerControls"/>
    <ds:schemaRef ds:uri="0bfe741e-9eca-4f01-90f2-939183f19d24"/>
    <ds:schemaRef ds:uri="http://www.w3.org/XML/1998/namespace"/>
    <ds:schemaRef ds:uri="http://purl.org/dc/terms/"/>
  </ds:schemaRefs>
</ds:datastoreItem>
</file>

<file path=customXml/itemProps2.xml><?xml version="1.0" encoding="utf-8"?>
<ds:datastoreItem xmlns:ds="http://schemas.openxmlformats.org/officeDocument/2006/customXml" ds:itemID="{847C09C5-9491-43B9-B908-579B7862D8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75c497-f9ee-4928-92bc-548289b37429"/>
    <ds:schemaRef ds:uri="0bfe741e-9eca-4f01-90f2-939183f19d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24CE955-2627-4335-8DF9-FA78025030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47234</TotalTime>
  <Words>2616</Words>
  <Application>Microsoft Macintosh PowerPoint</Application>
  <PresentationFormat>Custom</PresentationFormat>
  <Paragraphs>329</Paragraphs>
  <Slides>35</Slides>
  <Notes>25</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35</vt:i4>
      </vt:variant>
    </vt:vector>
  </HeadingPairs>
  <TitlesOfParts>
    <vt:vector size="50" baseType="lpstr">
      <vt:lpstr>Arimo</vt:lpstr>
      <vt:lpstr>Open Sans Light</vt:lpstr>
      <vt:lpstr>Open Sauce Bold</vt:lpstr>
      <vt:lpstr>Open Sans</vt:lpstr>
      <vt:lpstr>Calibri Light</vt:lpstr>
      <vt:lpstr>.Lucida Grande UI Regular</vt:lpstr>
      <vt:lpstr>Calibri</vt:lpstr>
      <vt:lpstr>Open Sauce Bold Italics</vt:lpstr>
      <vt:lpstr>Open Sauce SemiBold</vt:lpstr>
      <vt:lpstr>Arimo Bold</vt:lpstr>
      <vt:lpstr>Open Sauce</vt:lpstr>
      <vt:lpstr>Times New Roman</vt:lpstr>
      <vt:lpstr>Arial</vt:lpstr>
      <vt:lpstr>Office Theme</vt:lpstr>
      <vt:lpstr>1_Office Theme</vt:lpstr>
      <vt:lpstr>PowerPoint Presentation</vt:lpstr>
      <vt:lpstr>PowerPoint Presentation</vt:lpstr>
      <vt:lpstr>PowerPoint Presentation</vt:lpstr>
      <vt:lpstr>Manufactured and “Mobile” Housing Booms and Busts </vt:lpstr>
      <vt:lpstr>MH Landscape Mostly Built/Placed in the Past </vt:lpstr>
      <vt:lpstr>The Importance of the Manufactured &amp; Mobile Housing (MH) Supply in Arizona:  Key Challenges &amp; Remedies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Angela Romeo, VP Acquisitions</vt:lpstr>
      <vt:lpstr>PowerPoint Presentation</vt:lpstr>
      <vt:lpstr>“This is one of our nation’s largest sources of deeply affordable housing, and it’s deeply affordable without any federal subsidy.”   Esther Sullivan, Associate Professor of Sociology, University of Colorado Denver and author of Manufactured Insecurity: Mobile Home Parks and Americans’ Tenuous Right to Place </vt:lpstr>
      <vt:lpstr>Owning a home on rented land …………</vt:lpstr>
      <vt:lpstr>Resident Owned Communities  - 312 ROCs - 21 states - 22,000 homes preserved - Limited equity co-op model</vt:lpstr>
      <vt:lpstr>The Co-op corporation is the is the owner/operator, the borrower, holds title to the property</vt:lpstr>
      <vt:lpstr>PowerPoint Presentation</vt:lpstr>
      <vt:lpstr>PowerPoint Presentation</vt:lpstr>
      <vt:lpstr>“Manufactured housing is no longer about mobility . . . but about affordability.  These homes look pretty much like your typical ranch house but, depending on where you live, they might cost half the price.”   Financial Times, Feb. 7, 2020 “Why big investors are buying up American trailer parks”</vt:lpstr>
      <vt:lpstr>Implementing the Resident Owned Communities solution …</vt:lpstr>
      <vt:lpstr>PowerPoint Presentation</vt:lpstr>
      <vt:lpstr>Opportunity to Purchase Laws</vt:lpstr>
      <vt:lpstr>  Angela Romeo, VP Acquisitions aromeo@rocusa.org 603.545.1704  www.ROCUSA.org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 Property Supremacy and Vulnerability in Tucson's Manufactured Housing Communities</dc:title>
  <dc:creator>Sheree Bouchee</dc:creator>
  <cp:lastModifiedBy>Linda Jensen</cp:lastModifiedBy>
  <cp:revision>48</cp:revision>
  <cp:lastPrinted>2022-09-12T04:45:58Z</cp:lastPrinted>
  <dcterms:created xsi:type="dcterms:W3CDTF">2006-08-16T00:00:00Z</dcterms:created>
  <dcterms:modified xsi:type="dcterms:W3CDTF">2023-08-28T18:49:48Z</dcterms:modified>
  <dc:identifier>DAE9zfv7GAI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0x010100AE57C9C3CE48AB43807A2B2BBC021B68</vt:lpwstr>
  </property>
  <property fmtid="{D5CDD505-2E9C-101B-9397-08002B2CF9AE}" pid="3" name="MediaServiceImageTags">
    <vt:lpwstr/>
  </property>
</Properties>
</file>