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7"/>
  </p:notesMasterIdLst>
  <p:sldIdLst>
    <p:sldId id="256" r:id="rId5"/>
    <p:sldId id="266" r:id="rId6"/>
    <p:sldId id="259" r:id="rId7"/>
    <p:sldId id="270" r:id="rId8"/>
    <p:sldId id="260" r:id="rId9"/>
    <p:sldId id="265" r:id="rId10"/>
    <p:sldId id="262" r:id="rId11"/>
    <p:sldId id="267" r:id="rId12"/>
    <p:sldId id="268" r:id="rId13"/>
    <p:sldId id="261" r:id="rId14"/>
    <p:sldId id="271" r:id="rId15"/>
    <p:sldId id="272" r:id="rId16"/>
  </p:sldIdLst>
  <p:sldSz cx="18288000" cy="10287000"/>
  <p:notesSz cx="6858000" cy="9144000"/>
  <p:embeddedFontLst>
    <p:embeddedFont>
      <p:font typeface="Bitter Bold" panose="020B0604020202020204" charset="0"/>
      <p:regular r:id="rId18"/>
    </p:embeddedFont>
    <p:embeddedFont>
      <p:font typeface="Canva Sans 1" panose="020B0604020202020204" charset="0"/>
      <p:regular r:id="rId19"/>
    </p:embeddedFont>
    <p:embeddedFont>
      <p:font typeface="Canva Sans 1 Bold" panose="020B0604020202020204" charset="0"/>
      <p:regular r:id="rId20"/>
    </p:embeddedFont>
    <p:embeddedFont>
      <p:font typeface="Canva Sans 2" panose="020B0604020202020204" charset="0"/>
      <p:regular r:id="rId21"/>
    </p:embeddedFont>
    <p:embeddedFont>
      <p:font typeface="Canva Sans 2 Bold" panose="020B0604020202020204" charset="0"/>
      <p:regular r:id="rId22"/>
    </p:embeddedFont>
    <p:embeddedFont>
      <p:font typeface="Canva Sans 2 Bold Italics" panose="020B0604020202020204" charset="0"/>
      <p:regular r:id="rId23"/>
    </p:embeddedFont>
    <p:embeddedFont>
      <p:font typeface="Canva Sans 2 Italics" panose="020B0604020202020204" charset="0"/>
      <p:regular r:id="rId24"/>
    </p:embeddedFont>
    <p:embeddedFont>
      <p:font typeface="Codec Pro Extra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372D4F-FF08-464E-BE23-E1D699E8D049}" v="8" dt="2024-02-27T04:06:42.145"/>
    <p1510:client id="{555BCFF2-7753-380D-D356-0BEEBBFBFAB3}" v="11" dt="2024-02-26T19:24:47.643"/>
    <p1510:client id="{9D0C031E-53C7-92D9-EDD7-55B1B115C11F}" v="2" dt="2024-02-26T04:57:54.3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6" d="100"/>
          <a:sy n="46" d="100"/>
        </p:scale>
        <p:origin x="312" y="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xanna Pitones" userId="fff1ae35-8214-492e-9899-70c8209c6686" providerId="ADAL" clId="{4C372D4F-FF08-464E-BE23-E1D699E8D049}"/>
    <pc:docChg chg="undo custSel addSld delSld modSld sldOrd">
      <pc:chgData name="Roxanna Pitones" userId="fff1ae35-8214-492e-9899-70c8209c6686" providerId="ADAL" clId="{4C372D4F-FF08-464E-BE23-E1D699E8D049}" dt="2024-02-27T04:08:24.716" v="132" actId="167"/>
      <pc:docMkLst>
        <pc:docMk/>
      </pc:docMkLst>
      <pc:sldChg chg="delSp modSp del mod">
        <pc:chgData name="Roxanna Pitones" userId="fff1ae35-8214-492e-9899-70c8209c6686" providerId="ADAL" clId="{4C372D4F-FF08-464E-BE23-E1D699E8D049}" dt="2024-02-26T04:48:55.857" v="3" actId="2696"/>
        <pc:sldMkLst>
          <pc:docMk/>
          <pc:sldMk cId="0" sldId="257"/>
        </pc:sldMkLst>
        <pc:spChg chg="mod">
          <ac:chgData name="Roxanna Pitones" userId="fff1ae35-8214-492e-9899-70c8209c6686" providerId="ADAL" clId="{4C372D4F-FF08-464E-BE23-E1D699E8D049}" dt="2024-02-25T22:32:32.358" v="1" actId="1076"/>
          <ac:spMkLst>
            <pc:docMk/>
            <pc:sldMk cId="0" sldId="257"/>
            <ac:spMk id="26" creationId="{00000000-0000-0000-0000-000000000000}"/>
          </ac:spMkLst>
        </pc:spChg>
        <pc:spChg chg="del">
          <ac:chgData name="Roxanna Pitones" userId="fff1ae35-8214-492e-9899-70c8209c6686" providerId="ADAL" clId="{4C372D4F-FF08-464E-BE23-E1D699E8D049}" dt="2024-02-25T22:32:29.023" v="0" actId="478"/>
          <ac:spMkLst>
            <pc:docMk/>
            <pc:sldMk cId="0" sldId="257"/>
            <ac:spMk id="29" creationId="{00000000-0000-0000-0000-000000000000}"/>
          </ac:spMkLst>
        </pc:spChg>
      </pc:sldChg>
      <pc:sldChg chg="del">
        <pc:chgData name="Roxanna Pitones" userId="fff1ae35-8214-492e-9899-70c8209c6686" providerId="ADAL" clId="{4C372D4F-FF08-464E-BE23-E1D699E8D049}" dt="2024-02-26T04:49:04.105" v="4" actId="2696"/>
        <pc:sldMkLst>
          <pc:docMk/>
          <pc:sldMk cId="0" sldId="258"/>
        </pc:sldMkLst>
      </pc:sldChg>
      <pc:sldChg chg="modSp add del mod setBg">
        <pc:chgData name="Roxanna Pitones" userId="fff1ae35-8214-492e-9899-70c8209c6686" providerId="ADAL" clId="{4C372D4F-FF08-464E-BE23-E1D699E8D049}" dt="2024-02-26T04:52:15.722" v="18" actId="1076"/>
        <pc:sldMkLst>
          <pc:docMk/>
          <pc:sldMk cId="0" sldId="261"/>
        </pc:sldMkLst>
        <pc:spChg chg="mod">
          <ac:chgData name="Roxanna Pitones" userId="fff1ae35-8214-492e-9899-70c8209c6686" providerId="ADAL" clId="{4C372D4F-FF08-464E-BE23-E1D699E8D049}" dt="2024-02-26T04:50:33.242" v="13" actId="1076"/>
          <ac:spMkLst>
            <pc:docMk/>
            <pc:sldMk cId="0" sldId="261"/>
            <ac:spMk id="8" creationId="{00000000-0000-0000-0000-000000000000}"/>
          </ac:spMkLst>
        </pc:spChg>
        <pc:spChg chg="mod">
          <ac:chgData name="Roxanna Pitones" userId="fff1ae35-8214-492e-9899-70c8209c6686" providerId="ADAL" clId="{4C372D4F-FF08-464E-BE23-E1D699E8D049}" dt="2024-02-26T04:52:15.722" v="18" actId="1076"/>
          <ac:spMkLst>
            <pc:docMk/>
            <pc:sldMk cId="0" sldId="261"/>
            <ac:spMk id="13" creationId="{00000000-0000-0000-0000-000000000000}"/>
          </ac:spMkLst>
        </pc:spChg>
      </pc:sldChg>
      <pc:sldChg chg="modSp mod">
        <pc:chgData name="Roxanna Pitones" userId="fff1ae35-8214-492e-9899-70c8209c6686" providerId="ADAL" clId="{4C372D4F-FF08-464E-BE23-E1D699E8D049}" dt="2024-02-26T04:52:42.632" v="20" actId="404"/>
        <pc:sldMkLst>
          <pc:docMk/>
          <pc:sldMk cId="0" sldId="262"/>
        </pc:sldMkLst>
        <pc:spChg chg="mod">
          <ac:chgData name="Roxanna Pitones" userId="fff1ae35-8214-492e-9899-70c8209c6686" providerId="ADAL" clId="{4C372D4F-FF08-464E-BE23-E1D699E8D049}" dt="2024-02-26T04:52:42.632" v="20" actId="404"/>
          <ac:spMkLst>
            <pc:docMk/>
            <pc:sldMk cId="0" sldId="262"/>
            <ac:spMk id="6" creationId="{00000000-0000-0000-0000-000000000000}"/>
          </ac:spMkLst>
        </pc:spChg>
      </pc:sldChg>
      <pc:sldChg chg="del">
        <pc:chgData name="Roxanna Pitones" userId="fff1ae35-8214-492e-9899-70c8209c6686" providerId="ADAL" clId="{4C372D4F-FF08-464E-BE23-E1D699E8D049}" dt="2024-02-26T04:49:45.300" v="7" actId="2696"/>
        <pc:sldMkLst>
          <pc:docMk/>
          <pc:sldMk cId="0" sldId="263"/>
        </pc:sldMkLst>
      </pc:sldChg>
      <pc:sldChg chg="del">
        <pc:chgData name="Roxanna Pitones" userId="fff1ae35-8214-492e-9899-70c8209c6686" providerId="ADAL" clId="{4C372D4F-FF08-464E-BE23-E1D699E8D049}" dt="2024-02-26T04:50:13.300" v="11" actId="2696"/>
        <pc:sldMkLst>
          <pc:docMk/>
          <pc:sldMk cId="0" sldId="264"/>
        </pc:sldMkLst>
      </pc:sldChg>
      <pc:sldChg chg="add setBg">
        <pc:chgData name="Roxanna Pitones" userId="fff1ae35-8214-492e-9899-70c8209c6686" providerId="ADAL" clId="{4C372D4F-FF08-464E-BE23-E1D699E8D049}" dt="2024-02-26T04:48:51.030" v="2"/>
        <pc:sldMkLst>
          <pc:docMk/>
          <pc:sldMk cId="0" sldId="266"/>
        </pc:sldMkLst>
      </pc:sldChg>
      <pc:sldChg chg="delSp modSp add mod">
        <pc:chgData name="Roxanna Pitones" userId="fff1ae35-8214-492e-9899-70c8209c6686" providerId="ADAL" clId="{4C372D4F-FF08-464E-BE23-E1D699E8D049}" dt="2024-02-27T03:38:31.483" v="100" actId="1076"/>
        <pc:sldMkLst>
          <pc:docMk/>
          <pc:sldMk cId="0" sldId="267"/>
        </pc:sldMkLst>
        <pc:spChg chg="mod">
          <ac:chgData name="Roxanna Pitones" userId="fff1ae35-8214-492e-9899-70c8209c6686" providerId="ADAL" clId="{4C372D4F-FF08-464E-BE23-E1D699E8D049}" dt="2024-02-27T03:38:18.411" v="97" actId="1076"/>
          <ac:spMkLst>
            <pc:docMk/>
            <pc:sldMk cId="0" sldId="267"/>
            <ac:spMk id="8" creationId="{00000000-0000-0000-0000-000000000000}"/>
          </ac:spMkLst>
        </pc:spChg>
        <pc:spChg chg="mod">
          <ac:chgData name="Roxanna Pitones" userId="fff1ae35-8214-492e-9899-70c8209c6686" providerId="ADAL" clId="{4C372D4F-FF08-464E-BE23-E1D699E8D049}" dt="2024-02-27T03:38:08.553" v="95" actId="1076"/>
          <ac:spMkLst>
            <pc:docMk/>
            <pc:sldMk cId="0" sldId="267"/>
            <ac:spMk id="9" creationId="{00000000-0000-0000-0000-000000000000}"/>
          </ac:spMkLst>
        </pc:spChg>
        <pc:spChg chg="mod">
          <ac:chgData name="Roxanna Pitones" userId="fff1ae35-8214-492e-9899-70c8209c6686" providerId="ADAL" clId="{4C372D4F-FF08-464E-BE23-E1D699E8D049}" dt="2024-02-27T03:38:11.789" v="96" actId="1076"/>
          <ac:spMkLst>
            <pc:docMk/>
            <pc:sldMk cId="0" sldId="267"/>
            <ac:spMk id="10" creationId="{00000000-0000-0000-0000-000000000000}"/>
          </ac:spMkLst>
        </pc:spChg>
        <pc:spChg chg="del">
          <ac:chgData name="Roxanna Pitones" userId="fff1ae35-8214-492e-9899-70c8209c6686" providerId="ADAL" clId="{4C372D4F-FF08-464E-BE23-E1D699E8D049}" dt="2024-02-27T03:38:02.743" v="94" actId="478"/>
          <ac:spMkLst>
            <pc:docMk/>
            <pc:sldMk cId="0" sldId="267"/>
            <ac:spMk id="11" creationId="{00000000-0000-0000-0000-000000000000}"/>
          </ac:spMkLst>
        </pc:spChg>
        <pc:spChg chg="mod">
          <ac:chgData name="Roxanna Pitones" userId="fff1ae35-8214-492e-9899-70c8209c6686" providerId="ADAL" clId="{4C372D4F-FF08-464E-BE23-E1D699E8D049}" dt="2024-02-27T03:38:23.313" v="98" actId="1076"/>
          <ac:spMkLst>
            <pc:docMk/>
            <pc:sldMk cId="0" sldId="267"/>
            <ac:spMk id="12" creationId="{00000000-0000-0000-0000-000000000000}"/>
          </ac:spMkLst>
        </pc:spChg>
        <pc:spChg chg="mod">
          <ac:chgData name="Roxanna Pitones" userId="fff1ae35-8214-492e-9899-70c8209c6686" providerId="ADAL" clId="{4C372D4F-FF08-464E-BE23-E1D699E8D049}" dt="2024-02-27T03:38:26.711" v="99" actId="1076"/>
          <ac:spMkLst>
            <pc:docMk/>
            <pc:sldMk cId="0" sldId="267"/>
            <ac:spMk id="29" creationId="{00000000-0000-0000-0000-000000000000}"/>
          </ac:spMkLst>
        </pc:spChg>
        <pc:spChg chg="mod">
          <ac:chgData name="Roxanna Pitones" userId="fff1ae35-8214-492e-9899-70c8209c6686" providerId="ADAL" clId="{4C372D4F-FF08-464E-BE23-E1D699E8D049}" dt="2024-02-27T03:38:31.483" v="100" actId="1076"/>
          <ac:spMkLst>
            <pc:docMk/>
            <pc:sldMk cId="0" sldId="267"/>
            <ac:spMk id="30" creationId="{00000000-0000-0000-0000-000000000000}"/>
          </ac:spMkLst>
        </pc:spChg>
      </pc:sldChg>
      <pc:sldChg chg="modSp add mod setBg">
        <pc:chgData name="Roxanna Pitones" userId="fff1ae35-8214-492e-9899-70c8209c6686" providerId="ADAL" clId="{4C372D4F-FF08-464E-BE23-E1D699E8D049}" dt="2024-02-26T04:50:05.591" v="10" actId="1076"/>
        <pc:sldMkLst>
          <pc:docMk/>
          <pc:sldMk cId="0" sldId="268"/>
        </pc:sldMkLst>
        <pc:spChg chg="mod">
          <ac:chgData name="Roxanna Pitones" userId="fff1ae35-8214-492e-9899-70c8209c6686" providerId="ADAL" clId="{4C372D4F-FF08-464E-BE23-E1D699E8D049}" dt="2024-02-26T04:50:05.591" v="10" actId="1076"/>
          <ac:spMkLst>
            <pc:docMk/>
            <pc:sldMk cId="0" sldId="268"/>
            <ac:spMk id="22" creationId="{00000000-0000-0000-0000-000000000000}"/>
          </ac:spMkLst>
        </pc:spChg>
      </pc:sldChg>
      <pc:sldChg chg="addSp delSp add del mod setBg">
        <pc:chgData name="Roxanna Pitones" userId="fff1ae35-8214-492e-9899-70c8209c6686" providerId="ADAL" clId="{4C372D4F-FF08-464E-BE23-E1D699E8D049}" dt="2024-02-27T04:00:15.913" v="113" actId="2696"/>
        <pc:sldMkLst>
          <pc:docMk/>
          <pc:sldMk cId="0" sldId="269"/>
        </pc:sldMkLst>
        <pc:picChg chg="add del">
          <ac:chgData name="Roxanna Pitones" userId="fff1ae35-8214-492e-9899-70c8209c6686" providerId="ADAL" clId="{4C372D4F-FF08-464E-BE23-E1D699E8D049}" dt="2024-02-27T03:59:19.975" v="102" actId="478"/>
          <ac:picMkLst>
            <pc:docMk/>
            <pc:sldMk cId="0" sldId="269"/>
            <ac:picMk id="21" creationId="{781B929A-4C48-DABE-9628-CC57CD75D482}"/>
          </ac:picMkLst>
        </pc:picChg>
      </pc:sldChg>
      <pc:sldChg chg="addSp delSp modSp add mod ord">
        <pc:chgData name="Roxanna Pitones" userId="fff1ae35-8214-492e-9899-70c8209c6686" providerId="ADAL" clId="{4C372D4F-FF08-464E-BE23-E1D699E8D049}" dt="2024-02-27T04:08:24.716" v="132" actId="167"/>
        <pc:sldMkLst>
          <pc:docMk/>
          <pc:sldMk cId="1476688326" sldId="270"/>
        </pc:sldMkLst>
        <pc:spChg chg="mod">
          <ac:chgData name="Roxanna Pitones" userId="fff1ae35-8214-492e-9899-70c8209c6686" providerId="ADAL" clId="{4C372D4F-FF08-464E-BE23-E1D699E8D049}" dt="2024-02-27T04:07:16.284" v="125" actId="1076"/>
          <ac:spMkLst>
            <pc:docMk/>
            <pc:sldMk cId="1476688326" sldId="270"/>
            <ac:spMk id="3" creationId="{36701B96-68C1-0A1B-7786-0F1551A12852}"/>
          </ac:spMkLst>
        </pc:spChg>
        <pc:spChg chg="add del mod">
          <ac:chgData name="Roxanna Pitones" userId="fff1ae35-8214-492e-9899-70c8209c6686" providerId="ADAL" clId="{4C372D4F-FF08-464E-BE23-E1D699E8D049}" dt="2024-02-27T03:33:29.090" v="86" actId="478"/>
          <ac:spMkLst>
            <pc:docMk/>
            <pc:sldMk cId="1476688326" sldId="270"/>
            <ac:spMk id="5" creationId="{DF1545F3-BC9B-A94F-21A8-124314BEE635}"/>
          </ac:spMkLst>
        </pc:spChg>
        <pc:spChg chg="mod">
          <ac:chgData name="Roxanna Pitones" userId="fff1ae35-8214-492e-9899-70c8209c6686" providerId="ADAL" clId="{4C372D4F-FF08-464E-BE23-E1D699E8D049}" dt="2024-02-27T03:59:43.072" v="110" actId="1076"/>
          <ac:spMkLst>
            <pc:docMk/>
            <pc:sldMk cId="1476688326" sldId="270"/>
            <ac:spMk id="6" creationId="{E27210BE-FE58-6195-9D71-540955221CB8}"/>
          </ac:spMkLst>
        </pc:spChg>
        <pc:spChg chg="add del">
          <ac:chgData name="Roxanna Pitones" userId="fff1ae35-8214-492e-9899-70c8209c6686" providerId="ADAL" clId="{4C372D4F-FF08-464E-BE23-E1D699E8D049}" dt="2024-02-27T03:30:23.515" v="24" actId="478"/>
          <ac:spMkLst>
            <pc:docMk/>
            <pc:sldMk cId="1476688326" sldId="270"/>
            <ac:spMk id="7" creationId="{B7603413-F9AE-7402-569A-0344AD4C53B6}"/>
          </ac:spMkLst>
        </pc:spChg>
        <pc:spChg chg="mod">
          <ac:chgData name="Roxanna Pitones" userId="fff1ae35-8214-492e-9899-70c8209c6686" providerId="ADAL" clId="{4C372D4F-FF08-464E-BE23-E1D699E8D049}" dt="2024-02-27T03:30:34.849" v="28" actId="20577"/>
          <ac:spMkLst>
            <pc:docMk/>
            <pc:sldMk cId="1476688326" sldId="270"/>
            <ac:spMk id="8" creationId="{62C1B6B7-521A-4BDA-0286-79FAEB41A6D5}"/>
          </ac:spMkLst>
        </pc:spChg>
        <pc:spChg chg="add del">
          <ac:chgData name="Roxanna Pitones" userId="fff1ae35-8214-492e-9899-70c8209c6686" providerId="ADAL" clId="{4C372D4F-FF08-464E-BE23-E1D699E8D049}" dt="2024-02-27T03:31:20.930" v="69" actId="22"/>
          <ac:spMkLst>
            <pc:docMk/>
            <pc:sldMk cId="1476688326" sldId="270"/>
            <ac:spMk id="11" creationId="{6B253F51-4F53-A5A8-D9F5-764F242EB6E6}"/>
          </ac:spMkLst>
        </pc:spChg>
        <pc:spChg chg="add del">
          <ac:chgData name="Roxanna Pitones" userId="fff1ae35-8214-492e-9899-70c8209c6686" providerId="ADAL" clId="{4C372D4F-FF08-464E-BE23-E1D699E8D049}" dt="2024-02-27T03:31:24.596" v="71" actId="22"/>
          <ac:spMkLst>
            <pc:docMk/>
            <pc:sldMk cId="1476688326" sldId="270"/>
            <ac:spMk id="13" creationId="{AFDCCEC5-68EB-E63D-FE4E-7014909298DB}"/>
          </ac:spMkLst>
        </pc:spChg>
        <pc:spChg chg="add del">
          <ac:chgData name="Roxanna Pitones" userId="fff1ae35-8214-492e-9899-70c8209c6686" providerId="ADAL" clId="{4C372D4F-FF08-464E-BE23-E1D699E8D049}" dt="2024-02-27T03:31:25.857" v="73" actId="478"/>
          <ac:spMkLst>
            <pc:docMk/>
            <pc:sldMk cId="1476688326" sldId="270"/>
            <ac:spMk id="15" creationId="{52166512-88D4-199E-A563-D3B78138ED71}"/>
          </ac:spMkLst>
        </pc:spChg>
        <pc:spChg chg="add del">
          <ac:chgData name="Roxanna Pitones" userId="fff1ae35-8214-492e-9899-70c8209c6686" providerId="ADAL" clId="{4C372D4F-FF08-464E-BE23-E1D699E8D049}" dt="2024-02-27T03:31:46.965" v="75" actId="22"/>
          <ac:spMkLst>
            <pc:docMk/>
            <pc:sldMk cId="1476688326" sldId="270"/>
            <ac:spMk id="17" creationId="{F04D4982-6C49-A707-F58B-BDD94C4CB4A3}"/>
          </ac:spMkLst>
        </pc:spChg>
        <pc:spChg chg="add del">
          <ac:chgData name="Roxanna Pitones" userId="fff1ae35-8214-492e-9899-70c8209c6686" providerId="ADAL" clId="{4C372D4F-FF08-464E-BE23-E1D699E8D049}" dt="2024-02-27T03:31:48.310" v="77" actId="478"/>
          <ac:spMkLst>
            <pc:docMk/>
            <pc:sldMk cId="1476688326" sldId="270"/>
            <ac:spMk id="19" creationId="{9930CC25-6279-58E6-DA1C-78B39F965705}"/>
          </ac:spMkLst>
        </pc:spChg>
        <pc:picChg chg="del">
          <ac:chgData name="Roxanna Pitones" userId="fff1ae35-8214-492e-9899-70c8209c6686" providerId="ADAL" clId="{4C372D4F-FF08-464E-BE23-E1D699E8D049}" dt="2024-02-27T03:30:25.074" v="25" actId="478"/>
          <ac:picMkLst>
            <pc:docMk/>
            <pc:sldMk cId="1476688326" sldId="270"/>
            <ac:picMk id="9" creationId="{29E9AB6A-49FE-D53A-92FF-11CB908BC4BB}"/>
          </ac:picMkLst>
        </pc:picChg>
        <pc:picChg chg="add del mod">
          <ac:chgData name="Roxanna Pitones" userId="fff1ae35-8214-492e-9899-70c8209c6686" providerId="ADAL" clId="{4C372D4F-FF08-464E-BE23-E1D699E8D049}" dt="2024-02-27T03:59:29.671" v="104" actId="478"/>
          <ac:picMkLst>
            <pc:docMk/>
            <pc:sldMk cId="1476688326" sldId="270"/>
            <ac:picMk id="21" creationId="{9B674372-BC12-AF6E-3F4E-5F73E6306482}"/>
          </ac:picMkLst>
        </pc:picChg>
        <pc:picChg chg="add del mod ord">
          <ac:chgData name="Roxanna Pitones" userId="fff1ae35-8214-492e-9899-70c8209c6686" providerId="ADAL" clId="{4C372D4F-FF08-464E-BE23-E1D699E8D049}" dt="2024-02-27T04:08:11.418" v="127" actId="478"/>
          <ac:picMkLst>
            <pc:docMk/>
            <pc:sldMk cId="1476688326" sldId="270"/>
            <ac:picMk id="23" creationId="{6DF2A984-DCEA-F890-EF8C-57A594B0DE2F}"/>
          </ac:picMkLst>
        </pc:picChg>
        <pc:picChg chg="add mod ord">
          <ac:chgData name="Roxanna Pitones" userId="fff1ae35-8214-492e-9899-70c8209c6686" providerId="ADAL" clId="{4C372D4F-FF08-464E-BE23-E1D699E8D049}" dt="2024-02-27T04:08:24.716" v="132" actId="167"/>
          <ac:picMkLst>
            <pc:docMk/>
            <pc:sldMk cId="1476688326" sldId="270"/>
            <ac:picMk id="25" creationId="{7429EC45-B486-A0B6-CA25-7F16FDBB092E}"/>
          </ac:picMkLst>
        </pc:picChg>
      </pc:sldChg>
      <pc:sldChg chg="modSp add mod setBg">
        <pc:chgData name="Roxanna Pitones" userId="fff1ae35-8214-492e-9899-70c8209c6686" providerId="ADAL" clId="{4C372D4F-FF08-464E-BE23-E1D699E8D049}" dt="2024-02-27T04:00:41.904" v="122" actId="404"/>
        <pc:sldMkLst>
          <pc:docMk/>
          <pc:sldMk cId="0" sldId="271"/>
        </pc:sldMkLst>
        <pc:spChg chg="mod">
          <ac:chgData name="Roxanna Pitones" userId="fff1ae35-8214-492e-9899-70c8209c6686" providerId="ADAL" clId="{4C372D4F-FF08-464E-BE23-E1D699E8D049}" dt="2024-02-27T04:00:36.639" v="121" actId="403"/>
          <ac:spMkLst>
            <pc:docMk/>
            <pc:sldMk cId="0" sldId="271"/>
            <ac:spMk id="13" creationId="{00000000-0000-0000-0000-000000000000}"/>
          </ac:spMkLst>
        </pc:spChg>
        <pc:spChg chg="mod">
          <ac:chgData name="Roxanna Pitones" userId="fff1ae35-8214-492e-9899-70c8209c6686" providerId="ADAL" clId="{4C372D4F-FF08-464E-BE23-E1D699E8D049}" dt="2024-02-27T04:00:25.342" v="118" actId="403"/>
          <ac:spMkLst>
            <pc:docMk/>
            <pc:sldMk cId="0" sldId="271"/>
            <ac:spMk id="14" creationId="{00000000-0000-0000-0000-000000000000}"/>
          </ac:spMkLst>
        </pc:spChg>
        <pc:spChg chg="mod">
          <ac:chgData name="Roxanna Pitones" userId="fff1ae35-8214-492e-9899-70c8209c6686" providerId="ADAL" clId="{4C372D4F-FF08-464E-BE23-E1D699E8D049}" dt="2024-02-27T04:00:41.904" v="122" actId="404"/>
          <ac:spMkLst>
            <pc:docMk/>
            <pc:sldMk cId="0" sldId="271"/>
            <ac:spMk id="17" creationId="{00000000-0000-0000-0000-000000000000}"/>
          </ac:spMkLst>
        </pc:spChg>
      </pc:sldChg>
      <pc:sldChg chg="add">
        <pc:chgData name="Roxanna Pitones" userId="fff1ae35-8214-492e-9899-70c8209c6686" providerId="ADAL" clId="{4C372D4F-FF08-464E-BE23-E1D699E8D049}" dt="2024-02-27T04:06:42.137" v="123"/>
        <pc:sldMkLst>
          <pc:docMk/>
          <pc:sldMk cId="0" sldId="272"/>
        </pc:sldMkLst>
      </pc:sldChg>
    </pc:docChg>
  </pc:docChgLst>
  <pc:docChgLst>
    <pc:chgData name="Roxanna Pitones" userId="S::roxanna@triadvocates.com::fff1ae35-8214-492e-9899-70c8209c6686" providerId="AD" clId="Web-{555BCFF2-7753-380D-D356-0BEEBBFBFAB3}"/>
    <pc:docChg chg="modSld">
      <pc:chgData name="Roxanna Pitones" userId="S::roxanna@triadvocates.com::fff1ae35-8214-492e-9899-70c8209c6686" providerId="AD" clId="Web-{555BCFF2-7753-380D-D356-0BEEBBFBFAB3}" dt="2024-02-26T19:24:47.643" v="5" actId="20577"/>
      <pc:docMkLst>
        <pc:docMk/>
      </pc:docMkLst>
      <pc:sldChg chg="modSp">
        <pc:chgData name="Roxanna Pitones" userId="S::roxanna@triadvocates.com::fff1ae35-8214-492e-9899-70c8209c6686" providerId="AD" clId="Web-{555BCFF2-7753-380D-D356-0BEEBBFBFAB3}" dt="2024-02-26T19:24:47.643" v="5" actId="20577"/>
        <pc:sldMkLst>
          <pc:docMk/>
          <pc:sldMk cId="0" sldId="269"/>
        </pc:sldMkLst>
        <pc:spChg chg="mod">
          <ac:chgData name="Roxanna Pitones" userId="S::roxanna@triadvocates.com::fff1ae35-8214-492e-9899-70c8209c6686" providerId="AD" clId="Web-{555BCFF2-7753-380D-D356-0BEEBBFBFAB3}" dt="2024-02-26T19:24:37.830" v="0" actId="20577"/>
          <ac:spMkLst>
            <pc:docMk/>
            <pc:sldMk cId="0" sldId="269"/>
            <ac:spMk id="12" creationId="{00000000-0000-0000-0000-000000000000}"/>
          </ac:spMkLst>
        </pc:spChg>
        <pc:spChg chg="mod">
          <ac:chgData name="Roxanna Pitones" userId="S::roxanna@triadvocates.com::fff1ae35-8214-492e-9899-70c8209c6686" providerId="AD" clId="Web-{555BCFF2-7753-380D-D356-0BEEBBFBFAB3}" dt="2024-02-26T19:24:47.518" v="2" actId="20577"/>
          <ac:spMkLst>
            <pc:docMk/>
            <pc:sldMk cId="0" sldId="269"/>
            <ac:spMk id="16" creationId="{00000000-0000-0000-0000-000000000000}"/>
          </ac:spMkLst>
        </pc:spChg>
        <pc:spChg chg="mod">
          <ac:chgData name="Roxanna Pitones" userId="S::roxanna@triadvocates.com::fff1ae35-8214-492e-9899-70c8209c6686" providerId="AD" clId="Web-{555BCFF2-7753-380D-D356-0BEEBBFBFAB3}" dt="2024-02-26T19:24:47.643" v="5" actId="20577"/>
          <ac:spMkLst>
            <pc:docMk/>
            <pc:sldMk cId="0" sldId="269"/>
            <ac:spMk id="19" creationId="{00000000-0000-0000-0000-000000000000}"/>
          </ac:spMkLst>
        </pc:spChg>
      </pc:sldChg>
    </pc:docChg>
  </pc:docChgLst>
  <pc:docChgLst>
    <pc:chgData name="Roxanna Pitones" userId="S::roxanna@triadvocates.com::fff1ae35-8214-492e-9899-70c8209c6686" providerId="AD" clId="Web-{9D0C031E-53C7-92D9-EDD7-55B1B115C11F}"/>
    <pc:docChg chg="modSld">
      <pc:chgData name="Roxanna Pitones" userId="S::roxanna@triadvocates.com::fff1ae35-8214-492e-9899-70c8209c6686" providerId="AD" clId="Web-{9D0C031E-53C7-92D9-EDD7-55B1B115C11F}" dt="2024-02-26T04:57:54.305" v="1"/>
      <pc:docMkLst>
        <pc:docMk/>
      </pc:docMkLst>
      <pc:sldChg chg="delSp">
        <pc:chgData name="Roxanna Pitones" userId="S::roxanna@triadvocates.com::fff1ae35-8214-492e-9899-70c8209c6686" providerId="AD" clId="Web-{9D0C031E-53C7-92D9-EDD7-55B1B115C11F}" dt="2024-02-26T04:57:44.070" v="0"/>
        <pc:sldMkLst>
          <pc:docMk/>
          <pc:sldMk cId="0" sldId="262"/>
        </pc:sldMkLst>
        <pc:spChg chg="del">
          <ac:chgData name="Roxanna Pitones" userId="S::roxanna@triadvocates.com::fff1ae35-8214-492e-9899-70c8209c6686" providerId="AD" clId="Web-{9D0C031E-53C7-92D9-EDD7-55B1B115C11F}" dt="2024-02-26T04:57:44.070" v="0"/>
          <ac:spMkLst>
            <pc:docMk/>
            <pc:sldMk cId="0" sldId="262"/>
            <ac:spMk id="7" creationId="{00000000-0000-0000-0000-000000000000}"/>
          </ac:spMkLst>
        </pc:spChg>
      </pc:sldChg>
      <pc:sldChg chg="delSp">
        <pc:chgData name="Roxanna Pitones" userId="S::roxanna@triadvocates.com::fff1ae35-8214-492e-9899-70c8209c6686" providerId="AD" clId="Web-{9D0C031E-53C7-92D9-EDD7-55B1B115C11F}" dt="2024-02-26T04:57:54.305" v="1"/>
        <pc:sldMkLst>
          <pc:docMk/>
          <pc:sldMk cId="0" sldId="268"/>
        </pc:sldMkLst>
        <pc:spChg chg="del">
          <ac:chgData name="Roxanna Pitones" userId="S::roxanna@triadvocates.com::fff1ae35-8214-492e-9899-70c8209c6686" providerId="AD" clId="Web-{9D0C031E-53C7-92D9-EDD7-55B1B115C11F}" dt="2024-02-26T04:57:54.305" v="1"/>
          <ac:spMkLst>
            <pc:docMk/>
            <pc:sldMk cId="0" sldId="268"/>
            <ac:spMk id="19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C1845A-2149-4A3B-AA79-FF2D77BEA90C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D0351B-0CA8-447E-B78E-3443C6A32226}">
      <dgm:prSet phldrT="[Text]"/>
      <dgm:spPr/>
      <dgm:t>
        <a:bodyPr/>
        <a:lstStyle/>
        <a:p>
          <a:r>
            <a:rPr lang="en-US"/>
            <a:t>$ 1,000,000      State LIHTC Award</a:t>
          </a:r>
        </a:p>
      </dgm:t>
    </dgm:pt>
    <dgm:pt modelId="{8357980C-9C9A-4C44-B532-63F9257EAEBD}" type="parTrans" cxnId="{CC54484B-D6D5-4690-BACA-C1F841C60031}">
      <dgm:prSet/>
      <dgm:spPr/>
      <dgm:t>
        <a:bodyPr/>
        <a:lstStyle/>
        <a:p>
          <a:endParaRPr lang="en-US"/>
        </a:p>
      </dgm:t>
    </dgm:pt>
    <dgm:pt modelId="{B4189AE3-795F-4B8A-8FC7-0B0EBF8BDFB6}" type="sibTrans" cxnId="{CC54484B-D6D5-4690-BACA-C1F841C60031}">
      <dgm:prSet/>
      <dgm:spPr/>
      <dgm:t>
        <a:bodyPr/>
        <a:lstStyle/>
        <a:p>
          <a:endParaRPr lang="en-US"/>
        </a:p>
      </dgm:t>
    </dgm:pt>
    <dgm:pt modelId="{920E768A-6D4C-4780-8A98-19E7FDA84F8F}">
      <dgm:prSet phldrT="[Text]"/>
      <dgm:spPr/>
      <dgm:t>
        <a:bodyPr/>
        <a:lstStyle/>
        <a:p>
          <a:r>
            <a:rPr lang="en-US"/>
            <a:t>$7,400,000  Development Equity</a:t>
          </a:r>
        </a:p>
      </dgm:t>
    </dgm:pt>
    <dgm:pt modelId="{CDD7E100-26C4-496F-BFBE-2D2E030A0943}" type="parTrans" cxnId="{41320F91-6200-41F5-AD49-CE328231EBF6}">
      <dgm:prSet/>
      <dgm:spPr/>
      <dgm:t>
        <a:bodyPr/>
        <a:lstStyle/>
        <a:p>
          <a:endParaRPr lang="en-US"/>
        </a:p>
      </dgm:t>
    </dgm:pt>
    <dgm:pt modelId="{AE9EC7DE-D63C-46FE-BE5C-1833601AF344}" type="sibTrans" cxnId="{41320F91-6200-41F5-AD49-CE328231EBF6}">
      <dgm:prSet/>
      <dgm:spPr/>
      <dgm:t>
        <a:bodyPr/>
        <a:lstStyle/>
        <a:p>
          <a:endParaRPr lang="en-US"/>
        </a:p>
      </dgm:t>
    </dgm:pt>
    <dgm:pt modelId="{84F87B02-69EA-47CD-B8E3-C15F671D4E9D}" type="pres">
      <dgm:prSet presAssocID="{B4C1845A-2149-4A3B-AA79-FF2D77BEA90C}" presName="compositeShape" presStyleCnt="0">
        <dgm:presLayoutVars>
          <dgm:chMax val="2"/>
          <dgm:dir/>
          <dgm:resizeHandles val="exact"/>
        </dgm:presLayoutVars>
      </dgm:prSet>
      <dgm:spPr/>
    </dgm:pt>
    <dgm:pt modelId="{DBFA5B69-1CF2-4D1E-AF84-092BCDD38720}" type="pres">
      <dgm:prSet presAssocID="{B4C1845A-2149-4A3B-AA79-FF2D77BEA90C}" presName="ribbon" presStyleLbl="node1" presStyleIdx="0" presStyleCnt="1"/>
      <dgm:spPr/>
    </dgm:pt>
    <dgm:pt modelId="{3117F8B9-C577-470B-B58A-917088C32AE3}" type="pres">
      <dgm:prSet presAssocID="{B4C1845A-2149-4A3B-AA79-FF2D77BEA90C}" presName="leftArrowText" presStyleLbl="node1" presStyleIdx="0" presStyleCnt="1" custScaleX="123485" custLinFactNeighborX="-10706" custLinFactNeighborY="-5613">
        <dgm:presLayoutVars>
          <dgm:chMax val="0"/>
          <dgm:bulletEnabled val="1"/>
        </dgm:presLayoutVars>
      </dgm:prSet>
      <dgm:spPr/>
    </dgm:pt>
    <dgm:pt modelId="{0A1E1A23-6C40-4800-8469-B4F09FE31FD4}" type="pres">
      <dgm:prSet presAssocID="{B4C1845A-2149-4A3B-AA79-FF2D77BEA90C}" presName="rightArrowText" presStyleLbl="node1" presStyleIdx="0" presStyleCnt="1" custScaleX="137179">
        <dgm:presLayoutVars>
          <dgm:chMax val="0"/>
          <dgm:bulletEnabled val="1"/>
        </dgm:presLayoutVars>
      </dgm:prSet>
      <dgm:spPr/>
    </dgm:pt>
  </dgm:ptLst>
  <dgm:cxnLst>
    <dgm:cxn modelId="{9B97CA3B-DBD9-41F5-AF10-DFB0DC9CDC6B}" type="presOf" srcId="{9DD0351B-0CA8-447E-B78E-3443C6A32226}" destId="{3117F8B9-C577-470B-B58A-917088C32AE3}" srcOrd="0" destOrd="0" presId="urn:microsoft.com/office/officeart/2005/8/layout/arrow6"/>
    <dgm:cxn modelId="{117A573D-3D83-4964-993E-1DF9B16E78BB}" type="presOf" srcId="{920E768A-6D4C-4780-8A98-19E7FDA84F8F}" destId="{0A1E1A23-6C40-4800-8469-B4F09FE31FD4}" srcOrd="0" destOrd="0" presId="urn:microsoft.com/office/officeart/2005/8/layout/arrow6"/>
    <dgm:cxn modelId="{CC54484B-D6D5-4690-BACA-C1F841C60031}" srcId="{B4C1845A-2149-4A3B-AA79-FF2D77BEA90C}" destId="{9DD0351B-0CA8-447E-B78E-3443C6A32226}" srcOrd="0" destOrd="0" parTransId="{8357980C-9C9A-4C44-B532-63F9257EAEBD}" sibTransId="{B4189AE3-795F-4B8A-8FC7-0B0EBF8BDFB6}"/>
    <dgm:cxn modelId="{41320F91-6200-41F5-AD49-CE328231EBF6}" srcId="{B4C1845A-2149-4A3B-AA79-FF2D77BEA90C}" destId="{920E768A-6D4C-4780-8A98-19E7FDA84F8F}" srcOrd="1" destOrd="0" parTransId="{CDD7E100-26C4-496F-BFBE-2D2E030A0943}" sibTransId="{AE9EC7DE-D63C-46FE-BE5C-1833601AF344}"/>
    <dgm:cxn modelId="{B8B244DE-8EE2-4043-8921-771B000D8534}" type="presOf" srcId="{B4C1845A-2149-4A3B-AA79-FF2D77BEA90C}" destId="{84F87B02-69EA-47CD-B8E3-C15F671D4E9D}" srcOrd="0" destOrd="0" presId="urn:microsoft.com/office/officeart/2005/8/layout/arrow6"/>
    <dgm:cxn modelId="{795D1EE7-8F05-4CE6-BA92-1D9737712D30}" type="presParOf" srcId="{84F87B02-69EA-47CD-B8E3-C15F671D4E9D}" destId="{DBFA5B69-1CF2-4D1E-AF84-092BCDD38720}" srcOrd="0" destOrd="0" presId="urn:microsoft.com/office/officeart/2005/8/layout/arrow6"/>
    <dgm:cxn modelId="{D3C1562F-29E3-4A03-A8C7-95ADA2B0F85B}" type="presParOf" srcId="{84F87B02-69EA-47CD-B8E3-C15F671D4E9D}" destId="{3117F8B9-C577-470B-B58A-917088C32AE3}" srcOrd="1" destOrd="0" presId="urn:microsoft.com/office/officeart/2005/8/layout/arrow6"/>
    <dgm:cxn modelId="{922D650B-3A02-47D7-9396-40839B8F28EB}" type="presParOf" srcId="{84F87B02-69EA-47CD-B8E3-C15F671D4E9D}" destId="{0A1E1A23-6C40-4800-8469-B4F09FE31FD4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FA5B69-1CF2-4D1E-AF84-092BCDD38720}">
      <dsp:nvSpPr>
        <dsp:cNvPr id="0" name=""/>
        <dsp:cNvSpPr/>
      </dsp:nvSpPr>
      <dsp:spPr>
        <a:xfrm>
          <a:off x="0" y="1429693"/>
          <a:ext cx="14935200" cy="597408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17F8B9-C577-470B-B58A-917088C32AE3}">
      <dsp:nvSpPr>
        <dsp:cNvPr id="0" name=""/>
        <dsp:cNvSpPr/>
      </dsp:nvSpPr>
      <dsp:spPr>
        <a:xfrm>
          <a:off x="685823" y="2310848"/>
          <a:ext cx="6086101" cy="292729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0472" rIns="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/>
            <a:t>$ 1,000,000      State LIHTC Award</a:t>
          </a:r>
        </a:p>
      </dsp:txBody>
      <dsp:txXfrm>
        <a:off x="685823" y="2310848"/>
        <a:ext cx="6086101" cy="2927299"/>
      </dsp:txXfrm>
    </dsp:sp>
    <dsp:sp modelId="{0A1E1A23-6C40-4800-8469-B4F09FE31FD4}">
      <dsp:nvSpPr>
        <dsp:cNvPr id="0" name=""/>
        <dsp:cNvSpPr/>
      </dsp:nvSpPr>
      <dsp:spPr>
        <a:xfrm>
          <a:off x="6384812" y="3431010"/>
          <a:ext cx="7990303" cy="292729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16916" rIns="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$7,400,000  Development Equity</a:t>
          </a:r>
        </a:p>
      </dsp:txBody>
      <dsp:txXfrm>
        <a:off x="6384812" y="3431010"/>
        <a:ext cx="7990303" cy="2927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0501F-F1E1-469C-8C2F-EC82A3180495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84316-1C9C-4864-AA8E-AF1E3EBE9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95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Since its passage, State LIHTC has enabled eight projects creating 1,042 new affordable housing units, with guaranteed affordability.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sv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svg"/><Relationship Id="rId10" Type="http://schemas.openxmlformats.org/officeDocument/2006/relationships/image" Target="../media/image59.sv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3.svg"/><Relationship Id="rId7" Type="http://schemas.openxmlformats.org/officeDocument/2006/relationships/diagramData" Target="../diagrams/data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diagramDrawing" Target="../diagrams/drawing1.xml"/><Relationship Id="rId5" Type="http://schemas.openxmlformats.org/officeDocument/2006/relationships/image" Target="../media/image25.sv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4.png"/><Relationship Id="rId9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4.png"/><Relationship Id="rId7" Type="http://schemas.openxmlformats.org/officeDocument/2006/relationships/image" Target="../media/image18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0.png"/><Relationship Id="rId5" Type="http://schemas.openxmlformats.org/officeDocument/2006/relationships/image" Target="../media/image16.png"/><Relationship Id="rId10" Type="http://schemas.openxmlformats.org/officeDocument/2006/relationships/image" Target="../media/image39.svg"/><Relationship Id="rId4" Type="http://schemas.openxmlformats.org/officeDocument/2006/relationships/image" Target="../media/image35.sv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sv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70999" y="3699456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8232">
            <a:off x="-265101" y="9132037"/>
            <a:ext cx="1276987" cy="1276987"/>
          </a:xfrm>
          <a:custGeom>
            <a:avLst/>
            <a:gdLst/>
            <a:ahLst/>
            <a:cxnLst/>
            <a:rect l="l" t="t" r="r" b="b"/>
            <a:pathLst>
              <a:path w="1276987" h="1276987">
                <a:moveTo>
                  <a:pt x="0" y="0"/>
                </a:moveTo>
                <a:lnTo>
                  <a:pt x="1276987" y="0"/>
                </a:lnTo>
                <a:lnTo>
                  <a:pt x="1276987" y="1276986"/>
                </a:lnTo>
                <a:lnTo>
                  <a:pt x="0" y="1276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682761">
            <a:off x="-1383321" y="-185949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635641" y="846946"/>
            <a:ext cx="4174931" cy="1252479"/>
          </a:xfrm>
          <a:custGeom>
            <a:avLst/>
            <a:gdLst/>
            <a:ahLst/>
            <a:cxnLst/>
            <a:rect l="l" t="t" r="r" b="b"/>
            <a:pathLst>
              <a:path w="4174931" h="1252479">
                <a:moveTo>
                  <a:pt x="0" y="0"/>
                </a:moveTo>
                <a:lnTo>
                  <a:pt x="4174931" y="0"/>
                </a:lnTo>
                <a:lnTo>
                  <a:pt x="4174931" y="1252479"/>
                </a:lnTo>
                <a:lnTo>
                  <a:pt x="0" y="12524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183214" y="4155578"/>
            <a:ext cx="3285923" cy="1176014"/>
          </a:xfrm>
          <a:custGeom>
            <a:avLst/>
            <a:gdLst/>
            <a:ahLst/>
            <a:cxnLst/>
            <a:rect l="l" t="t" r="r" b="b"/>
            <a:pathLst>
              <a:path w="3285923" h="1176014">
                <a:moveTo>
                  <a:pt x="0" y="0"/>
                </a:moveTo>
                <a:lnTo>
                  <a:pt x="3285922" y="0"/>
                </a:lnTo>
                <a:lnTo>
                  <a:pt x="3285922" y="1176015"/>
                </a:lnTo>
                <a:lnTo>
                  <a:pt x="0" y="11760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183214" y="2463815"/>
            <a:ext cx="3428063" cy="873691"/>
          </a:xfrm>
          <a:custGeom>
            <a:avLst/>
            <a:gdLst/>
            <a:ahLst/>
            <a:cxnLst/>
            <a:rect l="l" t="t" r="r" b="b"/>
            <a:pathLst>
              <a:path w="3428063" h="873691">
                <a:moveTo>
                  <a:pt x="0" y="0"/>
                </a:moveTo>
                <a:lnTo>
                  <a:pt x="3428063" y="0"/>
                </a:lnTo>
                <a:lnTo>
                  <a:pt x="3428063" y="873691"/>
                </a:lnTo>
                <a:lnTo>
                  <a:pt x="0" y="873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60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565552" y="5255393"/>
            <a:ext cx="8883055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76"/>
              </a:lnSpc>
            </a:pPr>
            <a:r>
              <a:rPr lang="en-US" sz="5230" spc="355">
                <a:solidFill>
                  <a:srgbClr val="F35000"/>
                </a:solidFill>
                <a:latin typeface="Codec Pro ExtraBold"/>
              </a:rPr>
              <a:t>WHY &amp; HOW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65552" y="2564068"/>
            <a:ext cx="7604411" cy="2767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21"/>
              </a:lnSpc>
            </a:pPr>
            <a:r>
              <a:rPr lang="en-US" sz="8684">
                <a:solidFill>
                  <a:srgbClr val="000000"/>
                </a:solidFill>
                <a:latin typeface="Codec Pro ExtraBold"/>
              </a:rPr>
              <a:t>Preserving State LIHTC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95653" y="6765773"/>
            <a:ext cx="6492347" cy="392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2"/>
              </a:lnSpc>
            </a:pPr>
            <a:r>
              <a:rPr lang="en-US" sz="2166" spc="108">
                <a:solidFill>
                  <a:srgbClr val="FEFFFF"/>
                </a:solidFill>
                <a:latin typeface="Canva Sans 1"/>
              </a:rPr>
              <a:t>Nicole Newhouse, Arizona Housing Coalition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25275" y="7453697"/>
            <a:ext cx="6492347" cy="773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2"/>
              </a:lnSpc>
            </a:pPr>
            <a:r>
              <a:rPr lang="en-US" sz="2166" spc="108">
                <a:solidFill>
                  <a:srgbClr val="FEFFFF"/>
                </a:solidFill>
                <a:latin typeface="Canva Sans 1"/>
              </a:rPr>
              <a:t>Ruby Dhillon-Williams, Arizona Department of Housing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25275" y="8606289"/>
            <a:ext cx="6492347" cy="35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2"/>
              </a:lnSpc>
            </a:pPr>
            <a:r>
              <a:rPr lang="en-US" sz="2166" spc="108">
                <a:solidFill>
                  <a:srgbClr val="FEFFFF"/>
                </a:solidFill>
                <a:latin typeface="Canva Sans 1"/>
              </a:rPr>
              <a:t>Julie Rees, Triadvocates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25275" y="9294213"/>
            <a:ext cx="649234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2"/>
              </a:lnSpc>
            </a:pPr>
            <a:r>
              <a:rPr lang="en-US" sz="2166" spc="108">
                <a:solidFill>
                  <a:srgbClr val="FEFFFF"/>
                </a:solidFill>
                <a:latin typeface="Canva Sans 1"/>
              </a:rPr>
              <a:t>Roxanna Pitones, Triadvocates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5552" y="6439799"/>
            <a:ext cx="6492347" cy="392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2"/>
              </a:lnSpc>
            </a:pPr>
            <a:r>
              <a:rPr lang="en-US" sz="2166" spc="108">
                <a:solidFill>
                  <a:srgbClr val="000000"/>
                </a:solidFill>
                <a:latin typeface="Canva Sans 1 Bold"/>
              </a:rPr>
              <a:t>February 27, 2024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1242" y="3471390"/>
            <a:ext cx="5143383" cy="4839777"/>
            <a:chOff x="0" y="0"/>
            <a:chExt cx="1605359" cy="15105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5359" cy="1510598"/>
            </a:xfrm>
            <a:custGeom>
              <a:avLst/>
              <a:gdLst/>
              <a:ahLst/>
              <a:cxnLst/>
              <a:rect l="l" t="t" r="r" b="b"/>
              <a:pathLst>
                <a:path w="1605359" h="1510598">
                  <a:moveTo>
                    <a:pt x="27094" y="0"/>
                  </a:moveTo>
                  <a:lnTo>
                    <a:pt x="1578265" y="0"/>
                  </a:lnTo>
                  <a:cubicBezTo>
                    <a:pt x="1585451" y="0"/>
                    <a:pt x="1592343" y="2855"/>
                    <a:pt x="1597424" y="7936"/>
                  </a:cubicBezTo>
                  <a:cubicBezTo>
                    <a:pt x="1602505" y="13017"/>
                    <a:pt x="1605359" y="19908"/>
                    <a:pt x="1605359" y="27094"/>
                  </a:cubicBezTo>
                  <a:lnTo>
                    <a:pt x="1605359" y="1483504"/>
                  </a:lnTo>
                  <a:cubicBezTo>
                    <a:pt x="1605359" y="1490690"/>
                    <a:pt x="1602505" y="1497581"/>
                    <a:pt x="1597424" y="1502662"/>
                  </a:cubicBezTo>
                  <a:cubicBezTo>
                    <a:pt x="1592343" y="1507743"/>
                    <a:pt x="1585451" y="1510598"/>
                    <a:pt x="1578265" y="1510598"/>
                  </a:cubicBezTo>
                  <a:lnTo>
                    <a:pt x="27094" y="1510598"/>
                  </a:lnTo>
                  <a:cubicBezTo>
                    <a:pt x="19908" y="1510598"/>
                    <a:pt x="13017" y="1507743"/>
                    <a:pt x="7936" y="1502662"/>
                  </a:cubicBezTo>
                  <a:cubicBezTo>
                    <a:pt x="2855" y="1497581"/>
                    <a:pt x="0" y="1490690"/>
                    <a:pt x="0" y="1483504"/>
                  </a:cubicBezTo>
                  <a:lnTo>
                    <a:pt x="0" y="27094"/>
                  </a:lnTo>
                  <a:cubicBezTo>
                    <a:pt x="0" y="19908"/>
                    <a:pt x="2855" y="13017"/>
                    <a:pt x="7936" y="7936"/>
                  </a:cubicBezTo>
                  <a:cubicBezTo>
                    <a:pt x="13017" y="2855"/>
                    <a:pt x="19908" y="0"/>
                    <a:pt x="2709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47C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05359" cy="1558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060553"/>
            <a:ext cx="18288000" cy="1226447"/>
            <a:chOff x="0" y="0"/>
            <a:chExt cx="4816593" cy="3230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323015"/>
            </a:xfrm>
            <a:custGeom>
              <a:avLst/>
              <a:gdLst/>
              <a:ahLst/>
              <a:cxnLst/>
              <a:rect l="l" t="t" r="r" b="b"/>
              <a:pathLst>
                <a:path w="4816592" h="323015">
                  <a:moveTo>
                    <a:pt x="0" y="0"/>
                  </a:moveTo>
                  <a:lnTo>
                    <a:pt x="4816592" y="0"/>
                  </a:lnTo>
                  <a:lnTo>
                    <a:pt x="4816592" y="323015"/>
                  </a:lnTo>
                  <a:lnTo>
                    <a:pt x="0" y="323015"/>
                  </a:lnTo>
                  <a:close/>
                </a:path>
              </a:pathLst>
            </a:custGeom>
            <a:solidFill>
              <a:srgbClr val="F35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399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1267168" y="-454085"/>
            <a:ext cx="2534336" cy="1689557"/>
          </a:xfrm>
          <a:custGeom>
            <a:avLst/>
            <a:gdLst/>
            <a:ahLst/>
            <a:cxnLst/>
            <a:rect l="l" t="t" r="r" b="b"/>
            <a:pathLst>
              <a:path w="2534336" h="1689557">
                <a:moveTo>
                  <a:pt x="0" y="0"/>
                </a:moveTo>
                <a:lnTo>
                  <a:pt x="2534335" y="0"/>
                </a:lnTo>
                <a:lnTo>
                  <a:pt x="2534335" y="1689557"/>
                </a:lnTo>
                <a:lnTo>
                  <a:pt x="0" y="1689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6907617" y="3209688"/>
            <a:ext cx="2690632" cy="523404"/>
            <a:chOff x="0" y="0"/>
            <a:chExt cx="611908" cy="1190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1908" cy="119033"/>
            </a:xfrm>
            <a:custGeom>
              <a:avLst/>
              <a:gdLst/>
              <a:ahLst/>
              <a:cxnLst/>
              <a:rect l="l" t="t" r="r" b="b"/>
              <a:pathLst>
                <a:path w="611908" h="119033">
                  <a:moveTo>
                    <a:pt x="40283" y="0"/>
                  </a:moveTo>
                  <a:lnTo>
                    <a:pt x="571625" y="0"/>
                  </a:lnTo>
                  <a:cubicBezTo>
                    <a:pt x="593873" y="0"/>
                    <a:pt x="611908" y="18035"/>
                    <a:pt x="611908" y="40283"/>
                  </a:cubicBezTo>
                  <a:lnTo>
                    <a:pt x="611908" y="78750"/>
                  </a:lnTo>
                  <a:cubicBezTo>
                    <a:pt x="611908" y="89434"/>
                    <a:pt x="607664" y="99680"/>
                    <a:pt x="600109" y="107235"/>
                  </a:cubicBezTo>
                  <a:cubicBezTo>
                    <a:pt x="592555" y="114789"/>
                    <a:pt x="582309" y="119033"/>
                    <a:pt x="571625" y="119033"/>
                  </a:cubicBezTo>
                  <a:lnTo>
                    <a:pt x="40283" y="119033"/>
                  </a:lnTo>
                  <a:cubicBezTo>
                    <a:pt x="29599" y="119033"/>
                    <a:pt x="19353" y="114789"/>
                    <a:pt x="11799" y="107235"/>
                  </a:cubicBezTo>
                  <a:cubicBezTo>
                    <a:pt x="4244" y="99680"/>
                    <a:pt x="0" y="89434"/>
                    <a:pt x="0" y="78750"/>
                  </a:cubicBezTo>
                  <a:lnTo>
                    <a:pt x="0" y="40283"/>
                  </a:lnTo>
                  <a:cubicBezTo>
                    <a:pt x="0" y="29599"/>
                    <a:pt x="4244" y="19353"/>
                    <a:pt x="11799" y="11799"/>
                  </a:cubicBezTo>
                  <a:cubicBezTo>
                    <a:pt x="19353" y="4244"/>
                    <a:pt x="29599" y="0"/>
                    <a:pt x="40283" y="0"/>
                  </a:cubicBezTo>
                  <a:close/>
                </a:path>
              </a:pathLst>
            </a:custGeom>
            <a:solidFill>
              <a:srgbClr val="F372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611908" cy="166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2"/>
                </a:lnSpc>
              </a:pPr>
              <a:r>
                <a:rPr lang="en-US" sz="2294" spc="22">
                  <a:solidFill>
                    <a:srgbClr val="FFFFFF"/>
                  </a:solidFill>
                  <a:latin typeface="Canva Sans 2 Bold"/>
                </a:rPr>
                <a:t>CHALLENGES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438204" y="1028700"/>
            <a:ext cx="4371483" cy="8867606"/>
          </a:xfrm>
          <a:custGeom>
            <a:avLst/>
            <a:gdLst/>
            <a:ahLst/>
            <a:cxnLst/>
            <a:rect l="l" t="t" r="r" b="b"/>
            <a:pathLst>
              <a:path w="4371483" h="8867606">
                <a:moveTo>
                  <a:pt x="0" y="0"/>
                </a:moveTo>
                <a:lnTo>
                  <a:pt x="4371482" y="0"/>
                </a:lnTo>
                <a:lnTo>
                  <a:pt x="4371482" y="8867606"/>
                </a:lnTo>
                <a:lnTo>
                  <a:pt x="0" y="886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0966" r="-629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749631" y="1046018"/>
            <a:ext cx="11444918" cy="852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083"/>
              </a:lnSpc>
              <a:spcBef>
                <a:spcPct val="0"/>
              </a:spcBef>
            </a:pPr>
            <a:r>
              <a:rPr lang="en-US" sz="5133" spc="256">
                <a:solidFill>
                  <a:srgbClr val="0057B8"/>
                </a:solidFill>
                <a:latin typeface="Canva Sans 1 Bold"/>
              </a:rPr>
              <a:t>CHALLENGES &amp; OPPORTUNITIES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16965" y="4410885"/>
            <a:ext cx="4173023" cy="35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2205" lvl="1" indent="-226102">
              <a:lnSpc>
                <a:spcPts val="2932"/>
              </a:lnSpc>
              <a:buFont typeface="Arial"/>
              <a:buChar char="•"/>
            </a:pPr>
            <a:r>
              <a:rPr lang="en-US" sz="2094" spc="20">
                <a:solidFill>
                  <a:srgbClr val="000000"/>
                </a:solidFill>
                <a:latin typeface="Canva Sans 2"/>
              </a:rPr>
              <a:t>Budget shortfall @ $2.2 B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472090" y="3471390"/>
            <a:ext cx="5143383" cy="4839777"/>
            <a:chOff x="0" y="0"/>
            <a:chExt cx="1605359" cy="151059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05359" cy="1510598"/>
            </a:xfrm>
            <a:custGeom>
              <a:avLst/>
              <a:gdLst/>
              <a:ahLst/>
              <a:cxnLst/>
              <a:rect l="l" t="t" r="r" b="b"/>
              <a:pathLst>
                <a:path w="1605359" h="1510598">
                  <a:moveTo>
                    <a:pt x="27094" y="0"/>
                  </a:moveTo>
                  <a:lnTo>
                    <a:pt x="1578265" y="0"/>
                  </a:lnTo>
                  <a:cubicBezTo>
                    <a:pt x="1585451" y="0"/>
                    <a:pt x="1592343" y="2855"/>
                    <a:pt x="1597424" y="7936"/>
                  </a:cubicBezTo>
                  <a:cubicBezTo>
                    <a:pt x="1602505" y="13017"/>
                    <a:pt x="1605359" y="19908"/>
                    <a:pt x="1605359" y="27094"/>
                  </a:cubicBezTo>
                  <a:lnTo>
                    <a:pt x="1605359" y="1483504"/>
                  </a:lnTo>
                  <a:cubicBezTo>
                    <a:pt x="1605359" y="1490690"/>
                    <a:pt x="1602505" y="1497581"/>
                    <a:pt x="1597424" y="1502662"/>
                  </a:cubicBezTo>
                  <a:cubicBezTo>
                    <a:pt x="1592343" y="1507743"/>
                    <a:pt x="1585451" y="1510598"/>
                    <a:pt x="1578265" y="1510598"/>
                  </a:cubicBezTo>
                  <a:lnTo>
                    <a:pt x="27094" y="1510598"/>
                  </a:lnTo>
                  <a:cubicBezTo>
                    <a:pt x="19908" y="1510598"/>
                    <a:pt x="13017" y="1507743"/>
                    <a:pt x="7936" y="1502662"/>
                  </a:cubicBezTo>
                  <a:cubicBezTo>
                    <a:pt x="2855" y="1497581"/>
                    <a:pt x="0" y="1490690"/>
                    <a:pt x="0" y="1483504"/>
                  </a:cubicBezTo>
                  <a:lnTo>
                    <a:pt x="0" y="27094"/>
                  </a:lnTo>
                  <a:cubicBezTo>
                    <a:pt x="0" y="19908"/>
                    <a:pt x="2855" y="13017"/>
                    <a:pt x="7936" y="7936"/>
                  </a:cubicBezTo>
                  <a:cubicBezTo>
                    <a:pt x="13017" y="2855"/>
                    <a:pt x="19908" y="0"/>
                    <a:pt x="2709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47C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605359" cy="1558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2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698465" y="3209688"/>
            <a:ext cx="2690632" cy="523404"/>
            <a:chOff x="0" y="0"/>
            <a:chExt cx="611908" cy="11903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11908" cy="119033"/>
            </a:xfrm>
            <a:custGeom>
              <a:avLst/>
              <a:gdLst/>
              <a:ahLst/>
              <a:cxnLst/>
              <a:rect l="l" t="t" r="r" b="b"/>
              <a:pathLst>
                <a:path w="611908" h="119033">
                  <a:moveTo>
                    <a:pt x="40283" y="0"/>
                  </a:moveTo>
                  <a:lnTo>
                    <a:pt x="571625" y="0"/>
                  </a:lnTo>
                  <a:cubicBezTo>
                    <a:pt x="593873" y="0"/>
                    <a:pt x="611908" y="18035"/>
                    <a:pt x="611908" y="40283"/>
                  </a:cubicBezTo>
                  <a:lnTo>
                    <a:pt x="611908" y="78750"/>
                  </a:lnTo>
                  <a:cubicBezTo>
                    <a:pt x="611908" y="89434"/>
                    <a:pt x="607664" y="99680"/>
                    <a:pt x="600109" y="107235"/>
                  </a:cubicBezTo>
                  <a:cubicBezTo>
                    <a:pt x="592555" y="114789"/>
                    <a:pt x="582309" y="119033"/>
                    <a:pt x="571625" y="119033"/>
                  </a:cubicBezTo>
                  <a:lnTo>
                    <a:pt x="40283" y="119033"/>
                  </a:lnTo>
                  <a:cubicBezTo>
                    <a:pt x="29599" y="119033"/>
                    <a:pt x="19353" y="114789"/>
                    <a:pt x="11799" y="107235"/>
                  </a:cubicBezTo>
                  <a:cubicBezTo>
                    <a:pt x="4244" y="99680"/>
                    <a:pt x="0" y="89434"/>
                    <a:pt x="0" y="78750"/>
                  </a:cubicBezTo>
                  <a:lnTo>
                    <a:pt x="0" y="40283"/>
                  </a:lnTo>
                  <a:cubicBezTo>
                    <a:pt x="0" y="29599"/>
                    <a:pt x="4244" y="19353"/>
                    <a:pt x="11799" y="11799"/>
                  </a:cubicBezTo>
                  <a:cubicBezTo>
                    <a:pt x="19353" y="4244"/>
                    <a:pt x="29599" y="0"/>
                    <a:pt x="40283" y="0"/>
                  </a:cubicBezTo>
                  <a:close/>
                </a:path>
              </a:pathLst>
            </a:custGeom>
            <a:solidFill>
              <a:srgbClr val="F372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611908" cy="166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2"/>
                </a:lnSpc>
              </a:pPr>
              <a:r>
                <a:rPr lang="en-US" sz="2294" spc="22">
                  <a:solidFill>
                    <a:srgbClr val="FFFFFF"/>
                  </a:solidFill>
                  <a:latin typeface="Canva Sans 2 Bold"/>
                </a:rPr>
                <a:t>OPPORTUNITIES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916965" y="5081936"/>
            <a:ext cx="4173023" cy="727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2205" lvl="1" indent="-226102">
              <a:lnSpc>
                <a:spcPts val="2932"/>
              </a:lnSpc>
              <a:buFont typeface="Arial"/>
              <a:buChar char="•"/>
            </a:pPr>
            <a:r>
              <a:rPr lang="en-US" sz="2094" spc="20">
                <a:solidFill>
                  <a:srgbClr val="000000"/>
                </a:solidFill>
                <a:latin typeface="Canva Sans 2"/>
              </a:rPr>
              <a:t>Lawmaker experience &amp; lack of exposure to the program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889815" y="4039410"/>
            <a:ext cx="4173023" cy="727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2205" lvl="1" indent="-226102">
              <a:lnSpc>
                <a:spcPts val="2932"/>
              </a:lnSpc>
              <a:buFont typeface="Arial"/>
              <a:buChar char="•"/>
            </a:pPr>
            <a:r>
              <a:rPr lang="en-US" sz="2094" spc="20">
                <a:solidFill>
                  <a:srgbClr val="000000"/>
                </a:solidFill>
                <a:latin typeface="Canva Sans 2"/>
              </a:rPr>
              <a:t>Included in Governor’s Executive budget proposal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889815" y="5025510"/>
            <a:ext cx="4173023" cy="35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2205" lvl="1" indent="-226102">
              <a:lnSpc>
                <a:spcPts val="2932"/>
              </a:lnSpc>
              <a:buFont typeface="Arial"/>
              <a:buChar char="•"/>
            </a:pPr>
            <a:r>
              <a:rPr lang="en-US" sz="2094" spc="20">
                <a:solidFill>
                  <a:srgbClr val="000000"/>
                </a:solidFill>
                <a:latin typeface="Canva Sans 2"/>
              </a:rPr>
              <a:t>Bipartisan support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889815" y="6197522"/>
            <a:ext cx="4173023" cy="35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2205" lvl="1" indent="-226102">
              <a:lnSpc>
                <a:spcPts val="2932"/>
              </a:lnSpc>
              <a:buFont typeface="Arial"/>
              <a:buChar char="•"/>
            </a:pPr>
            <a:r>
              <a:rPr lang="en-US" sz="2094" spc="20">
                <a:solidFill>
                  <a:srgbClr val="000000"/>
                </a:solidFill>
                <a:latin typeface="Canva Sans 2"/>
              </a:rPr>
              <a:t>Coalition of stakeholders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889815" y="5612548"/>
            <a:ext cx="4173023" cy="35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2205" lvl="1" indent="-226102">
              <a:lnSpc>
                <a:spcPts val="2932"/>
              </a:lnSpc>
              <a:buFont typeface="Arial"/>
              <a:buChar char="•"/>
            </a:pPr>
            <a:r>
              <a:rPr lang="en-US" sz="2094" spc="20">
                <a:solidFill>
                  <a:srgbClr val="000000"/>
                </a:solidFill>
                <a:latin typeface="Canva Sans 2"/>
              </a:rPr>
              <a:t>Sponsors &amp; cosponsors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916965" y="6013848"/>
            <a:ext cx="4173023" cy="35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2205" lvl="1" indent="-226102">
              <a:lnSpc>
                <a:spcPts val="2932"/>
              </a:lnSpc>
              <a:buFont typeface="Arial"/>
              <a:buChar char="•"/>
            </a:pPr>
            <a:r>
              <a:rPr lang="en-US" sz="2094" spc="20">
                <a:solidFill>
                  <a:srgbClr val="000000"/>
                </a:solidFill>
                <a:latin typeface="Canva Sans 2"/>
              </a:rPr>
              <a:t>Budget process is political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957270" y="6782497"/>
            <a:ext cx="4173023" cy="35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2205" lvl="1" indent="-226102">
              <a:lnSpc>
                <a:spcPts val="2932"/>
              </a:lnSpc>
              <a:buFont typeface="Arial"/>
              <a:buChar char="•"/>
            </a:pPr>
            <a:r>
              <a:rPr lang="en-US" sz="2094" spc="20">
                <a:solidFill>
                  <a:srgbClr val="000000"/>
                </a:solidFill>
                <a:latin typeface="Canva Sans 2"/>
              </a:rPr>
              <a:t>Proven program success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3452619" y="2586519"/>
            <a:ext cx="10901093" cy="10901093"/>
          </a:xfrm>
          <a:custGeom>
            <a:avLst/>
            <a:gdLst/>
            <a:ahLst/>
            <a:cxnLst/>
            <a:rect l="l" t="t" r="r" b="b"/>
            <a:pathLst>
              <a:path w="10901093" h="10901093">
                <a:moveTo>
                  <a:pt x="0" y="0"/>
                </a:moveTo>
                <a:lnTo>
                  <a:pt x="10901092" y="0"/>
                </a:lnTo>
                <a:lnTo>
                  <a:pt x="10901092" y="10901093"/>
                </a:lnTo>
                <a:lnTo>
                  <a:pt x="0" y="109010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750629">
            <a:off x="-1842981" y="-922291"/>
            <a:ext cx="4769224" cy="2384612"/>
          </a:xfrm>
          <a:custGeom>
            <a:avLst/>
            <a:gdLst/>
            <a:ahLst/>
            <a:cxnLst/>
            <a:rect l="l" t="t" r="r" b="b"/>
            <a:pathLst>
              <a:path w="4769224" h="2384612">
                <a:moveTo>
                  <a:pt x="0" y="0"/>
                </a:moveTo>
                <a:lnTo>
                  <a:pt x="4769224" y="0"/>
                </a:lnTo>
                <a:lnTo>
                  <a:pt x="4769224" y="2384612"/>
                </a:lnTo>
                <a:lnTo>
                  <a:pt x="0" y="2384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433463" y="1028700"/>
            <a:ext cx="3939057" cy="393905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7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4032" tIns="34032" rIns="34032" bIns="340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645656" y="1240901"/>
            <a:ext cx="3514670" cy="3514656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80088" y="8178147"/>
            <a:ext cx="4498273" cy="2001564"/>
            <a:chOff x="0" y="0"/>
            <a:chExt cx="5997697" cy="2668753"/>
          </a:xfrm>
        </p:grpSpPr>
        <p:sp>
          <p:nvSpPr>
            <p:cNvPr id="10" name="Freeform 10"/>
            <p:cNvSpPr/>
            <p:nvPr/>
          </p:nvSpPr>
          <p:spPr>
            <a:xfrm>
              <a:off x="621921" y="0"/>
              <a:ext cx="4976695" cy="2668753"/>
            </a:xfrm>
            <a:custGeom>
              <a:avLst/>
              <a:gdLst/>
              <a:ahLst/>
              <a:cxnLst/>
              <a:rect l="l" t="t" r="r" b="b"/>
              <a:pathLst>
                <a:path w="4976695" h="2668753">
                  <a:moveTo>
                    <a:pt x="0" y="0"/>
                  </a:moveTo>
                  <a:lnTo>
                    <a:pt x="4976695" y="0"/>
                  </a:lnTo>
                  <a:lnTo>
                    <a:pt x="4976695" y="2668753"/>
                  </a:lnTo>
                  <a:lnTo>
                    <a:pt x="0" y="26687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 rot="-427857">
              <a:off x="20835" y="435950"/>
              <a:ext cx="5947901" cy="8384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71"/>
                </a:lnSpc>
              </a:pPr>
              <a:r>
                <a:rPr lang="en-US" sz="3836">
                  <a:solidFill>
                    <a:srgbClr val="000000"/>
                  </a:solidFill>
                  <a:latin typeface="Canva Sans 1 Bold"/>
                </a:rPr>
                <a:t>THANK YOU!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358943" y="3916610"/>
            <a:ext cx="7127295" cy="5262320"/>
          </a:xfrm>
          <a:custGeom>
            <a:avLst/>
            <a:gdLst/>
            <a:ahLst/>
            <a:cxnLst/>
            <a:rect l="l" t="t" r="r" b="b"/>
            <a:pathLst>
              <a:path w="7127295" h="5262320">
                <a:moveTo>
                  <a:pt x="0" y="0"/>
                </a:moveTo>
                <a:lnTo>
                  <a:pt x="7127295" y="0"/>
                </a:lnTo>
                <a:lnTo>
                  <a:pt x="7127295" y="5262320"/>
                </a:lnTo>
                <a:lnTo>
                  <a:pt x="0" y="52623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314253" y="6233638"/>
            <a:ext cx="4263463" cy="638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1"/>
              </a:lnSpc>
            </a:pPr>
            <a:r>
              <a:rPr lang="en-US" sz="3600" dirty="0">
                <a:solidFill>
                  <a:srgbClr val="000000"/>
                </a:solidFill>
                <a:latin typeface="Canva Sans 1 Bold"/>
              </a:rPr>
              <a:t>CONNECT</a:t>
            </a:r>
            <a:endParaRPr lang="en-US" sz="3858" dirty="0">
              <a:solidFill>
                <a:srgbClr val="000000"/>
              </a:solidFill>
              <a:latin typeface="Canva Sans 1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084023" y="4303882"/>
            <a:ext cx="4047876" cy="638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8"/>
              </a:lnSpc>
            </a:pPr>
            <a:r>
              <a:rPr lang="en-US" sz="3600" dirty="0">
                <a:solidFill>
                  <a:srgbClr val="000000"/>
                </a:solidFill>
                <a:latin typeface="Canva Sans 1 Bold"/>
              </a:rPr>
              <a:t>ENGAGE</a:t>
            </a:r>
            <a:endParaRPr lang="en-US" sz="3863" dirty="0">
              <a:solidFill>
                <a:srgbClr val="000000"/>
              </a:solidFill>
              <a:latin typeface="Canva Sans 1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96913" y="1439702"/>
            <a:ext cx="10091198" cy="803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669"/>
              </a:lnSpc>
              <a:spcBef>
                <a:spcPct val="0"/>
              </a:spcBef>
            </a:pPr>
            <a:r>
              <a:rPr lang="en-US" sz="4833" spc="241">
                <a:solidFill>
                  <a:srgbClr val="F35000"/>
                </a:solidFill>
                <a:latin typeface="Canva Sans 2 Bold"/>
              </a:rPr>
              <a:t>YOUR SUPPORT NEEDED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96913" y="2358554"/>
            <a:ext cx="10020899" cy="86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Canva Sans 1"/>
              </a:rPr>
              <a:t>Engage with lawmakers, including key leaders &amp; request their support of state LIHTC in the state budget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14253" y="8101947"/>
            <a:ext cx="4263463" cy="663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1"/>
              </a:lnSpc>
            </a:pPr>
            <a:r>
              <a:rPr lang="en-US" sz="3600" dirty="0">
                <a:solidFill>
                  <a:srgbClr val="000000"/>
                </a:solidFill>
                <a:latin typeface="Canva Sans 1 Bold"/>
              </a:rPr>
              <a:t>ADVOCATE</a:t>
            </a:r>
            <a:endParaRPr lang="en-US" sz="3858" dirty="0">
              <a:solidFill>
                <a:srgbClr val="000000"/>
              </a:solidFill>
              <a:latin typeface="Canva Sans 1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58345" y="1569227"/>
            <a:ext cx="6029655" cy="12059310"/>
          </a:xfrm>
          <a:custGeom>
            <a:avLst/>
            <a:gdLst/>
            <a:ahLst/>
            <a:cxnLst/>
            <a:rect l="l" t="t" r="r" b="b"/>
            <a:pathLst>
              <a:path w="6029655" h="12059310">
                <a:moveTo>
                  <a:pt x="0" y="0"/>
                </a:moveTo>
                <a:lnTo>
                  <a:pt x="6029655" y="0"/>
                </a:lnTo>
                <a:lnTo>
                  <a:pt x="6029655" y="12059310"/>
                </a:lnTo>
                <a:lnTo>
                  <a:pt x="0" y="120593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062443" y="7598882"/>
            <a:ext cx="5376236" cy="5376236"/>
          </a:xfrm>
          <a:custGeom>
            <a:avLst/>
            <a:gdLst/>
            <a:ahLst/>
            <a:cxnLst/>
            <a:rect l="l" t="t" r="r" b="b"/>
            <a:pathLst>
              <a:path w="5376236" h="5376236">
                <a:moveTo>
                  <a:pt x="0" y="0"/>
                </a:moveTo>
                <a:lnTo>
                  <a:pt x="5376236" y="0"/>
                </a:lnTo>
                <a:lnTo>
                  <a:pt x="5376236" y="5376236"/>
                </a:lnTo>
                <a:lnTo>
                  <a:pt x="0" y="5376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153608" y="3497620"/>
            <a:ext cx="7299617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2"/>
              </a:lnSpc>
            </a:pPr>
            <a:r>
              <a:rPr lang="en-US" sz="3593" spc="125">
                <a:solidFill>
                  <a:srgbClr val="F35000"/>
                </a:solidFill>
                <a:latin typeface="Codec Pro ExtraBold"/>
              </a:rPr>
              <a:t>Questions? Reach out.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53608" y="1895755"/>
            <a:ext cx="7322997" cy="1336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20"/>
              </a:lnSpc>
            </a:pPr>
            <a:r>
              <a:rPr lang="en-US" sz="8781" spc="184">
                <a:solidFill>
                  <a:srgbClr val="000000"/>
                </a:solidFill>
                <a:latin typeface="Codec Pro ExtraBold"/>
              </a:rPr>
              <a:t>THANK YOU!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1163607"/>
            <a:ext cx="934283" cy="1815744"/>
          </a:xfrm>
          <a:custGeom>
            <a:avLst/>
            <a:gdLst/>
            <a:ahLst/>
            <a:cxnLst/>
            <a:rect l="l" t="t" r="r" b="b"/>
            <a:pathLst>
              <a:path w="934283" h="1815744">
                <a:moveTo>
                  <a:pt x="0" y="0"/>
                </a:moveTo>
                <a:lnTo>
                  <a:pt x="934283" y="0"/>
                </a:lnTo>
                <a:lnTo>
                  <a:pt x="934283" y="1815744"/>
                </a:lnTo>
                <a:lnTo>
                  <a:pt x="0" y="1815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-3606480" y="7586669"/>
            <a:ext cx="3606480" cy="81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2"/>
              </a:lnSpc>
            </a:pPr>
            <a:r>
              <a:rPr lang="en-US" sz="2394">
                <a:solidFill>
                  <a:srgbClr val="000000"/>
                </a:solidFill>
                <a:latin typeface="Canva Sans 1"/>
              </a:rPr>
              <a:t>Calle Cualquiera 123, Cualquier Lugar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16769" y="4678680"/>
            <a:ext cx="10355034" cy="454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Canva Sans 2"/>
              </a:rPr>
              <a:t>Nicole Newhouse: nicole@azhousingcoalition.org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16769" y="5504180"/>
            <a:ext cx="8573294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Canva Sans 2"/>
              </a:rPr>
              <a:t>Ruby Dhillon-Williams: ruby.dhillon@azhousing.gov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16768" y="6330949"/>
            <a:ext cx="7465431" cy="454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Canva Sans 2"/>
              </a:rPr>
              <a:t>Julie Rees: Julie@triadvocates.com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16768" y="7216673"/>
            <a:ext cx="8227431" cy="454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Canva Sans 2"/>
              </a:rPr>
              <a:t>Roxanna Pitones: Roxanna@triadvocates.com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582064" cy="10287000"/>
            <a:chOff x="0" y="0"/>
            <a:chExt cx="41667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675" cy="2709333"/>
            </a:xfrm>
            <a:custGeom>
              <a:avLst/>
              <a:gdLst/>
              <a:ahLst/>
              <a:cxnLst/>
              <a:rect l="l" t="t" r="r" b="b"/>
              <a:pathLst>
                <a:path w="416675" h="2709333">
                  <a:moveTo>
                    <a:pt x="0" y="0"/>
                  </a:moveTo>
                  <a:lnTo>
                    <a:pt x="416675" y="0"/>
                  </a:lnTo>
                  <a:lnTo>
                    <a:pt x="41667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35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16675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833292" y="3596868"/>
            <a:ext cx="3726378" cy="372637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6EB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92"/>
                </a:lnSpc>
              </a:pPr>
              <a:r>
                <a:rPr lang="en-US" sz="3494" spc="34">
                  <a:solidFill>
                    <a:srgbClr val="FFFFFF"/>
                  </a:solidFill>
                  <a:latin typeface="Canva Sans 2"/>
                </a:rPr>
                <a:t>Preserving State LIHTC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633553" y="1211127"/>
            <a:ext cx="3573978" cy="1078257"/>
            <a:chOff x="0" y="0"/>
            <a:chExt cx="1347049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47049" cy="406400"/>
            </a:xfrm>
            <a:custGeom>
              <a:avLst/>
              <a:gdLst/>
              <a:ahLst/>
              <a:cxnLst/>
              <a:rect l="l" t="t" r="r" b="b"/>
              <a:pathLst>
                <a:path w="1347049" h="406400">
                  <a:moveTo>
                    <a:pt x="1143849" y="0"/>
                  </a:moveTo>
                  <a:cubicBezTo>
                    <a:pt x="1256073" y="0"/>
                    <a:pt x="1347049" y="90976"/>
                    <a:pt x="1347049" y="203200"/>
                  </a:cubicBezTo>
                  <a:cubicBezTo>
                    <a:pt x="1347049" y="315424"/>
                    <a:pt x="1256073" y="406400"/>
                    <a:pt x="114384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35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4704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2"/>
                </a:lnSpc>
              </a:pPr>
              <a:r>
                <a:rPr lang="en-US" sz="1994" spc="19">
                  <a:solidFill>
                    <a:srgbClr val="FFFFFF"/>
                  </a:solidFill>
                  <a:latin typeface="Canva Sans 2"/>
                </a:rPr>
                <a:t>program set to expire in 2025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702794" y="4717153"/>
            <a:ext cx="3573978" cy="1078257"/>
            <a:chOff x="0" y="0"/>
            <a:chExt cx="1347049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47049" cy="406400"/>
            </a:xfrm>
            <a:custGeom>
              <a:avLst/>
              <a:gdLst/>
              <a:ahLst/>
              <a:cxnLst/>
              <a:rect l="l" t="t" r="r" b="b"/>
              <a:pathLst>
                <a:path w="1347049" h="406400">
                  <a:moveTo>
                    <a:pt x="1143849" y="0"/>
                  </a:moveTo>
                  <a:cubicBezTo>
                    <a:pt x="1256073" y="0"/>
                    <a:pt x="1347049" y="90976"/>
                    <a:pt x="1347049" y="203200"/>
                  </a:cubicBezTo>
                  <a:cubicBezTo>
                    <a:pt x="1347049" y="315424"/>
                    <a:pt x="1256073" y="406400"/>
                    <a:pt x="114384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35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4704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2"/>
                </a:lnSpc>
              </a:pPr>
              <a:r>
                <a:rPr lang="en-US" sz="1994" spc="19">
                  <a:solidFill>
                    <a:srgbClr val="FFFFFF"/>
                  </a:solidFill>
                  <a:latin typeface="Canva Sans 2"/>
                </a:rPr>
                <a:t>Gov Executive Budget Proposal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41559" y="2847770"/>
            <a:ext cx="3573978" cy="1078257"/>
            <a:chOff x="0" y="0"/>
            <a:chExt cx="1347049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47049" cy="406400"/>
            </a:xfrm>
            <a:custGeom>
              <a:avLst/>
              <a:gdLst/>
              <a:ahLst/>
              <a:cxnLst/>
              <a:rect l="l" t="t" r="r" b="b"/>
              <a:pathLst>
                <a:path w="1347049" h="406400">
                  <a:moveTo>
                    <a:pt x="1143849" y="0"/>
                  </a:moveTo>
                  <a:cubicBezTo>
                    <a:pt x="1256073" y="0"/>
                    <a:pt x="1347049" y="90976"/>
                    <a:pt x="1347049" y="203200"/>
                  </a:cubicBezTo>
                  <a:cubicBezTo>
                    <a:pt x="1347049" y="315424"/>
                    <a:pt x="1256073" y="406400"/>
                    <a:pt x="114384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35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34704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2"/>
                </a:lnSpc>
              </a:pPr>
              <a:r>
                <a:rPr lang="en-US" sz="1994" spc="19">
                  <a:solidFill>
                    <a:srgbClr val="FFFFFF"/>
                  </a:solidFill>
                  <a:latin typeface="Canva Sans 2"/>
                </a:rPr>
                <a:t>2024 Legislative Session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836509" y="6357385"/>
            <a:ext cx="3573978" cy="1078257"/>
            <a:chOff x="0" y="0"/>
            <a:chExt cx="1347049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47049" cy="406400"/>
            </a:xfrm>
            <a:custGeom>
              <a:avLst/>
              <a:gdLst/>
              <a:ahLst/>
              <a:cxnLst/>
              <a:rect l="l" t="t" r="r" b="b"/>
              <a:pathLst>
                <a:path w="1347049" h="406400">
                  <a:moveTo>
                    <a:pt x="1143849" y="0"/>
                  </a:moveTo>
                  <a:cubicBezTo>
                    <a:pt x="1256073" y="0"/>
                    <a:pt x="1347049" y="90976"/>
                    <a:pt x="1347049" y="203200"/>
                  </a:cubicBezTo>
                  <a:cubicBezTo>
                    <a:pt x="1347049" y="315424"/>
                    <a:pt x="1256073" y="406400"/>
                    <a:pt x="114384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35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34704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2"/>
                </a:lnSpc>
              </a:pPr>
              <a:r>
                <a:rPr lang="en-US" sz="1994" spc="19">
                  <a:solidFill>
                    <a:srgbClr val="FFFFFF"/>
                  </a:solidFill>
                  <a:latin typeface="Canva Sans 2"/>
                </a:rPr>
                <a:t>Advocacy 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630055" y="7997617"/>
            <a:ext cx="3573978" cy="1078257"/>
            <a:chOff x="0" y="0"/>
            <a:chExt cx="1347049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47049" cy="406400"/>
            </a:xfrm>
            <a:custGeom>
              <a:avLst/>
              <a:gdLst/>
              <a:ahLst/>
              <a:cxnLst/>
              <a:rect l="l" t="t" r="r" b="b"/>
              <a:pathLst>
                <a:path w="1347049" h="406400">
                  <a:moveTo>
                    <a:pt x="1143849" y="0"/>
                  </a:moveTo>
                  <a:cubicBezTo>
                    <a:pt x="1256073" y="0"/>
                    <a:pt x="1347049" y="90976"/>
                    <a:pt x="1347049" y="203200"/>
                  </a:cubicBezTo>
                  <a:cubicBezTo>
                    <a:pt x="1347049" y="315424"/>
                    <a:pt x="1256073" y="406400"/>
                    <a:pt x="114384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35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34704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2"/>
                </a:lnSpc>
              </a:pPr>
              <a:r>
                <a:rPr lang="en-US" sz="1994" spc="19">
                  <a:solidFill>
                    <a:srgbClr val="FFFFFF"/>
                  </a:solidFill>
                  <a:latin typeface="Canva Sans 2"/>
                </a:rPr>
                <a:t>How you can help</a:t>
              </a:r>
            </a:p>
          </p:txBody>
        </p:sp>
      </p:grpSp>
      <p:sp>
        <p:nvSpPr>
          <p:cNvPr id="23" name="Freeform 23"/>
          <p:cNvSpPr/>
          <p:nvPr/>
        </p:nvSpPr>
        <p:spPr>
          <a:xfrm rot="1605981">
            <a:off x="6413732" y="7740217"/>
            <a:ext cx="1985179" cy="560813"/>
          </a:xfrm>
          <a:custGeom>
            <a:avLst/>
            <a:gdLst/>
            <a:ahLst/>
            <a:cxnLst/>
            <a:rect l="l" t="t" r="r" b="b"/>
            <a:pathLst>
              <a:path w="1985179" h="560813">
                <a:moveTo>
                  <a:pt x="0" y="0"/>
                </a:moveTo>
                <a:lnTo>
                  <a:pt x="1985180" y="0"/>
                </a:lnTo>
                <a:lnTo>
                  <a:pt x="1985180" y="560813"/>
                </a:lnTo>
                <a:lnTo>
                  <a:pt x="0" y="560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7851052" flipH="1">
            <a:off x="6705730" y="2172271"/>
            <a:ext cx="1985179" cy="560813"/>
          </a:xfrm>
          <a:custGeom>
            <a:avLst/>
            <a:gdLst/>
            <a:ahLst/>
            <a:cxnLst/>
            <a:rect l="l" t="t" r="r" b="b"/>
            <a:pathLst>
              <a:path w="1985179" h="560813">
                <a:moveTo>
                  <a:pt x="1985180" y="0"/>
                </a:moveTo>
                <a:lnTo>
                  <a:pt x="0" y="0"/>
                </a:lnTo>
                <a:lnTo>
                  <a:pt x="0" y="560813"/>
                </a:lnTo>
                <a:lnTo>
                  <a:pt x="1985180" y="560813"/>
                </a:lnTo>
                <a:lnTo>
                  <a:pt x="198518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849927" y="5041782"/>
            <a:ext cx="1567117" cy="428998"/>
          </a:xfrm>
          <a:custGeom>
            <a:avLst/>
            <a:gdLst/>
            <a:ahLst/>
            <a:cxnLst/>
            <a:rect l="l" t="t" r="r" b="b"/>
            <a:pathLst>
              <a:path w="1567117" h="428998">
                <a:moveTo>
                  <a:pt x="0" y="0"/>
                </a:moveTo>
                <a:lnTo>
                  <a:pt x="1567117" y="0"/>
                </a:lnTo>
                <a:lnTo>
                  <a:pt x="1567117" y="428999"/>
                </a:lnTo>
                <a:lnTo>
                  <a:pt x="0" y="428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-1482789">
            <a:off x="8241736" y="3451084"/>
            <a:ext cx="1567117" cy="428998"/>
          </a:xfrm>
          <a:custGeom>
            <a:avLst/>
            <a:gdLst/>
            <a:ahLst/>
            <a:cxnLst/>
            <a:rect l="l" t="t" r="r" b="b"/>
            <a:pathLst>
              <a:path w="1567117" h="428998">
                <a:moveTo>
                  <a:pt x="0" y="0"/>
                </a:moveTo>
                <a:lnTo>
                  <a:pt x="1567117" y="0"/>
                </a:lnTo>
                <a:lnTo>
                  <a:pt x="1567117" y="428998"/>
                </a:lnTo>
                <a:lnTo>
                  <a:pt x="0" y="428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963931">
            <a:off x="8145999" y="6515409"/>
            <a:ext cx="1567117" cy="428998"/>
          </a:xfrm>
          <a:custGeom>
            <a:avLst/>
            <a:gdLst/>
            <a:ahLst/>
            <a:cxnLst/>
            <a:rect l="l" t="t" r="r" b="b"/>
            <a:pathLst>
              <a:path w="1567117" h="428998">
                <a:moveTo>
                  <a:pt x="0" y="0"/>
                </a:moveTo>
                <a:lnTo>
                  <a:pt x="1567116" y="0"/>
                </a:lnTo>
                <a:lnTo>
                  <a:pt x="1567116" y="428998"/>
                </a:lnTo>
                <a:lnTo>
                  <a:pt x="0" y="428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154240"/>
            <a:ext cx="6132760" cy="6132760"/>
          </a:xfrm>
          <a:custGeom>
            <a:avLst/>
            <a:gdLst/>
            <a:ahLst/>
            <a:cxnLst/>
            <a:rect l="l" t="t" r="r" b="b"/>
            <a:pathLst>
              <a:path w="6132760" h="6132760">
                <a:moveTo>
                  <a:pt x="0" y="0"/>
                </a:moveTo>
                <a:lnTo>
                  <a:pt x="6132760" y="0"/>
                </a:lnTo>
                <a:lnTo>
                  <a:pt x="6132760" y="6132760"/>
                </a:lnTo>
                <a:lnTo>
                  <a:pt x="0" y="6132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883803" y="2872423"/>
            <a:ext cx="1399734" cy="1364105"/>
          </a:xfrm>
          <a:custGeom>
            <a:avLst/>
            <a:gdLst/>
            <a:ahLst/>
            <a:cxnLst/>
            <a:rect l="l" t="t" r="r" b="b"/>
            <a:pathLst>
              <a:path w="1399734" h="1364105">
                <a:moveTo>
                  <a:pt x="0" y="0"/>
                </a:moveTo>
                <a:lnTo>
                  <a:pt x="1399735" y="0"/>
                </a:lnTo>
                <a:lnTo>
                  <a:pt x="1399735" y="1364105"/>
                </a:lnTo>
                <a:lnTo>
                  <a:pt x="0" y="1364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523321" y="-62565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8" y="0"/>
                </a:lnTo>
                <a:lnTo>
                  <a:pt x="3471958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51888" y="823336"/>
            <a:ext cx="15155424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773"/>
              </a:lnSpc>
              <a:spcBef>
                <a:spcPct val="0"/>
              </a:spcBef>
            </a:pPr>
            <a:r>
              <a:rPr lang="en-US" sz="5632" spc="281">
                <a:solidFill>
                  <a:srgbClr val="F47C00"/>
                </a:solidFill>
                <a:latin typeface="Canva Sans 1 Bold"/>
              </a:rPr>
              <a:t>Program Accomplishments &amp; Pipeline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1600" y="2321059"/>
            <a:ext cx="13058583" cy="6909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>
                <a:cs typeface="Calibri" panose="020F0502020204030204"/>
              </a:rPr>
              <a:t>Since Inception – July 2021</a:t>
            </a:r>
            <a:endParaRPr lang="en-US" sz="3600">
              <a:cs typeface="Calibri" panose="020F0502020204030204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cs typeface="Calibri"/>
              </a:rPr>
              <a:t>Guidelines &amp; Application Process 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cs typeface="Calibri"/>
              </a:rPr>
              <a:t>4 STC Rounds 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cs typeface="Calibri"/>
              </a:rPr>
              <a:t>8 Projects Awarded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cs typeface="Calibri"/>
              </a:rPr>
              <a:t>1,042 Affordable Units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i="1"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 sz="4000">
                <a:cs typeface="Calibri"/>
              </a:rPr>
              <a:t>LIHTC Programs Pipeline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cs typeface="Calibri"/>
              </a:rPr>
              <a:t>Over 8,000 units underway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cs typeface="Calibri"/>
              </a:rPr>
              <a:t>9%, 4% and STC projects</a:t>
            </a:r>
          </a:p>
          <a:p>
            <a:endParaRPr lang="en-US" sz="2400" i="1">
              <a:cs typeface="Calibri"/>
            </a:endParaRPr>
          </a:p>
          <a:p>
            <a:endParaRPr lang="en-US" sz="2400" i="1">
              <a:cs typeface="Calibri"/>
            </a:endParaRPr>
          </a:p>
          <a:p>
            <a:endParaRPr lang="en-US" sz="2400" i="1">
              <a:cs typeface="Calibri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7345" y="9182100"/>
            <a:ext cx="2859430" cy="947414"/>
          </a:xfrm>
          <a:custGeom>
            <a:avLst/>
            <a:gdLst/>
            <a:ahLst/>
            <a:cxnLst/>
            <a:rect l="l" t="t" r="r" b="b"/>
            <a:pathLst>
              <a:path w="3285923" h="1176014">
                <a:moveTo>
                  <a:pt x="0" y="0"/>
                </a:moveTo>
                <a:lnTo>
                  <a:pt x="3285922" y="0"/>
                </a:lnTo>
                <a:lnTo>
                  <a:pt x="3285922" y="1176015"/>
                </a:lnTo>
                <a:lnTo>
                  <a:pt x="0" y="11760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building with cars parked outside&#10;&#10;Description automatically generated">
            <a:extLst>
              <a:ext uri="{FF2B5EF4-FFF2-40B4-BE49-F238E27FC236}">
                <a16:creationId xmlns:a16="http://schemas.microsoft.com/office/drawing/2014/main" id="{B4271BA0-6ECB-2B71-8766-B9A60883729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495" r="4194"/>
          <a:stretch/>
        </p:blipFill>
        <p:spPr>
          <a:xfrm>
            <a:off x="8229600" y="2476500"/>
            <a:ext cx="9110083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F9A2F4-EC57-D8E2-81E6-3C1604065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429EC45-B486-A0B6-CA25-7F16FDBB0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6" y="624518"/>
            <a:ext cx="12713868" cy="9243076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DB2DCE7D-776C-DBE9-0253-19FF726D242F}"/>
              </a:ext>
            </a:extLst>
          </p:cNvPr>
          <p:cNvSpPr/>
          <p:nvPr/>
        </p:nvSpPr>
        <p:spPr>
          <a:xfrm>
            <a:off x="11571361" y="-3694129"/>
            <a:ext cx="10901093" cy="10901093"/>
          </a:xfrm>
          <a:custGeom>
            <a:avLst/>
            <a:gdLst/>
            <a:ahLst/>
            <a:cxnLst/>
            <a:rect l="l" t="t" r="r" b="b"/>
            <a:pathLst>
              <a:path w="10901093" h="10901093">
                <a:moveTo>
                  <a:pt x="0" y="0"/>
                </a:moveTo>
                <a:lnTo>
                  <a:pt x="10901093" y="0"/>
                </a:lnTo>
                <a:lnTo>
                  <a:pt x="10901093" y="10901093"/>
                </a:lnTo>
                <a:lnTo>
                  <a:pt x="0" y="109010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6701B96-68C1-0A1B-7786-0F1551A12852}"/>
              </a:ext>
            </a:extLst>
          </p:cNvPr>
          <p:cNvSpPr/>
          <p:nvPr/>
        </p:nvSpPr>
        <p:spPr>
          <a:xfrm>
            <a:off x="-2640106" y="8997680"/>
            <a:ext cx="4769224" cy="2384612"/>
          </a:xfrm>
          <a:custGeom>
            <a:avLst/>
            <a:gdLst/>
            <a:ahLst/>
            <a:cxnLst/>
            <a:rect l="l" t="t" r="r" b="b"/>
            <a:pathLst>
              <a:path w="4769224" h="2384612">
                <a:moveTo>
                  <a:pt x="0" y="0"/>
                </a:moveTo>
                <a:lnTo>
                  <a:pt x="4769224" y="0"/>
                </a:lnTo>
                <a:lnTo>
                  <a:pt x="4769224" y="2384612"/>
                </a:lnTo>
                <a:lnTo>
                  <a:pt x="0" y="2384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27210BE-FE58-6195-9D71-540955221CB8}"/>
              </a:ext>
            </a:extLst>
          </p:cNvPr>
          <p:cNvSpPr/>
          <p:nvPr/>
        </p:nvSpPr>
        <p:spPr>
          <a:xfrm>
            <a:off x="14134720" y="855299"/>
            <a:ext cx="3621430" cy="1179806"/>
          </a:xfrm>
          <a:custGeom>
            <a:avLst/>
            <a:gdLst/>
            <a:ahLst/>
            <a:cxnLst/>
            <a:rect l="l" t="t" r="r" b="b"/>
            <a:pathLst>
              <a:path w="3285923" h="1176014">
                <a:moveTo>
                  <a:pt x="0" y="0"/>
                </a:moveTo>
                <a:lnTo>
                  <a:pt x="3285922" y="0"/>
                </a:lnTo>
                <a:lnTo>
                  <a:pt x="3285922" y="1176015"/>
                </a:lnTo>
                <a:lnTo>
                  <a:pt x="0" y="11760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62C1B6B7-521A-4BDA-0286-79FAEB41A6D5}"/>
              </a:ext>
            </a:extLst>
          </p:cNvPr>
          <p:cNvSpPr txBox="1"/>
          <p:nvPr/>
        </p:nvSpPr>
        <p:spPr>
          <a:xfrm>
            <a:off x="1371600" y="1868182"/>
            <a:ext cx="13058583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endParaRPr lang="en-US" sz="2400" i="1" dirty="0">
              <a:cs typeface="Calibri"/>
            </a:endParaRPr>
          </a:p>
          <a:p>
            <a:endParaRPr lang="en-US" sz="2400" i="1" dirty="0">
              <a:cs typeface="Calibri"/>
            </a:endParaRPr>
          </a:p>
          <a:p>
            <a:endParaRPr lang="en-US" sz="2400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6688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71361" y="-3694129"/>
            <a:ext cx="10901093" cy="10901093"/>
          </a:xfrm>
          <a:custGeom>
            <a:avLst/>
            <a:gdLst/>
            <a:ahLst/>
            <a:cxnLst/>
            <a:rect l="l" t="t" r="r" b="b"/>
            <a:pathLst>
              <a:path w="10901093" h="10901093">
                <a:moveTo>
                  <a:pt x="0" y="0"/>
                </a:moveTo>
                <a:lnTo>
                  <a:pt x="10901093" y="0"/>
                </a:lnTo>
                <a:lnTo>
                  <a:pt x="10901093" y="10901093"/>
                </a:lnTo>
                <a:lnTo>
                  <a:pt x="0" y="109010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5306" y="8594810"/>
            <a:ext cx="4769224" cy="2384612"/>
          </a:xfrm>
          <a:custGeom>
            <a:avLst/>
            <a:gdLst/>
            <a:ahLst/>
            <a:cxnLst/>
            <a:rect l="l" t="t" r="r" b="b"/>
            <a:pathLst>
              <a:path w="4769224" h="2384612">
                <a:moveTo>
                  <a:pt x="0" y="0"/>
                </a:moveTo>
                <a:lnTo>
                  <a:pt x="4769224" y="0"/>
                </a:lnTo>
                <a:lnTo>
                  <a:pt x="4769224" y="2384612"/>
                </a:lnTo>
                <a:lnTo>
                  <a:pt x="0" y="2384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133600" y="762000"/>
            <a:ext cx="7483515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669"/>
              </a:lnSpc>
              <a:spcBef>
                <a:spcPct val="0"/>
              </a:spcBef>
            </a:pPr>
            <a:r>
              <a:rPr lang="en-US" sz="6000" b="1" spc="241">
                <a:solidFill>
                  <a:srgbClr val="F35000"/>
                </a:solidFill>
                <a:latin typeface="Canva Sans 1 Bold"/>
              </a:rPr>
              <a:t>State LIHTC Equity</a:t>
            </a:r>
          </a:p>
        </p:txBody>
      </p:sp>
      <p:sp>
        <p:nvSpPr>
          <p:cNvPr id="6" name="Freeform 5"/>
          <p:cNvSpPr/>
          <p:nvPr/>
        </p:nvSpPr>
        <p:spPr>
          <a:xfrm>
            <a:off x="13563600" y="723900"/>
            <a:ext cx="3621430" cy="1179806"/>
          </a:xfrm>
          <a:custGeom>
            <a:avLst/>
            <a:gdLst/>
            <a:ahLst/>
            <a:cxnLst/>
            <a:rect l="l" t="t" r="r" b="b"/>
            <a:pathLst>
              <a:path w="3285923" h="1176014">
                <a:moveTo>
                  <a:pt x="0" y="0"/>
                </a:moveTo>
                <a:lnTo>
                  <a:pt x="3285922" y="0"/>
                </a:lnTo>
                <a:lnTo>
                  <a:pt x="3285922" y="1176015"/>
                </a:lnTo>
                <a:lnTo>
                  <a:pt x="0" y="11760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274158190"/>
              </p:ext>
            </p:extLst>
          </p:nvPr>
        </p:nvGraphicFramePr>
        <p:xfrm>
          <a:off x="609600" y="1333500"/>
          <a:ext cx="14935200" cy="8833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71361" y="-3694129"/>
            <a:ext cx="10901093" cy="10901093"/>
          </a:xfrm>
          <a:custGeom>
            <a:avLst/>
            <a:gdLst/>
            <a:ahLst/>
            <a:cxnLst/>
            <a:rect l="l" t="t" r="r" b="b"/>
            <a:pathLst>
              <a:path w="10901093" h="10901093">
                <a:moveTo>
                  <a:pt x="0" y="0"/>
                </a:moveTo>
                <a:lnTo>
                  <a:pt x="10901093" y="0"/>
                </a:lnTo>
                <a:lnTo>
                  <a:pt x="10901093" y="10901093"/>
                </a:lnTo>
                <a:lnTo>
                  <a:pt x="0" y="109010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5306" y="8594810"/>
            <a:ext cx="4769224" cy="2384612"/>
          </a:xfrm>
          <a:custGeom>
            <a:avLst/>
            <a:gdLst/>
            <a:ahLst/>
            <a:cxnLst/>
            <a:rect l="l" t="t" r="r" b="b"/>
            <a:pathLst>
              <a:path w="4769224" h="2384612">
                <a:moveTo>
                  <a:pt x="0" y="0"/>
                </a:moveTo>
                <a:lnTo>
                  <a:pt x="4769224" y="0"/>
                </a:lnTo>
                <a:lnTo>
                  <a:pt x="4769224" y="2384612"/>
                </a:lnTo>
                <a:lnTo>
                  <a:pt x="0" y="2384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904875"/>
            <a:ext cx="7483515" cy="785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669"/>
              </a:lnSpc>
              <a:spcBef>
                <a:spcPct val="0"/>
              </a:spcBef>
            </a:pPr>
            <a:r>
              <a:rPr lang="en-US" sz="4833" spc="241">
                <a:solidFill>
                  <a:srgbClr val="F35000"/>
                </a:solidFill>
                <a:latin typeface="Canva Sans 1 Bold"/>
              </a:rPr>
              <a:t>Nonprofit Participation</a:t>
            </a:r>
          </a:p>
        </p:txBody>
      </p:sp>
      <p:sp>
        <p:nvSpPr>
          <p:cNvPr id="6" name="Freeform 5"/>
          <p:cNvSpPr/>
          <p:nvPr/>
        </p:nvSpPr>
        <p:spPr>
          <a:xfrm>
            <a:off x="13563600" y="723900"/>
            <a:ext cx="3621430" cy="1179806"/>
          </a:xfrm>
          <a:custGeom>
            <a:avLst/>
            <a:gdLst/>
            <a:ahLst/>
            <a:cxnLst/>
            <a:rect l="l" t="t" r="r" b="b"/>
            <a:pathLst>
              <a:path w="3285923" h="1176014">
                <a:moveTo>
                  <a:pt x="0" y="0"/>
                </a:moveTo>
                <a:lnTo>
                  <a:pt x="3285922" y="0"/>
                </a:lnTo>
                <a:lnTo>
                  <a:pt x="3285922" y="1176015"/>
                </a:lnTo>
                <a:lnTo>
                  <a:pt x="0" y="11760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6"/>
          <p:cNvSpPr txBox="1"/>
          <p:nvPr/>
        </p:nvSpPr>
        <p:spPr>
          <a:xfrm>
            <a:off x="1371600" y="1868182"/>
            <a:ext cx="13058583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>
                <a:cs typeface="Calibri"/>
              </a:rPr>
              <a:t>QAP Nonprofit Set-aside</a:t>
            </a:r>
            <a:endParaRPr lang="en-US" sz="4000">
              <a:cs typeface="Calibri" panose="020F0502020204030204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i="1">
                <a:cs typeface="Calibri"/>
              </a:rPr>
              <a:t>10% of all LIHTC awards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i="1">
                <a:cs typeface="Calibri"/>
              </a:rPr>
              <a:t>Minimum of one project per round</a:t>
            </a:r>
          </a:p>
          <a:p>
            <a:endParaRPr lang="en-US" sz="2400" i="1">
              <a:cs typeface="Calibri"/>
            </a:endParaRPr>
          </a:p>
          <a:p>
            <a:endParaRPr lang="en-US" sz="2400" i="1">
              <a:cs typeface="Calibri"/>
            </a:endParaRPr>
          </a:p>
          <a:p>
            <a:endParaRPr lang="en-US" sz="2400" i="1">
              <a:cs typeface="Calibri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878392E8-943E-77F0-7D63-25E9707C2C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469" b="11211"/>
          <a:stretch/>
        </p:blipFill>
        <p:spPr>
          <a:xfrm>
            <a:off x="3182335" y="5009887"/>
            <a:ext cx="12191980" cy="4571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7190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73173" y="1595114"/>
            <a:ext cx="6029655" cy="12059310"/>
          </a:xfrm>
          <a:custGeom>
            <a:avLst/>
            <a:gdLst/>
            <a:ahLst/>
            <a:cxnLst/>
            <a:rect l="l" t="t" r="r" b="b"/>
            <a:pathLst>
              <a:path w="6029655" h="12059310">
                <a:moveTo>
                  <a:pt x="0" y="0"/>
                </a:moveTo>
                <a:lnTo>
                  <a:pt x="6029654" y="0"/>
                </a:lnTo>
                <a:lnTo>
                  <a:pt x="6029654" y="12059310"/>
                </a:lnTo>
                <a:lnTo>
                  <a:pt x="0" y="120593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062443" y="7598882"/>
            <a:ext cx="5376236" cy="5376236"/>
          </a:xfrm>
          <a:custGeom>
            <a:avLst/>
            <a:gdLst/>
            <a:ahLst/>
            <a:cxnLst/>
            <a:rect l="l" t="t" r="r" b="b"/>
            <a:pathLst>
              <a:path w="5376236" h="5376236">
                <a:moveTo>
                  <a:pt x="0" y="0"/>
                </a:moveTo>
                <a:lnTo>
                  <a:pt x="5376236" y="0"/>
                </a:lnTo>
                <a:lnTo>
                  <a:pt x="5376236" y="5376236"/>
                </a:lnTo>
                <a:lnTo>
                  <a:pt x="0" y="5376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961936" y="7809418"/>
            <a:ext cx="482144" cy="467032"/>
          </a:xfrm>
          <a:custGeom>
            <a:avLst/>
            <a:gdLst/>
            <a:ahLst/>
            <a:cxnLst/>
            <a:rect l="l" t="t" r="r" b="b"/>
            <a:pathLst>
              <a:path w="482144" h="467032">
                <a:moveTo>
                  <a:pt x="0" y="0"/>
                </a:moveTo>
                <a:lnTo>
                  <a:pt x="482145" y="0"/>
                </a:lnTo>
                <a:lnTo>
                  <a:pt x="482145" y="467031"/>
                </a:lnTo>
                <a:lnTo>
                  <a:pt x="0" y="467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463087" y="2049048"/>
            <a:ext cx="10983936" cy="8237952"/>
          </a:xfrm>
          <a:custGeom>
            <a:avLst/>
            <a:gdLst/>
            <a:ahLst/>
            <a:cxnLst/>
            <a:rect l="l" t="t" r="r" b="b"/>
            <a:pathLst>
              <a:path w="10983936" h="8237952">
                <a:moveTo>
                  <a:pt x="0" y="0"/>
                </a:moveTo>
                <a:lnTo>
                  <a:pt x="10983936" y="0"/>
                </a:lnTo>
                <a:lnTo>
                  <a:pt x="10983936" y="8237952"/>
                </a:lnTo>
                <a:lnTo>
                  <a:pt x="0" y="82379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712177"/>
            <a:ext cx="12417046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20"/>
              </a:lnSpc>
            </a:pPr>
            <a:r>
              <a:rPr lang="en-US" sz="8000" spc="184">
                <a:solidFill>
                  <a:srgbClr val="026EB9"/>
                </a:solidFill>
                <a:latin typeface="Canva Sans 1 Bold" panose="020B0604020202020204" charset="0"/>
              </a:rPr>
              <a:t>STATE ADVOCACY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366641"/>
            <a:ext cx="8069226" cy="8069226"/>
          </a:xfrm>
          <a:custGeom>
            <a:avLst/>
            <a:gdLst/>
            <a:ahLst/>
            <a:cxnLst/>
            <a:rect l="l" t="t" r="r" b="b"/>
            <a:pathLst>
              <a:path w="8069226" h="8069226">
                <a:moveTo>
                  <a:pt x="0" y="0"/>
                </a:moveTo>
                <a:lnTo>
                  <a:pt x="8069226" y="0"/>
                </a:lnTo>
                <a:lnTo>
                  <a:pt x="8069226" y="8069226"/>
                </a:lnTo>
                <a:lnTo>
                  <a:pt x="0" y="8069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883803" y="2872423"/>
            <a:ext cx="1399734" cy="1364105"/>
          </a:xfrm>
          <a:custGeom>
            <a:avLst/>
            <a:gdLst/>
            <a:ahLst/>
            <a:cxnLst/>
            <a:rect l="l" t="t" r="r" b="b"/>
            <a:pathLst>
              <a:path w="1399734" h="1364105">
                <a:moveTo>
                  <a:pt x="0" y="0"/>
                </a:moveTo>
                <a:lnTo>
                  <a:pt x="1399735" y="0"/>
                </a:lnTo>
                <a:lnTo>
                  <a:pt x="1399735" y="1364105"/>
                </a:lnTo>
                <a:lnTo>
                  <a:pt x="0" y="1364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523321" y="-62565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8" y="0"/>
                </a:lnTo>
                <a:lnTo>
                  <a:pt x="3471958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660485" y="866775"/>
            <a:ext cx="7483515" cy="1105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601"/>
              </a:lnSpc>
              <a:spcBef>
                <a:spcPct val="0"/>
              </a:spcBef>
            </a:pPr>
            <a:r>
              <a:rPr lang="en-US" sz="6232" spc="311">
                <a:solidFill>
                  <a:srgbClr val="026EB9"/>
                </a:solidFill>
                <a:latin typeface="Canva Sans 1 Bold"/>
              </a:rPr>
              <a:t>STATE LIHTC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60485" y="2141574"/>
            <a:ext cx="13058583" cy="467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53"/>
              </a:lnSpc>
            </a:pPr>
            <a:r>
              <a:rPr lang="en-US" sz="2610" spc="26">
                <a:solidFill>
                  <a:srgbClr val="231F20"/>
                </a:solidFill>
                <a:latin typeface="Canva Sans 1 Bold"/>
              </a:rPr>
              <a:t>PROGRAM EXTENSION &amp; EXPANSION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60485" y="2889839"/>
            <a:ext cx="9721749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1" lvl="1" indent="-334646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00000"/>
                </a:solidFill>
                <a:latin typeface="Canva Sans 2"/>
              </a:rPr>
              <a:t>Established in 2021 (SB 1124)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16383" y="4804858"/>
            <a:ext cx="9721749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1" lvl="1" indent="-334646">
              <a:lnSpc>
                <a:spcPts val="4340"/>
              </a:lnSpc>
              <a:buFont typeface="Arial"/>
              <a:buChar char="•"/>
            </a:pPr>
            <a:r>
              <a:rPr lang="en-US" sz="3100" dirty="0">
                <a:solidFill>
                  <a:srgbClr val="000000"/>
                </a:solidFill>
                <a:latin typeface="Canva Sans 2"/>
              </a:rPr>
              <a:t>Bipartisan support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08352" y="3637759"/>
            <a:ext cx="7509467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</a:pPr>
            <a:r>
              <a:rPr lang="en-US" sz="2900" dirty="0">
                <a:solidFill>
                  <a:srgbClr val="000000"/>
                </a:solidFill>
                <a:latin typeface="Canva Sans 2 Bold Italics"/>
              </a:rPr>
              <a:t>4 year program (expiring Dec 31, 2025)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08351" y="4258231"/>
            <a:ext cx="9721749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</a:pPr>
            <a:r>
              <a:rPr lang="en-US" sz="2900" dirty="0">
                <a:solidFill>
                  <a:srgbClr val="000000"/>
                </a:solidFill>
                <a:latin typeface="Canva Sans 2 Italics"/>
              </a:rPr>
              <a:t>$4 million annual allocation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16383" y="5392593"/>
            <a:ext cx="9177883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1" lvl="1" indent="-334646">
              <a:lnSpc>
                <a:spcPts val="4340"/>
              </a:lnSpc>
              <a:buFont typeface="Arial"/>
              <a:buChar char="•"/>
            </a:pPr>
            <a:r>
              <a:rPr lang="en-US" sz="3100" dirty="0">
                <a:solidFill>
                  <a:srgbClr val="000000"/>
                </a:solidFill>
                <a:latin typeface="Canva Sans 2"/>
              </a:rPr>
              <a:t>Statewide impact (rural &amp; urban) </a:t>
            </a:r>
          </a:p>
        </p:txBody>
      </p:sp>
      <p:sp>
        <p:nvSpPr>
          <p:cNvPr id="13" name="Freeform 13"/>
          <p:cNvSpPr/>
          <p:nvPr/>
        </p:nvSpPr>
        <p:spPr>
          <a:xfrm>
            <a:off x="12456927" y="2732896"/>
            <a:ext cx="4741226" cy="5297459"/>
          </a:xfrm>
          <a:custGeom>
            <a:avLst/>
            <a:gdLst/>
            <a:ahLst/>
            <a:cxnLst/>
            <a:rect l="l" t="t" r="r" b="b"/>
            <a:pathLst>
              <a:path w="4741226" h="5297459">
                <a:moveTo>
                  <a:pt x="0" y="0"/>
                </a:moveTo>
                <a:lnTo>
                  <a:pt x="4741226" y="0"/>
                </a:lnTo>
                <a:lnTo>
                  <a:pt x="4741226" y="5297458"/>
                </a:lnTo>
                <a:lnTo>
                  <a:pt x="0" y="5297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296659" y="4327178"/>
            <a:ext cx="429788" cy="359947"/>
          </a:xfrm>
          <a:custGeom>
            <a:avLst/>
            <a:gdLst/>
            <a:ahLst/>
            <a:cxnLst/>
            <a:rect l="l" t="t" r="r" b="b"/>
            <a:pathLst>
              <a:path w="429788" h="359947">
                <a:moveTo>
                  <a:pt x="0" y="0"/>
                </a:moveTo>
                <a:lnTo>
                  <a:pt x="429788" y="0"/>
                </a:lnTo>
                <a:lnTo>
                  <a:pt x="429788" y="359947"/>
                </a:lnTo>
                <a:lnTo>
                  <a:pt x="0" y="3599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3809838" y="5301602"/>
            <a:ext cx="2034982" cy="26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1"/>
              </a:lnSpc>
            </a:pPr>
            <a:r>
              <a:rPr lang="en-US" sz="1529">
                <a:solidFill>
                  <a:srgbClr val="E35205"/>
                </a:solidFill>
                <a:latin typeface="Bitter Bold"/>
              </a:rPr>
              <a:t>Camp Verde</a:t>
            </a:r>
          </a:p>
        </p:txBody>
      </p:sp>
      <p:sp>
        <p:nvSpPr>
          <p:cNvPr id="16" name="Freeform 16"/>
          <p:cNvSpPr/>
          <p:nvPr/>
        </p:nvSpPr>
        <p:spPr>
          <a:xfrm>
            <a:off x="14612435" y="4970229"/>
            <a:ext cx="429788" cy="359947"/>
          </a:xfrm>
          <a:custGeom>
            <a:avLst/>
            <a:gdLst/>
            <a:ahLst/>
            <a:cxnLst/>
            <a:rect l="l" t="t" r="r" b="b"/>
            <a:pathLst>
              <a:path w="429788" h="359947">
                <a:moveTo>
                  <a:pt x="0" y="0"/>
                </a:moveTo>
                <a:lnTo>
                  <a:pt x="429788" y="0"/>
                </a:lnTo>
                <a:lnTo>
                  <a:pt x="429788" y="359948"/>
                </a:lnTo>
                <a:lnTo>
                  <a:pt x="0" y="359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637138" y="5639903"/>
            <a:ext cx="401660" cy="336390"/>
          </a:xfrm>
          <a:custGeom>
            <a:avLst/>
            <a:gdLst/>
            <a:ahLst/>
            <a:cxnLst/>
            <a:rect l="l" t="t" r="r" b="b"/>
            <a:pathLst>
              <a:path w="401660" h="336390">
                <a:moveTo>
                  <a:pt x="0" y="0"/>
                </a:moveTo>
                <a:lnTo>
                  <a:pt x="401660" y="0"/>
                </a:lnTo>
                <a:lnTo>
                  <a:pt x="401660" y="336390"/>
                </a:lnTo>
                <a:lnTo>
                  <a:pt x="0" y="3363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182647" y="5733955"/>
            <a:ext cx="429788" cy="359947"/>
          </a:xfrm>
          <a:custGeom>
            <a:avLst/>
            <a:gdLst/>
            <a:ahLst/>
            <a:cxnLst/>
            <a:rect l="l" t="t" r="r" b="b"/>
            <a:pathLst>
              <a:path w="429788" h="359947">
                <a:moveTo>
                  <a:pt x="0" y="0"/>
                </a:moveTo>
                <a:lnTo>
                  <a:pt x="429788" y="0"/>
                </a:lnTo>
                <a:lnTo>
                  <a:pt x="429788" y="359947"/>
                </a:lnTo>
                <a:lnTo>
                  <a:pt x="0" y="3599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3132084" y="6065327"/>
            <a:ext cx="2034982" cy="26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1"/>
              </a:lnSpc>
            </a:pPr>
            <a:r>
              <a:rPr lang="en-US" sz="1529">
                <a:solidFill>
                  <a:srgbClr val="E35205"/>
                </a:solidFill>
                <a:latin typeface="Bitter Bold"/>
              </a:rPr>
              <a:t>Glendale (2)</a:t>
            </a:r>
          </a:p>
        </p:txBody>
      </p:sp>
      <p:sp>
        <p:nvSpPr>
          <p:cNvPr id="20" name="Freeform 20"/>
          <p:cNvSpPr/>
          <p:nvPr/>
        </p:nvSpPr>
        <p:spPr>
          <a:xfrm>
            <a:off x="15661212" y="5562742"/>
            <a:ext cx="429788" cy="359947"/>
          </a:xfrm>
          <a:custGeom>
            <a:avLst/>
            <a:gdLst/>
            <a:ahLst/>
            <a:cxnLst/>
            <a:rect l="l" t="t" r="r" b="b"/>
            <a:pathLst>
              <a:path w="429788" h="359947">
                <a:moveTo>
                  <a:pt x="0" y="0"/>
                </a:moveTo>
                <a:lnTo>
                  <a:pt x="429788" y="0"/>
                </a:lnTo>
                <a:lnTo>
                  <a:pt x="429788" y="359948"/>
                </a:lnTo>
                <a:lnTo>
                  <a:pt x="0" y="359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4827540" y="5912035"/>
            <a:ext cx="2034982" cy="26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1"/>
              </a:lnSpc>
            </a:pPr>
            <a:r>
              <a:rPr lang="en-US" sz="1529">
                <a:solidFill>
                  <a:srgbClr val="E35205"/>
                </a:solidFill>
                <a:latin typeface="Bitter Bold"/>
              </a:rPr>
              <a:t>Miami</a:t>
            </a:r>
          </a:p>
        </p:txBody>
      </p:sp>
      <p:sp>
        <p:nvSpPr>
          <p:cNvPr id="22" name="Freeform 22"/>
          <p:cNvSpPr/>
          <p:nvPr/>
        </p:nvSpPr>
        <p:spPr>
          <a:xfrm>
            <a:off x="15099256" y="6326468"/>
            <a:ext cx="429788" cy="359947"/>
          </a:xfrm>
          <a:custGeom>
            <a:avLst/>
            <a:gdLst/>
            <a:ahLst/>
            <a:cxnLst/>
            <a:rect l="l" t="t" r="r" b="b"/>
            <a:pathLst>
              <a:path w="429788" h="359947">
                <a:moveTo>
                  <a:pt x="0" y="0"/>
                </a:moveTo>
                <a:lnTo>
                  <a:pt x="429788" y="0"/>
                </a:lnTo>
                <a:lnTo>
                  <a:pt x="429788" y="359947"/>
                </a:lnTo>
                <a:lnTo>
                  <a:pt x="0" y="3599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6195857" y="6030211"/>
            <a:ext cx="429788" cy="359947"/>
          </a:xfrm>
          <a:custGeom>
            <a:avLst/>
            <a:gdLst/>
            <a:ahLst/>
            <a:cxnLst/>
            <a:rect l="l" t="t" r="r" b="b"/>
            <a:pathLst>
              <a:path w="429788" h="359947">
                <a:moveTo>
                  <a:pt x="0" y="0"/>
                </a:moveTo>
                <a:lnTo>
                  <a:pt x="429788" y="0"/>
                </a:lnTo>
                <a:lnTo>
                  <a:pt x="429788" y="359948"/>
                </a:lnTo>
                <a:lnTo>
                  <a:pt x="0" y="359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5876106" y="7223625"/>
            <a:ext cx="429788" cy="359947"/>
          </a:xfrm>
          <a:custGeom>
            <a:avLst/>
            <a:gdLst/>
            <a:ahLst/>
            <a:cxnLst/>
            <a:rect l="l" t="t" r="r" b="b"/>
            <a:pathLst>
              <a:path w="429788" h="359947">
                <a:moveTo>
                  <a:pt x="0" y="0"/>
                </a:moveTo>
                <a:lnTo>
                  <a:pt x="429788" y="0"/>
                </a:lnTo>
                <a:lnTo>
                  <a:pt x="429788" y="359948"/>
                </a:lnTo>
                <a:lnTo>
                  <a:pt x="0" y="359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3494062" y="4658550"/>
            <a:ext cx="2034982" cy="26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1"/>
              </a:lnSpc>
            </a:pPr>
            <a:r>
              <a:rPr lang="en-US" sz="1529">
                <a:solidFill>
                  <a:srgbClr val="E35205"/>
                </a:solidFill>
                <a:latin typeface="Bitter Bold"/>
              </a:rPr>
              <a:t>Prescott Valley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296659" y="6657840"/>
            <a:ext cx="2034982" cy="26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1"/>
              </a:lnSpc>
            </a:pPr>
            <a:r>
              <a:rPr lang="en-US" sz="1529">
                <a:solidFill>
                  <a:srgbClr val="E35205"/>
                </a:solidFill>
                <a:latin typeface="Bitter Bold"/>
              </a:rPr>
              <a:t>Chandler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393260" y="6361584"/>
            <a:ext cx="2034982" cy="26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1"/>
              </a:lnSpc>
            </a:pPr>
            <a:r>
              <a:rPr lang="en-US" sz="1529">
                <a:solidFill>
                  <a:srgbClr val="E35205"/>
                </a:solidFill>
                <a:latin typeface="Bitter Bold"/>
              </a:rPr>
              <a:t>Globe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042223" y="7612148"/>
            <a:ext cx="2034982" cy="26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1"/>
              </a:lnSpc>
            </a:pPr>
            <a:r>
              <a:rPr lang="en-US" sz="1529">
                <a:solidFill>
                  <a:srgbClr val="E35205"/>
                </a:solidFill>
                <a:latin typeface="Bitter Bold"/>
              </a:rPr>
              <a:t>Tucson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609935" y="5999045"/>
            <a:ext cx="9177883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1" lvl="1" indent="-334646">
              <a:lnSpc>
                <a:spcPts val="4340"/>
              </a:lnSpc>
              <a:buFont typeface="Arial"/>
              <a:buChar char="•"/>
            </a:pPr>
            <a:r>
              <a:rPr lang="en-US" sz="3100" dirty="0">
                <a:solidFill>
                  <a:srgbClr val="000000"/>
                </a:solidFill>
                <a:latin typeface="Canva Sans 2"/>
              </a:rPr>
              <a:t>Stakeholder Coalition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35790" y="6522243"/>
            <a:ext cx="11269616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1" lvl="1" indent="-334646">
              <a:lnSpc>
                <a:spcPts val="4340"/>
              </a:lnSpc>
              <a:buFont typeface="Arial"/>
              <a:buChar char="•"/>
            </a:pPr>
            <a:r>
              <a:rPr lang="en-US" sz="3100" dirty="0">
                <a:solidFill>
                  <a:srgbClr val="000000"/>
                </a:solidFill>
                <a:latin typeface="Canva Sans 2 Bold Italics"/>
              </a:rPr>
              <a:t>State LIHTC included in Gov exec budget proposal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3086100" cy="10287000"/>
            <a:chOff x="0" y="0"/>
            <a:chExt cx="81280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95C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0210" y="523171"/>
            <a:ext cx="4148974" cy="9428867"/>
            <a:chOff x="0" y="0"/>
            <a:chExt cx="3093720" cy="70307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93720" cy="7030720"/>
            </a:xfrm>
            <a:custGeom>
              <a:avLst/>
              <a:gdLst/>
              <a:ahLst/>
              <a:cxnLst/>
              <a:rect l="l" t="t" r="r" b="b"/>
              <a:pathLst>
                <a:path w="3093720" h="7030720">
                  <a:moveTo>
                    <a:pt x="0" y="0"/>
                  </a:moveTo>
                  <a:lnTo>
                    <a:pt x="2293620" y="0"/>
                  </a:lnTo>
                  <a:cubicBezTo>
                    <a:pt x="2735580" y="0"/>
                    <a:pt x="3093720" y="358140"/>
                    <a:pt x="3093720" y="800100"/>
                  </a:cubicBezTo>
                  <a:lnTo>
                    <a:pt x="3093720" y="7030720"/>
                  </a:lnTo>
                  <a:lnTo>
                    <a:pt x="0" y="7030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752" r="-257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047576" y="-5872308"/>
            <a:ext cx="8480848" cy="848084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5C32">
                <a:alpha val="6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2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118653" y="5951061"/>
            <a:ext cx="2953604" cy="2953592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44294" r="-4429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70274" y="5940163"/>
            <a:ext cx="2953604" cy="2953592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1942" r="-219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271034" y="5492488"/>
            <a:ext cx="3016031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6"/>
              </a:lnSpc>
            </a:pPr>
            <a:r>
              <a:rPr lang="en-US" sz="2938">
                <a:solidFill>
                  <a:srgbClr val="026EB9"/>
                </a:solidFill>
                <a:latin typeface="Canva Sans 2 Bold"/>
              </a:rPr>
              <a:t>GOVERNOR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482624" y="2899647"/>
            <a:ext cx="2592852" cy="2592841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b="-25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1670578" y="1480308"/>
            <a:ext cx="809795" cy="893567"/>
          </a:xfrm>
          <a:custGeom>
            <a:avLst/>
            <a:gdLst/>
            <a:ahLst/>
            <a:cxnLst/>
            <a:rect l="l" t="t" r="r" b="b"/>
            <a:pathLst>
              <a:path w="809795" h="893567">
                <a:moveTo>
                  <a:pt x="0" y="0"/>
                </a:moveTo>
                <a:lnTo>
                  <a:pt x="809795" y="0"/>
                </a:lnTo>
                <a:lnTo>
                  <a:pt x="809795" y="893568"/>
                </a:lnTo>
                <a:lnTo>
                  <a:pt x="0" y="8935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4990088" y="1221506"/>
            <a:ext cx="6994619" cy="86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556"/>
              </a:lnSpc>
            </a:pPr>
            <a:r>
              <a:rPr lang="en-US" sz="5373" spc="268">
                <a:solidFill>
                  <a:srgbClr val="F47C00"/>
                </a:solidFill>
                <a:latin typeface="Canva Sans 1 Bold"/>
              </a:rPr>
              <a:t>STATE ADVOCACY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127969" y="9034463"/>
            <a:ext cx="3016031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6"/>
              </a:lnSpc>
            </a:pPr>
            <a:r>
              <a:rPr lang="en-US" sz="2938">
                <a:solidFill>
                  <a:srgbClr val="026EB9"/>
                </a:solidFill>
                <a:latin typeface="Canva Sans 2 Bold"/>
              </a:rPr>
              <a:t>SENATE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096861" y="9034463"/>
            <a:ext cx="3016031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6"/>
              </a:lnSpc>
            </a:pPr>
            <a:r>
              <a:rPr lang="en-US" sz="2938">
                <a:solidFill>
                  <a:srgbClr val="026EB9"/>
                </a:solidFill>
                <a:latin typeface="Canva Sans 2 Bold"/>
              </a:rPr>
              <a:t>HOUSE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379184" y="2121137"/>
            <a:ext cx="5130540" cy="778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Canva Sans 2 Bold"/>
              </a:rPr>
              <a:t>FY 25 BUDGET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75c497-f9ee-4928-92bc-548289b37429">
      <Terms xmlns="http://schemas.microsoft.com/office/infopath/2007/PartnerControls"/>
    </lcf76f155ced4ddcb4097134ff3c332f>
    <TaxCatchAll xmlns="0bfe741e-9eca-4f01-90f2-939183f19d24" xsi:nil="true"/>
    <SharedWithUsers xmlns="0bfe741e-9eca-4f01-90f2-939183f19d24">
      <UserInfo>
        <DisplayName>Julie Rees</DisplayName>
        <AccountId>24</AccountId>
        <AccountType/>
      </UserInfo>
      <UserInfo>
        <DisplayName>Roxanna Pitones</DisplayName>
        <AccountId>2051</AccountId>
        <AccountType/>
      </UserInfo>
      <UserInfo>
        <DisplayName>Jennifer Casselman</DisplayName>
        <AccountId>932</AccountId>
        <AccountType/>
      </UserInfo>
    </SharedWithUsers>
    <_Flow_SignoffStatus xmlns="7275c497-f9ee-4928-92bc-548289b3742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57C9C3CE48AB43807A2B2BBC021B68" ma:contentTypeVersion="16" ma:contentTypeDescription="Create a new document." ma:contentTypeScope="" ma:versionID="c4f0741dd95a30e90c3cf977d95b5a14">
  <xsd:schema xmlns:xsd="http://www.w3.org/2001/XMLSchema" xmlns:xs="http://www.w3.org/2001/XMLSchema" xmlns:p="http://schemas.microsoft.com/office/2006/metadata/properties" xmlns:ns2="7275c497-f9ee-4928-92bc-548289b37429" xmlns:ns3="0bfe741e-9eca-4f01-90f2-939183f19d24" targetNamespace="http://schemas.microsoft.com/office/2006/metadata/properties" ma:root="true" ma:fieldsID="12ae29ed94e370c4482e339f14f554af" ns2:_="" ns3:_="">
    <xsd:import namespace="7275c497-f9ee-4928-92bc-548289b37429"/>
    <xsd:import namespace="0bfe741e-9eca-4f01-90f2-939183f19d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5c497-f9ee-4928-92bc-548289b374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b8afe34-2bfd-4bac-9813-93dbf9691d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e741e-9eca-4f01-90f2-939183f19d2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f37b32d1-9ec4-4c82-9f5d-60c5422df62a}" ma:internalName="TaxCatchAll" ma:showField="CatchAllData" ma:web="0bfe741e-9eca-4f01-90f2-939183f19d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71F04F-839F-4B6F-BCF3-855A7EBB5FD0}">
  <ds:schemaRefs>
    <ds:schemaRef ds:uri="50414cb5-a1cd-46aa-8328-2b1e3e4bafcf"/>
    <ds:schemaRef ds:uri="58017bcd-7c3c-4ecc-b7a3-4fa6f58c35d1"/>
    <ds:schemaRef ds:uri="98f026d9-282f-4259-a63f-f799bd0bdbc7"/>
    <ds:schemaRef ds:uri="c9762847-dd8a-47f0-b2b2-331a77cd38a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1E06BCB-0973-4A5F-87F9-270AD01E3454}"/>
</file>

<file path=customXml/itemProps3.xml><?xml version="1.0" encoding="utf-8"?>
<ds:datastoreItem xmlns:ds="http://schemas.openxmlformats.org/officeDocument/2006/customXml" ds:itemID="{D4E724B3-9C7F-49D6-979D-13FFB25087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325</Words>
  <Application>Microsoft Office PowerPoint</Application>
  <PresentationFormat>Custom</PresentationFormat>
  <Paragraphs>82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Calibri</vt:lpstr>
      <vt:lpstr>Canva Sans 2 Bold Italics</vt:lpstr>
      <vt:lpstr>Aptos</vt:lpstr>
      <vt:lpstr>Codec Pro ExtraBold</vt:lpstr>
      <vt:lpstr>Canva Sans 2 Italics</vt:lpstr>
      <vt:lpstr>Arial</vt:lpstr>
      <vt:lpstr>Canva Sans 1</vt:lpstr>
      <vt:lpstr>Bitter Bold</vt:lpstr>
      <vt:lpstr>Canva Sans 2</vt:lpstr>
      <vt:lpstr>Canva Sans 1 Bold</vt:lpstr>
      <vt:lpstr>Canva Sans 2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Preserving State LIHTC</dc:title>
  <dc:creator>Sheree Bouchee</dc:creator>
  <cp:lastModifiedBy>Roxanna Pitones</cp:lastModifiedBy>
  <cp:revision>1</cp:revision>
  <dcterms:created xsi:type="dcterms:W3CDTF">2006-08-16T00:00:00Z</dcterms:created>
  <dcterms:modified xsi:type="dcterms:W3CDTF">2024-02-27T04:08:36Z</dcterms:modified>
  <dc:identifier>DAF9LuPnybQ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0x010100AE57C9C3CE48AB43807A2B2BBC021B68</vt:lpwstr>
  </property>
  <property fmtid="{D5CDD505-2E9C-101B-9397-08002B2CF9AE}" pid="3" name="MediaServiceImageTags">
    <vt:lpwstr/>
  </property>
</Properties>
</file>