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sldIdLst>
    <p:sldId id="257" r:id="rId5"/>
    <p:sldId id="263" r:id="rId6"/>
    <p:sldId id="260" r:id="rId7"/>
    <p:sldId id="262" r:id="rId8"/>
    <p:sldId id="264" r:id="rId9"/>
    <p:sldId id="265" r:id="rId10"/>
    <p:sldId id="259" r:id="rId11"/>
    <p:sldId id="258" r:id="rId12"/>
    <p:sldId id="256" r:id="rId13"/>
    <p:sldId id="26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6B99FA-B527-413D-8BBA-A0B87E4EDE65}" v="399" dt="2023-07-26T09:30:41.510"/>
    <p1510:client id="{8A9D7A90-1FD3-41C3-A6E9-1A260D31E5B3}" v="401" dt="2023-07-26T19:08:38.760"/>
    <p1510:client id="{EE089C99-5B85-4EBE-AD7A-D28834817706}" v="60" dt="2023-08-10T16:31:35.654"/>
    <p1510:client id="{F6A140FE-6B06-4B77-9603-3F3ED12E4C42}" v="60" dt="2023-08-21T05:05:34.0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51"/>
  </p:normalViewPr>
  <p:slideViewPr>
    <p:cSldViewPr snapToGrid="0">
      <p:cViewPr varScale="1">
        <p:scale>
          <a:sx n="110" d="100"/>
          <a:sy n="110" d="100"/>
        </p:scale>
        <p:origin x="7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26B37B-8E88-4687-988F-A4CF1A796763}" type="doc">
      <dgm:prSet loTypeId="urn:microsoft.com/office/officeart/2016/7/layout/HexagonTimeline" loCatId="process" qsTypeId="urn:microsoft.com/office/officeart/2005/8/quickstyle/simple5" qsCatId="simple" csTypeId="urn:microsoft.com/office/officeart/2005/8/colors/accent6_2" csCatId="accent6" phldr="1"/>
      <dgm:spPr/>
      <dgm:t>
        <a:bodyPr/>
        <a:lstStyle/>
        <a:p>
          <a:endParaRPr lang="en-US"/>
        </a:p>
      </dgm:t>
    </dgm:pt>
    <dgm:pt modelId="{95C10BEB-3F6B-478F-BD35-49A0155D4A6B}">
      <dgm:prSet/>
      <dgm:spPr/>
      <dgm:t>
        <a:bodyPr/>
        <a:lstStyle/>
        <a:p>
          <a:pPr rtl="0"/>
          <a:r>
            <a:rPr lang="en-US"/>
            <a:t>July</a:t>
          </a:r>
          <a:r>
            <a:rPr lang="en-US">
              <a:latin typeface="Calibri Light" panose="020F0302020204030204"/>
            </a:rPr>
            <a:t> </a:t>
          </a:r>
          <a:r>
            <a:rPr lang="en-US"/>
            <a:t>–</a:t>
          </a:r>
          <a:r>
            <a:rPr lang="en-US">
              <a:latin typeface="Calibri Light" panose="020F0302020204030204"/>
            </a:rPr>
            <a:t> August </a:t>
          </a:r>
          <a:endParaRPr lang="en-US"/>
        </a:p>
      </dgm:t>
    </dgm:pt>
    <dgm:pt modelId="{44650054-B227-402C-8981-049BB6E3F6F6}" type="parTrans" cxnId="{1740DBC4-D00B-4EB4-ABB5-F12C626B0F77}">
      <dgm:prSet/>
      <dgm:spPr/>
      <dgm:t>
        <a:bodyPr/>
        <a:lstStyle/>
        <a:p>
          <a:endParaRPr lang="en-US"/>
        </a:p>
      </dgm:t>
    </dgm:pt>
    <dgm:pt modelId="{E20B40F1-41D1-4BB8-B589-415392D22DC1}" type="sibTrans" cxnId="{1740DBC4-D00B-4EB4-ABB5-F12C626B0F77}">
      <dgm:prSet/>
      <dgm:spPr/>
      <dgm:t>
        <a:bodyPr/>
        <a:lstStyle/>
        <a:p>
          <a:endParaRPr lang="en-US"/>
        </a:p>
      </dgm:t>
    </dgm:pt>
    <dgm:pt modelId="{0C90844D-0AB4-44C2-B310-688029429BCB}">
      <dgm:prSet/>
      <dgm:spPr/>
      <dgm:t>
        <a:bodyPr/>
        <a:lstStyle/>
        <a:p>
          <a:r>
            <a:rPr lang="en-US"/>
            <a:t>Stakeholder Feedback</a:t>
          </a:r>
        </a:p>
      </dgm:t>
    </dgm:pt>
    <dgm:pt modelId="{1A88DD3D-7C15-42E4-9209-28EC40506E4C}" type="parTrans" cxnId="{062D2A01-AD83-4529-BE47-2F098A9DE083}">
      <dgm:prSet/>
      <dgm:spPr/>
      <dgm:t>
        <a:bodyPr/>
        <a:lstStyle/>
        <a:p>
          <a:endParaRPr lang="en-US"/>
        </a:p>
      </dgm:t>
    </dgm:pt>
    <dgm:pt modelId="{4655B830-00C2-4A82-8681-B7A849777FCA}" type="sibTrans" cxnId="{062D2A01-AD83-4529-BE47-2F098A9DE083}">
      <dgm:prSet/>
      <dgm:spPr/>
      <dgm:t>
        <a:bodyPr/>
        <a:lstStyle/>
        <a:p>
          <a:endParaRPr lang="en-US"/>
        </a:p>
      </dgm:t>
    </dgm:pt>
    <dgm:pt modelId="{A404E0A9-F87F-489F-B15C-76D0E75A5565}">
      <dgm:prSet/>
      <dgm:spPr/>
      <dgm:t>
        <a:bodyPr/>
        <a:lstStyle/>
        <a:p>
          <a:r>
            <a:rPr lang="en-US"/>
            <a:t>September</a:t>
          </a:r>
        </a:p>
      </dgm:t>
    </dgm:pt>
    <dgm:pt modelId="{BC51868A-EE4F-47FA-9DEE-0544A7BF20FF}" type="parTrans" cxnId="{60B1F8BA-0F3F-4E54-9972-541328366E4B}">
      <dgm:prSet/>
      <dgm:spPr/>
      <dgm:t>
        <a:bodyPr/>
        <a:lstStyle/>
        <a:p>
          <a:endParaRPr lang="en-US"/>
        </a:p>
      </dgm:t>
    </dgm:pt>
    <dgm:pt modelId="{49216043-2AEC-412C-93D8-01BE7172A24B}" type="sibTrans" cxnId="{60B1F8BA-0F3F-4E54-9972-541328366E4B}">
      <dgm:prSet/>
      <dgm:spPr/>
      <dgm:t>
        <a:bodyPr/>
        <a:lstStyle/>
        <a:p>
          <a:endParaRPr lang="en-US"/>
        </a:p>
      </dgm:t>
    </dgm:pt>
    <dgm:pt modelId="{629C700A-C3F9-41CC-B7F5-438937B99321}">
      <dgm:prSet/>
      <dgm:spPr/>
      <dgm:t>
        <a:bodyPr/>
        <a:lstStyle/>
        <a:p>
          <a:r>
            <a:rPr lang="en-US"/>
            <a:t>Consolidate Feedback</a:t>
          </a:r>
        </a:p>
      </dgm:t>
    </dgm:pt>
    <dgm:pt modelId="{C592A5B2-87B0-4F68-ABCE-A18C17CEBAA0}" type="parTrans" cxnId="{29BDAF83-1D62-46E4-AC4C-F9DE31A10C5F}">
      <dgm:prSet/>
      <dgm:spPr/>
      <dgm:t>
        <a:bodyPr/>
        <a:lstStyle/>
        <a:p>
          <a:endParaRPr lang="en-US"/>
        </a:p>
      </dgm:t>
    </dgm:pt>
    <dgm:pt modelId="{4EB159D0-35FF-44DF-9797-1312D35010BD}" type="sibTrans" cxnId="{29BDAF83-1D62-46E4-AC4C-F9DE31A10C5F}">
      <dgm:prSet/>
      <dgm:spPr/>
      <dgm:t>
        <a:bodyPr/>
        <a:lstStyle/>
        <a:p>
          <a:endParaRPr lang="en-US"/>
        </a:p>
      </dgm:t>
    </dgm:pt>
    <dgm:pt modelId="{1F9CFBD0-608B-4C2C-8A37-CE912067948C}">
      <dgm:prSet/>
      <dgm:spPr/>
      <dgm:t>
        <a:bodyPr/>
        <a:lstStyle/>
        <a:p>
          <a:pPr rtl="0"/>
          <a:r>
            <a:rPr lang="en-US">
              <a:latin typeface="Calibri Light" panose="020F0302020204030204"/>
            </a:rPr>
            <a:t>October</a:t>
          </a:r>
          <a:r>
            <a:rPr lang="en-US">
              <a:latin typeface="Calibri Light"/>
              <a:cs typeface="Calibri Light"/>
            </a:rPr>
            <a:t> </a:t>
          </a:r>
          <a:r>
            <a:rPr lang="en-US">
              <a:latin typeface="Calibri"/>
              <a:cs typeface="Calibri"/>
            </a:rPr>
            <a:t>– </a:t>
          </a:r>
          <a:r>
            <a:rPr lang="en-US">
              <a:latin typeface="Calibri Light" panose="020F0302020204030204"/>
            </a:rPr>
            <a:t>December</a:t>
          </a:r>
          <a:endParaRPr lang="en-US"/>
        </a:p>
      </dgm:t>
    </dgm:pt>
    <dgm:pt modelId="{05375748-6020-4589-B0CB-C1BA4C7BA9ED}" type="parTrans" cxnId="{E6B4F071-B9C9-40BD-95C2-AD7E1E607156}">
      <dgm:prSet/>
      <dgm:spPr/>
      <dgm:t>
        <a:bodyPr/>
        <a:lstStyle/>
        <a:p>
          <a:endParaRPr lang="en-US"/>
        </a:p>
      </dgm:t>
    </dgm:pt>
    <dgm:pt modelId="{AE0B8CBE-D2A7-4AD8-BB79-F60151A427FA}" type="sibTrans" cxnId="{E6B4F071-B9C9-40BD-95C2-AD7E1E607156}">
      <dgm:prSet/>
      <dgm:spPr/>
      <dgm:t>
        <a:bodyPr/>
        <a:lstStyle/>
        <a:p>
          <a:endParaRPr lang="en-US"/>
        </a:p>
      </dgm:t>
    </dgm:pt>
    <dgm:pt modelId="{608AFBD7-3889-40BB-827C-EAFC5A1AB1CD}">
      <dgm:prSet/>
      <dgm:spPr/>
      <dgm:t>
        <a:bodyPr/>
        <a:lstStyle/>
        <a:p>
          <a:r>
            <a:rPr lang="en-US"/>
            <a:t>Release NOFA's</a:t>
          </a:r>
        </a:p>
      </dgm:t>
    </dgm:pt>
    <dgm:pt modelId="{0E483340-E17F-4F6C-8161-9EE1A13F049E}" type="parTrans" cxnId="{702EC508-A3BF-43E2-8730-64AA07DD18FF}">
      <dgm:prSet/>
      <dgm:spPr/>
      <dgm:t>
        <a:bodyPr/>
        <a:lstStyle/>
        <a:p>
          <a:endParaRPr lang="en-US"/>
        </a:p>
      </dgm:t>
    </dgm:pt>
    <dgm:pt modelId="{578D1C83-807B-4F26-A2E9-F51C5F938A72}" type="sibTrans" cxnId="{702EC508-A3BF-43E2-8730-64AA07DD18FF}">
      <dgm:prSet/>
      <dgm:spPr/>
      <dgm:t>
        <a:bodyPr/>
        <a:lstStyle/>
        <a:p>
          <a:endParaRPr lang="en-US"/>
        </a:p>
      </dgm:t>
    </dgm:pt>
    <dgm:pt modelId="{C54E1F29-6507-400B-80B4-178288E8372E}" type="pres">
      <dgm:prSet presAssocID="{DD26B37B-8E88-4687-988F-A4CF1A796763}" presName="Name0" presStyleCnt="0">
        <dgm:presLayoutVars>
          <dgm:chMax/>
          <dgm:chPref/>
          <dgm:animLvl val="lvl"/>
        </dgm:presLayoutVars>
      </dgm:prSet>
      <dgm:spPr/>
    </dgm:pt>
    <dgm:pt modelId="{61025281-0750-4B5D-A30B-2BC17E60837F}" type="pres">
      <dgm:prSet presAssocID="{95C10BEB-3F6B-478F-BD35-49A0155D4A6B}" presName="composite" presStyleCnt="0"/>
      <dgm:spPr/>
    </dgm:pt>
    <dgm:pt modelId="{D31873B2-AD5D-49A4-A9DA-A740FF08C78A}" type="pres">
      <dgm:prSet presAssocID="{95C10BEB-3F6B-478F-BD35-49A0155D4A6B}" presName="Parent1" presStyleLbl="alignNode1" presStyleIdx="0" presStyleCnt="3">
        <dgm:presLayoutVars>
          <dgm:chMax val="1"/>
          <dgm:chPref val="1"/>
          <dgm:bulletEnabled val="1"/>
        </dgm:presLayoutVars>
      </dgm:prSet>
      <dgm:spPr/>
    </dgm:pt>
    <dgm:pt modelId="{BF206C83-51D0-4CA7-B545-A4264147FBED}" type="pres">
      <dgm:prSet presAssocID="{95C10BEB-3F6B-478F-BD35-49A0155D4A6B}" presName="Childtext1" presStyleLbl="revTx" presStyleIdx="0" presStyleCnt="3">
        <dgm:presLayoutVars>
          <dgm:chMax val="0"/>
          <dgm:chPref val="0"/>
          <dgm:bulletEnabled/>
        </dgm:presLayoutVars>
      </dgm:prSet>
      <dgm:spPr/>
    </dgm:pt>
    <dgm:pt modelId="{8BD862F8-9C5D-4CBE-B05F-FDC0A508411E}" type="pres">
      <dgm:prSet presAssocID="{95C10BEB-3F6B-478F-BD35-49A0155D4A6B}" presName="ConnectLine" presStyleLbl="sibTrans1D1" presStyleIdx="0" presStyleCnt="3"/>
      <dgm:spPr>
        <a:noFill/>
        <a:ln w="12700" cap="flat" cmpd="sng" algn="ctr">
          <a:solidFill>
            <a:schemeClr val="accent6">
              <a:hueOff val="0"/>
              <a:satOff val="0"/>
              <a:lumOff val="0"/>
              <a:alphaOff val="0"/>
            </a:schemeClr>
          </a:solidFill>
          <a:prstDash val="dash"/>
          <a:miter lim="800000"/>
        </a:ln>
        <a:effectLst/>
      </dgm:spPr>
    </dgm:pt>
    <dgm:pt modelId="{5DF8E690-FFB7-462E-8C64-B94803A1C32E}" type="pres">
      <dgm:prSet presAssocID="{95C10BEB-3F6B-478F-BD35-49A0155D4A6B}" presName="ConnectLineEnd" presStyleLbl="node1" presStyleIdx="0" presStyleCnt="3"/>
      <dgm:spPr/>
    </dgm:pt>
    <dgm:pt modelId="{113F2E48-5574-44E0-A0EB-442DB9129AFA}" type="pres">
      <dgm:prSet presAssocID="{95C10BEB-3F6B-478F-BD35-49A0155D4A6B}" presName="EmptyPane" presStyleCnt="0"/>
      <dgm:spPr/>
    </dgm:pt>
    <dgm:pt modelId="{E93A593D-5CD6-437A-B92C-D977FAA580D8}" type="pres">
      <dgm:prSet presAssocID="{E20B40F1-41D1-4BB8-B589-415392D22DC1}" presName="spaceBetweenRectangles" presStyleLbl="fgAcc1" presStyleIdx="0" presStyleCnt="2"/>
      <dgm:spPr/>
    </dgm:pt>
    <dgm:pt modelId="{B49FEE77-0356-4329-A2F3-8EBBA9BDD505}" type="pres">
      <dgm:prSet presAssocID="{A404E0A9-F87F-489F-B15C-76D0E75A5565}" presName="composite" presStyleCnt="0"/>
      <dgm:spPr/>
    </dgm:pt>
    <dgm:pt modelId="{46BA9AC6-6866-431C-B98A-32BE9344615A}" type="pres">
      <dgm:prSet presAssocID="{A404E0A9-F87F-489F-B15C-76D0E75A5565}" presName="Parent1" presStyleLbl="alignNode1" presStyleIdx="1" presStyleCnt="3">
        <dgm:presLayoutVars>
          <dgm:chMax val="1"/>
          <dgm:chPref val="1"/>
          <dgm:bulletEnabled val="1"/>
        </dgm:presLayoutVars>
      </dgm:prSet>
      <dgm:spPr/>
    </dgm:pt>
    <dgm:pt modelId="{2860BC64-99E4-4F99-BF53-375D7EE0E395}" type="pres">
      <dgm:prSet presAssocID="{A404E0A9-F87F-489F-B15C-76D0E75A5565}" presName="Childtext1" presStyleLbl="revTx" presStyleIdx="1" presStyleCnt="3">
        <dgm:presLayoutVars>
          <dgm:chMax val="0"/>
          <dgm:chPref val="0"/>
          <dgm:bulletEnabled/>
        </dgm:presLayoutVars>
      </dgm:prSet>
      <dgm:spPr/>
    </dgm:pt>
    <dgm:pt modelId="{E954B22D-246F-403E-8CBA-39AEF9EF9766}" type="pres">
      <dgm:prSet presAssocID="{A404E0A9-F87F-489F-B15C-76D0E75A5565}" presName="ConnectLine" presStyleLbl="sibTrans1D1" presStyleIdx="1" presStyleCnt="3"/>
      <dgm:spPr>
        <a:noFill/>
        <a:ln w="12700" cap="flat" cmpd="sng" algn="ctr">
          <a:solidFill>
            <a:schemeClr val="accent6">
              <a:hueOff val="0"/>
              <a:satOff val="0"/>
              <a:lumOff val="0"/>
              <a:alphaOff val="0"/>
            </a:schemeClr>
          </a:solidFill>
          <a:prstDash val="dash"/>
          <a:miter lim="800000"/>
        </a:ln>
        <a:effectLst/>
      </dgm:spPr>
    </dgm:pt>
    <dgm:pt modelId="{10977FC5-6FC2-4DC4-AA93-E89820B5B236}" type="pres">
      <dgm:prSet presAssocID="{A404E0A9-F87F-489F-B15C-76D0E75A5565}" presName="ConnectLineEnd" presStyleLbl="node1" presStyleIdx="1" presStyleCnt="3"/>
      <dgm:spPr/>
    </dgm:pt>
    <dgm:pt modelId="{F12E5153-7FD9-4552-A36A-15A1768A82A0}" type="pres">
      <dgm:prSet presAssocID="{A404E0A9-F87F-489F-B15C-76D0E75A5565}" presName="EmptyPane" presStyleCnt="0"/>
      <dgm:spPr/>
    </dgm:pt>
    <dgm:pt modelId="{23786B4D-2530-45B5-B473-6E6E532EB0AC}" type="pres">
      <dgm:prSet presAssocID="{49216043-2AEC-412C-93D8-01BE7172A24B}" presName="spaceBetweenRectangles" presStyleLbl="fgAcc1" presStyleIdx="1" presStyleCnt="2"/>
      <dgm:spPr/>
    </dgm:pt>
    <dgm:pt modelId="{E15772F1-B8D8-4A34-80C3-56AF050C3220}" type="pres">
      <dgm:prSet presAssocID="{1F9CFBD0-608B-4C2C-8A37-CE912067948C}" presName="composite" presStyleCnt="0"/>
      <dgm:spPr/>
    </dgm:pt>
    <dgm:pt modelId="{7C86B2CC-FAD7-49AC-96AB-7AF07A3CB068}" type="pres">
      <dgm:prSet presAssocID="{1F9CFBD0-608B-4C2C-8A37-CE912067948C}" presName="Parent1" presStyleLbl="alignNode1" presStyleIdx="2" presStyleCnt="3">
        <dgm:presLayoutVars>
          <dgm:chMax val="1"/>
          <dgm:chPref val="1"/>
          <dgm:bulletEnabled val="1"/>
        </dgm:presLayoutVars>
      </dgm:prSet>
      <dgm:spPr/>
    </dgm:pt>
    <dgm:pt modelId="{8853F6F2-A323-4D98-8B09-6F5AB2D8B8CD}" type="pres">
      <dgm:prSet presAssocID="{1F9CFBD0-608B-4C2C-8A37-CE912067948C}" presName="Childtext1" presStyleLbl="revTx" presStyleIdx="2" presStyleCnt="3">
        <dgm:presLayoutVars>
          <dgm:chMax val="0"/>
          <dgm:chPref val="0"/>
          <dgm:bulletEnabled/>
        </dgm:presLayoutVars>
      </dgm:prSet>
      <dgm:spPr/>
    </dgm:pt>
    <dgm:pt modelId="{C2497AB9-ACD2-43E7-9E83-11CEA42D92AC}" type="pres">
      <dgm:prSet presAssocID="{1F9CFBD0-608B-4C2C-8A37-CE912067948C}" presName="ConnectLine" presStyleLbl="sibTrans1D1" presStyleIdx="2" presStyleCnt="3"/>
      <dgm:spPr>
        <a:noFill/>
        <a:ln w="12700" cap="flat" cmpd="sng" algn="ctr">
          <a:solidFill>
            <a:schemeClr val="accent6">
              <a:hueOff val="0"/>
              <a:satOff val="0"/>
              <a:lumOff val="0"/>
              <a:alphaOff val="0"/>
            </a:schemeClr>
          </a:solidFill>
          <a:prstDash val="dash"/>
          <a:miter lim="800000"/>
        </a:ln>
        <a:effectLst/>
      </dgm:spPr>
    </dgm:pt>
    <dgm:pt modelId="{CE928792-668D-4D85-8A28-6C58CA3B5802}" type="pres">
      <dgm:prSet presAssocID="{1F9CFBD0-608B-4C2C-8A37-CE912067948C}" presName="ConnectLineEnd" presStyleLbl="node1" presStyleIdx="2" presStyleCnt="3"/>
      <dgm:spPr/>
    </dgm:pt>
    <dgm:pt modelId="{DA233FCA-1953-4246-9A69-3ED7F5774F8A}" type="pres">
      <dgm:prSet presAssocID="{1F9CFBD0-608B-4C2C-8A37-CE912067948C}" presName="EmptyPane" presStyleCnt="0"/>
      <dgm:spPr/>
    </dgm:pt>
  </dgm:ptLst>
  <dgm:cxnLst>
    <dgm:cxn modelId="{062D2A01-AD83-4529-BE47-2F098A9DE083}" srcId="{95C10BEB-3F6B-478F-BD35-49A0155D4A6B}" destId="{0C90844D-0AB4-44C2-B310-688029429BCB}" srcOrd="0" destOrd="0" parTransId="{1A88DD3D-7C15-42E4-9209-28EC40506E4C}" sibTransId="{4655B830-00C2-4A82-8681-B7A849777FCA}"/>
    <dgm:cxn modelId="{A24C5008-1F75-498B-B0C4-D4194AE4C4B8}" type="presOf" srcId="{A404E0A9-F87F-489F-B15C-76D0E75A5565}" destId="{46BA9AC6-6866-431C-B98A-32BE9344615A}" srcOrd="0" destOrd="0" presId="urn:microsoft.com/office/officeart/2016/7/layout/HexagonTimeline"/>
    <dgm:cxn modelId="{702EC508-A3BF-43E2-8730-64AA07DD18FF}" srcId="{1F9CFBD0-608B-4C2C-8A37-CE912067948C}" destId="{608AFBD7-3889-40BB-827C-EAFC5A1AB1CD}" srcOrd="0" destOrd="0" parTransId="{0E483340-E17F-4F6C-8161-9EE1A13F049E}" sibTransId="{578D1C83-807B-4F26-A2E9-F51C5F938A72}"/>
    <dgm:cxn modelId="{F3E3991E-89B1-4A3F-8F37-76B8AB65BBED}" type="presOf" srcId="{0C90844D-0AB4-44C2-B310-688029429BCB}" destId="{BF206C83-51D0-4CA7-B545-A4264147FBED}" srcOrd="0" destOrd="0" presId="urn:microsoft.com/office/officeart/2016/7/layout/HexagonTimeline"/>
    <dgm:cxn modelId="{4184A336-9348-4465-BBFF-01289951B68C}" type="presOf" srcId="{95C10BEB-3F6B-478F-BD35-49A0155D4A6B}" destId="{D31873B2-AD5D-49A4-A9DA-A740FF08C78A}" srcOrd="0" destOrd="0" presId="urn:microsoft.com/office/officeart/2016/7/layout/HexagonTimeline"/>
    <dgm:cxn modelId="{310B1864-9961-4B53-BE9F-2467C8C62621}" type="presOf" srcId="{1F9CFBD0-608B-4C2C-8A37-CE912067948C}" destId="{7C86B2CC-FAD7-49AC-96AB-7AF07A3CB068}" srcOrd="0" destOrd="0" presId="urn:microsoft.com/office/officeart/2016/7/layout/HexagonTimeline"/>
    <dgm:cxn modelId="{E6B4F071-B9C9-40BD-95C2-AD7E1E607156}" srcId="{DD26B37B-8E88-4687-988F-A4CF1A796763}" destId="{1F9CFBD0-608B-4C2C-8A37-CE912067948C}" srcOrd="2" destOrd="0" parTransId="{05375748-6020-4589-B0CB-C1BA4C7BA9ED}" sibTransId="{AE0B8CBE-D2A7-4AD8-BB79-F60151A427FA}"/>
    <dgm:cxn modelId="{6FC20383-8E3D-49C5-8547-6C29544C2EFE}" type="presOf" srcId="{DD26B37B-8E88-4687-988F-A4CF1A796763}" destId="{C54E1F29-6507-400B-80B4-178288E8372E}" srcOrd="0" destOrd="0" presId="urn:microsoft.com/office/officeart/2016/7/layout/HexagonTimeline"/>
    <dgm:cxn modelId="{29BDAF83-1D62-46E4-AC4C-F9DE31A10C5F}" srcId="{A404E0A9-F87F-489F-B15C-76D0E75A5565}" destId="{629C700A-C3F9-41CC-B7F5-438937B99321}" srcOrd="0" destOrd="0" parTransId="{C592A5B2-87B0-4F68-ABCE-A18C17CEBAA0}" sibTransId="{4EB159D0-35FF-44DF-9797-1312D35010BD}"/>
    <dgm:cxn modelId="{D50564AB-F5BD-4318-B018-D3A6E0B34532}" type="presOf" srcId="{608AFBD7-3889-40BB-827C-EAFC5A1AB1CD}" destId="{8853F6F2-A323-4D98-8B09-6F5AB2D8B8CD}" srcOrd="0" destOrd="0" presId="urn:microsoft.com/office/officeart/2016/7/layout/HexagonTimeline"/>
    <dgm:cxn modelId="{60B1F8BA-0F3F-4E54-9972-541328366E4B}" srcId="{DD26B37B-8E88-4687-988F-A4CF1A796763}" destId="{A404E0A9-F87F-489F-B15C-76D0E75A5565}" srcOrd="1" destOrd="0" parTransId="{BC51868A-EE4F-47FA-9DEE-0544A7BF20FF}" sibTransId="{49216043-2AEC-412C-93D8-01BE7172A24B}"/>
    <dgm:cxn modelId="{1740DBC4-D00B-4EB4-ABB5-F12C626B0F77}" srcId="{DD26B37B-8E88-4687-988F-A4CF1A796763}" destId="{95C10BEB-3F6B-478F-BD35-49A0155D4A6B}" srcOrd="0" destOrd="0" parTransId="{44650054-B227-402C-8981-049BB6E3F6F6}" sibTransId="{E20B40F1-41D1-4BB8-B589-415392D22DC1}"/>
    <dgm:cxn modelId="{DC0F89EF-3349-4367-82A2-88BE26ACAE86}" type="presOf" srcId="{629C700A-C3F9-41CC-B7F5-438937B99321}" destId="{2860BC64-99E4-4F99-BF53-375D7EE0E395}" srcOrd="0" destOrd="0" presId="urn:microsoft.com/office/officeart/2016/7/layout/HexagonTimeline"/>
    <dgm:cxn modelId="{90ED216D-4F8A-4515-85AA-5ECEE78A0984}" type="presParOf" srcId="{C54E1F29-6507-400B-80B4-178288E8372E}" destId="{61025281-0750-4B5D-A30B-2BC17E60837F}" srcOrd="0" destOrd="0" presId="urn:microsoft.com/office/officeart/2016/7/layout/HexagonTimeline"/>
    <dgm:cxn modelId="{54B2EC2E-110F-4F59-98EB-F575647DC695}" type="presParOf" srcId="{61025281-0750-4B5D-A30B-2BC17E60837F}" destId="{D31873B2-AD5D-49A4-A9DA-A740FF08C78A}" srcOrd="0" destOrd="0" presId="urn:microsoft.com/office/officeart/2016/7/layout/HexagonTimeline"/>
    <dgm:cxn modelId="{6E4AC1DB-96F0-4778-BCA5-ED810D9A5CD3}" type="presParOf" srcId="{61025281-0750-4B5D-A30B-2BC17E60837F}" destId="{BF206C83-51D0-4CA7-B545-A4264147FBED}" srcOrd="1" destOrd="0" presId="urn:microsoft.com/office/officeart/2016/7/layout/HexagonTimeline"/>
    <dgm:cxn modelId="{987F1625-8E18-44F7-9792-8DA3E7E05260}" type="presParOf" srcId="{61025281-0750-4B5D-A30B-2BC17E60837F}" destId="{8BD862F8-9C5D-4CBE-B05F-FDC0A508411E}" srcOrd="2" destOrd="0" presId="urn:microsoft.com/office/officeart/2016/7/layout/HexagonTimeline"/>
    <dgm:cxn modelId="{4BD3A160-D956-4F2A-8E00-5B8464115B1C}" type="presParOf" srcId="{61025281-0750-4B5D-A30B-2BC17E60837F}" destId="{5DF8E690-FFB7-462E-8C64-B94803A1C32E}" srcOrd="3" destOrd="0" presId="urn:microsoft.com/office/officeart/2016/7/layout/HexagonTimeline"/>
    <dgm:cxn modelId="{2A2CABCF-3475-4D15-810A-A3C1359A72FE}" type="presParOf" srcId="{61025281-0750-4B5D-A30B-2BC17E60837F}" destId="{113F2E48-5574-44E0-A0EB-442DB9129AFA}" srcOrd="4" destOrd="0" presId="urn:microsoft.com/office/officeart/2016/7/layout/HexagonTimeline"/>
    <dgm:cxn modelId="{8EC74988-2C4F-41EC-867E-AE54CA8980AD}" type="presParOf" srcId="{C54E1F29-6507-400B-80B4-178288E8372E}" destId="{E93A593D-5CD6-437A-B92C-D977FAA580D8}" srcOrd="1" destOrd="0" presId="urn:microsoft.com/office/officeart/2016/7/layout/HexagonTimeline"/>
    <dgm:cxn modelId="{0FFABCBE-C671-4598-B86C-06E2F458ADF1}" type="presParOf" srcId="{C54E1F29-6507-400B-80B4-178288E8372E}" destId="{B49FEE77-0356-4329-A2F3-8EBBA9BDD505}" srcOrd="2" destOrd="0" presId="urn:microsoft.com/office/officeart/2016/7/layout/HexagonTimeline"/>
    <dgm:cxn modelId="{E31505A7-FFFD-431D-AC9F-E627D77159CC}" type="presParOf" srcId="{B49FEE77-0356-4329-A2F3-8EBBA9BDD505}" destId="{46BA9AC6-6866-431C-B98A-32BE9344615A}" srcOrd="0" destOrd="0" presId="urn:microsoft.com/office/officeart/2016/7/layout/HexagonTimeline"/>
    <dgm:cxn modelId="{FF2AD4D5-CF3A-4DA0-ADB6-C806148E5D7C}" type="presParOf" srcId="{B49FEE77-0356-4329-A2F3-8EBBA9BDD505}" destId="{2860BC64-99E4-4F99-BF53-375D7EE0E395}" srcOrd="1" destOrd="0" presId="urn:microsoft.com/office/officeart/2016/7/layout/HexagonTimeline"/>
    <dgm:cxn modelId="{74BCD957-5F99-44AE-B5E9-B118E9691CD6}" type="presParOf" srcId="{B49FEE77-0356-4329-A2F3-8EBBA9BDD505}" destId="{E954B22D-246F-403E-8CBA-39AEF9EF9766}" srcOrd="2" destOrd="0" presId="urn:microsoft.com/office/officeart/2016/7/layout/HexagonTimeline"/>
    <dgm:cxn modelId="{CD79E072-5C1B-4974-9BA9-F5B2F89931B8}" type="presParOf" srcId="{B49FEE77-0356-4329-A2F3-8EBBA9BDD505}" destId="{10977FC5-6FC2-4DC4-AA93-E89820B5B236}" srcOrd="3" destOrd="0" presId="urn:microsoft.com/office/officeart/2016/7/layout/HexagonTimeline"/>
    <dgm:cxn modelId="{5186DB41-C543-45CF-ADF1-56ABD96CDBB1}" type="presParOf" srcId="{B49FEE77-0356-4329-A2F3-8EBBA9BDD505}" destId="{F12E5153-7FD9-4552-A36A-15A1768A82A0}" srcOrd="4" destOrd="0" presId="urn:microsoft.com/office/officeart/2016/7/layout/HexagonTimeline"/>
    <dgm:cxn modelId="{01301EE7-5825-40D4-B10B-868339635E87}" type="presParOf" srcId="{C54E1F29-6507-400B-80B4-178288E8372E}" destId="{23786B4D-2530-45B5-B473-6E6E532EB0AC}" srcOrd="3" destOrd="0" presId="urn:microsoft.com/office/officeart/2016/7/layout/HexagonTimeline"/>
    <dgm:cxn modelId="{8DDB56DA-C4B3-4045-BEE9-4D13B535F6F7}" type="presParOf" srcId="{C54E1F29-6507-400B-80B4-178288E8372E}" destId="{E15772F1-B8D8-4A34-80C3-56AF050C3220}" srcOrd="4" destOrd="0" presId="urn:microsoft.com/office/officeart/2016/7/layout/HexagonTimeline"/>
    <dgm:cxn modelId="{4DAFD49E-C90A-4BC0-BE6B-E1621AF97311}" type="presParOf" srcId="{E15772F1-B8D8-4A34-80C3-56AF050C3220}" destId="{7C86B2CC-FAD7-49AC-96AB-7AF07A3CB068}" srcOrd="0" destOrd="0" presId="urn:microsoft.com/office/officeart/2016/7/layout/HexagonTimeline"/>
    <dgm:cxn modelId="{266F7141-6388-4DB4-AA89-604290BDF9E8}" type="presParOf" srcId="{E15772F1-B8D8-4A34-80C3-56AF050C3220}" destId="{8853F6F2-A323-4D98-8B09-6F5AB2D8B8CD}" srcOrd="1" destOrd="0" presId="urn:microsoft.com/office/officeart/2016/7/layout/HexagonTimeline"/>
    <dgm:cxn modelId="{AB3F50C9-A364-4855-8565-D5D1D953E48A}" type="presParOf" srcId="{E15772F1-B8D8-4A34-80C3-56AF050C3220}" destId="{C2497AB9-ACD2-43E7-9E83-11CEA42D92AC}" srcOrd="2" destOrd="0" presId="urn:microsoft.com/office/officeart/2016/7/layout/HexagonTimeline"/>
    <dgm:cxn modelId="{9FC0E400-1627-4248-AC9B-60DFFA57539F}" type="presParOf" srcId="{E15772F1-B8D8-4A34-80C3-56AF050C3220}" destId="{CE928792-668D-4D85-8A28-6C58CA3B5802}" srcOrd="3" destOrd="0" presId="urn:microsoft.com/office/officeart/2016/7/layout/HexagonTimeline"/>
    <dgm:cxn modelId="{4E5756BE-C6C9-4FCE-B9B5-591998FAD138}" type="presParOf" srcId="{E15772F1-B8D8-4A34-80C3-56AF050C3220}" destId="{DA233FCA-1953-4246-9A69-3ED7F5774F8A}"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873B2-AD5D-49A4-A9DA-A740FF08C78A}">
      <dsp:nvSpPr>
        <dsp:cNvPr id="0" name=""/>
        <dsp:cNvSpPr/>
      </dsp:nvSpPr>
      <dsp:spPr>
        <a:xfrm>
          <a:off x="610940" y="3285790"/>
          <a:ext cx="3109415" cy="896124"/>
        </a:xfrm>
        <a:prstGeom prst="homePlate">
          <a:avLst>
            <a:gd name="adj" fmla="val 4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89000" rtl="0">
            <a:lnSpc>
              <a:spcPct val="90000"/>
            </a:lnSpc>
            <a:spcBef>
              <a:spcPct val="0"/>
            </a:spcBef>
            <a:spcAft>
              <a:spcPct val="35000"/>
            </a:spcAft>
            <a:buNone/>
          </a:pPr>
          <a:r>
            <a:rPr lang="en-US" sz="2000" kern="1200"/>
            <a:t>July</a:t>
          </a:r>
          <a:r>
            <a:rPr lang="en-US" sz="2000" kern="1200">
              <a:latin typeface="Calibri Light" panose="020F0302020204030204"/>
            </a:rPr>
            <a:t> </a:t>
          </a:r>
          <a:r>
            <a:rPr lang="en-US" sz="2000" kern="1200"/>
            <a:t>–</a:t>
          </a:r>
          <a:r>
            <a:rPr lang="en-US" sz="2000" kern="1200">
              <a:latin typeface="Calibri Light" panose="020F0302020204030204"/>
            </a:rPr>
            <a:t> August </a:t>
          </a:r>
          <a:endParaRPr lang="en-US" sz="2000" kern="1200"/>
        </a:p>
      </dsp:txBody>
      <dsp:txXfrm>
        <a:off x="610940" y="3285790"/>
        <a:ext cx="2930190" cy="896124"/>
      </dsp:txXfrm>
    </dsp:sp>
    <dsp:sp modelId="{BF206C83-51D0-4CA7-B545-A4264147FBED}">
      <dsp:nvSpPr>
        <dsp:cNvPr id="0" name=""/>
        <dsp:cNvSpPr/>
      </dsp:nvSpPr>
      <dsp:spPr>
        <a:xfrm>
          <a:off x="6332" y="0"/>
          <a:ext cx="4318632" cy="238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0" rIns="0" bIns="177800" numCol="1" spcCol="1270" anchor="b" anchorCtr="1">
          <a:noAutofit/>
        </a:bodyPr>
        <a:lstStyle/>
        <a:p>
          <a:pPr marL="0" lvl="0" indent="0" algn="ctr" defTabSz="889000">
            <a:lnSpc>
              <a:spcPct val="90000"/>
            </a:lnSpc>
            <a:spcBef>
              <a:spcPct val="0"/>
            </a:spcBef>
            <a:spcAft>
              <a:spcPct val="35000"/>
            </a:spcAft>
            <a:buNone/>
          </a:pPr>
          <a:r>
            <a:rPr lang="en-US" sz="2000" kern="1200"/>
            <a:t>Stakeholder Feedback</a:t>
          </a:r>
        </a:p>
      </dsp:txBody>
      <dsp:txXfrm>
        <a:off x="6332" y="0"/>
        <a:ext cx="4318632" cy="2389665"/>
      </dsp:txXfrm>
    </dsp:sp>
    <dsp:sp modelId="{E93A593D-5CD6-437A-B92C-D977FAA580D8}">
      <dsp:nvSpPr>
        <dsp:cNvPr id="0" name=""/>
        <dsp:cNvSpPr/>
      </dsp:nvSpPr>
      <dsp:spPr>
        <a:xfrm>
          <a:off x="3720355" y="3733852"/>
          <a:ext cx="1209216" cy="0"/>
        </a:xfrm>
        <a:custGeom>
          <a:avLst/>
          <a:gdLst/>
          <a:ahLst/>
          <a:cxnLst/>
          <a:rect l="0" t="0" r="0" b="0"/>
          <a:pathLst>
            <a:path>
              <a:moveTo>
                <a:pt x="0" y="0"/>
              </a:moveTo>
              <a:lnTo>
                <a:pt x="1209216" y="0"/>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8BD862F8-9C5D-4CBE-B05F-FDC0A508411E}">
      <dsp:nvSpPr>
        <dsp:cNvPr id="0" name=""/>
        <dsp:cNvSpPr/>
      </dsp:nvSpPr>
      <dsp:spPr>
        <a:xfrm>
          <a:off x="2165648" y="2539019"/>
          <a:ext cx="0" cy="746770"/>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DF8E690-FFB7-462E-8C64-B94803A1C32E}">
      <dsp:nvSpPr>
        <dsp:cNvPr id="0" name=""/>
        <dsp:cNvSpPr/>
      </dsp:nvSpPr>
      <dsp:spPr>
        <a:xfrm>
          <a:off x="2090971" y="2389665"/>
          <a:ext cx="149354" cy="14935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6BA9AC6-6866-431C-B98A-32BE9344615A}">
      <dsp:nvSpPr>
        <dsp:cNvPr id="0" name=""/>
        <dsp:cNvSpPr/>
      </dsp:nvSpPr>
      <dsp:spPr>
        <a:xfrm>
          <a:off x="4929572" y="3285790"/>
          <a:ext cx="3109415" cy="896124"/>
        </a:xfrm>
        <a:prstGeom prst="hexagon">
          <a:avLst>
            <a:gd name="adj" fmla="val 40000"/>
            <a:gd name="vf" fmla="val 11547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89000">
            <a:lnSpc>
              <a:spcPct val="90000"/>
            </a:lnSpc>
            <a:spcBef>
              <a:spcPct val="0"/>
            </a:spcBef>
            <a:spcAft>
              <a:spcPct val="35000"/>
            </a:spcAft>
            <a:buNone/>
          </a:pPr>
          <a:r>
            <a:rPr lang="en-US" sz="2000" kern="1200"/>
            <a:t>September</a:t>
          </a:r>
        </a:p>
      </dsp:txBody>
      <dsp:txXfrm>
        <a:off x="5308173" y="3394902"/>
        <a:ext cx="2352213" cy="677900"/>
      </dsp:txXfrm>
    </dsp:sp>
    <dsp:sp modelId="{2860BC64-99E4-4F99-BF53-375D7EE0E395}">
      <dsp:nvSpPr>
        <dsp:cNvPr id="0" name=""/>
        <dsp:cNvSpPr/>
      </dsp:nvSpPr>
      <dsp:spPr>
        <a:xfrm>
          <a:off x="4324964" y="5078039"/>
          <a:ext cx="4318632" cy="238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0" rIns="0" bIns="177800" numCol="1" spcCol="1270" anchor="t" anchorCtr="1">
          <a:noAutofit/>
        </a:bodyPr>
        <a:lstStyle/>
        <a:p>
          <a:pPr marL="0" lvl="0" indent="0" algn="ctr" defTabSz="889000">
            <a:lnSpc>
              <a:spcPct val="90000"/>
            </a:lnSpc>
            <a:spcBef>
              <a:spcPct val="0"/>
            </a:spcBef>
            <a:spcAft>
              <a:spcPct val="35000"/>
            </a:spcAft>
            <a:buNone/>
          </a:pPr>
          <a:r>
            <a:rPr lang="en-US" sz="2000" kern="1200"/>
            <a:t>Consolidate Feedback</a:t>
          </a:r>
        </a:p>
      </dsp:txBody>
      <dsp:txXfrm>
        <a:off x="4324964" y="5078039"/>
        <a:ext cx="4318632" cy="2389665"/>
      </dsp:txXfrm>
    </dsp:sp>
    <dsp:sp modelId="{23786B4D-2530-45B5-B473-6E6E532EB0AC}">
      <dsp:nvSpPr>
        <dsp:cNvPr id="0" name=""/>
        <dsp:cNvSpPr/>
      </dsp:nvSpPr>
      <dsp:spPr>
        <a:xfrm>
          <a:off x="8038988" y="3733852"/>
          <a:ext cx="1209216" cy="0"/>
        </a:xfrm>
        <a:custGeom>
          <a:avLst/>
          <a:gdLst/>
          <a:ahLst/>
          <a:cxnLst/>
          <a:rect l="0" t="0" r="0" b="0"/>
          <a:pathLst>
            <a:path>
              <a:moveTo>
                <a:pt x="0" y="0"/>
              </a:moveTo>
              <a:lnTo>
                <a:pt x="1209216" y="0"/>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954B22D-246F-403E-8CBA-39AEF9EF9766}">
      <dsp:nvSpPr>
        <dsp:cNvPr id="0" name=""/>
        <dsp:cNvSpPr/>
      </dsp:nvSpPr>
      <dsp:spPr>
        <a:xfrm>
          <a:off x="6484280" y="4181914"/>
          <a:ext cx="0" cy="746770"/>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0977FC5-6FC2-4DC4-AA93-E89820B5B236}">
      <dsp:nvSpPr>
        <dsp:cNvPr id="0" name=""/>
        <dsp:cNvSpPr/>
      </dsp:nvSpPr>
      <dsp:spPr>
        <a:xfrm>
          <a:off x="6409603" y="4928685"/>
          <a:ext cx="149354" cy="14935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C86B2CC-FAD7-49AC-96AB-7AF07A3CB068}">
      <dsp:nvSpPr>
        <dsp:cNvPr id="0" name=""/>
        <dsp:cNvSpPr/>
      </dsp:nvSpPr>
      <dsp:spPr>
        <a:xfrm rot="10800000">
          <a:off x="9248205" y="3285790"/>
          <a:ext cx="3109415" cy="896124"/>
        </a:xfrm>
        <a:prstGeom prst="homePlate">
          <a:avLst>
            <a:gd name="adj" fmla="val 4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October</a:t>
          </a:r>
          <a:r>
            <a:rPr lang="en-US" sz="2000" kern="1200">
              <a:latin typeface="Calibri Light"/>
              <a:cs typeface="Calibri Light"/>
            </a:rPr>
            <a:t> </a:t>
          </a:r>
          <a:r>
            <a:rPr lang="en-US" sz="2000" kern="1200">
              <a:latin typeface="Calibri"/>
              <a:cs typeface="Calibri"/>
            </a:rPr>
            <a:t>– </a:t>
          </a:r>
          <a:r>
            <a:rPr lang="en-US" sz="2000" kern="1200">
              <a:latin typeface="Calibri Light" panose="020F0302020204030204"/>
            </a:rPr>
            <a:t>December</a:t>
          </a:r>
          <a:endParaRPr lang="en-US" sz="2000" kern="1200"/>
        </a:p>
      </dsp:txBody>
      <dsp:txXfrm rot="10800000">
        <a:off x="9427430" y="3285790"/>
        <a:ext cx="2930190" cy="896124"/>
      </dsp:txXfrm>
    </dsp:sp>
    <dsp:sp modelId="{8853F6F2-A323-4D98-8B09-6F5AB2D8B8CD}">
      <dsp:nvSpPr>
        <dsp:cNvPr id="0" name=""/>
        <dsp:cNvSpPr/>
      </dsp:nvSpPr>
      <dsp:spPr>
        <a:xfrm>
          <a:off x="8643596" y="0"/>
          <a:ext cx="4318632" cy="238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0" rIns="0" bIns="177800" numCol="1" spcCol="1270" anchor="b" anchorCtr="1">
          <a:noAutofit/>
        </a:bodyPr>
        <a:lstStyle/>
        <a:p>
          <a:pPr marL="0" lvl="0" indent="0" algn="ctr" defTabSz="889000">
            <a:lnSpc>
              <a:spcPct val="90000"/>
            </a:lnSpc>
            <a:spcBef>
              <a:spcPct val="0"/>
            </a:spcBef>
            <a:spcAft>
              <a:spcPct val="35000"/>
            </a:spcAft>
            <a:buNone/>
          </a:pPr>
          <a:r>
            <a:rPr lang="en-US" sz="2000" kern="1200"/>
            <a:t>Release NOFA's</a:t>
          </a:r>
        </a:p>
      </dsp:txBody>
      <dsp:txXfrm>
        <a:off x="8643596" y="0"/>
        <a:ext cx="4318632" cy="2389665"/>
      </dsp:txXfrm>
    </dsp:sp>
    <dsp:sp modelId="{C2497AB9-ACD2-43E7-9E83-11CEA42D92AC}">
      <dsp:nvSpPr>
        <dsp:cNvPr id="0" name=""/>
        <dsp:cNvSpPr/>
      </dsp:nvSpPr>
      <dsp:spPr>
        <a:xfrm>
          <a:off x="10802912" y="2539019"/>
          <a:ext cx="0" cy="746770"/>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E928792-668D-4D85-8A28-6C58CA3B5802}">
      <dsp:nvSpPr>
        <dsp:cNvPr id="0" name=""/>
        <dsp:cNvSpPr/>
      </dsp:nvSpPr>
      <dsp:spPr>
        <a:xfrm>
          <a:off x="10728235" y="2389665"/>
          <a:ext cx="149354" cy="14935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373A5A-65DD-44A7-AAA5-0F2F56BBB8F8}" type="datetimeFigureOut">
              <a:t>8/28/23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BB552-6D29-437C-BFEA-FB6EBE230396}" type="slidenum">
              <a:t>‹#›</a:t>
            </a:fld>
            <a:endParaRPr lang="en-US"/>
          </a:p>
        </p:txBody>
      </p:sp>
    </p:spTree>
    <p:extLst>
      <p:ext uri="{BB962C8B-B14F-4D97-AF65-F5344CB8AC3E}">
        <p14:creationId xmlns:p14="http://schemas.microsoft.com/office/powerpoint/2010/main" val="2856462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Thank you for joining us, today we will be covering:</a:t>
            </a:r>
          </a:p>
          <a:p>
            <a:endParaRPr lang="en-US">
              <a:cs typeface="Calibri"/>
            </a:endParaRPr>
          </a:p>
          <a:p>
            <a:pPr marL="171450" indent="-171450">
              <a:lnSpc>
                <a:spcPct val="90000"/>
              </a:lnSpc>
              <a:spcBef>
                <a:spcPts val="1000"/>
              </a:spcBef>
              <a:buFont typeface="Wingdings,Sans-Serif"/>
              <a:buChar char="q"/>
            </a:pPr>
            <a:r>
              <a:rPr lang="en-US"/>
              <a:t>Eligible Uses</a:t>
            </a:r>
          </a:p>
          <a:p>
            <a:pPr marL="171450" indent="-171450">
              <a:lnSpc>
                <a:spcPct val="90000"/>
              </a:lnSpc>
              <a:spcBef>
                <a:spcPts val="1000"/>
              </a:spcBef>
              <a:buFont typeface="Wingdings,Sans-Serif"/>
              <a:buChar char="q"/>
            </a:pPr>
            <a:r>
              <a:rPr lang="en-US"/>
              <a:t>Historic Uses</a:t>
            </a:r>
          </a:p>
          <a:p>
            <a:pPr marL="171450" indent="-171450">
              <a:lnSpc>
                <a:spcPct val="90000"/>
              </a:lnSpc>
              <a:spcBef>
                <a:spcPts val="1000"/>
              </a:spcBef>
              <a:buFont typeface="Wingdings,Sans-Serif"/>
              <a:buChar char="q"/>
            </a:pPr>
            <a:r>
              <a:rPr lang="en-US"/>
              <a:t>Timeline</a:t>
            </a:r>
          </a:p>
          <a:p>
            <a:pPr marL="171450" indent="-171450">
              <a:lnSpc>
                <a:spcPct val="90000"/>
              </a:lnSpc>
              <a:spcBef>
                <a:spcPts val="1000"/>
              </a:spcBef>
              <a:buFont typeface="Wingdings,Sans-Serif"/>
              <a:buChar char="q"/>
            </a:pPr>
            <a:r>
              <a:rPr lang="en-US"/>
              <a:t>Stakeholder Feedback</a:t>
            </a:r>
          </a:p>
          <a:p>
            <a:endParaRPr lang="en-US">
              <a:cs typeface="Calibri"/>
            </a:endParaRPr>
          </a:p>
        </p:txBody>
      </p:sp>
      <p:sp>
        <p:nvSpPr>
          <p:cNvPr id="4" name="Slide Number Placeholder 3"/>
          <p:cNvSpPr>
            <a:spLocks noGrp="1"/>
          </p:cNvSpPr>
          <p:nvPr>
            <p:ph type="sldNum" sz="quarter" idx="5"/>
          </p:nvPr>
        </p:nvSpPr>
        <p:spPr/>
        <p:txBody>
          <a:bodyPr/>
          <a:lstStyle/>
          <a:p>
            <a:fld id="{9C900A82-9926-4DBA-8BA5-A22EEB8ACF8E}" type="slidenum">
              <a:rPr lang="en-US" smtClean="0"/>
              <a:t>1</a:t>
            </a:fld>
            <a:endParaRPr lang="en-US"/>
          </a:p>
        </p:txBody>
      </p:sp>
    </p:spTree>
    <p:extLst>
      <p:ext uri="{BB962C8B-B14F-4D97-AF65-F5344CB8AC3E}">
        <p14:creationId xmlns:p14="http://schemas.microsoft.com/office/powerpoint/2010/main" val="3509281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Stakeholders will have opportunities to provide feedback today in this session, and at future stakeholder feedback sessions:</a:t>
            </a:r>
          </a:p>
          <a:p>
            <a:pPr marL="171450" indent="-171450">
              <a:buFont typeface="Arial"/>
              <a:buChar char="•"/>
            </a:pPr>
            <a:r>
              <a:rPr lang="en-US">
                <a:cs typeface="Calibri"/>
              </a:rPr>
              <a:t>2023 Housing Forum</a:t>
            </a:r>
          </a:p>
          <a:p>
            <a:pPr marL="171450" indent="-171450">
              <a:buFont typeface="Arial"/>
              <a:buChar char="•"/>
            </a:pPr>
            <a:r>
              <a:rPr lang="en-US">
                <a:cs typeface="Calibri"/>
              </a:rPr>
              <a:t>League of Cities and Towns</a:t>
            </a:r>
          </a:p>
        </p:txBody>
      </p:sp>
      <p:sp>
        <p:nvSpPr>
          <p:cNvPr id="4" name="Slide Number Placeholder 3"/>
          <p:cNvSpPr>
            <a:spLocks noGrp="1"/>
          </p:cNvSpPr>
          <p:nvPr>
            <p:ph type="sldNum" sz="quarter" idx="5"/>
          </p:nvPr>
        </p:nvSpPr>
        <p:spPr/>
        <p:txBody>
          <a:bodyPr/>
          <a:lstStyle/>
          <a:p>
            <a:fld id="{8C7BB552-6D29-437C-BFEA-FB6EBE230396}" type="slidenum">
              <a:rPr lang="en-US"/>
              <a:t>10</a:t>
            </a:fld>
            <a:endParaRPr lang="en-US"/>
          </a:p>
        </p:txBody>
      </p:sp>
    </p:spTree>
    <p:extLst>
      <p:ext uri="{BB962C8B-B14F-4D97-AF65-F5344CB8AC3E}">
        <p14:creationId xmlns:p14="http://schemas.microsoft.com/office/powerpoint/2010/main" val="2310651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8/28/23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www.duperrin.com/2018/06/22/applications-de-feedback/"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distanceparent.org/in-the-news/arizona-gets-a-new-moveaway-law/"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4">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6">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7" name="Picture 7" descr="A road with cacti and mountains in the background&#10;&#10;Description automatically generated">
            <a:extLst>
              <a:ext uri="{FF2B5EF4-FFF2-40B4-BE49-F238E27FC236}">
                <a16:creationId xmlns:a16="http://schemas.microsoft.com/office/drawing/2014/main" id="{7A8C7BC5-42C5-62ED-29ED-F9A7472275CA}"/>
              </a:ext>
            </a:extLst>
          </p:cNvPr>
          <p:cNvPicPr>
            <a:picLocks noGrp="1" noChangeAspect="1"/>
          </p:cNvPicPr>
          <p:nvPr>
            <p:ph idx="4294967295"/>
          </p:nvPr>
        </p:nvPicPr>
        <p:blipFill rotWithShape="1">
          <a:blip r:embed="rId3" cstate="screen">
            <a:alphaModFix amt="60000"/>
            <a:extLst>
              <a:ext uri="{28A0092B-C50C-407E-A947-70E740481C1C}">
                <a14:useLocalDpi xmlns:a14="http://schemas.microsoft.com/office/drawing/2010/main"/>
              </a:ext>
            </a:extLst>
          </a:blip>
          <a:srcRect r="-1"/>
          <a:stretch/>
        </p:blipFill>
        <p:spPr>
          <a:xfrm>
            <a:off x="187388" y="182880"/>
            <a:ext cx="11824481" cy="6499784"/>
          </a:xfrm>
          <a:prstGeom prst="rect">
            <a:avLst/>
          </a:prstGeom>
        </p:spPr>
      </p:pic>
      <p:sp>
        <p:nvSpPr>
          <p:cNvPr id="9" name="Title 8">
            <a:extLst>
              <a:ext uri="{FF2B5EF4-FFF2-40B4-BE49-F238E27FC236}">
                <a16:creationId xmlns:a16="http://schemas.microsoft.com/office/drawing/2014/main" id="{0E500B72-0C1F-2CF1-665C-15A2F620F8CD}"/>
              </a:ext>
            </a:extLst>
          </p:cNvPr>
          <p:cNvSpPr>
            <a:spLocks noGrp="1"/>
          </p:cNvSpPr>
          <p:nvPr>
            <p:ph type="ctrTitle"/>
          </p:nvPr>
        </p:nvSpPr>
        <p:spPr>
          <a:xfrm>
            <a:off x="1198181" y="1283349"/>
            <a:ext cx="9795637" cy="2217158"/>
          </a:xfrm>
        </p:spPr>
        <p:txBody>
          <a:bodyPr vert="horz" lIns="91440" tIns="45720" rIns="91440" bIns="45720" rtlCol="0">
            <a:normAutofit/>
          </a:bodyPr>
          <a:lstStyle/>
          <a:p>
            <a:pPr algn="l"/>
            <a:r>
              <a:rPr lang="en-US" sz="4800" b="1">
                <a:solidFill>
                  <a:srgbClr val="FFFFFF"/>
                </a:solidFill>
              </a:rPr>
              <a:t>Stakeholder Feedback </a:t>
            </a:r>
            <a:br>
              <a:rPr lang="en-US" sz="4800" b="1"/>
            </a:br>
            <a:r>
              <a:rPr lang="en-US" sz="4800" b="1">
                <a:solidFill>
                  <a:srgbClr val="FFFFFF"/>
                </a:solidFill>
              </a:rPr>
              <a:t>State Housing Trust Fund &amp; </a:t>
            </a:r>
            <a:br>
              <a:rPr lang="en-US" sz="4800" b="1"/>
            </a:br>
            <a:r>
              <a:rPr lang="en-US" sz="4800" b="1">
                <a:solidFill>
                  <a:srgbClr val="FFFFFF"/>
                </a:solidFill>
              </a:rPr>
              <a:t>Homeless Shelter Services Fund </a:t>
            </a:r>
          </a:p>
        </p:txBody>
      </p:sp>
      <p:sp>
        <p:nvSpPr>
          <p:cNvPr id="10" name="Subtitle 9">
            <a:extLst>
              <a:ext uri="{FF2B5EF4-FFF2-40B4-BE49-F238E27FC236}">
                <a16:creationId xmlns:a16="http://schemas.microsoft.com/office/drawing/2014/main" id="{0A4E17DA-18C7-26B6-E4FE-7597C7F8E4BA}"/>
              </a:ext>
            </a:extLst>
          </p:cNvPr>
          <p:cNvSpPr>
            <a:spLocks noGrp="1"/>
          </p:cNvSpPr>
          <p:nvPr>
            <p:ph type="subTitle" idx="1"/>
          </p:nvPr>
        </p:nvSpPr>
        <p:spPr>
          <a:xfrm>
            <a:off x="1155251" y="3987514"/>
            <a:ext cx="9795637" cy="2042260"/>
          </a:xfrm>
        </p:spPr>
        <p:txBody>
          <a:bodyPr vert="horz" lIns="91440" tIns="45720" rIns="91440" bIns="45720" rtlCol="0" anchor="t">
            <a:normAutofit/>
          </a:bodyPr>
          <a:lstStyle/>
          <a:p>
            <a:pPr algn="l"/>
            <a:r>
              <a:rPr lang="en-US" b="1" dirty="0">
                <a:solidFill>
                  <a:srgbClr val="FFFFFF"/>
                </a:solidFill>
                <a:cs typeface="Calibri"/>
              </a:rPr>
              <a:t>JOAN SERVISS, DIRECTOR</a:t>
            </a:r>
            <a:endParaRPr lang="en-US"/>
          </a:p>
          <a:p>
            <a:pPr algn="l"/>
            <a:r>
              <a:rPr lang="en-US" b="1" dirty="0">
                <a:solidFill>
                  <a:srgbClr val="FFFFFF"/>
                </a:solidFill>
                <a:cs typeface="Calibri" panose="020F0502020204030204"/>
              </a:rPr>
              <a:t>RUBY DHILLON-WILLIAMS, DEPUTY DIRECTOR</a:t>
            </a:r>
            <a:endParaRPr lang="en-US"/>
          </a:p>
          <a:p>
            <a:pPr algn="l"/>
            <a:r>
              <a:rPr lang="en-US" b="1" i="1" dirty="0">
                <a:solidFill>
                  <a:srgbClr val="FFFFFF"/>
                </a:solidFill>
                <a:cs typeface="Calibri" panose="020F0502020204030204"/>
              </a:rPr>
              <a:t>August 25, 2023</a:t>
            </a:r>
            <a:endParaRPr lang="en-US" dirty="0"/>
          </a:p>
          <a:p>
            <a:pPr algn="l">
              <a:spcBef>
                <a:spcPts val="0"/>
              </a:spcBef>
              <a:spcAft>
                <a:spcPts val="600"/>
              </a:spcAft>
            </a:pPr>
            <a:endParaRPr lang="en-US" b="1" dirty="0">
              <a:solidFill>
                <a:srgbClr val="FFFFFF"/>
              </a:solidFill>
              <a:cs typeface="Calibri" panose="020F0502020204030204"/>
            </a:endParaRPr>
          </a:p>
        </p:txBody>
      </p:sp>
      <p:pic>
        <p:nvPicPr>
          <p:cNvPr id="2" name="Picture 2" descr="A green and white logo with a house and text&#10;&#10;Description automatically generated">
            <a:extLst>
              <a:ext uri="{FF2B5EF4-FFF2-40B4-BE49-F238E27FC236}">
                <a16:creationId xmlns:a16="http://schemas.microsoft.com/office/drawing/2014/main" id="{D0AC009B-7085-9574-1F51-B53E584781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36938" y="5842715"/>
            <a:ext cx="940292" cy="828541"/>
          </a:xfrm>
          <a:prstGeom prst="rect">
            <a:avLst/>
          </a:prstGeom>
        </p:spPr>
      </p:pic>
    </p:spTree>
    <p:extLst>
      <p:ext uri="{BB962C8B-B14F-4D97-AF65-F5344CB8AC3E}">
        <p14:creationId xmlns:p14="http://schemas.microsoft.com/office/powerpoint/2010/main" val="20285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1" name="Picture 21" descr="A hand pressing a button&#10;&#10;Description automatically generated">
            <a:extLst>
              <a:ext uri="{FF2B5EF4-FFF2-40B4-BE49-F238E27FC236}">
                <a16:creationId xmlns:a16="http://schemas.microsoft.com/office/drawing/2014/main" id="{86FD00C5-0E2A-AB05-D548-D94E7B39F093}"/>
              </a:ext>
            </a:extLst>
          </p:cNvPr>
          <p:cNvPicPr>
            <a:picLocks noChangeAspect="1"/>
          </p:cNvPicPr>
          <p:nvPr/>
        </p:nvPicPr>
        <p:blipFill rotWithShape="1">
          <a:blip r:embed="rId3" cstate="screen">
            <a:duotone>
              <a:prstClr val="black"/>
              <a:schemeClr val="tx2">
                <a:tint val="45000"/>
                <a:satMod val="400000"/>
              </a:schemeClr>
            </a:duotone>
            <a:alphaModFix amt="25000"/>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459461" y="268951"/>
            <a:ext cx="11261892" cy="632010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5" name="Title 1">
            <a:extLst>
              <a:ext uri="{FF2B5EF4-FFF2-40B4-BE49-F238E27FC236}">
                <a16:creationId xmlns:a16="http://schemas.microsoft.com/office/drawing/2014/main" id="{B25B313B-1517-5D13-1D30-7674D86F2ACF}"/>
              </a:ext>
            </a:extLst>
          </p:cNvPr>
          <p:cNvSpPr>
            <a:spLocks noGrp="1"/>
          </p:cNvSpPr>
          <p:nvPr>
            <p:ph type="title"/>
          </p:nvPr>
        </p:nvSpPr>
        <p:spPr>
          <a:xfrm>
            <a:off x="1320085" y="3472758"/>
            <a:ext cx="9144000" cy="2777852"/>
          </a:xfrm>
        </p:spPr>
        <p:txBody>
          <a:bodyPr vert="horz" lIns="91440" tIns="45720" rIns="91440" bIns="45720" rtlCol="0" anchor="b">
            <a:normAutofit/>
          </a:bodyPr>
          <a:lstStyle/>
          <a:p>
            <a:pPr algn="ctr"/>
            <a:r>
              <a:rPr lang="en-US" sz="6000" b="1" i="1" dirty="0">
                <a:cs typeface="Calibri Light"/>
              </a:rPr>
              <a:t>Stakeholder Sessions and Portal Submissions</a:t>
            </a:r>
            <a:br>
              <a:rPr lang="en-US" sz="6000" b="1" i="1">
                <a:cs typeface="Calibri Light"/>
              </a:rPr>
            </a:br>
            <a:r>
              <a:rPr lang="en-US" sz="2400" dirty="0">
                <a:ea typeface="+mj-lt"/>
                <a:cs typeface="+mj-lt"/>
              </a:rPr>
              <a:t>https://housing.az.gov/portals/document-upload-portals/FY24-State-HTF-Proposals-portal</a:t>
            </a:r>
            <a:endParaRPr lang="en-US" sz="3600" b="1" i="1" dirty="0">
              <a:cs typeface="Calibri Light"/>
            </a:endParaRPr>
          </a:p>
        </p:txBody>
      </p:sp>
      <p:sp>
        <p:nvSpPr>
          <p:cNvPr id="22" name="TextBox 21">
            <a:extLst>
              <a:ext uri="{FF2B5EF4-FFF2-40B4-BE49-F238E27FC236}">
                <a16:creationId xmlns:a16="http://schemas.microsoft.com/office/drawing/2014/main" id="{6850F3B8-2BBD-739B-AD40-E244B5DE1055}"/>
              </a:ext>
            </a:extLst>
          </p:cNvPr>
          <p:cNvSpPr txBox="1"/>
          <p:nvPr/>
        </p:nvSpPr>
        <p:spPr>
          <a:xfrm>
            <a:off x="4563414" y="6147717"/>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26" name="Picture 4" descr="A green and white logo with a house and text&#10;&#10;Description automatically generated">
            <a:extLst>
              <a:ext uri="{FF2B5EF4-FFF2-40B4-BE49-F238E27FC236}">
                <a16:creationId xmlns:a16="http://schemas.microsoft.com/office/drawing/2014/main" id="{C10D7DC1-6560-47B1-0B36-8AF7C471472F}"/>
              </a:ext>
            </a:extLst>
          </p:cNvPr>
          <p:cNvPicPr>
            <a:picLocks noChangeAspect="1"/>
          </p:cNvPicPr>
          <p:nvPr/>
        </p:nvPicPr>
        <p:blipFill>
          <a:blip r:embed="rId5"/>
          <a:stretch>
            <a:fillRect/>
          </a:stretch>
        </p:blipFill>
        <p:spPr>
          <a:xfrm>
            <a:off x="11263041" y="5986056"/>
            <a:ext cx="933450" cy="828675"/>
          </a:xfrm>
          <a:prstGeom prst="rect">
            <a:avLst/>
          </a:prstGeom>
        </p:spPr>
      </p:pic>
    </p:spTree>
    <p:extLst>
      <p:ext uri="{BB962C8B-B14F-4D97-AF65-F5344CB8AC3E}">
        <p14:creationId xmlns:p14="http://schemas.microsoft.com/office/powerpoint/2010/main" val="202909567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landscape with water puddles and clouds&#10;&#10;Description automatically generated">
            <a:extLst>
              <a:ext uri="{FF2B5EF4-FFF2-40B4-BE49-F238E27FC236}">
                <a16:creationId xmlns:a16="http://schemas.microsoft.com/office/drawing/2014/main" id="{AA484356-0350-515C-6550-BB6ED8716C39}"/>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2"/>
          <a:stretch/>
        </p:blipFill>
        <p:spPr>
          <a:xfrm>
            <a:off x="-6588" y="10"/>
            <a:ext cx="12198588" cy="6857990"/>
          </a:xfrm>
          <a:prstGeom prst="rect">
            <a:avLst/>
          </a:prstGeom>
        </p:spPr>
      </p:pic>
    </p:spTree>
    <p:extLst>
      <p:ext uri="{BB962C8B-B14F-4D97-AF65-F5344CB8AC3E}">
        <p14:creationId xmlns:p14="http://schemas.microsoft.com/office/powerpoint/2010/main" val="3404306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4" descr="A picture containing text, grass, outdoor, nature&#10;&#10;Description automatically generated">
            <a:extLst>
              <a:ext uri="{FF2B5EF4-FFF2-40B4-BE49-F238E27FC236}">
                <a16:creationId xmlns:a16="http://schemas.microsoft.com/office/drawing/2014/main" id="{5D1C53B5-309C-868A-6E20-418362CC42C7}"/>
              </a:ext>
            </a:extLst>
          </p:cNvPr>
          <p:cNvPicPr>
            <a:picLocks noChangeAspect="1"/>
          </p:cNvPicPr>
          <p:nvPr/>
        </p:nvPicPr>
        <p:blipFill rotWithShape="1">
          <a:blip r:embed="rId2" cstate="screen">
            <a:duotone>
              <a:prstClr val="black"/>
              <a:schemeClr val="tx2">
                <a:tint val="45000"/>
                <a:satMod val="400000"/>
              </a:schemeClr>
            </a:duotone>
            <a:alphaModFix amt="25000"/>
            <a:extLst>
              <a:ext uri="{28A0092B-C50C-407E-A947-70E740481C1C}">
                <a14:useLocalDpi xmlns:a14="http://schemas.microsoft.com/office/drawing/2010/main"/>
              </a:ext>
            </a:extLst>
          </a:blip>
          <a:srcRect/>
          <a:stretch/>
        </p:blipFill>
        <p:spPr>
          <a:xfrm>
            <a:off x="-57489" y="10"/>
            <a:ext cx="12191980" cy="6857990"/>
          </a:xfrm>
          <a:prstGeom prst="rect">
            <a:avLst/>
          </a:prstGeom>
        </p:spPr>
      </p:pic>
      <p:sp>
        <p:nvSpPr>
          <p:cNvPr id="25" name="Title 1">
            <a:extLst>
              <a:ext uri="{FF2B5EF4-FFF2-40B4-BE49-F238E27FC236}">
                <a16:creationId xmlns:a16="http://schemas.microsoft.com/office/drawing/2014/main" id="{B25B313B-1517-5D13-1D30-7674D86F2ACF}"/>
              </a:ext>
            </a:extLst>
          </p:cNvPr>
          <p:cNvSpPr>
            <a:spLocks noGrp="1"/>
          </p:cNvSpPr>
          <p:nvPr>
            <p:ph type="title"/>
          </p:nvPr>
        </p:nvSpPr>
        <p:spPr>
          <a:xfrm>
            <a:off x="838200" y="365125"/>
            <a:ext cx="10515600" cy="1067986"/>
          </a:xfrm>
        </p:spPr>
        <p:txBody>
          <a:bodyPr>
            <a:normAutofit/>
          </a:bodyPr>
          <a:lstStyle/>
          <a:p>
            <a:pPr algn="ctr"/>
            <a:r>
              <a:rPr lang="en-US" sz="6600" b="1">
                <a:cs typeface="Calibri Light"/>
              </a:rPr>
              <a:t>Timeline</a:t>
            </a:r>
            <a:endParaRPr lang="en-US" sz="6600"/>
          </a:p>
        </p:txBody>
      </p:sp>
      <p:graphicFrame>
        <p:nvGraphicFramePr>
          <p:cNvPr id="42" name="Content Placeholder 7">
            <a:extLst>
              <a:ext uri="{FF2B5EF4-FFF2-40B4-BE49-F238E27FC236}">
                <a16:creationId xmlns:a16="http://schemas.microsoft.com/office/drawing/2014/main" id="{D9143BFC-9DA3-0991-9922-7BEB649B6E14}"/>
              </a:ext>
            </a:extLst>
          </p:cNvPr>
          <p:cNvGraphicFramePr/>
          <p:nvPr>
            <p:extLst>
              <p:ext uri="{D42A27DB-BD31-4B8C-83A1-F6EECF244321}">
                <p14:modId xmlns:p14="http://schemas.microsoft.com/office/powerpoint/2010/main" val="1198972500"/>
              </p:ext>
            </p:extLst>
          </p:nvPr>
        </p:nvGraphicFramePr>
        <p:xfrm>
          <a:off x="-386040" y="180394"/>
          <a:ext cx="12968561" cy="7467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5" name="Picture 4" descr="A green and white logo with a house and text&#10;&#10;Description automatically generated">
            <a:extLst>
              <a:ext uri="{FF2B5EF4-FFF2-40B4-BE49-F238E27FC236}">
                <a16:creationId xmlns:a16="http://schemas.microsoft.com/office/drawing/2014/main" id="{9777FDCD-7904-5743-EDA9-77C413E71ABF}"/>
              </a:ext>
            </a:extLst>
          </p:cNvPr>
          <p:cNvPicPr>
            <a:picLocks noChangeAspect="1"/>
          </p:cNvPicPr>
          <p:nvPr/>
        </p:nvPicPr>
        <p:blipFill>
          <a:blip r:embed="rId8"/>
          <a:stretch>
            <a:fillRect/>
          </a:stretch>
        </p:blipFill>
        <p:spPr>
          <a:xfrm>
            <a:off x="11316703" y="5889464"/>
            <a:ext cx="933450" cy="828675"/>
          </a:xfrm>
          <a:prstGeom prst="rect">
            <a:avLst/>
          </a:prstGeom>
        </p:spPr>
      </p:pic>
    </p:spTree>
    <p:extLst>
      <p:ext uri="{BB962C8B-B14F-4D97-AF65-F5344CB8AC3E}">
        <p14:creationId xmlns:p14="http://schemas.microsoft.com/office/powerpoint/2010/main" val="333224083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7" name="Picture 37" descr="A blue sign with a white star and a white star on it&#10;&#10;Description automatically generated">
            <a:extLst>
              <a:ext uri="{FF2B5EF4-FFF2-40B4-BE49-F238E27FC236}">
                <a16:creationId xmlns:a16="http://schemas.microsoft.com/office/drawing/2014/main" id="{E7D96B05-1D64-EE33-E7DB-F970D24F5542}"/>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1" y="10"/>
            <a:ext cx="12192001" cy="6857990"/>
          </a:xfrm>
          <a:prstGeom prst="rect">
            <a:avLst/>
          </a:prstGeom>
        </p:spPr>
      </p:pic>
      <p:sp>
        <p:nvSpPr>
          <p:cNvPr id="25" name="Title 1">
            <a:extLst>
              <a:ext uri="{FF2B5EF4-FFF2-40B4-BE49-F238E27FC236}">
                <a16:creationId xmlns:a16="http://schemas.microsoft.com/office/drawing/2014/main" id="{B25B313B-1517-5D13-1D30-7674D86F2ACF}"/>
              </a:ext>
            </a:extLst>
          </p:cNvPr>
          <p:cNvSpPr>
            <a:spLocks noGrp="1"/>
          </p:cNvSpPr>
          <p:nvPr>
            <p:ph type="title"/>
          </p:nvPr>
        </p:nvSpPr>
        <p:spPr>
          <a:xfrm>
            <a:off x="522445" y="369472"/>
            <a:ext cx="9792471" cy="2057037"/>
          </a:xfrm>
        </p:spPr>
        <p:txBody>
          <a:bodyPr vert="horz" lIns="91440" tIns="45720" rIns="91440" bIns="45720" rtlCol="0" anchor="ctr">
            <a:normAutofit/>
          </a:bodyPr>
          <a:lstStyle/>
          <a:p>
            <a:r>
              <a:rPr lang="en-US" sz="6600" b="1">
                <a:solidFill>
                  <a:srgbClr val="FFFFFF"/>
                </a:solidFill>
              </a:rPr>
              <a:t>Funding Amounts</a:t>
            </a:r>
            <a:endParaRPr lang="en-US" sz="5400">
              <a:solidFill>
                <a:srgbClr val="FFFFFF"/>
              </a:solidFill>
              <a:cs typeface="Calibri Light" panose="020F0302020204030204"/>
            </a:endParaRPr>
          </a:p>
        </p:txBody>
      </p:sp>
      <p:sp>
        <p:nvSpPr>
          <p:cNvPr id="18" name="TextBox 17">
            <a:extLst>
              <a:ext uri="{FF2B5EF4-FFF2-40B4-BE49-F238E27FC236}">
                <a16:creationId xmlns:a16="http://schemas.microsoft.com/office/drawing/2014/main" id="{AB3DD7F1-8DA5-222B-1459-BA6BC5081609}"/>
              </a:ext>
            </a:extLst>
          </p:cNvPr>
          <p:cNvSpPr txBox="1"/>
          <p:nvPr/>
        </p:nvSpPr>
        <p:spPr>
          <a:xfrm>
            <a:off x="637464" y="2483212"/>
            <a:ext cx="9792471" cy="3171423"/>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92500" lnSpcReduction="20000"/>
          </a:bodyPr>
          <a:lstStyle/>
          <a:p>
            <a:pPr>
              <a:lnSpc>
                <a:spcPct val="90000"/>
              </a:lnSpc>
              <a:spcAft>
                <a:spcPts val="600"/>
              </a:spcAft>
            </a:pPr>
            <a:r>
              <a:rPr lang="en-US" sz="4000" b="1">
                <a:solidFill>
                  <a:srgbClr val="FFFFFF"/>
                </a:solidFill>
              </a:rPr>
              <a:t>$150 Million</a:t>
            </a:r>
            <a:r>
              <a:rPr lang="en-US" sz="4000">
                <a:solidFill>
                  <a:srgbClr val="FFFFFF"/>
                </a:solidFill>
              </a:rPr>
              <a:t> </a:t>
            </a:r>
            <a:endParaRPr lang="en-US" sz="4000">
              <a:cs typeface="Calibri"/>
            </a:endParaRPr>
          </a:p>
          <a:p>
            <a:pPr>
              <a:lnSpc>
                <a:spcPct val="90000"/>
              </a:lnSpc>
              <a:spcAft>
                <a:spcPts val="600"/>
              </a:spcAft>
            </a:pPr>
            <a:r>
              <a:rPr lang="en-US" sz="4000">
                <a:solidFill>
                  <a:srgbClr val="FFFFFF"/>
                </a:solidFill>
              </a:rPr>
              <a:t>State Housing Trust Fund</a:t>
            </a:r>
            <a:endParaRPr lang="en-US" sz="4000">
              <a:solidFill>
                <a:srgbClr val="FFFFFF"/>
              </a:solidFill>
              <a:cs typeface="Calibri"/>
            </a:endParaRPr>
          </a:p>
          <a:p>
            <a:pPr indent="-228600">
              <a:lnSpc>
                <a:spcPct val="90000"/>
              </a:lnSpc>
              <a:spcAft>
                <a:spcPts val="600"/>
              </a:spcAft>
              <a:buFont typeface="Arial" panose="020B0604020202020204" pitchFamily="34" charset="0"/>
              <a:buChar char="•"/>
            </a:pPr>
            <a:endParaRPr lang="en-US" sz="4000" b="1">
              <a:solidFill>
                <a:srgbClr val="FFFFFF"/>
              </a:solidFill>
              <a:cs typeface="Calibri"/>
            </a:endParaRPr>
          </a:p>
          <a:p>
            <a:pPr>
              <a:lnSpc>
                <a:spcPct val="90000"/>
              </a:lnSpc>
              <a:spcAft>
                <a:spcPts val="600"/>
              </a:spcAft>
            </a:pPr>
            <a:r>
              <a:rPr lang="en-US" sz="4000" b="1">
                <a:solidFill>
                  <a:srgbClr val="FFFFFF"/>
                </a:solidFill>
              </a:rPr>
              <a:t>$60 Million</a:t>
            </a:r>
            <a:r>
              <a:rPr lang="en-US" sz="4000">
                <a:solidFill>
                  <a:srgbClr val="FFFFFF"/>
                </a:solidFill>
              </a:rPr>
              <a:t> </a:t>
            </a:r>
            <a:endParaRPr lang="en-US" sz="4000">
              <a:solidFill>
                <a:srgbClr val="FFFFFF"/>
              </a:solidFill>
              <a:cs typeface="Calibri" panose="020F0502020204030204"/>
            </a:endParaRPr>
          </a:p>
          <a:p>
            <a:pPr>
              <a:lnSpc>
                <a:spcPct val="90000"/>
              </a:lnSpc>
              <a:spcAft>
                <a:spcPts val="600"/>
              </a:spcAft>
            </a:pPr>
            <a:r>
              <a:rPr lang="en-US" sz="4000">
                <a:solidFill>
                  <a:srgbClr val="FFFFFF"/>
                </a:solidFill>
              </a:rPr>
              <a:t>Homeless Shelter &amp; Services Fund</a:t>
            </a:r>
          </a:p>
          <a:p>
            <a:pPr>
              <a:lnSpc>
                <a:spcPct val="90000"/>
              </a:lnSpc>
              <a:spcAft>
                <a:spcPts val="600"/>
              </a:spcAft>
            </a:pPr>
            <a:r>
              <a:rPr lang="en-US" sz="3900" i="1">
                <a:solidFill>
                  <a:srgbClr val="FFFFFF"/>
                </a:solidFill>
                <a:cs typeface="Calibri"/>
              </a:rPr>
              <a:t>$20 Million allocated </a:t>
            </a:r>
          </a:p>
        </p:txBody>
      </p:sp>
      <p:pic>
        <p:nvPicPr>
          <p:cNvPr id="43" name="Picture 2" descr="A green and white logo with a house and text&#10;&#10;Description automatically generated">
            <a:extLst>
              <a:ext uri="{FF2B5EF4-FFF2-40B4-BE49-F238E27FC236}">
                <a16:creationId xmlns:a16="http://schemas.microsoft.com/office/drawing/2014/main" id="{BC67A697-0ACD-8BFD-68E9-F261F87FBD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23844" y="6029621"/>
            <a:ext cx="940292" cy="828541"/>
          </a:xfrm>
          <a:prstGeom prst="rect">
            <a:avLst/>
          </a:prstGeom>
        </p:spPr>
      </p:pic>
    </p:spTree>
    <p:extLst>
      <p:ext uri="{BB962C8B-B14F-4D97-AF65-F5344CB8AC3E}">
        <p14:creationId xmlns:p14="http://schemas.microsoft.com/office/powerpoint/2010/main" val="2657086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59" name="Rectangle 58">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61" name="Rectangle 60">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Content Placeholder 6" descr="A pie chart with text&#10;&#10;Description automatically generated">
            <a:extLst>
              <a:ext uri="{FF2B5EF4-FFF2-40B4-BE49-F238E27FC236}">
                <a16:creationId xmlns:a16="http://schemas.microsoft.com/office/drawing/2014/main" id="{CF11DBF6-B547-8C8D-4423-2245ABF5EC36}"/>
              </a:ext>
            </a:extLst>
          </p:cNvPr>
          <p:cNvPicPr>
            <a:picLocks noChangeAspect="1"/>
          </p:cNvPicPr>
          <p:nvPr/>
        </p:nvPicPr>
        <p:blipFill>
          <a:blip r:embed="rId2"/>
          <a:stretch>
            <a:fillRect/>
          </a:stretch>
        </p:blipFill>
        <p:spPr>
          <a:xfrm>
            <a:off x="1433305" y="373105"/>
            <a:ext cx="9324324" cy="6068859"/>
          </a:xfrm>
          <a:prstGeom prst="rect">
            <a:avLst/>
          </a:prstGeom>
        </p:spPr>
      </p:pic>
      <p:pic>
        <p:nvPicPr>
          <p:cNvPr id="14" name="Picture 2" descr="A green and white logo with a house and text&#10;&#10;Description automatically generated">
            <a:extLst>
              <a:ext uri="{FF2B5EF4-FFF2-40B4-BE49-F238E27FC236}">
                <a16:creationId xmlns:a16="http://schemas.microsoft.com/office/drawing/2014/main" id="{C248DA1D-C912-60D4-BF20-EC49964DCA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23844" y="6029621"/>
            <a:ext cx="872890" cy="821846"/>
          </a:xfrm>
          <a:prstGeom prst="rect">
            <a:avLst/>
          </a:prstGeom>
        </p:spPr>
      </p:pic>
    </p:spTree>
    <p:extLst>
      <p:ext uri="{BB962C8B-B14F-4D97-AF65-F5344CB8AC3E}">
        <p14:creationId xmlns:p14="http://schemas.microsoft.com/office/powerpoint/2010/main" val="3669759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182C109-9E4C-3C96-8794-9411573CB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27" name="Rectangle 26">
              <a:extLst>
                <a:ext uri="{FF2B5EF4-FFF2-40B4-BE49-F238E27FC236}">
                  <a16:creationId xmlns:a16="http://schemas.microsoft.com/office/drawing/2014/main" id="{1C864660-C52B-BC40-9AE0-D900B4B6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FD81F2E-754B-ACB7-ECD1-E1DADAD07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B2A2591-0296-4CF4-E75F-51D7CB8EC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78A07A2-FD92-5AD1-01EE-9D7AEAB887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4" name="Content Placeholder 3" descr="A graph showing a diagram&#10;&#10;Description automatically generated">
            <a:extLst>
              <a:ext uri="{FF2B5EF4-FFF2-40B4-BE49-F238E27FC236}">
                <a16:creationId xmlns:a16="http://schemas.microsoft.com/office/drawing/2014/main" id="{6E4470C0-E74F-4168-5B56-D724ABA76E86}"/>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766" b="-4"/>
          <a:stretch/>
        </p:blipFill>
        <p:spPr>
          <a:xfrm>
            <a:off x="567526" y="559901"/>
            <a:ext cx="11056947" cy="5730212"/>
          </a:xfrm>
          <a:prstGeom prst="rect">
            <a:avLst/>
          </a:prstGeom>
        </p:spPr>
      </p:pic>
      <p:pic>
        <p:nvPicPr>
          <p:cNvPr id="8" name="Picture 2" descr="A green and white logo with a house and text&#10;&#10;Description automatically generated">
            <a:extLst>
              <a:ext uri="{FF2B5EF4-FFF2-40B4-BE49-F238E27FC236}">
                <a16:creationId xmlns:a16="http://schemas.microsoft.com/office/drawing/2014/main" id="{B3CA44D3-3C53-ACBF-61EB-269379605D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23844" y="6029621"/>
            <a:ext cx="872890" cy="821846"/>
          </a:xfrm>
          <a:prstGeom prst="rect">
            <a:avLst/>
          </a:prstGeom>
        </p:spPr>
      </p:pic>
    </p:spTree>
    <p:extLst>
      <p:ext uri="{BB962C8B-B14F-4D97-AF65-F5344CB8AC3E}">
        <p14:creationId xmlns:p14="http://schemas.microsoft.com/office/powerpoint/2010/main" val="3976775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a:extLst>
              <a:ext uri="{FF2B5EF4-FFF2-40B4-BE49-F238E27FC236}">
                <a16:creationId xmlns:a16="http://schemas.microsoft.com/office/drawing/2014/main" id="{D5997EA8-5EFC-40CD-A85F-C3C3BC5F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A group of people holding shovels&#10;&#10;Description automatically generated">
            <a:extLst>
              <a:ext uri="{FF2B5EF4-FFF2-40B4-BE49-F238E27FC236}">
                <a16:creationId xmlns:a16="http://schemas.microsoft.com/office/drawing/2014/main" id="{8122EFCA-F155-12AF-F682-DA1F48A84DBF}"/>
              </a:ext>
            </a:extLst>
          </p:cNvPr>
          <p:cNvPicPr>
            <a:picLocks noChangeAspect="1"/>
          </p:cNvPicPr>
          <p:nvPr/>
        </p:nvPicPr>
        <p:blipFill rotWithShape="1">
          <a:blip r:embed="rId2"/>
          <a:srcRect/>
          <a:stretch/>
        </p:blipFill>
        <p:spPr>
          <a:xfrm>
            <a:off x="20" y="10"/>
            <a:ext cx="12191979" cy="6857990"/>
          </a:xfrm>
          <a:prstGeom prst="rect">
            <a:avLst/>
          </a:prstGeom>
        </p:spPr>
      </p:pic>
      <p:sp>
        <p:nvSpPr>
          <p:cNvPr id="62" name="Rectangle 61">
            <a:extLst>
              <a:ext uri="{FF2B5EF4-FFF2-40B4-BE49-F238E27FC236}">
                <a16:creationId xmlns:a16="http://schemas.microsoft.com/office/drawing/2014/main" id="{1CF6A1EC-BD15-42D9-A339-A3970CF7C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9E178D-CF73-7A64-F3BA-A8B1DF06B155}"/>
              </a:ext>
            </a:extLst>
          </p:cNvPr>
          <p:cNvSpPr>
            <a:spLocks noGrp="1"/>
          </p:cNvSpPr>
          <p:nvPr>
            <p:ph type="title"/>
          </p:nvPr>
        </p:nvSpPr>
        <p:spPr>
          <a:xfrm>
            <a:off x="1041263" y="4498848"/>
            <a:ext cx="4312095" cy="1536192"/>
          </a:xfrm>
        </p:spPr>
        <p:txBody>
          <a:bodyPr>
            <a:normAutofit/>
          </a:bodyPr>
          <a:lstStyle/>
          <a:p>
            <a:r>
              <a:rPr lang="en-US" sz="3200">
                <a:cs typeface="Calibri Light"/>
              </a:rPr>
              <a:t>Homeless Shelter &amp; Services Fund</a:t>
            </a:r>
            <a:br>
              <a:rPr lang="en-US" sz="3200">
                <a:cs typeface="Calibri Light"/>
              </a:rPr>
            </a:br>
            <a:r>
              <a:rPr lang="en-US" sz="3200">
                <a:cs typeface="Calibri Light"/>
              </a:rPr>
              <a:t>Eligible Activities</a:t>
            </a:r>
          </a:p>
        </p:txBody>
      </p:sp>
      <p:sp>
        <p:nvSpPr>
          <p:cNvPr id="64" name="Rectangle 63">
            <a:extLst>
              <a:ext uri="{FF2B5EF4-FFF2-40B4-BE49-F238E27FC236}">
                <a16:creationId xmlns:a16="http://schemas.microsoft.com/office/drawing/2014/main" id="{A720C27D-5C39-492B-BD68-C220C0F83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6" name="Rectangle 65">
            <a:extLst>
              <a:ext uri="{FF2B5EF4-FFF2-40B4-BE49-F238E27FC236}">
                <a16:creationId xmlns:a16="http://schemas.microsoft.com/office/drawing/2014/main" id="{A4F3394A-A959-460A-ACF9-5FA682C76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24C21402-288E-6864-6DF1-9F2C27FBA8BD}"/>
              </a:ext>
            </a:extLst>
          </p:cNvPr>
          <p:cNvSpPr>
            <a:spLocks noGrp="1"/>
          </p:cNvSpPr>
          <p:nvPr>
            <p:ph idx="1"/>
          </p:nvPr>
        </p:nvSpPr>
        <p:spPr>
          <a:xfrm>
            <a:off x="5295826" y="4498848"/>
            <a:ext cx="6061022" cy="1536192"/>
          </a:xfrm>
        </p:spPr>
        <p:txBody>
          <a:bodyPr vert="horz" lIns="91440" tIns="45720" rIns="91440" bIns="45720" rtlCol="0" anchor="ctr">
            <a:normAutofit/>
          </a:bodyPr>
          <a:lstStyle/>
          <a:p>
            <a:pPr>
              <a:buNone/>
            </a:pPr>
            <a:endParaRPr lang="en-US" b="1">
              <a:ea typeface="+mn-lt"/>
              <a:cs typeface="+mn-lt"/>
            </a:endParaRPr>
          </a:p>
          <a:p>
            <a:pPr>
              <a:buNone/>
            </a:pPr>
            <a:r>
              <a:rPr lang="en-US" b="1">
                <a:cs typeface="Calibri"/>
              </a:rPr>
              <a:t>Service Programs </a:t>
            </a:r>
          </a:p>
          <a:p>
            <a:pPr>
              <a:buNone/>
            </a:pPr>
            <a:r>
              <a:rPr lang="en-US" b="1">
                <a:cs typeface="Calibri"/>
              </a:rPr>
              <a:t>Unsheltered Populations</a:t>
            </a:r>
          </a:p>
          <a:p>
            <a:pPr marL="0" indent="0">
              <a:buNone/>
            </a:pPr>
            <a:endParaRPr lang="en-US" sz="1800">
              <a:cs typeface="Calibri" panose="020F0502020204030204"/>
            </a:endParaRPr>
          </a:p>
        </p:txBody>
      </p:sp>
      <p:pic>
        <p:nvPicPr>
          <p:cNvPr id="6" name="Picture 2" descr="A green and white logo with a house and text&#10;&#10;Description automatically generated">
            <a:extLst>
              <a:ext uri="{FF2B5EF4-FFF2-40B4-BE49-F238E27FC236}">
                <a16:creationId xmlns:a16="http://schemas.microsoft.com/office/drawing/2014/main" id="{7A108923-D9DF-8A2C-A23A-B8814B8A06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076" y="5908405"/>
            <a:ext cx="940292" cy="828541"/>
          </a:xfrm>
          <a:prstGeom prst="rect">
            <a:avLst/>
          </a:prstGeom>
        </p:spPr>
      </p:pic>
    </p:spTree>
    <p:extLst>
      <p:ext uri="{BB962C8B-B14F-4D97-AF65-F5344CB8AC3E}">
        <p14:creationId xmlns:p14="http://schemas.microsoft.com/office/powerpoint/2010/main" val="2834122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9E178D-CF73-7A64-F3BA-A8B1DF06B155}"/>
              </a:ext>
            </a:extLst>
          </p:cNvPr>
          <p:cNvSpPr>
            <a:spLocks noGrp="1"/>
          </p:cNvSpPr>
          <p:nvPr>
            <p:ph type="title"/>
          </p:nvPr>
        </p:nvSpPr>
        <p:spPr>
          <a:xfrm>
            <a:off x="588594" y="78234"/>
            <a:ext cx="5027629" cy="1956841"/>
          </a:xfrm>
        </p:spPr>
        <p:txBody>
          <a:bodyPr anchor="b">
            <a:normAutofit/>
          </a:bodyPr>
          <a:lstStyle/>
          <a:p>
            <a:r>
              <a:rPr lang="en-US" sz="4200">
                <a:cs typeface="Calibri Light"/>
              </a:rPr>
              <a:t>Housing Trust Funds </a:t>
            </a:r>
            <a:br>
              <a:rPr lang="en-US" sz="4200">
                <a:cs typeface="Calibri Light"/>
              </a:rPr>
            </a:br>
            <a:r>
              <a:rPr lang="en-US" sz="4200">
                <a:cs typeface="Calibri Light"/>
              </a:rPr>
              <a:t>Eligible Activities</a:t>
            </a:r>
            <a:endParaRPr lang="en-US" sz="4200"/>
          </a:p>
        </p:txBody>
      </p:sp>
      <p:sp>
        <p:nvSpPr>
          <p:cNvPr id="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24C21402-288E-6864-6DF1-9F2C27FBA8BD}"/>
              </a:ext>
            </a:extLst>
          </p:cNvPr>
          <p:cNvSpPr>
            <a:spLocks noGrp="1"/>
          </p:cNvSpPr>
          <p:nvPr>
            <p:ph idx="1"/>
          </p:nvPr>
        </p:nvSpPr>
        <p:spPr>
          <a:xfrm>
            <a:off x="640080" y="2872899"/>
            <a:ext cx="4243589" cy="3320668"/>
          </a:xfrm>
        </p:spPr>
        <p:txBody>
          <a:bodyPr vert="horz" lIns="91440" tIns="45720" rIns="91440" bIns="45720" rtlCol="0" anchor="t">
            <a:normAutofit/>
          </a:bodyPr>
          <a:lstStyle/>
          <a:p>
            <a:pPr>
              <a:buNone/>
            </a:pPr>
            <a:endParaRPr lang="en-US" sz="3200" b="1">
              <a:ea typeface="+mn-lt"/>
              <a:cs typeface="+mn-lt"/>
            </a:endParaRPr>
          </a:p>
          <a:p>
            <a:pPr>
              <a:buNone/>
            </a:pPr>
            <a:r>
              <a:rPr lang="en-US" sz="3200" b="1">
                <a:ea typeface="+mn-lt"/>
                <a:cs typeface="+mn-lt"/>
              </a:rPr>
              <a:t>ARS 41-3955 </a:t>
            </a:r>
            <a:endParaRPr lang="en-US" sz="3200">
              <a:cs typeface="Calibri"/>
            </a:endParaRPr>
          </a:p>
          <a:p>
            <a:pPr marL="0" indent="0">
              <a:buNone/>
            </a:pPr>
            <a:r>
              <a:rPr lang="en-US" sz="3200">
                <a:cs typeface="Calibri"/>
              </a:rPr>
              <a:t>Affordable Housing Opportunities </a:t>
            </a:r>
            <a:endParaRPr lang="en-US" sz="3200" b="1">
              <a:cs typeface="Calibri" panose="020F0502020204030204"/>
            </a:endParaRPr>
          </a:p>
          <a:p>
            <a:pPr marL="0" indent="0">
              <a:buNone/>
            </a:pPr>
            <a:r>
              <a:rPr lang="en-US" sz="3200">
                <a:cs typeface="Calibri" panose="020F0502020204030204"/>
              </a:rPr>
              <a:t>Programs and  Projects</a:t>
            </a:r>
          </a:p>
          <a:p>
            <a:pPr marL="0" indent="0">
              <a:buNone/>
            </a:pPr>
            <a:endParaRPr lang="en-US" sz="2200">
              <a:cs typeface="Calibri" panose="020F0502020204030204"/>
            </a:endParaRPr>
          </a:p>
          <a:p>
            <a:pPr marL="0" indent="0">
              <a:buNone/>
            </a:pPr>
            <a:endParaRPr lang="en-US" sz="2200">
              <a:cs typeface="Calibri" panose="020F0502020204030204"/>
            </a:endParaRPr>
          </a:p>
        </p:txBody>
      </p:sp>
      <p:pic>
        <p:nvPicPr>
          <p:cNvPr id="4" name="Picture 4" descr="A courtyard of a building with a circular lawn&#10;&#10;Description automatically generated">
            <a:extLst>
              <a:ext uri="{FF2B5EF4-FFF2-40B4-BE49-F238E27FC236}">
                <a16:creationId xmlns:a16="http://schemas.microsoft.com/office/drawing/2014/main" id="{C9C3821A-095A-15B6-18FA-EA293BE34E3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Picture 4" descr="A green and white logo with a house and text&#10;&#10;Description automatically generated">
            <a:extLst>
              <a:ext uri="{FF2B5EF4-FFF2-40B4-BE49-F238E27FC236}">
                <a16:creationId xmlns:a16="http://schemas.microsoft.com/office/drawing/2014/main" id="{1999F139-352B-1CBA-C411-35368C641F28}"/>
              </a:ext>
            </a:extLst>
          </p:cNvPr>
          <p:cNvPicPr>
            <a:picLocks noChangeAspect="1"/>
          </p:cNvPicPr>
          <p:nvPr/>
        </p:nvPicPr>
        <p:blipFill>
          <a:blip r:embed="rId3"/>
          <a:stretch>
            <a:fillRect/>
          </a:stretch>
        </p:blipFill>
        <p:spPr>
          <a:xfrm>
            <a:off x="11252309" y="5878732"/>
            <a:ext cx="933450" cy="828675"/>
          </a:xfrm>
          <a:prstGeom prst="rect">
            <a:avLst/>
          </a:prstGeom>
        </p:spPr>
      </p:pic>
    </p:spTree>
    <p:extLst>
      <p:ext uri="{BB962C8B-B14F-4D97-AF65-F5344CB8AC3E}">
        <p14:creationId xmlns:p14="http://schemas.microsoft.com/office/powerpoint/2010/main" val="2549378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sky, outdoor, road&#10;&#10;Description automatically generated">
            <a:extLst>
              <a:ext uri="{FF2B5EF4-FFF2-40B4-BE49-F238E27FC236}">
                <a16:creationId xmlns:a16="http://schemas.microsoft.com/office/drawing/2014/main" id="{F6F359C4-128D-42A1-EB0F-8CF06D3F4D93}"/>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t="5462"/>
          <a:stretch/>
        </p:blipFill>
        <p:spPr>
          <a:xfrm>
            <a:off x="20" y="10"/>
            <a:ext cx="12191979" cy="6857990"/>
          </a:xfrm>
          <a:prstGeom prst="rect">
            <a:avLst/>
          </a:prstGeom>
        </p:spPr>
      </p:pic>
      <p:sp>
        <p:nvSpPr>
          <p:cNvPr id="2" name="Title 1"/>
          <p:cNvSpPr>
            <a:spLocks noGrp="1"/>
          </p:cNvSpPr>
          <p:nvPr>
            <p:ph type="ctrTitle"/>
          </p:nvPr>
        </p:nvSpPr>
        <p:spPr>
          <a:xfrm>
            <a:off x="838199" y="1065862"/>
            <a:ext cx="6052955" cy="4726276"/>
          </a:xfrm>
        </p:spPr>
        <p:txBody>
          <a:bodyPr vert="horz" lIns="91440" tIns="45720" rIns="91440" bIns="45720" rtlCol="0" anchor="ctr">
            <a:normAutofit/>
          </a:bodyPr>
          <a:lstStyle/>
          <a:p>
            <a:pPr algn="r"/>
            <a:r>
              <a:rPr lang="en-US" sz="8000">
                <a:ln w="22225">
                  <a:solidFill>
                    <a:srgbClr val="FFFFFF"/>
                  </a:solidFill>
                </a:ln>
                <a:noFill/>
              </a:rPr>
              <a:t>Historical Uses</a:t>
            </a:r>
          </a:p>
        </p:txBody>
      </p:sp>
      <p:cxnSp>
        <p:nvCxnSpPr>
          <p:cNvPr id="46" name="Straight Connector 45">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7534641" y="1065862"/>
            <a:ext cx="3860002" cy="4726276"/>
          </a:xfrm>
        </p:spPr>
        <p:txBody>
          <a:bodyPr vert="horz" lIns="91440" tIns="45720" rIns="91440" bIns="45720" rtlCol="0" anchor="ctr">
            <a:normAutofit/>
          </a:bodyPr>
          <a:lstStyle/>
          <a:p>
            <a:pPr algn="l"/>
            <a:r>
              <a:rPr lang="en-US" sz="2800">
                <a:solidFill>
                  <a:srgbClr val="FFFFFF"/>
                </a:solidFill>
              </a:rPr>
              <a:t>Gap Financing Housing Construction</a:t>
            </a:r>
            <a:endParaRPr lang="en-US" sz="2800">
              <a:cs typeface="Calibri"/>
            </a:endParaRPr>
          </a:p>
          <a:p>
            <a:pPr algn="l"/>
            <a:r>
              <a:rPr lang="en-US" sz="2800">
                <a:solidFill>
                  <a:srgbClr val="FFFFFF"/>
                </a:solidFill>
              </a:rPr>
              <a:t>Rental Assistance</a:t>
            </a:r>
            <a:endParaRPr lang="en-US" sz="2800">
              <a:solidFill>
                <a:srgbClr val="FFFFFF"/>
              </a:solidFill>
              <a:cs typeface="Calibri" panose="020F0502020204030204"/>
            </a:endParaRPr>
          </a:p>
          <a:p>
            <a:pPr algn="l"/>
            <a:r>
              <a:rPr lang="en-US" sz="2800">
                <a:solidFill>
                  <a:srgbClr val="FFFFFF"/>
                </a:solidFill>
              </a:rPr>
              <a:t>Service Contracts</a:t>
            </a:r>
            <a:endParaRPr lang="en-US" sz="2800">
              <a:solidFill>
                <a:srgbClr val="FFFFFF"/>
              </a:solidFill>
              <a:cs typeface="Calibri" panose="020F0502020204030204"/>
            </a:endParaRPr>
          </a:p>
          <a:p>
            <a:pPr algn="l"/>
            <a:r>
              <a:rPr lang="en-US" sz="2800">
                <a:solidFill>
                  <a:srgbClr val="FFFFFF"/>
                </a:solidFill>
              </a:rPr>
              <a:t>Homeless Prevention</a:t>
            </a:r>
            <a:endParaRPr lang="en-US" sz="2800">
              <a:solidFill>
                <a:srgbClr val="FFFFFF"/>
              </a:solidFill>
              <a:cs typeface="Calibri" panose="020F0502020204030204"/>
            </a:endParaRPr>
          </a:p>
        </p:txBody>
      </p:sp>
      <p:pic>
        <p:nvPicPr>
          <p:cNvPr id="6" name="Picture 4" descr="A green and white logo with a house and text&#10;&#10;Description automatically generated">
            <a:extLst>
              <a:ext uri="{FF2B5EF4-FFF2-40B4-BE49-F238E27FC236}">
                <a16:creationId xmlns:a16="http://schemas.microsoft.com/office/drawing/2014/main" id="{C79BBF22-3A28-8CAD-EF5E-369BB6B0A870}"/>
              </a:ext>
            </a:extLst>
          </p:cNvPr>
          <p:cNvPicPr>
            <a:picLocks noChangeAspect="1"/>
          </p:cNvPicPr>
          <p:nvPr/>
        </p:nvPicPr>
        <p:blipFill>
          <a:blip r:embed="rId3"/>
          <a:stretch>
            <a:fillRect/>
          </a:stretch>
        </p:blipFill>
        <p:spPr>
          <a:xfrm>
            <a:off x="208675" y="5910929"/>
            <a:ext cx="933450" cy="828675"/>
          </a:xfrm>
          <a:prstGeom prst="rect">
            <a:avLst/>
          </a:prstGeom>
        </p:spPr>
      </p:pic>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bfe741e-9eca-4f01-90f2-939183f19d24" xsi:nil="true"/>
    <lcf76f155ced4ddcb4097134ff3c332f xmlns="7275c497-f9ee-4928-92bc-548289b3742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E57C9C3CE48AB43807A2B2BBC021B68" ma:contentTypeVersion="14" ma:contentTypeDescription="Create a new document." ma:contentTypeScope="" ma:versionID="a65cc7ded679f6dc08f2c4c1f66fdc62">
  <xsd:schema xmlns:xsd="http://www.w3.org/2001/XMLSchema" xmlns:xs="http://www.w3.org/2001/XMLSchema" xmlns:p="http://schemas.microsoft.com/office/2006/metadata/properties" xmlns:ns2="7275c497-f9ee-4928-92bc-548289b37429" xmlns:ns3="0bfe741e-9eca-4f01-90f2-939183f19d24" targetNamespace="http://schemas.microsoft.com/office/2006/metadata/properties" ma:root="true" ma:fieldsID="721c69968232289ce8d3e448171a3044" ns2:_="" ns3:_="">
    <xsd:import namespace="7275c497-f9ee-4928-92bc-548289b37429"/>
    <xsd:import namespace="0bfe741e-9eca-4f01-90f2-939183f19d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75c497-f9ee-4928-92bc-548289b374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b8afe34-2bfd-4bac-9813-93dbf9691d0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bfe741e-9eca-4f01-90f2-939183f19d2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f37b32d1-9ec4-4c82-9f5d-60c5422df62a}" ma:internalName="TaxCatchAll" ma:showField="CatchAllData" ma:web="0bfe741e-9eca-4f01-90f2-939183f19d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EA1DF0-2D0F-41DC-95C7-0F97BF8A6603}">
  <ds:schemaRefs>
    <ds:schemaRef ds:uri="http://schemas.microsoft.com/office/2006/metadata/properties"/>
    <ds:schemaRef ds:uri="http://schemas.microsoft.com/office/infopath/2007/PartnerControls"/>
    <ds:schemaRef ds:uri="0bfe741e-9eca-4f01-90f2-939183f19d24"/>
    <ds:schemaRef ds:uri="7275c497-f9ee-4928-92bc-548289b37429"/>
  </ds:schemaRefs>
</ds:datastoreItem>
</file>

<file path=customXml/itemProps2.xml><?xml version="1.0" encoding="utf-8"?>
<ds:datastoreItem xmlns:ds="http://schemas.openxmlformats.org/officeDocument/2006/customXml" ds:itemID="{66EEC06E-B53C-4D48-94DA-D08055E6266D}">
  <ds:schemaRefs>
    <ds:schemaRef ds:uri="http://schemas.microsoft.com/sharepoint/v3/contenttype/forms"/>
  </ds:schemaRefs>
</ds:datastoreItem>
</file>

<file path=customXml/itemProps3.xml><?xml version="1.0" encoding="utf-8"?>
<ds:datastoreItem xmlns:ds="http://schemas.openxmlformats.org/officeDocument/2006/customXml" ds:itemID="{1185A81E-FC1A-4609-87F2-CECA9AAABC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75c497-f9ee-4928-92bc-548289b37429"/>
    <ds:schemaRef ds:uri="0bfe741e-9eca-4f01-90f2-939183f19d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TotalTime>
  <Words>166</Words>
  <Application>Microsoft Macintosh PowerPoint</Application>
  <PresentationFormat>Widescreen</PresentationFormat>
  <Paragraphs>44</Paragraphs>
  <Slides>10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Wingdings,Sans-Serif</vt:lpstr>
      <vt:lpstr>office theme</vt:lpstr>
      <vt:lpstr>Stakeholder Feedback  State Housing Trust Fund &amp;  Homeless Shelter Services Fund </vt:lpstr>
      <vt:lpstr>PowerPoint Presentation</vt:lpstr>
      <vt:lpstr>Timeline</vt:lpstr>
      <vt:lpstr>Funding Amounts</vt:lpstr>
      <vt:lpstr>PowerPoint Presentation</vt:lpstr>
      <vt:lpstr>PowerPoint Presentation</vt:lpstr>
      <vt:lpstr>Homeless Shelter &amp; Services Fund Eligible Activities</vt:lpstr>
      <vt:lpstr>Housing Trust Funds  Eligible Activities</vt:lpstr>
      <vt:lpstr>Historical Uses</vt:lpstr>
      <vt:lpstr>Stakeholder Sessions and Portal Submissions https://housing.az.gov/portals/document-upload-portals/FY24-State-HTF-Proposals-portal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Sheree Bouchee</dc:creator>
  <cp:lastModifiedBy>Linda Jensen</cp:lastModifiedBy>
  <cp:revision>50</cp:revision>
  <dcterms:created xsi:type="dcterms:W3CDTF">2013-07-15T20:26:40Z</dcterms:created>
  <dcterms:modified xsi:type="dcterms:W3CDTF">2023-08-28T18:50:13Z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0x010100AE57C9C3CE48AB43807A2B2BBC021B68</vt:lpwstr>
  </property>
</Properties>
</file>