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89" r:id="rId2"/>
  </p:sldMasterIdLst>
  <p:notesMasterIdLst>
    <p:notesMasterId r:id="rId33"/>
  </p:notesMasterIdLst>
  <p:sldIdLst>
    <p:sldId id="279" r:id="rId3"/>
    <p:sldId id="294" r:id="rId4"/>
    <p:sldId id="257" r:id="rId5"/>
    <p:sldId id="309" r:id="rId6"/>
    <p:sldId id="263" r:id="rId7"/>
    <p:sldId id="316" r:id="rId8"/>
    <p:sldId id="261" r:id="rId9"/>
    <p:sldId id="311" r:id="rId10"/>
    <p:sldId id="299" r:id="rId11"/>
    <p:sldId id="267" r:id="rId12"/>
    <p:sldId id="306" r:id="rId13"/>
    <p:sldId id="269" r:id="rId14"/>
    <p:sldId id="307" r:id="rId15"/>
    <p:sldId id="308" r:id="rId16"/>
    <p:sldId id="313" r:id="rId17"/>
    <p:sldId id="310" r:id="rId18"/>
    <p:sldId id="259" r:id="rId19"/>
    <p:sldId id="303" r:id="rId20"/>
    <p:sldId id="280" r:id="rId21"/>
    <p:sldId id="301" r:id="rId22"/>
    <p:sldId id="300" r:id="rId23"/>
    <p:sldId id="265" r:id="rId24"/>
    <p:sldId id="291" r:id="rId25"/>
    <p:sldId id="268" r:id="rId26"/>
    <p:sldId id="312" r:id="rId27"/>
    <p:sldId id="314" r:id="rId28"/>
    <p:sldId id="317" r:id="rId29"/>
    <p:sldId id="318" r:id="rId30"/>
    <p:sldId id="315" r:id="rId31"/>
    <p:sldId id="304" r:id="rId32"/>
  </p:sldIdLst>
  <p:sldSz cx="9144000" cy="5121275"/>
  <p:notesSz cx="7010400" cy="9296400"/>
  <p:defaultTextStyle>
    <a:defPPr>
      <a:defRPr lang="en-US"/>
    </a:defPPr>
    <a:lvl1pPr marL="0" algn="l" defTabSz="684667" rtl="0" eaLnBrk="1" latinLnBrk="0" hangingPunct="1">
      <a:defRPr sz="1348" kern="1200">
        <a:solidFill>
          <a:schemeClr val="tx1"/>
        </a:solidFill>
        <a:latin typeface="+mn-lt"/>
        <a:ea typeface="+mn-ea"/>
        <a:cs typeface="+mn-cs"/>
      </a:defRPr>
    </a:lvl1pPr>
    <a:lvl2pPr marL="342333" algn="l" defTabSz="684667" rtl="0" eaLnBrk="1" latinLnBrk="0" hangingPunct="1">
      <a:defRPr sz="1348" kern="1200">
        <a:solidFill>
          <a:schemeClr val="tx1"/>
        </a:solidFill>
        <a:latin typeface="+mn-lt"/>
        <a:ea typeface="+mn-ea"/>
        <a:cs typeface="+mn-cs"/>
      </a:defRPr>
    </a:lvl2pPr>
    <a:lvl3pPr marL="684667" algn="l" defTabSz="684667" rtl="0" eaLnBrk="1" latinLnBrk="0" hangingPunct="1">
      <a:defRPr sz="1348" kern="1200">
        <a:solidFill>
          <a:schemeClr val="tx1"/>
        </a:solidFill>
        <a:latin typeface="+mn-lt"/>
        <a:ea typeface="+mn-ea"/>
        <a:cs typeface="+mn-cs"/>
      </a:defRPr>
    </a:lvl3pPr>
    <a:lvl4pPr marL="1027000" algn="l" defTabSz="684667" rtl="0" eaLnBrk="1" latinLnBrk="0" hangingPunct="1">
      <a:defRPr sz="1348" kern="1200">
        <a:solidFill>
          <a:schemeClr val="tx1"/>
        </a:solidFill>
        <a:latin typeface="+mn-lt"/>
        <a:ea typeface="+mn-ea"/>
        <a:cs typeface="+mn-cs"/>
      </a:defRPr>
    </a:lvl4pPr>
    <a:lvl5pPr marL="1369333" algn="l" defTabSz="684667" rtl="0" eaLnBrk="1" latinLnBrk="0" hangingPunct="1">
      <a:defRPr sz="1348" kern="1200">
        <a:solidFill>
          <a:schemeClr val="tx1"/>
        </a:solidFill>
        <a:latin typeface="+mn-lt"/>
        <a:ea typeface="+mn-ea"/>
        <a:cs typeface="+mn-cs"/>
      </a:defRPr>
    </a:lvl5pPr>
    <a:lvl6pPr marL="1711667" algn="l" defTabSz="684667" rtl="0" eaLnBrk="1" latinLnBrk="0" hangingPunct="1">
      <a:defRPr sz="1348" kern="1200">
        <a:solidFill>
          <a:schemeClr val="tx1"/>
        </a:solidFill>
        <a:latin typeface="+mn-lt"/>
        <a:ea typeface="+mn-ea"/>
        <a:cs typeface="+mn-cs"/>
      </a:defRPr>
    </a:lvl6pPr>
    <a:lvl7pPr marL="2054000" algn="l" defTabSz="684667" rtl="0" eaLnBrk="1" latinLnBrk="0" hangingPunct="1">
      <a:defRPr sz="1348" kern="1200">
        <a:solidFill>
          <a:schemeClr val="tx1"/>
        </a:solidFill>
        <a:latin typeface="+mn-lt"/>
        <a:ea typeface="+mn-ea"/>
        <a:cs typeface="+mn-cs"/>
      </a:defRPr>
    </a:lvl7pPr>
    <a:lvl8pPr marL="2396334" algn="l" defTabSz="684667" rtl="0" eaLnBrk="1" latinLnBrk="0" hangingPunct="1">
      <a:defRPr sz="1348" kern="1200">
        <a:solidFill>
          <a:schemeClr val="tx1"/>
        </a:solidFill>
        <a:latin typeface="+mn-lt"/>
        <a:ea typeface="+mn-ea"/>
        <a:cs typeface="+mn-cs"/>
      </a:defRPr>
    </a:lvl8pPr>
    <a:lvl9pPr marL="2738667" algn="l" defTabSz="684667" rtl="0" eaLnBrk="1" latinLnBrk="0" hangingPunct="1">
      <a:defRPr sz="13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9DA4"/>
    <a:srgbClr val="19647E"/>
    <a:srgbClr val="FFC857"/>
    <a:srgbClr val="5B9BD5"/>
    <a:srgbClr val="C33C54"/>
    <a:srgbClr val="4B3F72"/>
    <a:srgbClr val="88B37E"/>
    <a:srgbClr val="F37748"/>
    <a:srgbClr val="1F2041"/>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58250" autoAdjust="0"/>
  </p:normalViewPr>
  <p:slideViewPr>
    <p:cSldViewPr snapToGrid="0">
      <p:cViewPr varScale="1">
        <p:scale>
          <a:sx n="53" d="100"/>
          <a:sy n="53" d="100"/>
        </p:scale>
        <p:origin x="166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3FC1EFB-FF60-4A9F-A5D9-8E464DE2EAAC}" type="datetimeFigureOut">
              <a:rPr lang="en-US" smtClean="0"/>
              <a:t>2/28/2023</a:t>
            </a:fld>
            <a:endParaRPr lang="en-US"/>
          </a:p>
        </p:txBody>
      </p:sp>
      <p:sp>
        <p:nvSpPr>
          <p:cNvPr id="4" name="Slide Image Placeholder 3"/>
          <p:cNvSpPr>
            <a:spLocks noGrp="1" noRot="1" noChangeAspect="1"/>
          </p:cNvSpPr>
          <p:nvPr>
            <p:ph type="sldImg" idx="2"/>
          </p:nvPr>
        </p:nvSpPr>
        <p:spPr>
          <a:xfrm>
            <a:off x="704850" y="1162050"/>
            <a:ext cx="56007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DE7ECC0-A6A2-4781-8E9C-A4FBB5D4EB67}" type="slidenum">
              <a:rPr lang="en-US" smtClean="0"/>
              <a:t>‹#›</a:t>
            </a:fld>
            <a:endParaRPr lang="en-US"/>
          </a:p>
        </p:txBody>
      </p:sp>
    </p:spTree>
    <p:extLst>
      <p:ext uri="{BB962C8B-B14F-4D97-AF65-F5344CB8AC3E}">
        <p14:creationId xmlns:p14="http://schemas.microsoft.com/office/powerpoint/2010/main" val="1765029669"/>
      </p:ext>
    </p:extLst>
  </p:cSld>
  <p:clrMap bg1="lt1" tx1="dk1" bg2="lt2" tx2="dk2" accent1="accent1" accent2="accent2" accent3="accent3" accent4="accent4" accent5="accent5" accent6="accent6" hlink="hlink" folHlink="folHlink"/>
  <p:notesStyle>
    <a:lvl1pPr marL="0" algn="l" defTabSz="684667" rtl="0" eaLnBrk="1" latinLnBrk="0" hangingPunct="1">
      <a:defRPr sz="899" kern="1200">
        <a:solidFill>
          <a:schemeClr val="tx1"/>
        </a:solidFill>
        <a:latin typeface="+mn-lt"/>
        <a:ea typeface="+mn-ea"/>
        <a:cs typeface="+mn-cs"/>
      </a:defRPr>
    </a:lvl1pPr>
    <a:lvl2pPr marL="342333" algn="l" defTabSz="684667" rtl="0" eaLnBrk="1" latinLnBrk="0" hangingPunct="1">
      <a:defRPr sz="899" kern="1200">
        <a:solidFill>
          <a:schemeClr val="tx1"/>
        </a:solidFill>
        <a:latin typeface="+mn-lt"/>
        <a:ea typeface="+mn-ea"/>
        <a:cs typeface="+mn-cs"/>
      </a:defRPr>
    </a:lvl2pPr>
    <a:lvl3pPr marL="684667" algn="l" defTabSz="684667" rtl="0" eaLnBrk="1" latinLnBrk="0" hangingPunct="1">
      <a:defRPr sz="899" kern="1200">
        <a:solidFill>
          <a:schemeClr val="tx1"/>
        </a:solidFill>
        <a:latin typeface="+mn-lt"/>
        <a:ea typeface="+mn-ea"/>
        <a:cs typeface="+mn-cs"/>
      </a:defRPr>
    </a:lvl3pPr>
    <a:lvl4pPr marL="1027000" algn="l" defTabSz="684667" rtl="0" eaLnBrk="1" latinLnBrk="0" hangingPunct="1">
      <a:defRPr sz="899" kern="1200">
        <a:solidFill>
          <a:schemeClr val="tx1"/>
        </a:solidFill>
        <a:latin typeface="+mn-lt"/>
        <a:ea typeface="+mn-ea"/>
        <a:cs typeface="+mn-cs"/>
      </a:defRPr>
    </a:lvl4pPr>
    <a:lvl5pPr marL="1369333" algn="l" defTabSz="684667" rtl="0" eaLnBrk="1" latinLnBrk="0" hangingPunct="1">
      <a:defRPr sz="899" kern="1200">
        <a:solidFill>
          <a:schemeClr val="tx1"/>
        </a:solidFill>
        <a:latin typeface="+mn-lt"/>
        <a:ea typeface="+mn-ea"/>
        <a:cs typeface="+mn-cs"/>
      </a:defRPr>
    </a:lvl5pPr>
    <a:lvl6pPr marL="1711667" algn="l" defTabSz="684667" rtl="0" eaLnBrk="1" latinLnBrk="0" hangingPunct="1">
      <a:defRPr sz="899" kern="1200">
        <a:solidFill>
          <a:schemeClr val="tx1"/>
        </a:solidFill>
        <a:latin typeface="+mn-lt"/>
        <a:ea typeface="+mn-ea"/>
        <a:cs typeface="+mn-cs"/>
      </a:defRPr>
    </a:lvl6pPr>
    <a:lvl7pPr marL="2054000" algn="l" defTabSz="684667" rtl="0" eaLnBrk="1" latinLnBrk="0" hangingPunct="1">
      <a:defRPr sz="899" kern="1200">
        <a:solidFill>
          <a:schemeClr val="tx1"/>
        </a:solidFill>
        <a:latin typeface="+mn-lt"/>
        <a:ea typeface="+mn-ea"/>
        <a:cs typeface="+mn-cs"/>
      </a:defRPr>
    </a:lvl7pPr>
    <a:lvl8pPr marL="2396334" algn="l" defTabSz="684667" rtl="0" eaLnBrk="1" latinLnBrk="0" hangingPunct="1">
      <a:defRPr sz="899" kern="1200">
        <a:solidFill>
          <a:schemeClr val="tx1"/>
        </a:solidFill>
        <a:latin typeface="+mn-lt"/>
        <a:ea typeface="+mn-ea"/>
        <a:cs typeface="+mn-cs"/>
      </a:defRPr>
    </a:lvl8pPr>
    <a:lvl9pPr marL="2738667" algn="l" defTabSz="684667" rtl="0" eaLnBrk="1" latinLnBrk="0" hangingPunct="1">
      <a:defRPr sz="8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hudexchange.info/programs/yhdp/"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hudexchange.info/programs/yhdp/"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nsplash.com/@scottwebb?utm_source=unsplash&amp;utm_medium=referral&amp;utm_content=creditCopyText"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illiamsinstitute.law.ucla.edu/wp-content/uploads/Serving-Our-Youth-June-2015.pdf" TargetMode="External"/><Relationship Id="rId4" Type="http://schemas.openxmlformats.org/officeDocument/2006/relationships/hyperlink" Target="https://unsplash.com/s/photos/backpack?utm_source=unsplash&amp;utm_medium=referral&amp;utm_content=creditCopyText"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unsplash.com/@scottwebb?utm_source=unsplash&amp;utm_medium=referral&amp;utm_content=creditCopyText"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illiamsinstitute.law.ucla.edu/wp-content/uploads/Serving-Our-Youth-June-2015.pdf" TargetMode="External"/><Relationship Id="rId4" Type="http://schemas.openxmlformats.org/officeDocument/2006/relationships/hyperlink" Target="https://unsplash.com/s/photos/backpack?utm_source=unsplash&amp;utm_medium=referral&amp;utm_content=creditCopyTex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6913"/>
            <a:ext cx="6223000" cy="3486150"/>
          </a:xfrm>
        </p:spPr>
      </p:sp>
      <p:sp>
        <p:nvSpPr>
          <p:cNvPr id="3" name="Notes Placeholder 2"/>
          <p:cNvSpPr>
            <a:spLocks noGrp="1"/>
          </p:cNvSpPr>
          <p:nvPr>
            <p:ph type="body" idx="1"/>
          </p:nvPr>
        </p:nvSpPr>
        <p:spPr/>
        <p:txBody>
          <a:bodyPr/>
          <a:lstStyle/>
          <a:p>
            <a:pPr marL="161766"/>
            <a:endParaRPr lang="en-US" dirty="0"/>
          </a:p>
        </p:txBody>
      </p:sp>
    </p:spTree>
    <p:extLst>
      <p:ext uri="{BB962C8B-B14F-4D97-AF65-F5344CB8AC3E}">
        <p14:creationId xmlns:p14="http://schemas.microsoft.com/office/powerpoint/2010/main" val="1825006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62050"/>
            <a:ext cx="56007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E7ECC0-A6A2-4781-8E9C-A4FBB5D4EB67}" type="slidenum">
              <a:rPr lang="en-US" smtClean="0"/>
              <a:t>10</a:t>
            </a:fld>
            <a:endParaRPr lang="en-US"/>
          </a:p>
        </p:txBody>
      </p:sp>
    </p:spTree>
    <p:extLst>
      <p:ext uri="{BB962C8B-B14F-4D97-AF65-F5344CB8AC3E}">
        <p14:creationId xmlns:p14="http://schemas.microsoft.com/office/powerpoint/2010/main" val="3793242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62050"/>
            <a:ext cx="5600700" cy="3136900"/>
          </a:xfrm>
        </p:spPr>
      </p:sp>
      <p:sp>
        <p:nvSpPr>
          <p:cNvPr id="3" name="Notes Placeholder 2"/>
          <p:cNvSpPr>
            <a:spLocks noGrp="1"/>
          </p:cNvSpPr>
          <p:nvPr>
            <p:ph type="body" idx="1"/>
          </p:nvPr>
        </p:nvSpPr>
        <p:spPr/>
        <p:txBody>
          <a:bodyPr/>
          <a:lstStyle/>
          <a:p>
            <a:r>
              <a:rPr lang="en-US" dirty="0"/>
              <a:t>SAMSHA funded 5 year grant</a:t>
            </a:r>
          </a:p>
        </p:txBody>
      </p:sp>
      <p:sp>
        <p:nvSpPr>
          <p:cNvPr id="4" name="Slide Number Placeholder 3"/>
          <p:cNvSpPr>
            <a:spLocks noGrp="1"/>
          </p:cNvSpPr>
          <p:nvPr>
            <p:ph type="sldNum" sz="quarter" idx="10"/>
          </p:nvPr>
        </p:nvSpPr>
        <p:spPr/>
        <p:txBody>
          <a:bodyPr/>
          <a:lstStyle/>
          <a:p>
            <a:fld id="{2DE7ECC0-A6A2-4781-8E9C-A4FBB5D4EB67}" type="slidenum">
              <a:rPr lang="en-US" smtClean="0"/>
              <a:t>11</a:t>
            </a:fld>
            <a:endParaRPr lang="en-US"/>
          </a:p>
        </p:txBody>
      </p:sp>
    </p:spTree>
    <p:extLst>
      <p:ext uri="{BB962C8B-B14F-4D97-AF65-F5344CB8AC3E}">
        <p14:creationId xmlns:p14="http://schemas.microsoft.com/office/powerpoint/2010/main" val="404308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62050"/>
            <a:ext cx="5600700" cy="3136900"/>
          </a:xfrm>
        </p:spPr>
      </p:sp>
      <p:sp>
        <p:nvSpPr>
          <p:cNvPr id="3" name="Notes Placeholder 2"/>
          <p:cNvSpPr>
            <a:spLocks noGrp="1"/>
          </p:cNvSpPr>
          <p:nvPr>
            <p:ph type="body" idx="1"/>
          </p:nvPr>
        </p:nvSpPr>
        <p:spPr/>
        <p:txBody>
          <a:bodyPr/>
          <a:lstStyle/>
          <a:p>
            <a:r>
              <a:rPr lang="en-US" dirty="0"/>
              <a:t>101-level</a:t>
            </a:r>
            <a:r>
              <a:rPr lang="en-US" baseline="0" dirty="0"/>
              <a:t> training for groups</a:t>
            </a:r>
          </a:p>
          <a:p>
            <a:r>
              <a:rPr lang="en-US" baseline="0" dirty="0"/>
              <a:t>Individualized TA for orgs who want more tailored support – is this called TA?</a:t>
            </a:r>
            <a:endParaRPr lang="en-US" dirty="0"/>
          </a:p>
        </p:txBody>
      </p:sp>
      <p:sp>
        <p:nvSpPr>
          <p:cNvPr id="4" name="Slide Number Placeholder 3"/>
          <p:cNvSpPr>
            <a:spLocks noGrp="1"/>
          </p:cNvSpPr>
          <p:nvPr>
            <p:ph type="sldNum" sz="quarter" idx="10"/>
          </p:nvPr>
        </p:nvSpPr>
        <p:spPr/>
        <p:txBody>
          <a:bodyPr/>
          <a:lstStyle/>
          <a:p>
            <a:fld id="{2DE7ECC0-A6A2-4781-8E9C-A4FBB5D4EB67}" type="slidenum">
              <a:rPr lang="en-US" smtClean="0"/>
              <a:t>12</a:t>
            </a:fld>
            <a:endParaRPr lang="en-US"/>
          </a:p>
        </p:txBody>
      </p:sp>
    </p:spTree>
    <p:extLst>
      <p:ext uri="{BB962C8B-B14F-4D97-AF65-F5344CB8AC3E}">
        <p14:creationId xmlns:p14="http://schemas.microsoft.com/office/powerpoint/2010/main" val="4021416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62050"/>
            <a:ext cx="56007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E7ECC0-A6A2-4781-8E9C-A4FBB5D4EB67}" type="slidenum">
              <a:rPr lang="en-US" smtClean="0"/>
              <a:t>13</a:t>
            </a:fld>
            <a:endParaRPr lang="en-US"/>
          </a:p>
        </p:txBody>
      </p:sp>
    </p:spTree>
    <p:extLst>
      <p:ext uri="{BB962C8B-B14F-4D97-AF65-F5344CB8AC3E}">
        <p14:creationId xmlns:p14="http://schemas.microsoft.com/office/powerpoint/2010/main" val="3092434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62050"/>
            <a:ext cx="56007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E7ECC0-A6A2-4781-8E9C-A4FBB5D4EB67}" type="slidenum">
              <a:rPr lang="en-US" smtClean="0"/>
              <a:t>14</a:t>
            </a:fld>
            <a:endParaRPr lang="en-US"/>
          </a:p>
        </p:txBody>
      </p:sp>
    </p:spTree>
    <p:extLst>
      <p:ext uri="{BB962C8B-B14F-4D97-AF65-F5344CB8AC3E}">
        <p14:creationId xmlns:p14="http://schemas.microsoft.com/office/powerpoint/2010/main" val="3089105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62050"/>
            <a:ext cx="56007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E7ECC0-A6A2-4781-8E9C-A4FBB5D4EB67}" type="slidenum">
              <a:rPr lang="en-US" smtClean="0"/>
              <a:t>15</a:t>
            </a:fld>
            <a:endParaRPr lang="en-US"/>
          </a:p>
        </p:txBody>
      </p:sp>
    </p:spTree>
    <p:extLst>
      <p:ext uri="{BB962C8B-B14F-4D97-AF65-F5344CB8AC3E}">
        <p14:creationId xmlns:p14="http://schemas.microsoft.com/office/powerpoint/2010/main" val="2256002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62050"/>
            <a:ext cx="56007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E7ECC0-A6A2-4781-8E9C-A4FBB5D4EB67}" type="slidenum">
              <a:rPr lang="en-US" smtClean="0"/>
              <a:t>16</a:t>
            </a:fld>
            <a:endParaRPr lang="en-US"/>
          </a:p>
        </p:txBody>
      </p:sp>
    </p:spTree>
    <p:extLst>
      <p:ext uri="{BB962C8B-B14F-4D97-AF65-F5344CB8AC3E}">
        <p14:creationId xmlns:p14="http://schemas.microsoft.com/office/powerpoint/2010/main" val="1801875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62050"/>
            <a:ext cx="56007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E7ECC0-A6A2-4781-8E9C-A4FBB5D4EB67}" type="slidenum">
              <a:rPr lang="en-US" smtClean="0"/>
              <a:t>17</a:t>
            </a:fld>
            <a:endParaRPr lang="en-US"/>
          </a:p>
        </p:txBody>
      </p:sp>
    </p:spTree>
    <p:extLst>
      <p:ext uri="{BB962C8B-B14F-4D97-AF65-F5344CB8AC3E}">
        <p14:creationId xmlns:p14="http://schemas.microsoft.com/office/powerpoint/2010/main" val="1489959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62050"/>
            <a:ext cx="5600700" cy="3136900"/>
          </a:xfrm>
        </p:spPr>
      </p:sp>
      <p:sp>
        <p:nvSpPr>
          <p:cNvPr id="3" name="Notes Placeholder 2"/>
          <p:cNvSpPr>
            <a:spLocks noGrp="1"/>
          </p:cNvSpPr>
          <p:nvPr>
            <p:ph type="body" idx="1"/>
          </p:nvPr>
        </p:nvSpPr>
        <p:spPr/>
        <p:txBody>
          <a:bodyPr/>
          <a:lstStyle/>
          <a:p>
            <a:pPr marL="0" marR="0" lvl="0" indent="0" algn="l" defTabSz="684667" rtl="0" eaLnBrk="1" fontAlgn="auto" latinLnBrk="0" hangingPunct="1">
              <a:lnSpc>
                <a:spcPct val="100000"/>
              </a:lnSpc>
              <a:spcBef>
                <a:spcPts val="0"/>
              </a:spcBef>
              <a:spcAft>
                <a:spcPts val="0"/>
              </a:spcAft>
              <a:buClrTx/>
              <a:buSzTx/>
              <a:buFontTx/>
              <a:buNone/>
              <a:tabLst/>
              <a:defRPr/>
            </a:pPr>
            <a:r>
              <a:rPr lang="en-US" dirty="0"/>
              <a:t>Over</a:t>
            </a:r>
            <a:r>
              <a:rPr lang="en-US" baseline="0" dirty="0"/>
              <a:t> the past few years, national conversations, in the public health and social service arenas and other fields, have shifted from equality to equity. Equality is grounded in the values of fairness and justice and [] that everyone should have access to the same resources. Equity, on the other hand, acknowledges that different people have different needs and [] that resources should be tailored to meet the varying needs of different groups and people. </a:t>
            </a:r>
            <a:r>
              <a:rPr lang="en-US" sz="899" b="0" i="0" kern="1200" baseline="0" dirty="0">
                <a:solidFill>
                  <a:schemeClr val="tx1"/>
                </a:solidFill>
                <a:effectLst/>
                <a:latin typeface="+mn-lt"/>
                <a:ea typeface="+mn-ea"/>
                <a:cs typeface="+mn-cs"/>
              </a:rPr>
              <a:t>Equity r</a:t>
            </a:r>
            <a:r>
              <a:rPr lang="en-US" sz="899" b="0" i="0" kern="1200" dirty="0">
                <a:solidFill>
                  <a:schemeClr val="tx1"/>
                </a:solidFill>
                <a:effectLst/>
                <a:latin typeface="+mn-lt"/>
                <a:ea typeface="+mn-ea"/>
                <a:cs typeface="+mn-cs"/>
              </a:rPr>
              <a:t>equires consideration</a:t>
            </a:r>
            <a:r>
              <a:rPr lang="en-US" sz="899" b="0" i="0" kern="1200" baseline="0" dirty="0">
                <a:solidFill>
                  <a:schemeClr val="tx1"/>
                </a:solidFill>
                <a:effectLst/>
                <a:latin typeface="+mn-lt"/>
                <a:ea typeface="+mn-ea"/>
                <a:cs typeface="+mn-cs"/>
              </a:rPr>
              <a:t> of</a:t>
            </a:r>
            <a:r>
              <a:rPr lang="en-US" sz="899" b="0" i="0" kern="1200" dirty="0">
                <a:solidFill>
                  <a:schemeClr val="tx1"/>
                </a:solidFill>
                <a:effectLst/>
                <a:latin typeface="+mn-lt"/>
                <a:ea typeface="+mn-ea"/>
                <a:cs typeface="+mn-cs"/>
              </a:rPr>
              <a:t> everyone’s needs and abilities and moves away from the</a:t>
            </a:r>
            <a:r>
              <a:rPr lang="en-US" sz="899" b="0" i="0" kern="1200" baseline="0" dirty="0">
                <a:solidFill>
                  <a:schemeClr val="tx1"/>
                </a:solidFill>
                <a:effectLst/>
                <a:latin typeface="+mn-lt"/>
                <a:ea typeface="+mn-ea"/>
                <a:cs typeface="+mn-cs"/>
              </a:rPr>
              <a:t> logic that everyone should be treated the same. </a:t>
            </a:r>
            <a:endParaRPr lang="en-US" sz="899" b="0" i="0" kern="1200" dirty="0">
              <a:solidFill>
                <a:schemeClr val="tx1"/>
              </a:solidFill>
              <a:effectLst/>
              <a:latin typeface="+mn-lt"/>
              <a:ea typeface="+mn-ea"/>
              <a:cs typeface="+mn-cs"/>
            </a:endParaRPr>
          </a:p>
          <a:p>
            <a:r>
              <a:rPr lang="en-US" baseline="0" dirty="0"/>
              <a:t> </a:t>
            </a:r>
          </a:p>
          <a:p>
            <a:r>
              <a:rPr lang="en-US" baseline="0" dirty="0" err="1"/>
              <a:t>Shain</a:t>
            </a:r>
            <a:r>
              <a:rPr lang="en-US" baseline="0" dirty="0"/>
              <a:t> Neumeier, a disability justice advocate and attorney, articulates the different between these two concepts like this, “</a:t>
            </a:r>
            <a:r>
              <a:rPr lang="en-US" sz="899" b="0" i="0" kern="1200" dirty="0">
                <a:solidFill>
                  <a:schemeClr val="tx1"/>
                </a:solidFill>
                <a:effectLst/>
                <a:latin typeface="+mn-lt"/>
                <a:ea typeface="+mn-ea"/>
                <a:cs typeface="+mn-cs"/>
              </a:rPr>
              <a:t>Equality is the idea that because everybody has the same worth, everybody deserves the same treatment. But equity is the idea that everybody has the same worth and therefore they deserve to have treatment they need in order to be their best selves,”</a:t>
            </a:r>
          </a:p>
          <a:p>
            <a:pPr rtl="0"/>
            <a:endParaRPr lang="en-US" sz="899"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DE7ECC0-A6A2-4781-8E9C-A4FBB5D4EB67}" type="slidenum">
              <a:rPr lang="en-US" smtClean="0"/>
              <a:t>18</a:t>
            </a:fld>
            <a:endParaRPr lang="en-US"/>
          </a:p>
        </p:txBody>
      </p:sp>
    </p:spTree>
    <p:extLst>
      <p:ext uri="{BB962C8B-B14F-4D97-AF65-F5344CB8AC3E}">
        <p14:creationId xmlns:p14="http://schemas.microsoft.com/office/powerpoint/2010/main" val="2052145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62050"/>
            <a:ext cx="5600700" cy="3136900"/>
          </a:xfrm>
        </p:spPr>
      </p:sp>
      <p:sp>
        <p:nvSpPr>
          <p:cNvPr id="3" name="Notes Placeholder 2"/>
          <p:cNvSpPr>
            <a:spLocks noGrp="1"/>
          </p:cNvSpPr>
          <p:nvPr>
            <p:ph type="body" idx="1"/>
          </p:nvPr>
        </p:nvSpPr>
        <p:spPr/>
        <p:txBody>
          <a:bodyPr/>
          <a:lstStyle/>
          <a:p>
            <a:pPr marL="0" marR="0" lvl="0" indent="0" algn="l" defTabSz="684667" rtl="0" eaLnBrk="1" fontAlgn="auto" latinLnBrk="0" hangingPunct="1">
              <a:lnSpc>
                <a:spcPct val="100000"/>
              </a:lnSpc>
              <a:spcBef>
                <a:spcPts val="0"/>
              </a:spcBef>
              <a:spcAft>
                <a:spcPts val="0"/>
              </a:spcAft>
              <a:buClrTx/>
              <a:buSzTx/>
              <a:buFontTx/>
              <a:buNone/>
              <a:tabLst/>
              <a:defRPr/>
            </a:pPr>
            <a:r>
              <a:rPr lang="en-US" dirty="0"/>
              <a:t>Over</a:t>
            </a:r>
            <a:r>
              <a:rPr lang="en-US" baseline="0" dirty="0"/>
              <a:t> the past few years, national conversations, in the public health and social service arenas and other fields, have shifted from equality to equity. Equality is grounded in the values of fairness and justice and [] that everyone should have access to the same resources. Equity, on the other hand, acknowledges that different people have different needs and [] that resources should be tailored to meet the varying needs of different groups and people. </a:t>
            </a:r>
            <a:r>
              <a:rPr lang="en-US" sz="899" b="0" i="0" kern="1200" baseline="0" dirty="0">
                <a:solidFill>
                  <a:schemeClr val="tx1"/>
                </a:solidFill>
                <a:effectLst/>
                <a:latin typeface="+mn-lt"/>
                <a:ea typeface="+mn-ea"/>
                <a:cs typeface="+mn-cs"/>
              </a:rPr>
              <a:t>Equity r</a:t>
            </a:r>
            <a:r>
              <a:rPr lang="en-US" sz="899" b="0" i="0" kern="1200" dirty="0">
                <a:solidFill>
                  <a:schemeClr val="tx1"/>
                </a:solidFill>
                <a:effectLst/>
                <a:latin typeface="+mn-lt"/>
                <a:ea typeface="+mn-ea"/>
                <a:cs typeface="+mn-cs"/>
              </a:rPr>
              <a:t>equires consideration</a:t>
            </a:r>
            <a:r>
              <a:rPr lang="en-US" sz="899" b="0" i="0" kern="1200" baseline="0" dirty="0">
                <a:solidFill>
                  <a:schemeClr val="tx1"/>
                </a:solidFill>
                <a:effectLst/>
                <a:latin typeface="+mn-lt"/>
                <a:ea typeface="+mn-ea"/>
                <a:cs typeface="+mn-cs"/>
              </a:rPr>
              <a:t> of</a:t>
            </a:r>
            <a:r>
              <a:rPr lang="en-US" sz="899" b="0" i="0" kern="1200" dirty="0">
                <a:solidFill>
                  <a:schemeClr val="tx1"/>
                </a:solidFill>
                <a:effectLst/>
                <a:latin typeface="+mn-lt"/>
                <a:ea typeface="+mn-ea"/>
                <a:cs typeface="+mn-cs"/>
              </a:rPr>
              <a:t> everyone’s needs and abilities and moves away from the</a:t>
            </a:r>
            <a:r>
              <a:rPr lang="en-US" sz="899" b="0" i="0" kern="1200" baseline="0" dirty="0">
                <a:solidFill>
                  <a:schemeClr val="tx1"/>
                </a:solidFill>
                <a:effectLst/>
                <a:latin typeface="+mn-lt"/>
                <a:ea typeface="+mn-ea"/>
                <a:cs typeface="+mn-cs"/>
              </a:rPr>
              <a:t> logic that everyone should be treated the same. </a:t>
            </a:r>
            <a:endParaRPr lang="en-US" sz="899" b="0" i="0" kern="1200" dirty="0">
              <a:solidFill>
                <a:schemeClr val="tx1"/>
              </a:solidFill>
              <a:effectLst/>
              <a:latin typeface="+mn-lt"/>
              <a:ea typeface="+mn-ea"/>
              <a:cs typeface="+mn-cs"/>
            </a:endParaRPr>
          </a:p>
          <a:p>
            <a:r>
              <a:rPr lang="en-US" baseline="0" dirty="0"/>
              <a:t> </a:t>
            </a:r>
          </a:p>
          <a:p>
            <a:r>
              <a:rPr lang="en-US" baseline="0" dirty="0" err="1"/>
              <a:t>Shain</a:t>
            </a:r>
            <a:r>
              <a:rPr lang="en-US" baseline="0" dirty="0"/>
              <a:t> Neumeier, a disability justice advocate and attorney, articulates the different between these two concepts like this, “</a:t>
            </a:r>
            <a:r>
              <a:rPr lang="en-US" sz="899" b="0" i="0" kern="1200" dirty="0">
                <a:solidFill>
                  <a:schemeClr val="tx1"/>
                </a:solidFill>
                <a:effectLst/>
                <a:latin typeface="+mn-lt"/>
                <a:ea typeface="+mn-ea"/>
                <a:cs typeface="+mn-cs"/>
              </a:rPr>
              <a:t>Equality is the idea that because everybody has the same worth, everybody deserves the same treatment. But equity is the idea that everybody has the same worth and therefore they deserve to have treatment they need in order to be their best selves,”</a:t>
            </a:r>
          </a:p>
          <a:p>
            <a:pPr rtl="0"/>
            <a:endParaRPr lang="en-US" sz="899"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DE7ECC0-A6A2-4781-8E9C-A4FBB5D4EB67}" type="slidenum">
              <a:rPr lang="en-US" smtClean="0"/>
              <a:t>19</a:t>
            </a:fld>
            <a:endParaRPr lang="en-US"/>
          </a:p>
        </p:txBody>
      </p:sp>
    </p:spTree>
    <p:extLst>
      <p:ext uri="{BB962C8B-B14F-4D97-AF65-F5344CB8AC3E}">
        <p14:creationId xmlns:p14="http://schemas.microsoft.com/office/powerpoint/2010/main" val="225620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62050"/>
            <a:ext cx="5600700" cy="3136900"/>
          </a:xfrm>
        </p:spPr>
      </p:sp>
      <p:sp>
        <p:nvSpPr>
          <p:cNvPr id="3" name="Notes Placeholder 2"/>
          <p:cNvSpPr>
            <a:spLocks noGrp="1"/>
          </p:cNvSpPr>
          <p:nvPr>
            <p:ph type="body" idx="1"/>
          </p:nvPr>
        </p:nvSpPr>
        <p:spPr/>
        <p:txBody>
          <a:bodyPr/>
          <a:lstStyle/>
          <a:p>
            <a:r>
              <a:rPr lang="en-US" sz="1201" b="0" i="0" kern="1200" dirty="0">
                <a:solidFill>
                  <a:schemeClr val="tx1"/>
                </a:solidFill>
                <a:effectLst/>
                <a:latin typeface="+mn-lt"/>
                <a:ea typeface="+mn-ea"/>
                <a:cs typeface="+mn-cs"/>
              </a:rPr>
              <a:t>We are currently occupying </a:t>
            </a:r>
            <a:r>
              <a:rPr lang="en-US" sz="1201" b="0" i="0" kern="1200" dirty="0" err="1">
                <a:solidFill>
                  <a:schemeClr val="tx1"/>
                </a:solidFill>
                <a:effectLst/>
                <a:latin typeface="+mn-lt"/>
                <a:ea typeface="+mn-ea"/>
                <a:cs typeface="+mn-cs"/>
              </a:rPr>
              <a:t>unceded</a:t>
            </a:r>
            <a:r>
              <a:rPr lang="en-US" sz="1201" b="0" i="0" kern="1200" dirty="0">
                <a:solidFill>
                  <a:schemeClr val="tx1"/>
                </a:solidFill>
                <a:effectLst/>
                <a:latin typeface="+mn-lt"/>
                <a:ea typeface="+mn-ea"/>
                <a:cs typeface="+mn-cs"/>
              </a:rPr>
              <a:t> lands of the Tohono O'odham and Pascua Yaqui peoples. With a land acknowledgement, action must follow. Action looks like being in solidarity with Indigenous resistance and fighting for land back, which includes demanding the rightful return of colonized land to Indigenous peoples. </a:t>
            </a:r>
            <a:endParaRPr lang="en-US" dirty="0"/>
          </a:p>
        </p:txBody>
      </p:sp>
      <p:sp>
        <p:nvSpPr>
          <p:cNvPr id="4" name="Slide Number Placeholder 3"/>
          <p:cNvSpPr>
            <a:spLocks noGrp="1"/>
          </p:cNvSpPr>
          <p:nvPr>
            <p:ph type="sldNum" sz="quarter" idx="10"/>
          </p:nvPr>
        </p:nvSpPr>
        <p:spPr/>
        <p:txBody>
          <a:bodyPr/>
          <a:lstStyle/>
          <a:p>
            <a:fld id="{2DE7ECC0-A6A2-4781-8E9C-A4FBB5D4EB67}" type="slidenum">
              <a:rPr lang="en-US" smtClean="0"/>
              <a:t>2</a:t>
            </a:fld>
            <a:endParaRPr lang="en-US"/>
          </a:p>
        </p:txBody>
      </p:sp>
    </p:spTree>
    <p:extLst>
      <p:ext uri="{BB962C8B-B14F-4D97-AF65-F5344CB8AC3E}">
        <p14:creationId xmlns:p14="http://schemas.microsoft.com/office/powerpoint/2010/main" val="3683688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62050"/>
            <a:ext cx="5600700" cy="3136900"/>
          </a:xfrm>
        </p:spPr>
      </p:sp>
      <p:sp>
        <p:nvSpPr>
          <p:cNvPr id="3" name="Notes Placeholder 2"/>
          <p:cNvSpPr>
            <a:spLocks noGrp="1"/>
          </p:cNvSpPr>
          <p:nvPr>
            <p:ph type="body" idx="1"/>
          </p:nvPr>
        </p:nvSpPr>
        <p:spPr/>
        <p:txBody>
          <a:bodyPr/>
          <a:lstStyle/>
          <a:p>
            <a:r>
              <a:rPr lang="en-US" dirty="0"/>
              <a:t>Youth Homelessness Demonstration Project </a:t>
            </a:r>
          </a:p>
          <a:p>
            <a:r>
              <a:rPr lang="en-US" dirty="0"/>
              <a:t>TPCH Vision: </a:t>
            </a:r>
            <a:r>
              <a:rPr lang="en-US" sz="900" dirty="0"/>
              <a:t>We envision communities and systems throughout Tucson/Pima County in which the causes of youth homelessness are disrupted and its solutions are permanent. This requires radical systems change built on intersectional equity and youth power. In these systems, young people drive individual housing solutions and hold equal power at all levels of community decision-making.</a:t>
            </a:r>
            <a:endParaRPr lang="en-US" dirty="0"/>
          </a:p>
          <a:p>
            <a:r>
              <a:rPr lang="en-US" dirty="0"/>
              <a:t>Among the many efforts that have been taking place, TPCH launched an online training center to support the professional development of housing providers and others serving young people in our community. </a:t>
            </a:r>
          </a:p>
          <a:p>
            <a:r>
              <a:rPr lang="en-US" dirty="0"/>
              <a:t>The LGBTQ+ Equity </a:t>
            </a:r>
            <a:r>
              <a:rPr lang="en-US" dirty="0" err="1"/>
              <a:t>Equity</a:t>
            </a:r>
            <a:r>
              <a:rPr lang="en-US" dirty="0"/>
              <a:t> Training Series seeks to advance equity for LGBTQ+ communities by providing education along with individual and organizational-level tools to affirm, serve, and ultimately help meet the needs of queer young people. </a:t>
            </a:r>
          </a:p>
          <a:p>
            <a:endParaRPr lang="en-US" dirty="0"/>
          </a:p>
          <a:p>
            <a:endParaRPr lang="en-US" dirty="0"/>
          </a:p>
          <a:p>
            <a:endParaRPr lang="en-US" dirty="0"/>
          </a:p>
          <a:p>
            <a:endParaRPr lang="en-US" dirty="0"/>
          </a:p>
          <a:p>
            <a:r>
              <a:rPr lang="en-US" dirty="0"/>
              <a:t>Audience</a:t>
            </a:r>
          </a:p>
          <a:p>
            <a:pPr marL="0" marR="0" lvl="0" indent="0" algn="l" defTabSz="684667" rtl="0" eaLnBrk="1" fontAlgn="auto" latinLnBrk="0" hangingPunct="1">
              <a:lnSpc>
                <a:spcPct val="100000"/>
              </a:lnSpc>
              <a:spcBef>
                <a:spcPts val="0"/>
              </a:spcBef>
              <a:spcAft>
                <a:spcPts val="0"/>
              </a:spcAft>
              <a:buClrTx/>
              <a:buSzTx/>
              <a:buFontTx/>
              <a:buNone/>
              <a:tabLst/>
              <a:defRPr/>
            </a:pPr>
            <a:r>
              <a:rPr lang="en-US" sz="899" b="0" i="0" kern="1200" dirty="0">
                <a:solidFill>
                  <a:schemeClr val="tx1"/>
                </a:solidFill>
                <a:effectLst/>
                <a:latin typeface="+mn-lt"/>
                <a:ea typeface="+mn-ea"/>
                <a:cs typeface="+mn-cs"/>
              </a:rPr>
              <a:t>systems reform to end youth homelessness including diverting pathways into homelessness with her specific focus being on LGBTQ+ youth. </a:t>
            </a:r>
          </a:p>
          <a:p>
            <a:endParaRPr lang="en-US" dirty="0"/>
          </a:p>
          <a:p>
            <a:endParaRPr lang="en-US" dirty="0"/>
          </a:p>
          <a:p>
            <a:r>
              <a:rPr lang="en-US" sz="899" b="0" i="0" kern="1200" dirty="0">
                <a:solidFill>
                  <a:schemeClr val="tx1"/>
                </a:solidFill>
                <a:effectLst/>
                <a:latin typeface="+mn-lt"/>
                <a:ea typeface="+mn-ea"/>
                <a:cs typeface="+mn-cs"/>
              </a:rPr>
              <a:t>TPCH was selected to participate in two national initiatives to address youth homelessness in 2019. These include HUD’s </a:t>
            </a:r>
            <a:r>
              <a:rPr lang="en-US" sz="899" b="0" i="0" u="none" strike="noStrike" kern="1200" dirty="0">
                <a:solidFill>
                  <a:schemeClr val="tx1"/>
                </a:solidFill>
                <a:effectLst/>
                <a:latin typeface="+mn-lt"/>
                <a:ea typeface="+mn-ea"/>
                <a:cs typeface="+mn-cs"/>
                <a:hlinkClick r:id="rId3"/>
              </a:rPr>
              <a:t>Youth Homelessness Demonstration Program</a:t>
            </a:r>
            <a:r>
              <a:rPr lang="en-US" sz="899" b="0" i="0" kern="1200" dirty="0">
                <a:solidFill>
                  <a:schemeClr val="tx1"/>
                </a:solidFill>
                <a:effectLst/>
                <a:latin typeface="+mn-lt"/>
                <a:ea typeface="+mn-ea"/>
                <a:cs typeface="+mn-cs"/>
              </a:rPr>
              <a:t> (YHDP) through which the Tucson/Pima County Continuum of Care was awarded $4.558 million to accelerate community efforts to prevent and end youth homelessness</a:t>
            </a:r>
          </a:p>
          <a:p>
            <a:endParaRPr lang="en-US" sz="899" b="0" i="0" kern="1200" dirty="0">
              <a:solidFill>
                <a:schemeClr val="tx1"/>
              </a:solidFill>
              <a:effectLst/>
              <a:latin typeface="+mn-lt"/>
              <a:ea typeface="+mn-ea"/>
              <a:cs typeface="+mn-cs"/>
            </a:endParaRPr>
          </a:p>
          <a:p>
            <a:r>
              <a:rPr lang="en-US" sz="899" b="0" i="0" kern="1200" dirty="0">
                <a:solidFill>
                  <a:schemeClr val="tx1"/>
                </a:solidFill>
                <a:effectLst/>
                <a:latin typeface="+mn-lt"/>
                <a:ea typeface="+mn-ea"/>
                <a:cs typeface="+mn-cs"/>
              </a:rPr>
              <a:t>We envision communities and systems throughout Tucson/Pima County in which the causes of youth homelessness are disrupted and its solutions are permanent. This requires radical systems change built on intersectional equity and youth power. In these systems, young people drive individual housing solutions and hold equal power at all levels of community decision-making.</a:t>
            </a:r>
            <a:endParaRPr lang="en-US" dirty="0"/>
          </a:p>
        </p:txBody>
      </p:sp>
      <p:sp>
        <p:nvSpPr>
          <p:cNvPr id="4" name="Slide Number Placeholder 3"/>
          <p:cNvSpPr>
            <a:spLocks noGrp="1"/>
          </p:cNvSpPr>
          <p:nvPr>
            <p:ph type="sldNum" sz="quarter" idx="10"/>
          </p:nvPr>
        </p:nvSpPr>
        <p:spPr/>
        <p:txBody>
          <a:bodyPr/>
          <a:lstStyle/>
          <a:p>
            <a:fld id="{2DE7ECC0-A6A2-4781-8E9C-A4FBB5D4EB67}" type="slidenum">
              <a:rPr lang="en-US" smtClean="0"/>
              <a:t>20</a:t>
            </a:fld>
            <a:endParaRPr lang="en-US"/>
          </a:p>
        </p:txBody>
      </p:sp>
    </p:spTree>
    <p:extLst>
      <p:ext uri="{BB962C8B-B14F-4D97-AF65-F5344CB8AC3E}">
        <p14:creationId xmlns:p14="http://schemas.microsoft.com/office/powerpoint/2010/main" val="3416258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62050"/>
            <a:ext cx="5600700" cy="3136900"/>
          </a:xfrm>
        </p:spPr>
      </p:sp>
      <p:sp>
        <p:nvSpPr>
          <p:cNvPr id="3" name="Notes Placeholder 2"/>
          <p:cNvSpPr>
            <a:spLocks noGrp="1"/>
          </p:cNvSpPr>
          <p:nvPr>
            <p:ph type="body" idx="1"/>
          </p:nvPr>
        </p:nvSpPr>
        <p:spPr/>
        <p:txBody>
          <a:bodyPr/>
          <a:lstStyle/>
          <a:p>
            <a:r>
              <a:rPr lang="en-US" dirty="0"/>
              <a:t>Youth Homelessness Demonstration Project </a:t>
            </a:r>
          </a:p>
          <a:p>
            <a:r>
              <a:rPr lang="en-US" dirty="0"/>
              <a:t>TPCH Vision: </a:t>
            </a:r>
            <a:r>
              <a:rPr lang="en-US" sz="900" dirty="0"/>
              <a:t>We envision communities and systems throughout Tucson/Pima County in which the causes of youth homelessness are disrupted and its solutions are permanent. This requires radical systems change built on intersectional equity and youth power. In these systems, young people drive individual housing solutions and hold equal power at all levels of community decision-making.</a:t>
            </a:r>
            <a:endParaRPr lang="en-US" dirty="0"/>
          </a:p>
          <a:p>
            <a:r>
              <a:rPr lang="en-US" dirty="0"/>
              <a:t>Among the many efforts that have been taking place, TPCH launched an online training center to support the professional development of housing providers and others serving young people in our community. </a:t>
            </a:r>
          </a:p>
          <a:p>
            <a:r>
              <a:rPr lang="en-US" dirty="0"/>
              <a:t>The LGBTQ+ Equity </a:t>
            </a:r>
            <a:r>
              <a:rPr lang="en-US" dirty="0" err="1"/>
              <a:t>Equity</a:t>
            </a:r>
            <a:r>
              <a:rPr lang="en-US" dirty="0"/>
              <a:t> Training Series seeks to advance equity for LGBTQ+ communities by providing education along with individual and organizational-level tools to affirm, serve, and ultimately help meet the needs of queer young people. </a:t>
            </a:r>
          </a:p>
          <a:p>
            <a:endParaRPr lang="en-US" dirty="0"/>
          </a:p>
          <a:p>
            <a:endParaRPr lang="en-US" dirty="0"/>
          </a:p>
          <a:p>
            <a:endParaRPr lang="en-US" dirty="0"/>
          </a:p>
          <a:p>
            <a:endParaRPr lang="en-US" dirty="0"/>
          </a:p>
          <a:p>
            <a:r>
              <a:rPr lang="en-US" dirty="0"/>
              <a:t>Audience</a:t>
            </a:r>
          </a:p>
          <a:p>
            <a:pPr marL="0" marR="0" lvl="0" indent="0" algn="l" defTabSz="684667" rtl="0" eaLnBrk="1" fontAlgn="auto" latinLnBrk="0" hangingPunct="1">
              <a:lnSpc>
                <a:spcPct val="100000"/>
              </a:lnSpc>
              <a:spcBef>
                <a:spcPts val="0"/>
              </a:spcBef>
              <a:spcAft>
                <a:spcPts val="0"/>
              </a:spcAft>
              <a:buClrTx/>
              <a:buSzTx/>
              <a:buFontTx/>
              <a:buNone/>
              <a:tabLst/>
              <a:defRPr/>
            </a:pPr>
            <a:r>
              <a:rPr lang="en-US" sz="899" b="0" i="0" kern="1200" dirty="0">
                <a:solidFill>
                  <a:schemeClr val="tx1"/>
                </a:solidFill>
                <a:effectLst/>
                <a:latin typeface="+mn-lt"/>
                <a:ea typeface="+mn-ea"/>
                <a:cs typeface="+mn-cs"/>
              </a:rPr>
              <a:t>systems reform to end youth homelessness including diverting pathways into homelessness with her specific focus being on LGBTQ+ youth. </a:t>
            </a:r>
          </a:p>
          <a:p>
            <a:endParaRPr lang="en-US" dirty="0"/>
          </a:p>
          <a:p>
            <a:endParaRPr lang="en-US" dirty="0"/>
          </a:p>
          <a:p>
            <a:r>
              <a:rPr lang="en-US" sz="899" b="0" i="0" kern="1200" dirty="0">
                <a:solidFill>
                  <a:schemeClr val="tx1"/>
                </a:solidFill>
                <a:effectLst/>
                <a:latin typeface="+mn-lt"/>
                <a:ea typeface="+mn-ea"/>
                <a:cs typeface="+mn-cs"/>
              </a:rPr>
              <a:t>TPCH was selected to participate in two national initiatives to address youth homelessness in 2019. These include HUD’s </a:t>
            </a:r>
            <a:r>
              <a:rPr lang="en-US" sz="899" b="0" i="0" u="none" strike="noStrike" kern="1200" dirty="0">
                <a:solidFill>
                  <a:schemeClr val="tx1"/>
                </a:solidFill>
                <a:effectLst/>
                <a:latin typeface="+mn-lt"/>
                <a:ea typeface="+mn-ea"/>
                <a:cs typeface="+mn-cs"/>
                <a:hlinkClick r:id="rId3"/>
              </a:rPr>
              <a:t>Youth Homelessness Demonstration Program</a:t>
            </a:r>
            <a:r>
              <a:rPr lang="en-US" sz="899" b="0" i="0" kern="1200" dirty="0">
                <a:solidFill>
                  <a:schemeClr val="tx1"/>
                </a:solidFill>
                <a:effectLst/>
                <a:latin typeface="+mn-lt"/>
                <a:ea typeface="+mn-ea"/>
                <a:cs typeface="+mn-cs"/>
              </a:rPr>
              <a:t> (YHDP) through which the Tucson/Pima County Continuum of Care was awarded $4.558 million to accelerate community efforts to prevent and end youth homelessness</a:t>
            </a:r>
          </a:p>
          <a:p>
            <a:endParaRPr lang="en-US" sz="899" b="0" i="0" kern="1200" dirty="0">
              <a:solidFill>
                <a:schemeClr val="tx1"/>
              </a:solidFill>
              <a:effectLst/>
              <a:latin typeface="+mn-lt"/>
              <a:ea typeface="+mn-ea"/>
              <a:cs typeface="+mn-cs"/>
            </a:endParaRPr>
          </a:p>
          <a:p>
            <a:r>
              <a:rPr lang="en-US" sz="899" b="0" i="0" kern="1200" dirty="0">
                <a:solidFill>
                  <a:schemeClr val="tx1"/>
                </a:solidFill>
                <a:effectLst/>
                <a:latin typeface="+mn-lt"/>
                <a:ea typeface="+mn-ea"/>
                <a:cs typeface="+mn-cs"/>
              </a:rPr>
              <a:t>We envision communities and systems throughout Tucson/Pima County in which the causes of youth homelessness are disrupted and its solutions are permanent. This requires radical systems change built on intersectional equity and youth power. In these systems, young people drive individual housing solutions and hold equal power at all levels of community decision-making.</a:t>
            </a:r>
            <a:endParaRPr lang="en-US" dirty="0"/>
          </a:p>
        </p:txBody>
      </p:sp>
      <p:sp>
        <p:nvSpPr>
          <p:cNvPr id="4" name="Slide Number Placeholder 3"/>
          <p:cNvSpPr>
            <a:spLocks noGrp="1"/>
          </p:cNvSpPr>
          <p:nvPr>
            <p:ph type="sldNum" sz="quarter" idx="10"/>
          </p:nvPr>
        </p:nvSpPr>
        <p:spPr/>
        <p:txBody>
          <a:bodyPr/>
          <a:lstStyle/>
          <a:p>
            <a:fld id="{2DE7ECC0-A6A2-4781-8E9C-A4FBB5D4EB67}" type="slidenum">
              <a:rPr lang="en-US" smtClean="0"/>
              <a:t>21</a:t>
            </a:fld>
            <a:endParaRPr lang="en-US"/>
          </a:p>
        </p:txBody>
      </p:sp>
    </p:spTree>
    <p:extLst>
      <p:ext uri="{BB962C8B-B14F-4D97-AF65-F5344CB8AC3E}">
        <p14:creationId xmlns:p14="http://schemas.microsoft.com/office/powerpoint/2010/main" val="2221767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93700" y="696913"/>
            <a:ext cx="62230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US" dirty="0"/>
              <a:t>Check</a:t>
            </a:r>
            <a:r>
              <a:rPr lang="en-US" baseline="0" dirty="0"/>
              <a:t> that language is okay</a:t>
            </a:r>
            <a:endParaRPr lang="en-US" dirty="0"/>
          </a:p>
          <a:p>
            <a:r>
              <a:rPr lang="en-US" dirty="0"/>
              <a:t>Add acknowledgements slide that credits</a:t>
            </a:r>
            <a:r>
              <a:rPr lang="en-US" baseline="0" dirty="0"/>
              <a:t> the creators</a:t>
            </a:r>
            <a:endParaRPr dirty="0"/>
          </a:p>
        </p:txBody>
      </p:sp>
    </p:spTree>
    <p:extLst>
      <p:ext uri="{BB962C8B-B14F-4D97-AF65-F5344CB8AC3E}">
        <p14:creationId xmlns:p14="http://schemas.microsoft.com/office/powerpoint/2010/main" val="3531515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93700" y="696913"/>
            <a:ext cx="62230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US" baseline="0" dirty="0"/>
              <a:t>Total series is about 3 hours</a:t>
            </a:r>
          </a:p>
          <a:p>
            <a:r>
              <a:rPr lang="en-US" baseline="0" dirty="0"/>
              <a:t>The Context modules offer an overarching framework and historical perspective that will help situate the series in our modern world. We’ll explore how intersecting layers of identity can exacerbate oppression for certain people, underscoring the importance and need for a social justice approach to this work. These modules will also summarize key organizing efforts that LGBTQ+ activists have led for decades in an effort to advance equity for LGBTQ+ people.</a:t>
            </a:r>
          </a:p>
          <a:p>
            <a:r>
              <a:rPr lang="en-US" baseline="0" dirty="0"/>
              <a:t> </a:t>
            </a:r>
          </a:p>
          <a:p>
            <a:r>
              <a:rPr lang="en-US" baseline="0" dirty="0"/>
              <a:t>The Foundations modules lay the groundwork for later modules by providing conceptual information related to LGBTQ+ communities and identities. The Foundations modules offer an in-depth exploration of trans and non-binary identities and give a taste of what you’ll find more of in the Practice modules by reviewing tips and strategies for supporting trans and non-binary clients.</a:t>
            </a:r>
          </a:p>
          <a:p>
            <a:endParaRPr lang="en-US" baseline="0" dirty="0"/>
          </a:p>
          <a:p>
            <a:r>
              <a:rPr lang="en-US" baseline="0" dirty="0"/>
              <a:t>The Practice modules are action-oriented, taking the intellectual knowledge from the previous presentations and offering concrete strategies for centering and uplifting LGBTQ+ communities. These modules challenge viewers to examine their own beliefs, behaviors, workplaces, and practices in an effort to propel meaningful action for change. </a:t>
            </a:r>
          </a:p>
          <a:p>
            <a:endParaRPr lang="en-US" baseline="0" dirty="0"/>
          </a:p>
          <a:p>
            <a:r>
              <a:rPr lang="en-US" baseline="0" dirty="0"/>
              <a:t>It is with education and action that we can advance equity for LGBTQ+ people and other oppressed groups. Thank you for being a part of this training series! </a:t>
            </a:r>
            <a:endParaRPr dirty="0"/>
          </a:p>
        </p:txBody>
      </p:sp>
    </p:spTree>
    <p:extLst>
      <p:ext uri="{BB962C8B-B14F-4D97-AF65-F5344CB8AC3E}">
        <p14:creationId xmlns:p14="http://schemas.microsoft.com/office/powerpoint/2010/main" val="3244490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62050"/>
            <a:ext cx="5600700" cy="3136900"/>
          </a:xfrm>
        </p:spPr>
      </p:sp>
      <p:sp>
        <p:nvSpPr>
          <p:cNvPr id="3" name="Notes Placeholder 2"/>
          <p:cNvSpPr>
            <a:spLocks noGrp="1"/>
          </p:cNvSpPr>
          <p:nvPr>
            <p:ph type="body" idx="1"/>
          </p:nvPr>
        </p:nvSpPr>
        <p:spPr/>
        <p:txBody>
          <a:bodyPr/>
          <a:lstStyle/>
          <a:p>
            <a:pPr marL="465887" lvl="1" defTabSz="931774" fontAlgn="base">
              <a:defRPr/>
            </a:pPr>
            <a:r>
              <a:rPr lang="en-US" dirty="0"/>
              <a:t>Format of the modules – reflection opportunities, scenarios with feedback, workbook to accompany modules</a:t>
            </a:r>
          </a:p>
          <a:p>
            <a:pPr lvl="1" fontAlgn="base"/>
            <a:endParaRPr lang="en-US" dirty="0"/>
          </a:p>
          <a:p>
            <a:pPr lvl="1" fontAlgn="base"/>
            <a:r>
              <a:rPr lang="en-US" dirty="0"/>
              <a:t>*Check out your resource</a:t>
            </a:r>
            <a:r>
              <a:rPr lang="en-US" baseline="0" dirty="0"/>
              <a:t> guide for tips on how to handle the scenarios in the presentations.</a:t>
            </a:r>
            <a:endParaRPr lang="en-US" dirty="0"/>
          </a:p>
          <a:p>
            <a:endParaRPr lang="en-US" dirty="0"/>
          </a:p>
        </p:txBody>
      </p:sp>
      <p:sp>
        <p:nvSpPr>
          <p:cNvPr id="4" name="Slide Number Placeholder 3"/>
          <p:cNvSpPr>
            <a:spLocks noGrp="1"/>
          </p:cNvSpPr>
          <p:nvPr>
            <p:ph type="sldNum" sz="quarter" idx="10"/>
          </p:nvPr>
        </p:nvSpPr>
        <p:spPr/>
        <p:txBody>
          <a:bodyPr/>
          <a:lstStyle/>
          <a:p>
            <a:fld id="{2DE7ECC0-A6A2-4781-8E9C-A4FBB5D4EB67}" type="slidenum">
              <a:rPr lang="en-US" smtClean="0"/>
              <a:t>24</a:t>
            </a:fld>
            <a:endParaRPr lang="en-US"/>
          </a:p>
        </p:txBody>
      </p:sp>
    </p:spTree>
    <p:extLst>
      <p:ext uri="{BB962C8B-B14F-4D97-AF65-F5344CB8AC3E}">
        <p14:creationId xmlns:p14="http://schemas.microsoft.com/office/powerpoint/2010/main" val="1454156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62050"/>
            <a:ext cx="56007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E7ECC0-A6A2-4781-8E9C-A4FBB5D4EB67}" type="slidenum">
              <a:rPr lang="en-US" smtClean="0"/>
              <a:t>25</a:t>
            </a:fld>
            <a:endParaRPr lang="en-US"/>
          </a:p>
        </p:txBody>
      </p:sp>
    </p:spTree>
    <p:extLst>
      <p:ext uri="{BB962C8B-B14F-4D97-AF65-F5344CB8AC3E}">
        <p14:creationId xmlns:p14="http://schemas.microsoft.com/office/powerpoint/2010/main" val="3110832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62050"/>
            <a:ext cx="56007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E7ECC0-A6A2-4781-8E9C-A4FBB5D4EB67}" type="slidenum">
              <a:rPr lang="en-US" smtClean="0"/>
              <a:t>26</a:t>
            </a:fld>
            <a:endParaRPr lang="en-US"/>
          </a:p>
        </p:txBody>
      </p:sp>
    </p:spTree>
    <p:extLst>
      <p:ext uri="{BB962C8B-B14F-4D97-AF65-F5344CB8AC3E}">
        <p14:creationId xmlns:p14="http://schemas.microsoft.com/office/powerpoint/2010/main" val="4191208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62050"/>
            <a:ext cx="56007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E7ECC0-A6A2-4781-8E9C-A4FBB5D4EB67}" type="slidenum">
              <a:rPr lang="en-US" smtClean="0"/>
              <a:t>27</a:t>
            </a:fld>
            <a:endParaRPr lang="en-US"/>
          </a:p>
        </p:txBody>
      </p:sp>
    </p:spTree>
    <p:extLst>
      <p:ext uri="{BB962C8B-B14F-4D97-AF65-F5344CB8AC3E}">
        <p14:creationId xmlns:p14="http://schemas.microsoft.com/office/powerpoint/2010/main" val="2811579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368300" y="685800"/>
            <a:ext cx="6121400" cy="3429000"/>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58750" indent="0">
              <a:buNone/>
            </a:pPr>
            <a:r>
              <a:rPr lang="en-US" sz="1200" b="0" i="0" kern="1200" dirty="0">
                <a:solidFill>
                  <a:schemeClr val="tx1"/>
                </a:solidFill>
                <a:effectLst/>
                <a:latin typeface="+mn-lt"/>
                <a:ea typeface="+mn-ea"/>
                <a:cs typeface="+mn-cs"/>
              </a:rPr>
              <a:t>Shannon</a:t>
            </a: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igh Tower Text" panose="02040502050506030303" pitchFamily="18" charset="0"/>
              </a:defRPr>
            </a:lvl1pPr>
            <a:lvl2pPr marL="757066" indent="-291179">
              <a:defRPr>
                <a:solidFill>
                  <a:schemeClr val="tx1"/>
                </a:solidFill>
                <a:latin typeface="High Tower Text" panose="02040502050506030303" pitchFamily="18" charset="0"/>
              </a:defRPr>
            </a:lvl2pPr>
            <a:lvl3pPr marL="1164717" indent="-232943">
              <a:defRPr>
                <a:solidFill>
                  <a:schemeClr val="tx1"/>
                </a:solidFill>
                <a:latin typeface="High Tower Text" panose="02040502050506030303" pitchFamily="18" charset="0"/>
              </a:defRPr>
            </a:lvl3pPr>
            <a:lvl4pPr marL="1630604" indent="-232943">
              <a:defRPr>
                <a:solidFill>
                  <a:schemeClr val="tx1"/>
                </a:solidFill>
                <a:latin typeface="High Tower Text" panose="02040502050506030303" pitchFamily="18" charset="0"/>
              </a:defRPr>
            </a:lvl4pPr>
            <a:lvl5pPr marL="2096491" indent="-232943">
              <a:defRPr>
                <a:solidFill>
                  <a:schemeClr val="tx1"/>
                </a:solidFill>
                <a:latin typeface="High Tower Text" panose="02040502050506030303" pitchFamily="18" charset="0"/>
              </a:defRPr>
            </a:lvl5pPr>
            <a:lvl6pPr marL="2562377" indent="-232943" eaLnBrk="0" fontAlgn="base" hangingPunct="0">
              <a:spcBef>
                <a:spcPct val="0"/>
              </a:spcBef>
              <a:spcAft>
                <a:spcPct val="0"/>
              </a:spcAft>
              <a:defRPr>
                <a:solidFill>
                  <a:schemeClr val="tx1"/>
                </a:solidFill>
                <a:latin typeface="High Tower Text" panose="02040502050506030303" pitchFamily="18" charset="0"/>
              </a:defRPr>
            </a:lvl6pPr>
            <a:lvl7pPr marL="3028264" indent="-232943" eaLnBrk="0" fontAlgn="base" hangingPunct="0">
              <a:spcBef>
                <a:spcPct val="0"/>
              </a:spcBef>
              <a:spcAft>
                <a:spcPct val="0"/>
              </a:spcAft>
              <a:defRPr>
                <a:solidFill>
                  <a:schemeClr val="tx1"/>
                </a:solidFill>
                <a:latin typeface="High Tower Text" panose="02040502050506030303" pitchFamily="18" charset="0"/>
              </a:defRPr>
            </a:lvl7pPr>
            <a:lvl8pPr marL="3494151" indent="-232943" eaLnBrk="0" fontAlgn="base" hangingPunct="0">
              <a:spcBef>
                <a:spcPct val="0"/>
              </a:spcBef>
              <a:spcAft>
                <a:spcPct val="0"/>
              </a:spcAft>
              <a:defRPr>
                <a:solidFill>
                  <a:schemeClr val="tx1"/>
                </a:solidFill>
                <a:latin typeface="High Tower Text" panose="02040502050506030303" pitchFamily="18" charset="0"/>
              </a:defRPr>
            </a:lvl8pPr>
            <a:lvl9pPr marL="3960038" indent="-232943" eaLnBrk="0" fontAlgn="base" hangingPunct="0">
              <a:spcBef>
                <a:spcPct val="0"/>
              </a:spcBef>
              <a:spcAft>
                <a:spcPct val="0"/>
              </a:spcAft>
              <a:defRPr>
                <a:solidFill>
                  <a:schemeClr val="tx1"/>
                </a:solidFill>
                <a:latin typeface="High Tower Text" panose="02040502050506030303"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4C160C8-9216-42ED-B41A-C77170A41998}"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19611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62050"/>
            <a:ext cx="56007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E7ECC0-A6A2-4781-8E9C-A4FBB5D4EB67}" type="slidenum">
              <a:rPr lang="en-US" smtClean="0"/>
              <a:t>29</a:t>
            </a:fld>
            <a:endParaRPr lang="en-US"/>
          </a:p>
        </p:txBody>
      </p:sp>
    </p:spTree>
    <p:extLst>
      <p:ext uri="{BB962C8B-B14F-4D97-AF65-F5344CB8AC3E}">
        <p14:creationId xmlns:p14="http://schemas.microsoft.com/office/powerpoint/2010/main" val="304940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62050"/>
            <a:ext cx="5600700" cy="3136900"/>
          </a:xfrm>
        </p:spPr>
      </p:sp>
      <p:sp>
        <p:nvSpPr>
          <p:cNvPr id="3" name="Notes Placeholder 2"/>
          <p:cNvSpPr>
            <a:spLocks noGrp="1"/>
          </p:cNvSpPr>
          <p:nvPr>
            <p:ph type="body" idx="1"/>
          </p:nvPr>
        </p:nvSpPr>
        <p:spPr/>
        <p:txBody>
          <a:bodyPr/>
          <a:lstStyle/>
          <a:p>
            <a:endParaRPr lang="en-US" sz="899"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DE7ECC0-A6A2-4781-8E9C-A4FBB5D4EB67}" type="slidenum">
              <a:rPr lang="en-US" smtClean="0"/>
              <a:t>3</a:t>
            </a:fld>
            <a:endParaRPr lang="en-US"/>
          </a:p>
        </p:txBody>
      </p:sp>
    </p:spTree>
    <p:extLst>
      <p:ext uri="{BB962C8B-B14F-4D97-AF65-F5344CB8AC3E}">
        <p14:creationId xmlns:p14="http://schemas.microsoft.com/office/powerpoint/2010/main" val="247538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62050"/>
            <a:ext cx="56007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E7ECC0-A6A2-4781-8E9C-A4FBB5D4EB67}" type="slidenum">
              <a:rPr lang="en-US" smtClean="0"/>
              <a:t>4</a:t>
            </a:fld>
            <a:endParaRPr lang="en-US"/>
          </a:p>
        </p:txBody>
      </p:sp>
    </p:spTree>
    <p:extLst>
      <p:ext uri="{BB962C8B-B14F-4D97-AF65-F5344CB8AC3E}">
        <p14:creationId xmlns:p14="http://schemas.microsoft.com/office/powerpoint/2010/main" val="2412671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62050"/>
            <a:ext cx="56007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E7ECC0-A6A2-4781-8E9C-A4FBB5D4EB67}" type="slidenum">
              <a:rPr lang="en-US" smtClean="0"/>
              <a:t>5</a:t>
            </a:fld>
            <a:endParaRPr lang="en-US"/>
          </a:p>
        </p:txBody>
      </p:sp>
    </p:spTree>
    <p:extLst>
      <p:ext uri="{BB962C8B-B14F-4D97-AF65-F5344CB8AC3E}">
        <p14:creationId xmlns:p14="http://schemas.microsoft.com/office/powerpoint/2010/main" val="3620906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62050"/>
            <a:ext cx="5600700" cy="3136900"/>
          </a:xfrm>
        </p:spPr>
      </p:sp>
      <p:sp>
        <p:nvSpPr>
          <p:cNvPr id="3" name="Notes Placeholder 2"/>
          <p:cNvSpPr>
            <a:spLocks noGrp="1"/>
          </p:cNvSpPr>
          <p:nvPr>
            <p:ph type="body" idx="1"/>
          </p:nvPr>
        </p:nvSpPr>
        <p:spPr/>
        <p:txBody>
          <a:bodyPr/>
          <a:lstStyle/>
          <a:p>
            <a:pPr lvl="1" fontAlgn="base"/>
            <a:r>
              <a:rPr lang="en-US" dirty="0"/>
              <a:t>To help guide us as we jump</a:t>
            </a:r>
            <a:r>
              <a:rPr lang="en-US" baseline="0" dirty="0"/>
              <a:t> into the training series. QUOTE. In this training series, we’re not going for cultural competency, we can’t really be competent in cultures that are not our own, even as members of those cultures, there is no one way to be LGBTQ+. And so, we’re entering this conversation from a space of humility, where we are open to learning, willing to take risks, make mistakes, mess up, apologize, move on, do better, be better. </a:t>
            </a:r>
          </a:p>
          <a:p>
            <a:pPr lvl="1" fontAlgn="base"/>
            <a:endParaRPr lang="en-US" baseline="0" dirty="0"/>
          </a:p>
          <a:p>
            <a:pPr lvl="1" fontAlgn="base"/>
            <a:r>
              <a:rPr lang="en-US" baseline="0" dirty="0"/>
              <a:t>And it’s really a space to feel safe to explore and think and grow and make space for discomfort. There may be some ideas that come up in this training series that are new to you or things that maybe you hadn’t considered before, and when we come upon new ways of looking at things it can feel uncomfortable because it pushes the boundaries of what is familiar. So we really encourage you to lean into that because that’s where the growth happens! Take some time to personally reflect and think about how you can maybe shift or adjust your behaviors or practices or mentality and move into a different space of consciousness. </a:t>
            </a:r>
            <a:endParaRPr lang="en-US" dirty="0"/>
          </a:p>
          <a:p>
            <a:pPr lvl="1" fontAlgn="base"/>
            <a:endParaRPr lang="en-US" dirty="0"/>
          </a:p>
          <a:p>
            <a:pPr lvl="1" fontAlgn="base"/>
            <a:endParaRPr lang="en-US" dirty="0"/>
          </a:p>
          <a:p>
            <a:pPr lvl="1" fontAlgn="base"/>
            <a:r>
              <a:rPr lang="en-US" dirty="0"/>
              <a:t>Establish understandings and frameworks that guide the modules and folks’ participation with them</a:t>
            </a:r>
          </a:p>
          <a:p>
            <a:pPr lvl="1" fontAlgn="base"/>
            <a:r>
              <a:rPr lang="en-US" dirty="0"/>
              <a:t>	- cultural humility vs. cultural competency</a:t>
            </a:r>
          </a:p>
          <a:p>
            <a:pPr lvl="1" fontAlgn="base"/>
            <a:r>
              <a:rPr lang="en-US" dirty="0"/>
              <a:t>	- some of the frameworks from Nicky’s 101 for SAAF – harm reduction, self-determination</a:t>
            </a:r>
          </a:p>
          <a:p>
            <a:pPr lvl="1" fontAlgn="base"/>
            <a:r>
              <a:rPr lang="en-US" dirty="0"/>
              <a:t>Encourage a growth mindset, a place for learning, goal of getting and doing better ourselves (starts with us) so that we can better serve</a:t>
            </a:r>
          </a:p>
          <a:p>
            <a:pPr lvl="1" fontAlgn="base"/>
            <a:r>
              <a:rPr lang="en-US" dirty="0"/>
              <a:t>Making space for discomfort (= growth)</a:t>
            </a:r>
          </a:p>
          <a:p>
            <a:pPr lvl="1" fontAlgn="base"/>
            <a:r>
              <a:rPr lang="en-US" dirty="0"/>
              <a:t>Keeping an open heart and open mind</a:t>
            </a:r>
          </a:p>
          <a:p>
            <a:pPr lvl="1" fontAlgn="base"/>
            <a:endParaRPr lang="en-US" dirty="0"/>
          </a:p>
          <a:p>
            <a:pPr lvl="1" fontAlgn="base"/>
            <a:r>
              <a:rPr lang="en-US" dirty="0"/>
              <a:t>First</a:t>
            </a:r>
            <a:r>
              <a:rPr lang="en-US" baseline="0" dirty="0"/>
              <a:t> Nations Health Authority CEO Joe Gallagher </a:t>
            </a:r>
            <a:endParaRPr lang="en-US" dirty="0"/>
          </a:p>
          <a:p>
            <a:endParaRPr lang="en-US" dirty="0"/>
          </a:p>
        </p:txBody>
      </p:sp>
      <p:sp>
        <p:nvSpPr>
          <p:cNvPr id="4" name="Slide Number Placeholder 3"/>
          <p:cNvSpPr>
            <a:spLocks noGrp="1"/>
          </p:cNvSpPr>
          <p:nvPr>
            <p:ph type="sldNum" sz="quarter" idx="10"/>
          </p:nvPr>
        </p:nvSpPr>
        <p:spPr/>
        <p:txBody>
          <a:bodyPr/>
          <a:lstStyle/>
          <a:p>
            <a:fld id="{2DE7ECC0-A6A2-4781-8E9C-A4FBB5D4EB67}" type="slidenum">
              <a:rPr lang="en-US" smtClean="0"/>
              <a:t>6</a:t>
            </a:fld>
            <a:endParaRPr lang="en-US"/>
          </a:p>
        </p:txBody>
      </p:sp>
    </p:spTree>
    <p:extLst>
      <p:ext uri="{BB962C8B-B14F-4D97-AF65-F5344CB8AC3E}">
        <p14:creationId xmlns:p14="http://schemas.microsoft.com/office/powerpoint/2010/main" val="3272520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62050"/>
            <a:ext cx="5600700" cy="3136900"/>
          </a:xfrm>
        </p:spPr>
      </p:sp>
      <p:sp>
        <p:nvSpPr>
          <p:cNvPr id="3" name="Notes Placeholder 2"/>
          <p:cNvSpPr>
            <a:spLocks noGrp="1"/>
          </p:cNvSpPr>
          <p:nvPr>
            <p:ph type="body" idx="1"/>
          </p:nvPr>
        </p:nvSpPr>
        <p:spPr/>
        <p:txBody>
          <a:bodyPr/>
          <a:lstStyle/>
          <a:p>
            <a:r>
              <a:rPr lang="en-US" dirty="0"/>
              <a:t>Photo by </a:t>
            </a:r>
            <a:r>
              <a:rPr lang="en-US" dirty="0">
                <a:hlinkClick r:id="rId3"/>
              </a:rPr>
              <a:t>Scott Webb</a:t>
            </a:r>
            <a:r>
              <a:rPr lang="en-US" dirty="0"/>
              <a:t> on </a:t>
            </a:r>
            <a:r>
              <a:rPr lang="en-US" dirty="0" err="1">
                <a:hlinkClick r:id="rId4"/>
              </a:rPr>
              <a:t>Unsplash</a:t>
            </a:r>
            <a:r>
              <a:rPr lang="en-US" dirty="0"/>
              <a:t> </a:t>
            </a:r>
          </a:p>
          <a:p>
            <a:endParaRPr lang="en-US" dirty="0"/>
          </a:p>
          <a:p>
            <a:r>
              <a:rPr lang="en-US" dirty="0"/>
              <a:t>2021 Gallup poll for that 5.6%</a:t>
            </a:r>
            <a:r>
              <a:rPr lang="en-US" baseline="0" dirty="0"/>
              <a:t> of US adults identify as LGBTQ</a:t>
            </a:r>
          </a:p>
          <a:p>
            <a:endParaRPr lang="en-US" baseline="0" dirty="0"/>
          </a:p>
          <a:p>
            <a:r>
              <a:rPr lang="en-US" dirty="0"/>
              <a:t>Stat is alarming</a:t>
            </a:r>
          </a:p>
          <a:p>
            <a:r>
              <a:rPr lang="en-US" dirty="0"/>
              <a:t>Must align with best practices  </a:t>
            </a:r>
          </a:p>
          <a:p>
            <a:r>
              <a:rPr lang="en-US" dirty="0"/>
              <a:t>YHDP mission statement – system</a:t>
            </a:r>
            <a:r>
              <a:rPr lang="en-US" baseline="0" dirty="0"/>
              <a:t> change, disrupting how it’s being done to help prevent and end homelessness (especially for LGBTQ+ youth and youth of color)</a:t>
            </a:r>
          </a:p>
          <a:p>
            <a:endParaRPr lang="en-US" baseline="0" dirty="0"/>
          </a:p>
          <a:p>
            <a:pPr marL="0" lvl="0" indent="0" algn="l" rtl="0">
              <a:spcBef>
                <a:spcPts val="0"/>
              </a:spcBef>
              <a:spcAft>
                <a:spcPts val="0"/>
              </a:spcAft>
              <a:buNone/>
            </a:pPr>
            <a:r>
              <a:rPr lang="en-US" dirty="0"/>
              <a:t>this 40% of youth is a widely accepted percentage of those experiencing homelessness are LGBTQ</a:t>
            </a:r>
          </a:p>
          <a:p>
            <a:pPr marL="0" lvl="0" indent="0" algn="l" rtl="0">
              <a:spcBef>
                <a:spcPts val="0"/>
              </a:spcBef>
              <a:spcAft>
                <a:spcPts val="0"/>
              </a:spcAft>
              <a:buNone/>
            </a:pPr>
            <a:endParaRPr lang="en-US" dirty="0"/>
          </a:p>
          <a:p>
            <a:pPr marL="0" lvl="0" indent="0" algn="ctr" rtl="0">
              <a:lnSpc>
                <a:spcPct val="115000"/>
              </a:lnSpc>
              <a:spcBef>
                <a:spcPts val="0"/>
              </a:spcBef>
              <a:spcAft>
                <a:spcPts val="0"/>
              </a:spcAft>
              <a:buNone/>
            </a:pPr>
            <a:r>
              <a:rPr lang="en-US" sz="900" dirty="0">
                <a:latin typeface="Proxima Nova"/>
                <a:ea typeface="Proxima Nova"/>
                <a:cs typeface="Proxima Nova"/>
                <a:sym typeface="Proxima Nova"/>
              </a:rPr>
              <a:t>Choi, S.K., Wilson, B.D.M., Shelton, J., &amp; Gates, G. (2015). Serving Our Youth 2015: The Needs and Experiences of Lesbian, Gay, Bisexual, Transgender, and Questioning Youth Experiencing Homelessness. Los Angeles: The Williams Institute with True Colors Fund. Retrieved at:</a:t>
            </a:r>
            <a:r>
              <a:rPr lang="en-US" sz="900" dirty="0">
                <a:uFill>
                  <a:noFill/>
                </a:uFill>
                <a:latin typeface="Proxima Nova"/>
                <a:ea typeface="Proxima Nova"/>
                <a:cs typeface="Proxima Nova"/>
                <a:sym typeface="Proxima Nova"/>
                <a:hlinkClick r:id="rId5"/>
              </a:rPr>
              <a:t> </a:t>
            </a:r>
            <a:r>
              <a:rPr lang="en-US" sz="900" u="sng" dirty="0">
                <a:solidFill>
                  <a:schemeClr val="accent5"/>
                </a:solidFill>
                <a:latin typeface="Proxima Nova"/>
                <a:ea typeface="Proxima Nova"/>
                <a:cs typeface="Proxima Nova"/>
                <a:sym typeface="Proxima Nova"/>
                <a:hlinkClick r:id="rId5"/>
              </a:rPr>
              <a:t>https://williamsinstitute.law.ucla.edu/wp-content/uploads/Serving-Our-Youth-June-2015.pdf</a:t>
            </a:r>
            <a:endParaRPr lang="en-US" dirty="0"/>
          </a:p>
          <a:p>
            <a:endParaRPr lang="en-US" dirty="0"/>
          </a:p>
        </p:txBody>
      </p:sp>
      <p:sp>
        <p:nvSpPr>
          <p:cNvPr id="4" name="Slide Number Placeholder 3"/>
          <p:cNvSpPr>
            <a:spLocks noGrp="1"/>
          </p:cNvSpPr>
          <p:nvPr>
            <p:ph type="sldNum" sz="quarter" idx="10"/>
          </p:nvPr>
        </p:nvSpPr>
        <p:spPr/>
        <p:txBody>
          <a:bodyPr/>
          <a:lstStyle/>
          <a:p>
            <a:fld id="{2DE7ECC0-A6A2-4781-8E9C-A4FBB5D4EB67}" type="slidenum">
              <a:rPr lang="en-US" smtClean="0"/>
              <a:t>7</a:t>
            </a:fld>
            <a:endParaRPr lang="en-US"/>
          </a:p>
        </p:txBody>
      </p:sp>
    </p:spTree>
    <p:extLst>
      <p:ext uri="{BB962C8B-B14F-4D97-AF65-F5344CB8AC3E}">
        <p14:creationId xmlns:p14="http://schemas.microsoft.com/office/powerpoint/2010/main" val="3601449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62050"/>
            <a:ext cx="56007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E7ECC0-A6A2-4781-8E9C-A4FBB5D4EB67}" type="slidenum">
              <a:rPr lang="en-US" smtClean="0"/>
              <a:t>8</a:t>
            </a:fld>
            <a:endParaRPr lang="en-US"/>
          </a:p>
        </p:txBody>
      </p:sp>
    </p:spTree>
    <p:extLst>
      <p:ext uri="{BB962C8B-B14F-4D97-AF65-F5344CB8AC3E}">
        <p14:creationId xmlns:p14="http://schemas.microsoft.com/office/powerpoint/2010/main" val="4206738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62050"/>
            <a:ext cx="5600700" cy="3136900"/>
          </a:xfrm>
        </p:spPr>
      </p:sp>
      <p:sp>
        <p:nvSpPr>
          <p:cNvPr id="3" name="Notes Placeholder 2"/>
          <p:cNvSpPr>
            <a:spLocks noGrp="1"/>
          </p:cNvSpPr>
          <p:nvPr>
            <p:ph type="body" idx="1"/>
          </p:nvPr>
        </p:nvSpPr>
        <p:spPr/>
        <p:txBody>
          <a:bodyPr/>
          <a:lstStyle/>
          <a:p>
            <a:r>
              <a:rPr lang="en-US" dirty="0"/>
              <a:t>ADD</a:t>
            </a:r>
            <a:r>
              <a:rPr lang="en-US" baseline="0" dirty="0"/>
              <a:t> REFERENCES</a:t>
            </a:r>
            <a:endParaRPr lang="en-US" dirty="0"/>
          </a:p>
          <a:p>
            <a:endParaRPr lang="en-US" dirty="0"/>
          </a:p>
          <a:p>
            <a:endParaRPr lang="en-US" dirty="0"/>
          </a:p>
          <a:p>
            <a:endParaRPr lang="en-US" dirty="0"/>
          </a:p>
          <a:p>
            <a:r>
              <a:rPr lang="en-US" dirty="0"/>
              <a:t>Photo by </a:t>
            </a:r>
            <a:r>
              <a:rPr lang="en-US" dirty="0">
                <a:hlinkClick r:id="rId3"/>
              </a:rPr>
              <a:t>Scott Webb</a:t>
            </a:r>
            <a:r>
              <a:rPr lang="en-US" dirty="0"/>
              <a:t> on </a:t>
            </a:r>
            <a:r>
              <a:rPr lang="en-US" dirty="0" err="1">
                <a:hlinkClick r:id="rId4"/>
              </a:rPr>
              <a:t>Unsplash</a:t>
            </a:r>
            <a:r>
              <a:rPr lang="en-US" dirty="0"/>
              <a:t> </a:t>
            </a:r>
          </a:p>
          <a:p>
            <a:endParaRPr lang="en-US" dirty="0"/>
          </a:p>
          <a:p>
            <a:r>
              <a:rPr lang="en-US" dirty="0"/>
              <a:t>2021 Gallup poll for that 5.6%</a:t>
            </a:r>
            <a:r>
              <a:rPr lang="en-US" baseline="0" dirty="0"/>
              <a:t> of US adults identify as LGBTQ</a:t>
            </a:r>
          </a:p>
          <a:p>
            <a:endParaRPr lang="en-US" baseline="0" dirty="0"/>
          </a:p>
          <a:p>
            <a:r>
              <a:rPr lang="en-US" dirty="0"/>
              <a:t>Stat is alarming</a:t>
            </a:r>
          </a:p>
          <a:p>
            <a:r>
              <a:rPr lang="en-US" dirty="0"/>
              <a:t>Must align with best practices  </a:t>
            </a:r>
          </a:p>
          <a:p>
            <a:r>
              <a:rPr lang="en-US" dirty="0"/>
              <a:t>YHDP mission statement – system</a:t>
            </a:r>
            <a:r>
              <a:rPr lang="en-US" baseline="0" dirty="0"/>
              <a:t> change, disrupting how it’s being done to help prevent and end homelessness (especially for LGBTQ+ youth and youth of color)</a:t>
            </a:r>
          </a:p>
          <a:p>
            <a:endParaRPr lang="en-US" baseline="0" dirty="0"/>
          </a:p>
          <a:p>
            <a:pPr marL="0" lvl="0" indent="0" algn="l" rtl="0">
              <a:spcBef>
                <a:spcPts val="0"/>
              </a:spcBef>
              <a:spcAft>
                <a:spcPts val="0"/>
              </a:spcAft>
              <a:buNone/>
            </a:pPr>
            <a:r>
              <a:rPr lang="en-US" dirty="0"/>
              <a:t>this 40% of youth is a widely accepted percentage of those experiencing homelessness are LGBTQ</a:t>
            </a:r>
          </a:p>
          <a:p>
            <a:pPr marL="0" lvl="0" indent="0" algn="l" rtl="0">
              <a:spcBef>
                <a:spcPts val="0"/>
              </a:spcBef>
              <a:spcAft>
                <a:spcPts val="0"/>
              </a:spcAft>
              <a:buNone/>
            </a:pPr>
            <a:endParaRPr lang="en-US" dirty="0"/>
          </a:p>
          <a:p>
            <a:pPr marL="0" lvl="0" indent="0" algn="ctr" rtl="0">
              <a:lnSpc>
                <a:spcPct val="115000"/>
              </a:lnSpc>
              <a:spcBef>
                <a:spcPts val="0"/>
              </a:spcBef>
              <a:spcAft>
                <a:spcPts val="0"/>
              </a:spcAft>
              <a:buNone/>
            </a:pPr>
            <a:r>
              <a:rPr lang="en-US" sz="900" dirty="0">
                <a:latin typeface="Proxima Nova"/>
                <a:ea typeface="Proxima Nova"/>
                <a:cs typeface="Proxima Nova"/>
                <a:sym typeface="Proxima Nova"/>
              </a:rPr>
              <a:t>Choi, S.K., Wilson, B.D.M., Shelton, J., &amp; Gates, G. (2015). Serving Our Youth 2015: The Needs and Experiences of Lesbian, Gay, Bisexual, Transgender, and Questioning Youth Experiencing Homelessness. Los Angeles: The Williams Institute with True Colors Fund. Retrieved at:</a:t>
            </a:r>
            <a:r>
              <a:rPr lang="en-US" sz="900" dirty="0">
                <a:uFill>
                  <a:noFill/>
                </a:uFill>
                <a:latin typeface="Proxima Nova"/>
                <a:ea typeface="Proxima Nova"/>
                <a:cs typeface="Proxima Nova"/>
                <a:sym typeface="Proxima Nova"/>
                <a:hlinkClick r:id="rId5"/>
              </a:rPr>
              <a:t> </a:t>
            </a:r>
            <a:r>
              <a:rPr lang="en-US" sz="900" u="sng" dirty="0">
                <a:solidFill>
                  <a:schemeClr val="accent5"/>
                </a:solidFill>
                <a:latin typeface="Proxima Nova"/>
                <a:ea typeface="Proxima Nova"/>
                <a:cs typeface="Proxima Nova"/>
                <a:sym typeface="Proxima Nova"/>
                <a:hlinkClick r:id="rId5"/>
              </a:rPr>
              <a:t>https://williamsinstitute.law.ucla.edu/wp-content/uploads/Serving-Our-Youth-June-2015.pdf</a:t>
            </a:r>
            <a:endParaRPr lang="en-US" dirty="0"/>
          </a:p>
          <a:p>
            <a:endParaRPr lang="en-US" dirty="0"/>
          </a:p>
        </p:txBody>
      </p:sp>
      <p:sp>
        <p:nvSpPr>
          <p:cNvPr id="4" name="Slide Number Placeholder 3"/>
          <p:cNvSpPr>
            <a:spLocks noGrp="1"/>
          </p:cNvSpPr>
          <p:nvPr>
            <p:ph type="sldNum" sz="quarter" idx="10"/>
          </p:nvPr>
        </p:nvSpPr>
        <p:spPr/>
        <p:txBody>
          <a:bodyPr/>
          <a:lstStyle/>
          <a:p>
            <a:fld id="{2DE7ECC0-A6A2-4781-8E9C-A4FBB5D4EB67}" type="slidenum">
              <a:rPr lang="en-US" smtClean="0"/>
              <a:t>9</a:t>
            </a:fld>
            <a:endParaRPr lang="en-US"/>
          </a:p>
        </p:txBody>
      </p:sp>
    </p:spTree>
    <p:extLst>
      <p:ext uri="{BB962C8B-B14F-4D97-AF65-F5344CB8AC3E}">
        <p14:creationId xmlns:p14="http://schemas.microsoft.com/office/powerpoint/2010/main" val="663443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1" y="838135"/>
            <a:ext cx="6858000" cy="1782962"/>
          </a:xfrm>
        </p:spPr>
        <p:txBody>
          <a:bodyPr anchor="b"/>
          <a:lstStyle>
            <a:lvl1pPr algn="ctr">
              <a:defRPr sz="4482"/>
            </a:lvl1pPr>
          </a:lstStyle>
          <a:p>
            <a:r>
              <a:rPr lang="en-US"/>
              <a:t>Click to edit Master title style</a:t>
            </a:r>
            <a:endParaRPr lang="en-US" dirty="0"/>
          </a:p>
        </p:txBody>
      </p:sp>
      <p:sp>
        <p:nvSpPr>
          <p:cNvPr id="3" name="Subtitle 2"/>
          <p:cNvSpPr>
            <a:spLocks noGrp="1"/>
          </p:cNvSpPr>
          <p:nvPr>
            <p:ph type="subTitle" idx="1"/>
          </p:nvPr>
        </p:nvSpPr>
        <p:spPr>
          <a:xfrm>
            <a:off x="1143001" y="2689855"/>
            <a:ext cx="6858000" cy="1236456"/>
          </a:xfrm>
        </p:spPr>
        <p:txBody>
          <a:bodyPr/>
          <a:lstStyle>
            <a:lvl1pPr marL="0" indent="0" algn="ctr">
              <a:buNone/>
              <a:defRPr sz="1793"/>
            </a:lvl1pPr>
            <a:lvl2pPr marL="341457" indent="0" algn="ctr">
              <a:buNone/>
              <a:defRPr sz="1494"/>
            </a:lvl2pPr>
            <a:lvl3pPr marL="682914" indent="0" algn="ctr">
              <a:buNone/>
              <a:defRPr sz="1344"/>
            </a:lvl3pPr>
            <a:lvl4pPr marL="1024372" indent="0" algn="ctr">
              <a:buNone/>
              <a:defRPr sz="1194"/>
            </a:lvl4pPr>
            <a:lvl5pPr marL="1365827" indent="0" algn="ctr">
              <a:buNone/>
              <a:defRPr sz="1194"/>
            </a:lvl5pPr>
            <a:lvl6pPr marL="1707284" indent="0" algn="ctr">
              <a:buNone/>
              <a:defRPr sz="1194"/>
            </a:lvl6pPr>
            <a:lvl7pPr marL="2048742" indent="0" algn="ctr">
              <a:buNone/>
              <a:defRPr sz="1194"/>
            </a:lvl7pPr>
            <a:lvl8pPr marL="2390199" indent="0" algn="ctr">
              <a:buNone/>
              <a:defRPr sz="1194"/>
            </a:lvl8pPr>
            <a:lvl9pPr marL="2731656" indent="0" algn="ctr">
              <a:buNone/>
              <a:defRPr sz="119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E0AC83-6815-42BE-B08B-82582E850A27}"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09A9A-BE26-4402-A775-9DE4B72CA77B}" type="slidenum">
              <a:rPr lang="en-US" smtClean="0"/>
              <a:t>‹#›</a:t>
            </a:fld>
            <a:endParaRPr lang="en-US"/>
          </a:p>
        </p:txBody>
      </p:sp>
    </p:spTree>
    <p:extLst>
      <p:ext uri="{BB962C8B-B14F-4D97-AF65-F5344CB8AC3E}">
        <p14:creationId xmlns:p14="http://schemas.microsoft.com/office/powerpoint/2010/main" val="1604526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1F1E98-F859-478C-85BB-B5D754F45615}"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05454379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272660"/>
            <a:ext cx="1971675" cy="43400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272660"/>
            <a:ext cx="5800725" cy="43400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1F1E98-F859-478C-85BB-B5D754F45615}"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41000380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41558"/>
            <a:ext cx="8520601" cy="838163"/>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585"/>
            </a:lvl1pPr>
            <a:lvl2pPr lvl="1" algn="ctr">
              <a:spcBef>
                <a:spcPts val="0"/>
              </a:spcBef>
              <a:spcAft>
                <a:spcPts val="0"/>
              </a:spcAft>
              <a:buSzPts val="3600"/>
              <a:buNone/>
              <a:defRPr sz="3585"/>
            </a:lvl2pPr>
            <a:lvl3pPr lvl="2" algn="ctr">
              <a:spcBef>
                <a:spcPts val="0"/>
              </a:spcBef>
              <a:spcAft>
                <a:spcPts val="0"/>
              </a:spcAft>
              <a:buSzPts val="3600"/>
              <a:buNone/>
              <a:defRPr sz="3585"/>
            </a:lvl3pPr>
            <a:lvl4pPr lvl="3" algn="ctr">
              <a:spcBef>
                <a:spcPts val="0"/>
              </a:spcBef>
              <a:spcAft>
                <a:spcPts val="0"/>
              </a:spcAft>
              <a:buSzPts val="3600"/>
              <a:buNone/>
              <a:defRPr sz="3585"/>
            </a:lvl4pPr>
            <a:lvl5pPr lvl="4" algn="ctr">
              <a:spcBef>
                <a:spcPts val="0"/>
              </a:spcBef>
              <a:spcAft>
                <a:spcPts val="0"/>
              </a:spcAft>
              <a:buSzPts val="3600"/>
              <a:buNone/>
              <a:defRPr sz="3585"/>
            </a:lvl5pPr>
            <a:lvl6pPr lvl="5" algn="ctr">
              <a:spcBef>
                <a:spcPts val="0"/>
              </a:spcBef>
              <a:spcAft>
                <a:spcPts val="0"/>
              </a:spcAft>
              <a:buSzPts val="3600"/>
              <a:buNone/>
              <a:defRPr sz="3585"/>
            </a:lvl6pPr>
            <a:lvl7pPr lvl="6" algn="ctr">
              <a:spcBef>
                <a:spcPts val="0"/>
              </a:spcBef>
              <a:spcAft>
                <a:spcPts val="0"/>
              </a:spcAft>
              <a:buSzPts val="3600"/>
              <a:buNone/>
              <a:defRPr sz="3585"/>
            </a:lvl7pPr>
            <a:lvl8pPr lvl="7" algn="ctr">
              <a:spcBef>
                <a:spcPts val="0"/>
              </a:spcBef>
              <a:spcAft>
                <a:spcPts val="0"/>
              </a:spcAft>
              <a:buSzPts val="3600"/>
              <a:buNone/>
              <a:defRPr sz="3585"/>
            </a:lvl8pPr>
            <a:lvl9pPr lvl="8" algn="ctr">
              <a:spcBef>
                <a:spcPts val="0"/>
              </a:spcBef>
              <a:spcAft>
                <a:spcPts val="0"/>
              </a:spcAft>
              <a:buSzPts val="3600"/>
              <a:buNone/>
              <a:defRPr sz="3585"/>
            </a:lvl9pPr>
          </a:lstStyle>
          <a:p>
            <a:endParaRPr/>
          </a:p>
        </p:txBody>
      </p:sp>
      <p:sp>
        <p:nvSpPr>
          <p:cNvPr id="15" name="Google Shape;15;p3"/>
          <p:cNvSpPr txBox="1">
            <a:spLocks noGrp="1"/>
          </p:cNvSpPr>
          <p:nvPr>
            <p:ph type="sldNum" idx="12"/>
          </p:nvPr>
        </p:nvSpPr>
        <p:spPr>
          <a:xfrm>
            <a:off x="8472458" y="4643069"/>
            <a:ext cx="548700" cy="391899"/>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06601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1" y="838135"/>
            <a:ext cx="6858000" cy="1782962"/>
          </a:xfrm>
        </p:spPr>
        <p:txBody>
          <a:bodyPr anchor="b"/>
          <a:lstStyle>
            <a:lvl1pPr algn="ctr">
              <a:defRPr sz="4482"/>
            </a:lvl1pPr>
          </a:lstStyle>
          <a:p>
            <a:r>
              <a:rPr lang="en-US"/>
              <a:t>Click to edit Master title style</a:t>
            </a:r>
            <a:endParaRPr lang="en-US" dirty="0"/>
          </a:p>
        </p:txBody>
      </p:sp>
      <p:sp>
        <p:nvSpPr>
          <p:cNvPr id="3" name="Subtitle 2"/>
          <p:cNvSpPr>
            <a:spLocks noGrp="1"/>
          </p:cNvSpPr>
          <p:nvPr>
            <p:ph type="subTitle" idx="1"/>
          </p:nvPr>
        </p:nvSpPr>
        <p:spPr>
          <a:xfrm>
            <a:off x="1143001" y="2689855"/>
            <a:ext cx="6858000" cy="1236456"/>
          </a:xfrm>
        </p:spPr>
        <p:txBody>
          <a:bodyPr/>
          <a:lstStyle>
            <a:lvl1pPr marL="0" indent="0" algn="ctr">
              <a:buNone/>
              <a:defRPr sz="1793"/>
            </a:lvl1pPr>
            <a:lvl2pPr marL="341457" indent="0" algn="ctr">
              <a:buNone/>
              <a:defRPr sz="1494"/>
            </a:lvl2pPr>
            <a:lvl3pPr marL="682914" indent="0" algn="ctr">
              <a:buNone/>
              <a:defRPr sz="1344"/>
            </a:lvl3pPr>
            <a:lvl4pPr marL="1024372" indent="0" algn="ctr">
              <a:buNone/>
              <a:defRPr sz="1194"/>
            </a:lvl4pPr>
            <a:lvl5pPr marL="1365827" indent="0" algn="ctr">
              <a:buNone/>
              <a:defRPr sz="1194"/>
            </a:lvl5pPr>
            <a:lvl6pPr marL="1707284" indent="0" algn="ctr">
              <a:buNone/>
              <a:defRPr sz="1194"/>
            </a:lvl6pPr>
            <a:lvl7pPr marL="2048742" indent="0" algn="ctr">
              <a:buNone/>
              <a:defRPr sz="1194"/>
            </a:lvl7pPr>
            <a:lvl8pPr marL="2390199" indent="0" algn="ctr">
              <a:buNone/>
              <a:defRPr sz="1194"/>
            </a:lvl8pPr>
            <a:lvl9pPr marL="2731656" indent="0" algn="ctr">
              <a:buNone/>
              <a:defRPr sz="119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CF9BDB-55E7-425D-889F-A977661315F2}"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712F3-F3B1-4975-844A-876E204BEF9A}" type="slidenum">
              <a:rPr lang="en-US" smtClean="0"/>
              <a:t>‹#›</a:t>
            </a:fld>
            <a:endParaRPr lang="en-US"/>
          </a:p>
        </p:txBody>
      </p:sp>
    </p:spTree>
    <p:extLst>
      <p:ext uri="{BB962C8B-B14F-4D97-AF65-F5344CB8AC3E}">
        <p14:creationId xmlns:p14="http://schemas.microsoft.com/office/powerpoint/2010/main" val="2120312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CF9BDB-55E7-425D-889F-A977661315F2}"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712F3-F3B1-4975-844A-876E204BEF9A}" type="slidenum">
              <a:rPr lang="en-US" smtClean="0"/>
              <a:t>‹#›</a:t>
            </a:fld>
            <a:endParaRPr lang="en-US"/>
          </a:p>
        </p:txBody>
      </p:sp>
    </p:spTree>
    <p:extLst>
      <p:ext uri="{BB962C8B-B14F-4D97-AF65-F5344CB8AC3E}">
        <p14:creationId xmlns:p14="http://schemas.microsoft.com/office/powerpoint/2010/main" val="3101192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76763"/>
            <a:ext cx="7886701" cy="2130308"/>
          </a:xfrm>
        </p:spPr>
        <p:txBody>
          <a:bodyPr anchor="b"/>
          <a:lstStyle>
            <a:lvl1pPr>
              <a:defRPr sz="4482"/>
            </a:lvl1pPr>
          </a:lstStyle>
          <a:p>
            <a:r>
              <a:rPr lang="en-US"/>
              <a:t>Click to edit Master title style</a:t>
            </a:r>
            <a:endParaRPr lang="en-US" dirty="0"/>
          </a:p>
        </p:txBody>
      </p:sp>
      <p:sp>
        <p:nvSpPr>
          <p:cNvPr id="3" name="Text Placeholder 2"/>
          <p:cNvSpPr>
            <a:spLocks noGrp="1"/>
          </p:cNvSpPr>
          <p:nvPr>
            <p:ph type="body" idx="1"/>
          </p:nvPr>
        </p:nvSpPr>
        <p:spPr>
          <a:xfrm>
            <a:off x="623887" y="3427225"/>
            <a:ext cx="7886701" cy="1120279"/>
          </a:xfrm>
        </p:spPr>
        <p:txBody>
          <a:bodyPr/>
          <a:lstStyle>
            <a:lvl1pPr marL="0" indent="0">
              <a:buNone/>
              <a:defRPr sz="1793">
                <a:solidFill>
                  <a:schemeClr val="tx1">
                    <a:tint val="75000"/>
                  </a:schemeClr>
                </a:solidFill>
              </a:defRPr>
            </a:lvl1pPr>
            <a:lvl2pPr marL="341457" indent="0">
              <a:buNone/>
              <a:defRPr sz="1494">
                <a:solidFill>
                  <a:schemeClr val="tx1">
                    <a:tint val="75000"/>
                  </a:schemeClr>
                </a:solidFill>
              </a:defRPr>
            </a:lvl2pPr>
            <a:lvl3pPr marL="682914" indent="0">
              <a:buNone/>
              <a:defRPr sz="1344">
                <a:solidFill>
                  <a:schemeClr val="tx1">
                    <a:tint val="75000"/>
                  </a:schemeClr>
                </a:solidFill>
              </a:defRPr>
            </a:lvl3pPr>
            <a:lvl4pPr marL="1024372" indent="0">
              <a:buNone/>
              <a:defRPr sz="1194">
                <a:solidFill>
                  <a:schemeClr val="tx1">
                    <a:tint val="75000"/>
                  </a:schemeClr>
                </a:solidFill>
              </a:defRPr>
            </a:lvl4pPr>
            <a:lvl5pPr marL="1365827" indent="0">
              <a:buNone/>
              <a:defRPr sz="1194">
                <a:solidFill>
                  <a:schemeClr val="tx1">
                    <a:tint val="75000"/>
                  </a:schemeClr>
                </a:solidFill>
              </a:defRPr>
            </a:lvl5pPr>
            <a:lvl6pPr marL="1707284" indent="0">
              <a:buNone/>
              <a:defRPr sz="1194">
                <a:solidFill>
                  <a:schemeClr val="tx1">
                    <a:tint val="75000"/>
                  </a:schemeClr>
                </a:solidFill>
              </a:defRPr>
            </a:lvl6pPr>
            <a:lvl7pPr marL="2048742" indent="0">
              <a:buNone/>
              <a:defRPr sz="1194">
                <a:solidFill>
                  <a:schemeClr val="tx1">
                    <a:tint val="75000"/>
                  </a:schemeClr>
                </a:solidFill>
              </a:defRPr>
            </a:lvl7pPr>
            <a:lvl8pPr marL="2390199" indent="0">
              <a:buNone/>
              <a:defRPr sz="1194">
                <a:solidFill>
                  <a:schemeClr val="tx1">
                    <a:tint val="75000"/>
                  </a:schemeClr>
                </a:solidFill>
              </a:defRPr>
            </a:lvl8pPr>
            <a:lvl9pPr marL="2731656" indent="0">
              <a:buNone/>
              <a:defRPr sz="119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CF9BDB-55E7-425D-889F-A977661315F2}"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712F3-F3B1-4975-844A-876E204BEF9A}" type="slidenum">
              <a:rPr lang="en-US" smtClean="0"/>
              <a:t>‹#›</a:t>
            </a:fld>
            <a:endParaRPr lang="en-US"/>
          </a:p>
        </p:txBody>
      </p:sp>
    </p:spTree>
    <p:extLst>
      <p:ext uri="{BB962C8B-B14F-4D97-AF65-F5344CB8AC3E}">
        <p14:creationId xmlns:p14="http://schemas.microsoft.com/office/powerpoint/2010/main" val="4119197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1" y="1363302"/>
            <a:ext cx="3886200" cy="32494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363302"/>
            <a:ext cx="3886200" cy="32494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CF9BDB-55E7-425D-889F-A977661315F2}"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712F3-F3B1-4975-844A-876E204BEF9A}" type="slidenum">
              <a:rPr lang="en-US" smtClean="0"/>
              <a:t>‹#›</a:t>
            </a:fld>
            <a:endParaRPr lang="en-US"/>
          </a:p>
        </p:txBody>
      </p:sp>
    </p:spTree>
    <p:extLst>
      <p:ext uri="{BB962C8B-B14F-4D97-AF65-F5344CB8AC3E}">
        <p14:creationId xmlns:p14="http://schemas.microsoft.com/office/powerpoint/2010/main" val="677512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2661"/>
            <a:ext cx="7886701" cy="9898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55424"/>
            <a:ext cx="3868340" cy="615264"/>
          </a:xfrm>
        </p:spPr>
        <p:txBody>
          <a:bodyPr anchor="b"/>
          <a:lstStyle>
            <a:lvl1pPr marL="0" indent="0">
              <a:buNone/>
              <a:defRPr sz="1793" b="1"/>
            </a:lvl1pPr>
            <a:lvl2pPr marL="341457" indent="0">
              <a:buNone/>
              <a:defRPr sz="1494" b="1"/>
            </a:lvl2pPr>
            <a:lvl3pPr marL="682914" indent="0">
              <a:buNone/>
              <a:defRPr sz="1344" b="1"/>
            </a:lvl3pPr>
            <a:lvl4pPr marL="1024372" indent="0">
              <a:buNone/>
              <a:defRPr sz="1194" b="1"/>
            </a:lvl4pPr>
            <a:lvl5pPr marL="1365827" indent="0">
              <a:buNone/>
              <a:defRPr sz="1194" b="1"/>
            </a:lvl5pPr>
            <a:lvl6pPr marL="1707284" indent="0">
              <a:buNone/>
              <a:defRPr sz="1194" b="1"/>
            </a:lvl6pPr>
            <a:lvl7pPr marL="2048742" indent="0">
              <a:buNone/>
              <a:defRPr sz="1194" b="1"/>
            </a:lvl7pPr>
            <a:lvl8pPr marL="2390199" indent="0">
              <a:buNone/>
              <a:defRPr sz="1194" b="1"/>
            </a:lvl8pPr>
            <a:lvl9pPr marL="2731656" indent="0">
              <a:buNone/>
              <a:defRPr sz="1194" b="1"/>
            </a:lvl9pPr>
          </a:lstStyle>
          <a:p>
            <a:pPr lvl="0"/>
            <a:r>
              <a:rPr lang="en-US"/>
              <a:t>Edit Master text styles</a:t>
            </a:r>
          </a:p>
        </p:txBody>
      </p:sp>
      <p:sp>
        <p:nvSpPr>
          <p:cNvPr id="4" name="Content Placeholder 3"/>
          <p:cNvSpPr>
            <a:spLocks noGrp="1"/>
          </p:cNvSpPr>
          <p:nvPr>
            <p:ph sz="half" idx="2"/>
          </p:nvPr>
        </p:nvSpPr>
        <p:spPr>
          <a:xfrm>
            <a:off x="629842" y="1870688"/>
            <a:ext cx="3868340" cy="2751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255424"/>
            <a:ext cx="3887391" cy="615264"/>
          </a:xfrm>
        </p:spPr>
        <p:txBody>
          <a:bodyPr anchor="b"/>
          <a:lstStyle>
            <a:lvl1pPr marL="0" indent="0">
              <a:buNone/>
              <a:defRPr sz="1793" b="1"/>
            </a:lvl1pPr>
            <a:lvl2pPr marL="341457" indent="0">
              <a:buNone/>
              <a:defRPr sz="1494" b="1"/>
            </a:lvl2pPr>
            <a:lvl3pPr marL="682914" indent="0">
              <a:buNone/>
              <a:defRPr sz="1344" b="1"/>
            </a:lvl3pPr>
            <a:lvl4pPr marL="1024372" indent="0">
              <a:buNone/>
              <a:defRPr sz="1194" b="1"/>
            </a:lvl4pPr>
            <a:lvl5pPr marL="1365827" indent="0">
              <a:buNone/>
              <a:defRPr sz="1194" b="1"/>
            </a:lvl5pPr>
            <a:lvl6pPr marL="1707284" indent="0">
              <a:buNone/>
              <a:defRPr sz="1194" b="1"/>
            </a:lvl6pPr>
            <a:lvl7pPr marL="2048742" indent="0">
              <a:buNone/>
              <a:defRPr sz="1194" b="1"/>
            </a:lvl7pPr>
            <a:lvl8pPr marL="2390199" indent="0">
              <a:buNone/>
              <a:defRPr sz="1194" b="1"/>
            </a:lvl8pPr>
            <a:lvl9pPr marL="2731656" indent="0">
              <a:buNone/>
              <a:defRPr sz="1194" b="1"/>
            </a:lvl9pPr>
          </a:lstStyle>
          <a:p>
            <a:pPr lvl="0"/>
            <a:r>
              <a:rPr lang="en-US"/>
              <a:t>Edit Master text styles</a:t>
            </a:r>
          </a:p>
        </p:txBody>
      </p:sp>
      <p:sp>
        <p:nvSpPr>
          <p:cNvPr id="6" name="Content Placeholder 5"/>
          <p:cNvSpPr>
            <a:spLocks noGrp="1"/>
          </p:cNvSpPr>
          <p:nvPr>
            <p:ph sz="quarter" idx="4"/>
          </p:nvPr>
        </p:nvSpPr>
        <p:spPr>
          <a:xfrm>
            <a:off x="4629152" y="1870688"/>
            <a:ext cx="3887391" cy="2751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CF9BDB-55E7-425D-889F-A977661315F2}" type="datetimeFigureOut">
              <a:rPr lang="en-US" smtClean="0"/>
              <a:t>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4712F3-F3B1-4975-844A-876E204BEF9A}" type="slidenum">
              <a:rPr lang="en-US" smtClean="0"/>
              <a:t>‹#›</a:t>
            </a:fld>
            <a:endParaRPr lang="en-US"/>
          </a:p>
        </p:txBody>
      </p:sp>
    </p:spTree>
    <p:extLst>
      <p:ext uri="{BB962C8B-B14F-4D97-AF65-F5344CB8AC3E}">
        <p14:creationId xmlns:p14="http://schemas.microsoft.com/office/powerpoint/2010/main" val="2179982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CF9BDB-55E7-425D-889F-A977661315F2}" type="datetimeFigureOut">
              <a:rPr lang="en-US" smtClean="0"/>
              <a:t>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4712F3-F3B1-4975-844A-876E204BEF9A}" type="slidenum">
              <a:rPr lang="en-US" smtClean="0"/>
              <a:t>‹#›</a:t>
            </a:fld>
            <a:endParaRPr lang="en-US"/>
          </a:p>
        </p:txBody>
      </p:sp>
    </p:spTree>
    <p:extLst>
      <p:ext uri="{BB962C8B-B14F-4D97-AF65-F5344CB8AC3E}">
        <p14:creationId xmlns:p14="http://schemas.microsoft.com/office/powerpoint/2010/main" val="2200578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F9BDB-55E7-425D-889F-A977661315F2}" type="datetimeFigureOut">
              <a:rPr lang="en-US" smtClean="0"/>
              <a:t>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4712F3-F3B1-4975-844A-876E204BEF9A}" type="slidenum">
              <a:rPr lang="en-US" smtClean="0"/>
              <a:t>‹#›</a:t>
            </a:fld>
            <a:endParaRPr lang="en-US"/>
          </a:p>
        </p:txBody>
      </p:sp>
    </p:spTree>
    <p:extLst>
      <p:ext uri="{BB962C8B-B14F-4D97-AF65-F5344CB8AC3E}">
        <p14:creationId xmlns:p14="http://schemas.microsoft.com/office/powerpoint/2010/main" val="285729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1F1E98-F859-478C-85BB-B5D754F45615}"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91770298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341418"/>
            <a:ext cx="2949177" cy="1194964"/>
          </a:xfrm>
        </p:spPr>
        <p:txBody>
          <a:bodyPr anchor="b"/>
          <a:lstStyle>
            <a:lvl1pPr>
              <a:defRPr sz="2391"/>
            </a:lvl1pPr>
          </a:lstStyle>
          <a:p>
            <a:r>
              <a:rPr lang="en-US"/>
              <a:t>Click to edit Master title style</a:t>
            </a:r>
            <a:endParaRPr lang="en-US" dirty="0"/>
          </a:p>
        </p:txBody>
      </p:sp>
      <p:sp>
        <p:nvSpPr>
          <p:cNvPr id="3" name="Content Placeholder 2"/>
          <p:cNvSpPr>
            <a:spLocks noGrp="1"/>
          </p:cNvSpPr>
          <p:nvPr>
            <p:ph idx="1"/>
          </p:nvPr>
        </p:nvSpPr>
        <p:spPr>
          <a:xfrm>
            <a:off x="3887392" y="737370"/>
            <a:ext cx="4629149" cy="3639425"/>
          </a:xfrm>
        </p:spPr>
        <p:txBody>
          <a:bodyPr/>
          <a:lstStyle>
            <a:lvl1pPr>
              <a:defRPr sz="2391"/>
            </a:lvl1pPr>
            <a:lvl2pPr>
              <a:defRPr sz="2091"/>
            </a:lvl2pPr>
            <a:lvl3pPr>
              <a:defRPr sz="1793"/>
            </a:lvl3pPr>
            <a:lvl4pPr>
              <a:defRPr sz="1494"/>
            </a:lvl4pPr>
            <a:lvl5pPr>
              <a:defRPr sz="1494"/>
            </a:lvl5pPr>
            <a:lvl6pPr>
              <a:defRPr sz="1494"/>
            </a:lvl6pPr>
            <a:lvl7pPr>
              <a:defRPr sz="1494"/>
            </a:lvl7pPr>
            <a:lvl8pPr>
              <a:defRPr sz="1494"/>
            </a:lvl8pPr>
            <a:lvl9pPr>
              <a:defRPr sz="149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2" y="1536383"/>
            <a:ext cx="2949177" cy="2846339"/>
          </a:xfrm>
        </p:spPr>
        <p:txBody>
          <a:bodyPr/>
          <a:lstStyle>
            <a:lvl1pPr marL="0" indent="0">
              <a:buNone/>
              <a:defRPr sz="1194"/>
            </a:lvl1pPr>
            <a:lvl2pPr marL="341457" indent="0">
              <a:buNone/>
              <a:defRPr sz="1046"/>
            </a:lvl2pPr>
            <a:lvl3pPr marL="682914" indent="0">
              <a:buNone/>
              <a:defRPr sz="896"/>
            </a:lvl3pPr>
            <a:lvl4pPr marL="1024372" indent="0">
              <a:buNone/>
              <a:defRPr sz="746"/>
            </a:lvl4pPr>
            <a:lvl5pPr marL="1365827" indent="0">
              <a:buNone/>
              <a:defRPr sz="746"/>
            </a:lvl5pPr>
            <a:lvl6pPr marL="1707284" indent="0">
              <a:buNone/>
              <a:defRPr sz="746"/>
            </a:lvl6pPr>
            <a:lvl7pPr marL="2048742" indent="0">
              <a:buNone/>
              <a:defRPr sz="746"/>
            </a:lvl7pPr>
            <a:lvl8pPr marL="2390199" indent="0">
              <a:buNone/>
              <a:defRPr sz="746"/>
            </a:lvl8pPr>
            <a:lvl9pPr marL="2731656" indent="0">
              <a:buNone/>
              <a:defRPr sz="746"/>
            </a:lvl9pPr>
          </a:lstStyle>
          <a:p>
            <a:pPr lvl="0"/>
            <a:r>
              <a:rPr lang="en-US"/>
              <a:t>Edit Master text styles</a:t>
            </a:r>
          </a:p>
        </p:txBody>
      </p:sp>
      <p:sp>
        <p:nvSpPr>
          <p:cNvPr id="5" name="Date Placeholder 4"/>
          <p:cNvSpPr>
            <a:spLocks noGrp="1"/>
          </p:cNvSpPr>
          <p:nvPr>
            <p:ph type="dt" sz="half" idx="10"/>
          </p:nvPr>
        </p:nvSpPr>
        <p:spPr/>
        <p:txBody>
          <a:bodyPr/>
          <a:lstStyle/>
          <a:p>
            <a:fld id="{70CF9BDB-55E7-425D-889F-A977661315F2}"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712F3-F3B1-4975-844A-876E204BEF9A}" type="slidenum">
              <a:rPr lang="en-US" smtClean="0"/>
              <a:t>‹#›</a:t>
            </a:fld>
            <a:endParaRPr lang="en-US"/>
          </a:p>
        </p:txBody>
      </p:sp>
    </p:spTree>
    <p:extLst>
      <p:ext uri="{BB962C8B-B14F-4D97-AF65-F5344CB8AC3E}">
        <p14:creationId xmlns:p14="http://schemas.microsoft.com/office/powerpoint/2010/main" val="2103337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341418"/>
            <a:ext cx="2949177" cy="1194964"/>
          </a:xfrm>
        </p:spPr>
        <p:txBody>
          <a:bodyPr anchor="b"/>
          <a:lstStyle>
            <a:lvl1pPr>
              <a:defRPr sz="239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2" y="737370"/>
            <a:ext cx="4629149" cy="3639425"/>
          </a:xfrm>
        </p:spPr>
        <p:txBody>
          <a:bodyPr anchor="t"/>
          <a:lstStyle>
            <a:lvl1pPr marL="0" indent="0">
              <a:buNone/>
              <a:defRPr sz="2391"/>
            </a:lvl1pPr>
            <a:lvl2pPr marL="341457" indent="0">
              <a:buNone/>
              <a:defRPr sz="2091"/>
            </a:lvl2pPr>
            <a:lvl3pPr marL="682914" indent="0">
              <a:buNone/>
              <a:defRPr sz="1793"/>
            </a:lvl3pPr>
            <a:lvl4pPr marL="1024372" indent="0">
              <a:buNone/>
              <a:defRPr sz="1494"/>
            </a:lvl4pPr>
            <a:lvl5pPr marL="1365827" indent="0">
              <a:buNone/>
              <a:defRPr sz="1494"/>
            </a:lvl5pPr>
            <a:lvl6pPr marL="1707284" indent="0">
              <a:buNone/>
              <a:defRPr sz="1494"/>
            </a:lvl6pPr>
            <a:lvl7pPr marL="2048742" indent="0">
              <a:buNone/>
              <a:defRPr sz="1494"/>
            </a:lvl7pPr>
            <a:lvl8pPr marL="2390199" indent="0">
              <a:buNone/>
              <a:defRPr sz="1494"/>
            </a:lvl8pPr>
            <a:lvl9pPr marL="2731656" indent="0">
              <a:buNone/>
              <a:defRPr sz="1494"/>
            </a:lvl9pPr>
          </a:lstStyle>
          <a:p>
            <a:r>
              <a:rPr lang="en-US"/>
              <a:t>Click icon to add picture</a:t>
            </a:r>
            <a:endParaRPr lang="en-US" dirty="0"/>
          </a:p>
        </p:txBody>
      </p:sp>
      <p:sp>
        <p:nvSpPr>
          <p:cNvPr id="4" name="Text Placeholder 3"/>
          <p:cNvSpPr>
            <a:spLocks noGrp="1"/>
          </p:cNvSpPr>
          <p:nvPr>
            <p:ph type="body" sz="half" idx="2"/>
          </p:nvPr>
        </p:nvSpPr>
        <p:spPr>
          <a:xfrm>
            <a:off x="629842" y="1536383"/>
            <a:ext cx="2949177" cy="2846339"/>
          </a:xfrm>
        </p:spPr>
        <p:txBody>
          <a:bodyPr/>
          <a:lstStyle>
            <a:lvl1pPr marL="0" indent="0">
              <a:buNone/>
              <a:defRPr sz="1194"/>
            </a:lvl1pPr>
            <a:lvl2pPr marL="341457" indent="0">
              <a:buNone/>
              <a:defRPr sz="1046"/>
            </a:lvl2pPr>
            <a:lvl3pPr marL="682914" indent="0">
              <a:buNone/>
              <a:defRPr sz="896"/>
            </a:lvl3pPr>
            <a:lvl4pPr marL="1024372" indent="0">
              <a:buNone/>
              <a:defRPr sz="746"/>
            </a:lvl4pPr>
            <a:lvl5pPr marL="1365827" indent="0">
              <a:buNone/>
              <a:defRPr sz="746"/>
            </a:lvl5pPr>
            <a:lvl6pPr marL="1707284" indent="0">
              <a:buNone/>
              <a:defRPr sz="746"/>
            </a:lvl6pPr>
            <a:lvl7pPr marL="2048742" indent="0">
              <a:buNone/>
              <a:defRPr sz="746"/>
            </a:lvl7pPr>
            <a:lvl8pPr marL="2390199" indent="0">
              <a:buNone/>
              <a:defRPr sz="746"/>
            </a:lvl8pPr>
            <a:lvl9pPr marL="2731656" indent="0">
              <a:buNone/>
              <a:defRPr sz="746"/>
            </a:lvl9pPr>
          </a:lstStyle>
          <a:p>
            <a:pPr lvl="0"/>
            <a:r>
              <a:rPr lang="en-US"/>
              <a:t>Edit Master text styles</a:t>
            </a:r>
          </a:p>
        </p:txBody>
      </p:sp>
      <p:sp>
        <p:nvSpPr>
          <p:cNvPr id="5" name="Date Placeholder 4"/>
          <p:cNvSpPr>
            <a:spLocks noGrp="1"/>
          </p:cNvSpPr>
          <p:nvPr>
            <p:ph type="dt" sz="half" idx="10"/>
          </p:nvPr>
        </p:nvSpPr>
        <p:spPr/>
        <p:txBody>
          <a:bodyPr/>
          <a:lstStyle/>
          <a:p>
            <a:fld id="{70CF9BDB-55E7-425D-889F-A977661315F2}"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712F3-F3B1-4975-844A-876E204BEF9A}" type="slidenum">
              <a:rPr lang="en-US" smtClean="0"/>
              <a:t>‹#›</a:t>
            </a:fld>
            <a:endParaRPr lang="en-US"/>
          </a:p>
        </p:txBody>
      </p:sp>
    </p:spTree>
    <p:extLst>
      <p:ext uri="{BB962C8B-B14F-4D97-AF65-F5344CB8AC3E}">
        <p14:creationId xmlns:p14="http://schemas.microsoft.com/office/powerpoint/2010/main" val="29734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CF9BDB-55E7-425D-889F-A977661315F2}"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712F3-F3B1-4975-844A-876E204BEF9A}" type="slidenum">
              <a:rPr lang="en-US" smtClean="0"/>
              <a:t>‹#›</a:t>
            </a:fld>
            <a:endParaRPr lang="en-US"/>
          </a:p>
        </p:txBody>
      </p:sp>
    </p:spTree>
    <p:extLst>
      <p:ext uri="{BB962C8B-B14F-4D97-AF65-F5344CB8AC3E}">
        <p14:creationId xmlns:p14="http://schemas.microsoft.com/office/powerpoint/2010/main" val="1102074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272660"/>
            <a:ext cx="1971675" cy="43400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272660"/>
            <a:ext cx="5800725" cy="43400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CF9BDB-55E7-425D-889F-A977661315F2}"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712F3-F3B1-4975-844A-876E204BEF9A}" type="slidenum">
              <a:rPr lang="en-US" smtClean="0"/>
              <a:t>‹#›</a:t>
            </a:fld>
            <a:endParaRPr lang="en-US"/>
          </a:p>
        </p:txBody>
      </p:sp>
    </p:spTree>
    <p:extLst>
      <p:ext uri="{BB962C8B-B14F-4D97-AF65-F5344CB8AC3E}">
        <p14:creationId xmlns:p14="http://schemas.microsoft.com/office/powerpoint/2010/main" val="4241767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76763"/>
            <a:ext cx="7886701" cy="2130308"/>
          </a:xfrm>
        </p:spPr>
        <p:txBody>
          <a:bodyPr anchor="b"/>
          <a:lstStyle>
            <a:lvl1pPr>
              <a:defRPr sz="4482"/>
            </a:lvl1pPr>
          </a:lstStyle>
          <a:p>
            <a:r>
              <a:rPr lang="en-US"/>
              <a:t>Click to edit Master title style</a:t>
            </a:r>
            <a:endParaRPr lang="en-US" dirty="0"/>
          </a:p>
        </p:txBody>
      </p:sp>
      <p:sp>
        <p:nvSpPr>
          <p:cNvPr id="3" name="Text Placeholder 2"/>
          <p:cNvSpPr>
            <a:spLocks noGrp="1"/>
          </p:cNvSpPr>
          <p:nvPr>
            <p:ph type="body" idx="1"/>
          </p:nvPr>
        </p:nvSpPr>
        <p:spPr>
          <a:xfrm>
            <a:off x="623887" y="3427225"/>
            <a:ext cx="7886701" cy="1120279"/>
          </a:xfrm>
        </p:spPr>
        <p:txBody>
          <a:bodyPr/>
          <a:lstStyle>
            <a:lvl1pPr marL="0" indent="0">
              <a:buNone/>
              <a:defRPr sz="1793">
                <a:solidFill>
                  <a:schemeClr val="tx1">
                    <a:tint val="75000"/>
                  </a:schemeClr>
                </a:solidFill>
              </a:defRPr>
            </a:lvl1pPr>
            <a:lvl2pPr marL="341457" indent="0">
              <a:buNone/>
              <a:defRPr sz="1494">
                <a:solidFill>
                  <a:schemeClr val="tx1">
                    <a:tint val="75000"/>
                  </a:schemeClr>
                </a:solidFill>
              </a:defRPr>
            </a:lvl2pPr>
            <a:lvl3pPr marL="682914" indent="0">
              <a:buNone/>
              <a:defRPr sz="1344">
                <a:solidFill>
                  <a:schemeClr val="tx1">
                    <a:tint val="75000"/>
                  </a:schemeClr>
                </a:solidFill>
              </a:defRPr>
            </a:lvl3pPr>
            <a:lvl4pPr marL="1024372" indent="0">
              <a:buNone/>
              <a:defRPr sz="1194">
                <a:solidFill>
                  <a:schemeClr val="tx1">
                    <a:tint val="75000"/>
                  </a:schemeClr>
                </a:solidFill>
              </a:defRPr>
            </a:lvl4pPr>
            <a:lvl5pPr marL="1365827" indent="0">
              <a:buNone/>
              <a:defRPr sz="1194">
                <a:solidFill>
                  <a:schemeClr val="tx1">
                    <a:tint val="75000"/>
                  </a:schemeClr>
                </a:solidFill>
              </a:defRPr>
            </a:lvl5pPr>
            <a:lvl6pPr marL="1707284" indent="0">
              <a:buNone/>
              <a:defRPr sz="1194">
                <a:solidFill>
                  <a:schemeClr val="tx1">
                    <a:tint val="75000"/>
                  </a:schemeClr>
                </a:solidFill>
              </a:defRPr>
            </a:lvl6pPr>
            <a:lvl7pPr marL="2048742" indent="0">
              <a:buNone/>
              <a:defRPr sz="1194">
                <a:solidFill>
                  <a:schemeClr val="tx1">
                    <a:tint val="75000"/>
                  </a:schemeClr>
                </a:solidFill>
              </a:defRPr>
            </a:lvl7pPr>
            <a:lvl8pPr marL="2390199" indent="0">
              <a:buNone/>
              <a:defRPr sz="1194">
                <a:solidFill>
                  <a:schemeClr val="tx1">
                    <a:tint val="75000"/>
                  </a:schemeClr>
                </a:solidFill>
              </a:defRPr>
            </a:lvl8pPr>
            <a:lvl9pPr marL="2731656" indent="0">
              <a:buNone/>
              <a:defRPr sz="119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1F1E98-F859-478C-85BB-B5D754F45615}"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25236581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1" y="1363302"/>
            <a:ext cx="3886200" cy="32494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363302"/>
            <a:ext cx="3886200" cy="32494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1F1E98-F859-478C-85BB-B5D754F45615}"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42133850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2661"/>
            <a:ext cx="7886701" cy="9898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55424"/>
            <a:ext cx="3868340" cy="615264"/>
          </a:xfrm>
        </p:spPr>
        <p:txBody>
          <a:bodyPr anchor="b"/>
          <a:lstStyle>
            <a:lvl1pPr marL="0" indent="0">
              <a:buNone/>
              <a:defRPr sz="1793" b="1"/>
            </a:lvl1pPr>
            <a:lvl2pPr marL="341457" indent="0">
              <a:buNone/>
              <a:defRPr sz="1494" b="1"/>
            </a:lvl2pPr>
            <a:lvl3pPr marL="682914" indent="0">
              <a:buNone/>
              <a:defRPr sz="1344" b="1"/>
            </a:lvl3pPr>
            <a:lvl4pPr marL="1024372" indent="0">
              <a:buNone/>
              <a:defRPr sz="1194" b="1"/>
            </a:lvl4pPr>
            <a:lvl5pPr marL="1365827" indent="0">
              <a:buNone/>
              <a:defRPr sz="1194" b="1"/>
            </a:lvl5pPr>
            <a:lvl6pPr marL="1707284" indent="0">
              <a:buNone/>
              <a:defRPr sz="1194" b="1"/>
            </a:lvl6pPr>
            <a:lvl7pPr marL="2048742" indent="0">
              <a:buNone/>
              <a:defRPr sz="1194" b="1"/>
            </a:lvl7pPr>
            <a:lvl8pPr marL="2390199" indent="0">
              <a:buNone/>
              <a:defRPr sz="1194" b="1"/>
            </a:lvl8pPr>
            <a:lvl9pPr marL="2731656" indent="0">
              <a:buNone/>
              <a:defRPr sz="1194" b="1"/>
            </a:lvl9pPr>
          </a:lstStyle>
          <a:p>
            <a:pPr lvl="0"/>
            <a:r>
              <a:rPr lang="en-US"/>
              <a:t>Edit Master text styles</a:t>
            </a:r>
          </a:p>
        </p:txBody>
      </p:sp>
      <p:sp>
        <p:nvSpPr>
          <p:cNvPr id="4" name="Content Placeholder 3"/>
          <p:cNvSpPr>
            <a:spLocks noGrp="1"/>
          </p:cNvSpPr>
          <p:nvPr>
            <p:ph sz="half" idx="2"/>
          </p:nvPr>
        </p:nvSpPr>
        <p:spPr>
          <a:xfrm>
            <a:off x="629842" y="1870688"/>
            <a:ext cx="3868340" cy="2751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255424"/>
            <a:ext cx="3887391" cy="615264"/>
          </a:xfrm>
        </p:spPr>
        <p:txBody>
          <a:bodyPr anchor="b"/>
          <a:lstStyle>
            <a:lvl1pPr marL="0" indent="0">
              <a:buNone/>
              <a:defRPr sz="1793" b="1"/>
            </a:lvl1pPr>
            <a:lvl2pPr marL="341457" indent="0">
              <a:buNone/>
              <a:defRPr sz="1494" b="1"/>
            </a:lvl2pPr>
            <a:lvl3pPr marL="682914" indent="0">
              <a:buNone/>
              <a:defRPr sz="1344" b="1"/>
            </a:lvl3pPr>
            <a:lvl4pPr marL="1024372" indent="0">
              <a:buNone/>
              <a:defRPr sz="1194" b="1"/>
            </a:lvl4pPr>
            <a:lvl5pPr marL="1365827" indent="0">
              <a:buNone/>
              <a:defRPr sz="1194" b="1"/>
            </a:lvl5pPr>
            <a:lvl6pPr marL="1707284" indent="0">
              <a:buNone/>
              <a:defRPr sz="1194" b="1"/>
            </a:lvl6pPr>
            <a:lvl7pPr marL="2048742" indent="0">
              <a:buNone/>
              <a:defRPr sz="1194" b="1"/>
            </a:lvl7pPr>
            <a:lvl8pPr marL="2390199" indent="0">
              <a:buNone/>
              <a:defRPr sz="1194" b="1"/>
            </a:lvl8pPr>
            <a:lvl9pPr marL="2731656" indent="0">
              <a:buNone/>
              <a:defRPr sz="1194" b="1"/>
            </a:lvl9pPr>
          </a:lstStyle>
          <a:p>
            <a:pPr lvl="0"/>
            <a:r>
              <a:rPr lang="en-US"/>
              <a:t>Edit Master text styles</a:t>
            </a:r>
          </a:p>
        </p:txBody>
      </p:sp>
      <p:sp>
        <p:nvSpPr>
          <p:cNvPr id="6" name="Content Placeholder 5"/>
          <p:cNvSpPr>
            <a:spLocks noGrp="1"/>
          </p:cNvSpPr>
          <p:nvPr>
            <p:ph sz="quarter" idx="4"/>
          </p:nvPr>
        </p:nvSpPr>
        <p:spPr>
          <a:xfrm>
            <a:off x="4629152" y="1870688"/>
            <a:ext cx="3887391" cy="2751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1F1E98-F859-478C-85BB-B5D754F45615}" type="datetimeFigureOut">
              <a:rPr lang="en-US" smtClean="0"/>
              <a:t>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37673547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1F1E98-F859-478C-85BB-B5D754F45615}" type="datetimeFigureOut">
              <a:rPr lang="en-US" smtClean="0"/>
              <a:t>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64535329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F1E98-F859-478C-85BB-B5D754F45615}" type="datetimeFigureOut">
              <a:rPr lang="en-US" smtClean="0"/>
              <a:t>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171641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341418"/>
            <a:ext cx="2949177" cy="1194964"/>
          </a:xfrm>
        </p:spPr>
        <p:txBody>
          <a:bodyPr anchor="b"/>
          <a:lstStyle>
            <a:lvl1pPr>
              <a:defRPr sz="2391"/>
            </a:lvl1pPr>
          </a:lstStyle>
          <a:p>
            <a:r>
              <a:rPr lang="en-US"/>
              <a:t>Click to edit Master title style</a:t>
            </a:r>
            <a:endParaRPr lang="en-US" dirty="0"/>
          </a:p>
        </p:txBody>
      </p:sp>
      <p:sp>
        <p:nvSpPr>
          <p:cNvPr id="3" name="Content Placeholder 2"/>
          <p:cNvSpPr>
            <a:spLocks noGrp="1"/>
          </p:cNvSpPr>
          <p:nvPr>
            <p:ph idx="1"/>
          </p:nvPr>
        </p:nvSpPr>
        <p:spPr>
          <a:xfrm>
            <a:off x="3887392" y="737370"/>
            <a:ext cx="4629149" cy="3639425"/>
          </a:xfrm>
        </p:spPr>
        <p:txBody>
          <a:bodyPr/>
          <a:lstStyle>
            <a:lvl1pPr>
              <a:defRPr sz="2391"/>
            </a:lvl1pPr>
            <a:lvl2pPr>
              <a:defRPr sz="2091"/>
            </a:lvl2pPr>
            <a:lvl3pPr>
              <a:defRPr sz="1793"/>
            </a:lvl3pPr>
            <a:lvl4pPr>
              <a:defRPr sz="1494"/>
            </a:lvl4pPr>
            <a:lvl5pPr>
              <a:defRPr sz="1494"/>
            </a:lvl5pPr>
            <a:lvl6pPr>
              <a:defRPr sz="1494"/>
            </a:lvl6pPr>
            <a:lvl7pPr>
              <a:defRPr sz="1494"/>
            </a:lvl7pPr>
            <a:lvl8pPr>
              <a:defRPr sz="1494"/>
            </a:lvl8pPr>
            <a:lvl9pPr>
              <a:defRPr sz="149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2" y="1536383"/>
            <a:ext cx="2949177" cy="2846339"/>
          </a:xfrm>
        </p:spPr>
        <p:txBody>
          <a:bodyPr/>
          <a:lstStyle>
            <a:lvl1pPr marL="0" indent="0">
              <a:buNone/>
              <a:defRPr sz="1194"/>
            </a:lvl1pPr>
            <a:lvl2pPr marL="341457" indent="0">
              <a:buNone/>
              <a:defRPr sz="1046"/>
            </a:lvl2pPr>
            <a:lvl3pPr marL="682914" indent="0">
              <a:buNone/>
              <a:defRPr sz="896"/>
            </a:lvl3pPr>
            <a:lvl4pPr marL="1024372" indent="0">
              <a:buNone/>
              <a:defRPr sz="746"/>
            </a:lvl4pPr>
            <a:lvl5pPr marL="1365827" indent="0">
              <a:buNone/>
              <a:defRPr sz="746"/>
            </a:lvl5pPr>
            <a:lvl6pPr marL="1707284" indent="0">
              <a:buNone/>
              <a:defRPr sz="746"/>
            </a:lvl6pPr>
            <a:lvl7pPr marL="2048742" indent="0">
              <a:buNone/>
              <a:defRPr sz="746"/>
            </a:lvl7pPr>
            <a:lvl8pPr marL="2390199" indent="0">
              <a:buNone/>
              <a:defRPr sz="746"/>
            </a:lvl8pPr>
            <a:lvl9pPr marL="2731656" indent="0">
              <a:buNone/>
              <a:defRPr sz="746"/>
            </a:lvl9pPr>
          </a:lstStyle>
          <a:p>
            <a:pPr lvl="0"/>
            <a:r>
              <a:rPr lang="en-US"/>
              <a:t>Edit Master text styles</a:t>
            </a:r>
          </a:p>
        </p:txBody>
      </p:sp>
      <p:sp>
        <p:nvSpPr>
          <p:cNvPr id="5" name="Date Placeholder 4"/>
          <p:cNvSpPr>
            <a:spLocks noGrp="1"/>
          </p:cNvSpPr>
          <p:nvPr>
            <p:ph type="dt" sz="half" idx="10"/>
          </p:nvPr>
        </p:nvSpPr>
        <p:spPr/>
        <p:txBody>
          <a:bodyPr/>
          <a:lstStyle/>
          <a:p>
            <a:fld id="{F11F1E98-F859-478C-85BB-B5D754F45615}"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2799988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341418"/>
            <a:ext cx="2949177" cy="1194964"/>
          </a:xfrm>
        </p:spPr>
        <p:txBody>
          <a:bodyPr anchor="b"/>
          <a:lstStyle>
            <a:lvl1pPr>
              <a:defRPr sz="239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2" y="737370"/>
            <a:ext cx="4629149" cy="3639425"/>
          </a:xfrm>
        </p:spPr>
        <p:txBody>
          <a:bodyPr anchor="t"/>
          <a:lstStyle>
            <a:lvl1pPr marL="0" indent="0">
              <a:buNone/>
              <a:defRPr sz="2391"/>
            </a:lvl1pPr>
            <a:lvl2pPr marL="341457" indent="0">
              <a:buNone/>
              <a:defRPr sz="2091"/>
            </a:lvl2pPr>
            <a:lvl3pPr marL="682914" indent="0">
              <a:buNone/>
              <a:defRPr sz="1793"/>
            </a:lvl3pPr>
            <a:lvl4pPr marL="1024372" indent="0">
              <a:buNone/>
              <a:defRPr sz="1494"/>
            </a:lvl4pPr>
            <a:lvl5pPr marL="1365827" indent="0">
              <a:buNone/>
              <a:defRPr sz="1494"/>
            </a:lvl5pPr>
            <a:lvl6pPr marL="1707284" indent="0">
              <a:buNone/>
              <a:defRPr sz="1494"/>
            </a:lvl6pPr>
            <a:lvl7pPr marL="2048742" indent="0">
              <a:buNone/>
              <a:defRPr sz="1494"/>
            </a:lvl7pPr>
            <a:lvl8pPr marL="2390199" indent="0">
              <a:buNone/>
              <a:defRPr sz="1494"/>
            </a:lvl8pPr>
            <a:lvl9pPr marL="2731656" indent="0">
              <a:buNone/>
              <a:defRPr sz="1494"/>
            </a:lvl9pPr>
          </a:lstStyle>
          <a:p>
            <a:r>
              <a:rPr lang="en-US"/>
              <a:t>Click icon to add picture</a:t>
            </a:r>
            <a:endParaRPr lang="en-US" dirty="0"/>
          </a:p>
        </p:txBody>
      </p:sp>
      <p:sp>
        <p:nvSpPr>
          <p:cNvPr id="4" name="Text Placeholder 3"/>
          <p:cNvSpPr>
            <a:spLocks noGrp="1"/>
          </p:cNvSpPr>
          <p:nvPr>
            <p:ph type="body" sz="half" idx="2"/>
          </p:nvPr>
        </p:nvSpPr>
        <p:spPr>
          <a:xfrm>
            <a:off x="629842" y="1536383"/>
            <a:ext cx="2949177" cy="2846339"/>
          </a:xfrm>
        </p:spPr>
        <p:txBody>
          <a:bodyPr/>
          <a:lstStyle>
            <a:lvl1pPr marL="0" indent="0">
              <a:buNone/>
              <a:defRPr sz="1194"/>
            </a:lvl1pPr>
            <a:lvl2pPr marL="341457" indent="0">
              <a:buNone/>
              <a:defRPr sz="1046"/>
            </a:lvl2pPr>
            <a:lvl3pPr marL="682914" indent="0">
              <a:buNone/>
              <a:defRPr sz="896"/>
            </a:lvl3pPr>
            <a:lvl4pPr marL="1024372" indent="0">
              <a:buNone/>
              <a:defRPr sz="746"/>
            </a:lvl4pPr>
            <a:lvl5pPr marL="1365827" indent="0">
              <a:buNone/>
              <a:defRPr sz="746"/>
            </a:lvl5pPr>
            <a:lvl6pPr marL="1707284" indent="0">
              <a:buNone/>
              <a:defRPr sz="746"/>
            </a:lvl6pPr>
            <a:lvl7pPr marL="2048742" indent="0">
              <a:buNone/>
              <a:defRPr sz="746"/>
            </a:lvl7pPr>
            <a:lvl8pPr marL="2390199" indent="0">
              <a:buNone/>
              <a:defRPr sz="746"/>
            </a:lvl8pPr>
            <a:lvl9pPr marL="2731656" indent="0">
              <a:buNone/>
              <a:defRPr sz="746"/>
            </a:lvl9pPr>
          </a:lstStyle>
          <a:p>
            <a:pPr lvl="0"/>
            <a:r>
              <a:rPr lang="en-US"/>
              <a:t>Edit Master text styles</a:t>
            </a:r>
          </a:p>
        </p:txBody>
      </p:sp>
      <p:sp>
        <p:nvSpPr>
          <p:cNvPr id="5" name="Date Placeholder 4"/>
          <p:cNvSpPr>
            <a:spLocks noGrp="1"/>
          </p:cNvSpPr>
          <p:nvPr>
            <p:ph type="dt" sz="half" idx="10"/>
          </p:nvPr>
        </p:nvSpPr>
        <p:spPr/>
        <p:txBody>
          <a:bodyPr/>
          <a:lstStyle/>
          <a:p>
            <a:fld id="{F11F1E98-F859-478C-85BB-B5D754F45615}"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32756402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9647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2661"/>
            <a:ext cx="7886701" cy="9898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3302"/>
            <a:ext cx="7886701" cy="324940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2" y="4746664"/>
            <a:ext cx="2057400" cy="272660"/>
          </a:xfrm>
          <a:prstGeom prst="rect">
            <a:avLst/>
          </a:prstGeom>
        </p:spPr>
        <p:txBody>
          <a:bodyPr vert="horz" lIns="91440" tIns="45720" rIns="91440" bIns="45720" rtlCol="0" anchor="ctr"/>
          <a:lstStyle>
            <a:lvl1pPr algn="l">
              <a:defRPr sz="896">
                <a:solidFill>
                  <a:schemeClr val="tx1">
                    <a:tint val="75000"/>
                  </a:schemeClr>
                </a:solidFill>
              </a:defRPr>
            </a:lvl1pPr>
          </a:lstStyle>
          <a:p>
            <a:fld id="{70CF9BDB-55E7-425D-889F-A977661315F2}" type="datetimeFigureOut">
              <a:rPr lang="en-US" smtClean="0"/>
              <a:t>2/28/2023</a:t>
            </a:fld>
            <a:endParaRPr lang="en-US"/>
          </a:p>
        </p:txBody>
      </p:sp>
      <p:sp>
        <p:nvSpPr>
          <p:cNvPr id="5" name="Footer Placeholder 4"/>
          <p:cNvSpPr>
            <a:spLocks noGrp="1"/>
          </p:cNvSpPr>
          <p:nvPr>
            <p:ph type="ftr" sz="quarter" idx="3"/>
          </p:nvPr>
        </p:nvSpPr>
        <p:spPr>
          <a:xfrm>
            <a:off x="3028951" y="4746664"/>
            <a:ext cx="3086099" cy="272660"/>
          </a:xfrm>
          <a:prstGeom prst="rect">
            <a:avLst/>
          </a:prstGeom>
        </p:spPr>
        <p:txBody>
          <a:bodyPr vert="horz" lIns="91440" tIns="45720" rIns="91440" bIns="45720" rtlCol="0" anchor="ctr"/>
          <a:lstStyle>
            <a:lvl1pPr algn="ctr">
              <a:defRPr sz="89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46664"/>
            <a:ext cx="2057400" cy="272660"/>
          </a:xfrm>
          <a:prstGeom prst="rect">
            <a:avLst/>
          </a:prstGeom>
        </p:spPr>
        <p:txBody>
          <a:bodyPr vert="horz" lIns="91440" tIns="45720" rIns="91440" bIns="45720" rtlCol="0" anchor="ctr"/>
          <a:lstStyle>
            <a:lvl1pPr algn="r">
              <a:defRPr sz="896">
                <a:solidFill>
                  <a:schemeClr val="tx1">
                    <a:tint val="75000"/>
                  </a:schemeClr>
                </a:solidFill>
              </a:defRPr>
            </a:lvl1pPr>
          </a:lstStyle>
          <a:p>
            <a:fld id="{C64712F3-F3B1-4975-844A-876E204BEF9A}" type="slidenum">
              <a:rPr lang="en-US" smtClean="0"/>
              <a:t>‹#›</a:t>
            </a:fld>
            <a:endParaRPr lang="en-US"/>
          </a:p>
        </p:txBody>
      </p:sp>
    </p:spTree>
    <p:extLst>
      <p:ext uri="{BB962C8B-B14F-4D97-AF65-F5344CB8AC3E}">
        <p14:creationId xmlns:p14="http://schemas.microsoft.com/office/powerpoint/2010/main" val="152226711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682914" rtl="0" eaLnBrk="1" latinLnBrk="0" hangingPunct="1">
        <a:lnSpc>
          <a:spcPct val="90000"/>
        </a:lnSpc>
        <a:spcBef>
          <a:spcPct val="0"/>
        </a:spcBef>
        <a:buNone/>
        <a:defRPr sz="3285" kern="1200">
          <a:solidFill>
            <a:schemeClr val="tx1"/>
          </a:solidFill>
          <a:latin typeface="+mj-lt"/>
          <a:ea typeface="+mj-ea"/>
          <a:cs typeface="+mj-cs"/>
        </a:defRPr>
      </a:lvl1pPr>
    </p:titleStyle>
    <p:bodyStyle>
      <a:lvl1pPr marL="170728" indent="-170728" algn="l" defTabSz="682914" rtl="0" eaLnBrk="1" latinLnBrk="0" hangingPunct="1">
        <a:lnSpc>
          <a:spcPct val="90000"/>
        </a:lnSpc>
        <a:spcBef>
          <a:spcPts val="746"/>
        </a:spcBef>
        <a:buFont typeface="Arial" panose="020B0604020202020204" pitchFamily="34" charset="0"/>
        <a:buChar char="•"/>
        <a:defRPr sz="2091" kern="1200">
          <a:solidFill>
            <a:schemeClr val="tx1"/>
          </a:solidFill>
          <a:latin typeface="+mn-lt"/>
          <a:ea typeface="+mn-ea"/>
          <a:cs typeface="+mn-cs"/>
        </a:defRPr>
      </a:lvl1pPr>
      <a:lvl2pPr marL="512185" indent="-170728" algn="l" defTabSz="682914" rtl="0" eaLnBrk="1" latinLnBrk="0" hangingPunct="1">
        <a:lnSpc>
          <a:spcPct val="90000"/>
        </a:lnSpc>
        <a:spcBef>
          <a:spcPts val="373"/>
        </a:spcBef>
        <a:buFont typeface="Arial" panose="020B0604020202020204" pitchFamily="34" charset="0"/>
        <a:buChar char="•"/>
        <a:defRPr sz="1793" kern="1200">
          <a:solidFill>
            <a:schemeClr val="tx1"/>
          </a:solidFill>
          <a:latin typeface="+mn-lt"/>
          <a:ea typeface="+mn-ea"/>
          <a:cs typeface="+mn-cs"/>
        </a:defRPr>
      </a:lvl2pPr>
      <a:lvl3pPr marL="853642" indent="-170728" algn="l" defTabSz="682914" rtl="0" eaLnBrk="1" latinLnBrk="0" hangingPunct="1">
        <a:lnSpc>
          <a:spcPct val="90000"/>
        </a:lnSpc>
        <a:spcBef>
          <a:spcPts val="373"/>
        </a:spcBef>
        <a:buFont typeface="Arial" panose="020B0604020202020204" pitchFamily="34" charset="0"/>
        <a:buChar char="•"/>
        <a:defRPr sz="1494" kern="1200">
          <a:solidFill>
            <a:schemeClr val="tx1"/>
          </a:solidFill>
          <a:latin typeface="+mn-lt"/>
          <a:ea typeface="+mn-ea"/>
          <a:cs typeface="+mn-cs"/>
        </a:defRPr>
      </a:lvl3pPr>
      <a:lvl4pPr marL="1195099" indent="-170728" algn="l" defTabSz="68291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4pPr>
      <a:lvl5pPr marL="1536557" indent="-170728" algn="l" defTabSz="68291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5pPr>
      <a:lvl6pPr marL="1878012" indent="-170728" algn="l" defTabSz="68291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6pPr>
      <a:lvl7pPr marL="2219469" indent="-170728" algn="l" defTabSz="68291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7pPr>
      <a:lvl8pPr marL="2560927" indent="-170728" algn="l" defTabSz="68291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8pPr>
      <a:lvl9pPr marL="2902384" indent="-170728" algn="l" defTabSz="68291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9pPr>
    </p:bodyStyle>
    <p:otherStyle>
      <a:defPPr>
        <a:defRPr lang="en-US"/>
      </a:defPPr>
      <a:lvl1pPr marL="0" algn="l" defTabSz="682914" rtl="0" eaLnBrk="1" latinLnBrk="0" hangingPunct="1">
        <a:defRPr sz="1344" kern="1200">
          <a:solidFill>
            <a:schemeClr val="tx1"/>
          </a:solidFill>
          <a:latin typeface="+mn-lt"/>
          <a:ea typeface="+mn-ea"/>
          <a:cs typeface="+mn-cs"/>
        </a:defRPr>
      </a:lvl1pPr>
      <a:lvl2pPr marL="341457" algn="l" defTabSz="682914" rtl="0" eaLnBrk="1" latinLnBrk="0" hangingPunct="1">
        <a:defRPr sz="1344" kern="1200">
          <a:solidFill>
            <a:schemeClr val="tx1"/>
          </a:solidFill>
          <a:latin typeface="+mn-lt"/>
          <a:ea typeface="+mn-ea"/>
          <a:cs typeface="+mn-cs"/>
        </a:defRPr>
      </a:lvl2pPr>
      <a:lvl3pPr marL="682914" algn="l" defTabSz="682914" rtl="0" eaLnBrk="1" latinLnBrk="0" hangingPunct="1">
        <a:defRPr sz="1344" kern="1200">
          <a:solidFill>
            <a:schemeClr val="tx1"/>
          </a:solidFill>
          <a:latin typeface="+mn-lt"/>
          <a:ea typeface="+mn-ea"/>
          <a:cs typeface="+mn-cs"/>
        </a:defRPr>
      </a:lvl3pPr>
      <a:lvl4pPr marL="1024372" algn="l" defTabSz="682914" rtl="0" eaLnBrk="1" latinLnBrk="0" hangingPunct="1">
        <a:defRPr sz="1344" kern="1200">
          <a:solidFill>
            <a:schemeClr val="tx1"/>
          </a:solidFill>
          <a:latin typeface="+mn-lt"/>
          <a:ea typeface="+mn-ea"/>
          <a:cs typeface="+mn-cs"/>
        </a:defRPr>
      </a:lvl4pPr>
      <a:lvl5pPr marL="1365827" algn="l" defTabSz="682914" rtl="0" eaLnBrk="1" latinLnBrk="0" hangingPunct="1">
        <a:defRPr sz="1344" kern="1200">
          <a:solidFill>
            <a:schemeClr val="tx1"/>
          </a:solidFill>
          <a:latin typeface="+mn-lt"/>
          <a:ea typeface="+mn-ea"/>
          <a:cs typeface="+mn-cs"/>
        </a:defRPr>
      </a:lvl5pPr>
      <a:lvl6pPr marL="1707284" algn="l" defTabSz="682914" rtl="0" eaLnBrk="1" latinLnBrk="0" hangingPunct="1">
        <a:defRPr sz="1344" kern="1200">
          <a:solidFill>
            <a:schemeClr val="tx1"/>
          </a:solidFill>
          <a:latin typeface="+mn-lt"/>
          <a:ea typeface="+mn-ea"/>
          <a:cs typeface="+mn-cs"/>
        </a:defRPr>
      </a:lvl6pPr>
      <a:lvl7pPr marL="2048742" algn="l" defTabSz="682914" rtl="0" eaLnBrk="1" latinLnBrk="0" hangingPunct="1">
        <a:defRPr sz="1344" kern="1200">
          <a:solidFill>
            <a:schemeClr val="tx1"/>
          </a:solidFill>
          <a:latin typeface="+mn-lt"/>
          <a:ea typeface="+mn-ea"/>
          <a:cs typeface="+mn-cs"/>
        </a:defRPr>
      </a:lvl7pPr>
      <a:lvl8pPr marL="2390199" algn="l" defTabSz="682914" rtl="0" eaLnBrk="1" latinLnBrk="0" hangingPunct="1">
        <a:defRPr sz="1344" kern="1200">
          <a:solidFill>
            <a:schemeClr val="tx1"/>
          </a:solidFill>
          <a:latin typeface="+mn-lt"/>
          <a:ea typeface="+mn-ea"/>
          <a:cs typeface="+mn-cs"/>
        </a:defRPr>
      </a:lvl8pPr>
      <a:lvl9pPr marL="2731656" algn="l" defTabSz="682914" rtl="0" eaLnBrk="1" latinLnBrk="0" hangingPunct="1">
        <a:defRPr sz="134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9647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2661"/>
            <a:ext cx="7886701" cy="9898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3302"/>
            <a:ext cx="7886701" cy="324940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2" y="4746664"/>
            <a:ext cx="2057400" cy="272660"/>
          </a:xfrm>
          <a:prstGeom prst="rect">
            <a:avLst/>
          </a:prstGeom>
        </p:spPr>
        <p:txBody>
          <a:bodyPr vert="horz" lIns="91440" tIns="45720" rIns="91440" bIns="45720" rtlCol="0" anchor="ctr"/>
          <a:lstStyle>
            <a:lvl1pPr algn="l">
              <a:defRPr sz="896">
                <a:solidFill>
                  <a:schemeClr val="tx1">
                    <a:tint val="75000"/>
                  </a:schemeClr>
                </a:solidFill>
              </a:defRPr>
            </a:lvl1pPr>
          </a:lstStyle>
          <a:p>
            <a:fld id="{70CF9BDB-55E7-425D-889F-A977661315F2}" type="datetimeFigureOut">
              <a:rPr lang="en-US" smtClean="0"/>
              <a:t>2/28/2023</a:t>
            </a:fld>
            <a:endParaRPr lang="en-US"/>
          </a:p>
        </p:txBody>
      </p:sp>
      <p:sp>
        <p:nvSpPr>
          <p:cNvPr id="5" name="Footer Placeholder 4"/>
          <p:cNvSpPr>
            <a:spLocks noGrp="1"/>
          </p:cNvSpPr>
          <p:nvPr>
            <p:ph type="ftr" sz="quarter" idx="3"/>
          </p:nvPr>
        </p:nvSpPr>
        <p:spPr>
          <a:xfrm>
            <a:off x="3028951" y="4746664"/>
            <a:ext cx="3086099" cy="272660"/>
          </a:xfrm>
          <a:prstGeom prst="rect">
            <a:avLst/>
          </a:prstGeom>
        </p:spPr>
        <p:txBody>
          <a:bodyPr vert="horz" lIns="91440" tIns="45720" rIns="91440" bIns="45720" rtlCol="0" anchor="ctr"/>
          <a:lstStyle>
            <a:lvl1pPr algn="ctr">
              <a:defRPr sz="89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46664"/>
            <a:ext cx="2057400" cy="272660"/>
          </a:xfrm>
          <a:prstGeom prst="rect">
            <a:avLst/>
          </a:prstGeom>
        </p:spPr>
        <p:txBody>
          <a:bodyPr vert="horz" lIns="91440" tIns="45720" rIns="91440" bIns="45720" rtlCol="0" anchor="ctr"/>
          <a:lstStyle>
            <a:lvl1pPr algn="r">
              <a:defRPr sz="896">
                <a:solidFill>
                  <a:schemeClr val="tx1">
                    <a:tint val="75000"/>
                  </a:schemeClr>
                </a:solidFill>
              </a:defRPr>
            </a:lvl1pPr>
          </a:lstStyle>
          <a:p>
            <a:fld id="{C64712F3-F3B1-4975-844A-876E204BEF9A}" type="slidenum">
              <a:rPr lang="en-US" smtClean="0"/>
              <a:t>‹#›</a:t>
            </a:fld>
            <a:endParaRPr lang="en-US"/>
          </a:p>
        </p:txBody>
      </p:sp>
    </p:spTree>
    <p:extLst>
      <p:ext uri="{BB962C8B-B14F-4D97-AF65-F5344CB8AC3E}">
        <p14:creationId xmlns:p14="http://schemas.microsoft.com/office/powerpoint/2010/main" val="122513023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682914" rtl="0" eaLnBrk="1" latinLnBrk="0" hangingPunct="1">
        <a:lnSpc>
          <a:spcPct val="90000"/>
        </a:lnSpc>
        <a:spcBef>
          <a:spcPct val="0"/>
        </a:spcBef>
        <a:buNone/>
        <a:defRPr sz="3285" kern="1200">
          <a:solidFill>
            <a:schemeClr val="tx1"/>
          </a:solidFill>
          <a:latin typeface="+mj-lt"/>
          <a:ea typeface="+mj-ea"/>
          <a:cs typeface="+mj-cs"/>
        </a:defRPr>
      </a:lvl1pPr>
    </p:titleStyle>
    <p:bodyStyle>
      <a:lvl1pPr marL="170728" indent="-170728" algn="l" defTabSz="682914" rtl="0" eaLnBrk="1" latinLnBrk="0" hangingPunct="1">
        <a:lnSpc>
          <a:spcPct val="90000"/>
        </a:lnSpc>
        <a:spcBef>
          <a:spcPts val="746"/>
        </a:spcBef>
        <a:buFont typeface="Arial" panose="020B0604020202020204" pitchFamily="34" charset="0"/>
        <a:buChar char="•"/>
        <a:defRPr sz="2091" kern="1200">
          <a:solidFill>
            <a:schemeClr val="tx1"/>
          </a:solidFill>
          <a:latin typeface="+mn-lt"/>
          <a:ea typeface="+mn-ea"/>
          <a:cs typeface="+mn-cs"/>
        </a:defRPr>
      </a:lvl1pPr>
      <a:lvl2pPr marL="512185" indent="-170728" algn="l" defTabSz="682914" rtl="0" eaLnBrk="1" latinLnBrk="0" hangingPunct="1">
        <a:lnSpc>
          <a:spcPct val="90000"/>
        </a:lnSpc>
        <a:spcBef>
          <a:spcPts val="373"/>
        </a:spcBef>
        <a:buFont typeface="Arial" panose="020B0604020202020204" pitchFamily="34" charset="0"/>
        <a:buChar char="•"/>
        <a:defRPr sz="1793" kern="1200">
          <a:solidFill>
            <a:schemeClr val="tx1"/>
          </a:solidFill>
          <a:latin typeface="+mn-lt"/>
          <a:ea typeface="+mn-ea"/>
          <a:cs typeface="+mn-cs"/>
        </a:defRPr>
      </a:lvl2pPr>
      <a:lvl3pPr marL="853642" indent="-170728" algn="l" defTabSz="682914" rtl="0" eaLnBrk="1" latinLnBrk="0" hangingPunct="1">
        <a:lnSpc>
          <a:spcPct val="90000"/>
        </a:lnSpc>
        <a:spcBef>
          <a:spcPts val="373"/>
        </a:spcBef>
        <a:buFont typeface="Arial" panose="020B0604020202020204" pitchFamily="34" charset="0"/>
        <a:buChar char="•"/>
        <a:defRPr sz="1494" kern="1200">
          <a:solidFill>
            <a:schemeClr val="tx1"/>
          </a:solidFill>
          <a:latin typeface="+mn-lt"/>
          <a:ea typeface="+mn-ea"/>
          <a:cs typeface="+mn-cs"/>
        </a:defRPr>
      </a:lvl3pPr>
      <a:lvl4pPr marL="1195099" indent="-170728" algn="l" defTabSz="68291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4pPr>
      <a:lvl5pPr marL="1536557" indent="-170728" algn="l" defTabSz="68291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5pPr>
      <a:lvl6pPr marL="1878012" indent="-170728" algn="l" defTabSz="68291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6pPr>
      <a:lvl7pPr marL="2219469" indent="-170728" algn="l" defTabSz="68291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7pPr>
      <a:lvl8pPr marL="2560927" indent="-170728" algn="l" defTabSz="68291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8pPr>
      <a:lvl9pPr marL="2902384" indent="-170728" algn="l" defTabSz="68291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9pPr>
    </p:bodyStyle>
    <p:otherStyle>
      <a:defPPr>
        <a:defRPr lang="en-US"/>
      </a:defPPr>
      <a:lvl1pPr marL="0" algn="l" defTabSz="682914" rtl="0" eaLnBrk="1" latinLnBrk="0" hangingPunct="1">
        <a:defRPr sz="1344" kern="1200">
          <a:solidFill>
            <a:schemeClr val="tx1"/>
          </a:solidFill>
          <a:latin typeface="+mn-lt"/>
          <a:ea typeface="+mn-ea"/>
          <a:cs typeface="+mn-cs"/>
        </a:defRPr>
      </a:lvl1pPr>
      <a:lvl2pPr marL="341457" algn="l" defTabSz="682914" rtl="0" eaLnBrk="1" latinLnBrk="0" hangingPunct="1">
        <a:defRPr sz="1344" kern="1200">
          <a:solidFill>
            <a:schemeClr val="tx1"/>
          </a:solidFill>
          <a:latin typeface="+mn-lt"/>
          <a:ea typeface="+mn-ea"/>
          <a:cs typeface="+mn-cs"/>
        </a:defRPr>
      </a:lvl2pPr>
      <a:lvl3pPr marL="682914" algn="l" defTabSz="682914" rtl="0" eaLnBrk="1" latinLnBrk="0" hangingPunct="1">
        <a:defRPr sz="1344" kern="1200">
          <a:solidFill>
            <a:schemeClr val="tx1"/>
          </a:solidFill>
          <a:latin typeface="+mn-lt"/>
          <a:ea typeface="+mn-ea"/>
          <a:cs typeface="+mn-cs"/>
        </a:defRPr>
      </a:lvl3pPr>
      <a:lvl4pPr marL="1024372" algn="l" defTabSz="682914" rtl="0" eaLnBrk="1" latinLnBrk="0" hangingPunct="1">
        <a:defRPr sz="1344" kern="1200">
          <a:solidFill>
            <a:schemeClr val="tx1"/>
          </a:solidFill>
          <a:latin typeface="+mn-lt"/>
          <a:ea typeface="+mn-ea"/>
          <a:cs typeface="+mn-cs"/>
        </a:defRPr>
      </a:lvl4pPr>
      <a:lvl5pPr marL="1365827" algn="l" defTabSz="682914" rtl="0" eaLnBrk="1" latinLnBrk="0" hangingPunct="1">
        <a:defRPr sz="1344" kern="1200">
          <a:solidFill>
            <a:schemeClr val="tx1"/>
          </a:solidFill>
          <a:latin typeface="+mn-lt"/>
          <a:ea typeface="+mn-ea"/>
          <a:cs typeface="+mn-cs"/>
        </a:defRPr>
      </a:lvl5pPr>
      <a:lvl6pPr marL="1707284" algn="l" defTabSz="682914" rtl="0" eaLnBrk="1" latinLnBrk="0" hangingPunct="1">
        <a:defRPr sz="1344" kern="1200">
          <a:solidFill>
            <a:schemeClr val="tx1"/>
          </a:solidFill>
          <a:latin typeface="+mn-lt"/>
          <a:ea typeface="+mn-ea"/>
          <a:cs typeface="+mn-cs"/>
        </a:defRPr>
      </a:lvl6pPr>
      <a:lvl7pPr marL="2048742" algn="l" defTabSz="682914" rtl="0" eaLnBrk="1" latinLnBrk="0" hangingPunct="1">
        <a:defRPr sz="1344" kern="1200">
          <a:solidFill>
            <a:schemeClr val="tx1"/>
          </a:solidFill>
          <a:latin typeface="+mn-lt"/>
          <a:ea typeface="+mn-ea"/>
          <a:cs typeface="+mn-cs"/>
        </a:defRPr>
      </a:lvl7pPr>
      <a:lvl8pPr marL="2390199" algn="l" defTabSz="682914" rtl="0" eaLnBrk="1" latinLnBrk="0" hangingPunct="1">
        <a:defRPr sz="1344" kern="1200">
          <a:solidFill>
            <a:schemeClr val="tx1"/>
          </a:solidFill>
          <a:latin typeface="+mn-lt"/>
          <a:ea typeface="+mn-ea"/>
          <a:cs typeface="+mn-cs"/>
        </a:defRPr>
      </a:lvl8pPr>
      <a:lvl9pPr marL="2731656" algn="l" defTabSz="682914" rtl="0" eaLnBrk="1" latinLnBrk="0" hangingPunct="1">
        <a:defRPr sz="13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15.xml"/><Relationship Id="rId5" Type="http://schemas.openxmlformats.org/officeDocument/2006/relationships/hyperlink" Target="https://stock.adobe.com/" TargetMode="External"/><Relationship Id="rId4" Type="http://schemas.openxmlformats.org/officeDocument/2006/relationships/image" Target="../media/image17.gi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transequality.org/issues/housing-homelessness" TargetMode="External"/><Relationship Id="rId2" Type="http://schemas.openxmlformats.org/officeDocument/2006/relationships/hyperlink" Target="https://williamsinstitute.law.ucla.edu/wp-content/uploads/Serving-Our-Youth-June-2015.pdf" TargetMode="External"/><Relationship Id="rId1" Type="http://schemas.openxmlformats.org/officeDocument/2006/relationships/slideLayout" Target="../slideLayouts/slideLayout14.xml"/><Relationship Id="rId6" Type="http://schemas.openxmlformats.org/officeDocument/2006/relationships/hyperlink" Target="http://familyproject.sfsu.edu/sites/default/files/bestpracticeslgbtyouth.pdf" TargetMode="External"/><Relationship Id="rId5" Type="http://schemas.openxmlformats.org/officeDocument/2006/relationships/hyperlink" Target="https://transequality.org/sites/default/files/docs/usts/USTS-Full-Report-Dec17.pdf" TargetMode="External"/><Relationship Id="rId4" Type="http://schemas.openxmlformats.org/officeDocument/2006/relationships/hyperlink" Target="https://www.thetrevorproject.org/research-briefs/homelessness-and-housing-instability-among-lgbtq-youth-feb-2022/"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hyperlink" Target="https://unsplash.com/s/photos/backpack?utm_source=unsplash&amp;utm_medium=referral&amp;utm_content=creditCopyText" TargetMode="External"/><Relationship Id="rId4" Type="http://schemas.openxmlformats.org/officeDocument/2006/relationships/hyperlink" Target="https://unsplash.com/@scottwebb?utm_source=unsplash&amp;utm_medium=referral&amp;utm_content=creditCopyText"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p:cNvSpPr/>
          <p:nvPr/>
        </p:nvSpPr>
        <p:spPr>
          <a:xfrm rot="21299169">
            <a:off x="-796316" y="466053"/>
            <a:ext cx="10612419" cy="3179748"/>
          </a:xfrm>
          <a:prstGeom prst="ellipse">
            <a:avLst/>
          </a:prstGeom>
          <a:solidFill>
            <a:srgbClr val="F37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17" name="Oval 16"/>
          <p:cNvSpPr/>
          <p:nvPr/>
        </p:nvSpPr>
        <p:spPr>
          <a:xfrm>
            <a:off x="-413257" y="650833"/>
            <a:ext cx="10612420" cy="3179749"/>
          </a:xfrm>
          <a:prstGeom prst="ellipse">
            <a:avLst/>
          </a:prstGeom>
          <a:solidFill>
            <a:srgbClr val="88B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35" name="Rectangle 34"/>
          <p:cNvSpPr/>
          <p:nvPr/>
        </p:nvSpPr>
        <p:spPr>
          <a:xfrm>
            <a:off x="-87048" y="4824976"/>
            <a:ext cx="347052" cy="443990"/>
          </a:xfrm>
          <a:prstGeom prst="rect">
            <a:avLst/>
          </a:prstGeom>
          <a:solidFill>
            <a:srgbClr val="119DA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284" tIns="34142" rIns="68284" bIns="34142" numCol="1" spcCol="0" rtlCol="0" fromWordArt="0" anchor="ctr" anchorCtr="0" forceAA="0" compatLnSpc="1">
            <a:prstTxWarp prst="textNoShape">
              <a:avLst/>
            </a:prstTxWarp>
            <a:noAutofit/>
          </a:bodyPr>
          <a:lstStyle/>
          <a:p>
            <a:pPr algn="ctr"/>
            <a:endParaRPr lang="en-US" sz="1007"/>
          </a:p>
        </p:txBody>
      </p:sp>
      <p:cxnSp>
        <p:nvCxnSpPr>
          <p:cNvPr id="11" name="Straight Connector 10"/>
          <p:cNvCxnSpPr/>
          <p:nvPr/>
        </p:nvCxnSpPr>
        <p:spPr>
          <a:xfrm>
            <a:off x="226462" y="8393"/>
            <a:ext cx="33542" cy="5343844"/>
          </a:xfrm>
          <a:prstGeom prst="line">
            <a:avLst/>
          </a:prstGeom>
          <a:ln w="76200">
            <a:solidFill>
              <a:srgbClr val="FFC85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8345" y="4802882"/>
            <a:ext cx="9170876" cy="22095"/>
          </a:xfrm>
          <a:prstGeom prst="line">
            <a:avLst/>
          </a:prstGeom>
          <a:ln w="76200">
            <a:solidFill>
              <a:srgbClr val="FFC85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53790" y="8394"/>
            <a:ext cx="29162" cy="5135911"/>
          </a:xfrm>
          <a:prstGeom prst="line">
            <a:avLst/>
          </a:prstGeom>
          <a:ln w="76200">
            <a:solidFill>
              <a:srgbClr val="FFC85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4432" y="4686536"/>
            <a:ext cx="9185570" cy="18955"/>
          </a:xfrm>
          <a:prstGeom prst="line">
            <a:avLst/>
          </a:prstGeom>
          <a:ln w="76200">
            <a:solidFill>
              <a:srgbClr val="FFC857"/>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7031" y="-9894"/>
            <a:ext cx="3840956" cy="5121275"/>
          </a:xfrm>
          <a:prstGeom prst="rect">
            <a:avLst/>
          </a:prstGeom>
        </p:spPr>
      </p:pic>
      <p:sp>
        <p:nvSpPr>
          <p:cNvPr id="5" name="Oval 4"/>
          <p:cNvSpPr/>
          <p:nvPr/>
        </p:nvSpPr>
        <p:spPr>
          <a:xfrm>
            <a:off x="-1621034" y="-167782"/>
            <a:ext cx="1188019" cy="1137870"/>
          </a:xfrm>
          <a:prstGeom prst="ellipse">
            <a:avLst/>
          </a:prstGeom>
          <a:solidFill>
            <a:srgbClr val="C33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2235">
              <a:defRPr/>
            </a:pPr>
            <a:endParaRPr lang="en-US" sz="757">
              <a:solidFill>
                <a:prstClr val="white"/>
              </a:solidFill>
              <a:latin typeface="Calibri" panose="020F0502020204030204"/>
              <a:sym typeface="Arial"/>
            </a:endParaRPr>
          </a:p>
        </p:txBody>
      </p:sp>
      <p:sp>
        <p:nvSpPr>
          <p:cNvPr id="6" name="Oval 5"/>
          <p:cNvSpPr/>
          <p:nvPr/>
        </p:nvSpPr>
        <p:spPr>
          <a:xfrm>
            <a:off x="-1397162" y="401153"/>
            <a:ext cx="772618" cy="728934"/>
          </a:xfrm>
          <a:prstGeom prst="ellipse">
            <a:avLst/>
          </a:prstGeom>
          <a:solidFill>
            <a:srgbClr val="EE5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2235">
              <a:defRPr/>
            </a:pPr>
            <a:endParaRPr lang="en-US" sz="1009">
              <a:solidFill>
                <a:prstClr val="white"/>
              </a:solidFill>
              <a:latin typeface="Calibri" panose="020F0502020204030204"/>
            </a:endParaRPr>
          </a:p>
        </p:txBody>
      </p:sp>
      <p:sp>
        <p:nvSpPr>
          <p:cNvPr id="22" name="Oval 21"/>
          <p:cNvSpPr/>
          <p:nvPr/>
        </p:nvSpPr>
        <p:spPr>
          <a:xfrm>
            <a:off x="-796316" y="819800"/>
            <a:ext cx="10612419" cy="3179748"/>
          </a:xfrm>
          <a:prstGeom prst="ellipse">
            <a:avLst/>
          </a:prstGeom>
          <a:solidFill>
            <a:srgbClr val="1F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23" name="Oval 22"/>
          <p:cNvSpPr/>
          <p:nvPr/>
        </p:nvSpPr>
        <p:spPr>
          <a:xfrm>
            <a:off x="6933945" y="2998377"/>
            <a:ext cx="1726402" cy="1664413"/>
          </a:xfrm>
          <a:prstGeom prst="ellipse">
            <a:avLst/>
          </a:prstGeom>
          <a:solidFill>
            <a:srgbClr val="F37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24" name="Oval 23"/>
          <p:cNvSpPr/>
          <p:nvPr/>
        </p:nvSpPr>
        <p:spPr>
          <a:xfrm>
            <a:off x="766011" y="274343"/>
            <a:ext cx="1635197" cy="1517160"/>
          </a:xfrm>
          <a:prstGeom prst="ellipse">
            <a:avLst/>
          </a:prstGeom>
          <a:solidFill>
            <a:srgbClr val="C33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25" name="Oval 24"/>
          <p:cNvSpPr/>
          <p:nvPr/>
        </p:nvSpPr>
        <p:spPr>
          <a:xfrm>
            <a:off x="6443367" y="3344627"/>
            <a:ext cx="1030156" cy="971912"/>
          </a:xfrm>
          <a:prstGeom prst="ellipse">
            <a:avLst/>
          </a:prstGeom>
          <a:solidFill>
            <a:srgbClr val="C33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3" name="Title 2"/>
          <p:cNvSpPr>
            <a:spLocks noGrp="1"/>
          </p:cNvSpPr>
          <p:nvPr>
            <p:ph type="ctrTitle"/>
          </p:nvPr>
        </p:nvSpPr>
        <p:spPr>
          <a:xfrm>
            <a:off x="1215793" y="1435803"/>
            <a:ext cx="6858000" cy="1782962"/>
          </a:xfrm>
        </p:spPr>
        <p:txBody>
          <a:bodyPr>
            <a:normAutofit fontScale="90000"/>
          </a:bodyPr>
          <a:lstStyle/>
          <a:p>
            <a:r>
              <a:rPr lang="en-US" dirty="0">
                <a:solidFill>
                  <a:schemeClr val="bg1">
                    <a:lumMod val="95000"/>
                  </a:schemeClr>
                </a:solidFill>
                <a:latin typeface="Calder Dark Grit Shadow" panose="00000500000000000000" pitchFamily="50" charset="0"/>
              </a:rPr>
              <a:t>Systemic Change Through LGBTQ+ Education</a:t>
            </a:r>
          </a:p>
        </p:txBody>
      </p:sp>
    </p:spTree>
    <p:extLst>
      <p:ext uri="{BB962C8B-B14F-4D97-AF65-F5344CB8AC3E}">
        <p14:creationId xmlns:p14="http://schemas.microsoft.com/office/powerpoint/2010/main" val="591606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1+#ppt_w/2"/>
                                          </p:val>
                                        </p:tav>
                                        <p:tav tm="100000">
                                          <p:val>
                                            <p:strVal val="#ppt_x"/>
                                          </p:val>
                                        </p:tav>
                                      </p:tavLst>
                                    </p:anim>
                                    <p:anim calcmode="lin" valueType="num">
                                      <p:cBhvr additive="base">
                                        <p:cTn id="13" dur="500" fill="hold"/>
                                        <p:tgtEl>
                                          <p:spTgt spid="2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par>
                          <p:cTn id="28" fill="hold">
                            <p:stCondLst>
                              <p:cond delay="2500"/>
                            </p:stCondLst>
                            <p:childTnLst>
                              <p:par>
                                <p:cTn id="29" presetID="47"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750"/>
                                        <p:tgtEl>
                                          <p:spTgt spid="24"/>
                                        </p:tgtEl>
                                      </p:cBhvr>
                                    </p:animEffect>
                                  </p:childTnLst>
                                </p:cTn>
                              </p:par>
                              <p:par>
                                <p:cTn id="50" presetID="10" presetClass="entr" presetSubtype="0" fill="hold" grpId="0" nodeType="withEffect">
                                  <p:stCondLst>
                                    <p:cond delay="25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750"/>
                                        <p:tgtEl>
                                          <p:spTgt spid="23"/>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750"/>
                                        <p:tgtEl>
                                          <p:spTgt spid="25"/>
                                        </p:tgtEl>
                                      </p:cBhvr>
                                    </p:animEffect>
                                  </p:childTnLst>
                                </p:cTn>
                              </p:par>
                            </p:childTnLst>
                          </p:cTn>
                        </p:par>
                        <p:par>
                          <p:cTn id="56" fill="hold">
                            <p:stCondLst>
                              <p:cond delay="6750"/>
                            </p:stCondLst>
                            <p:childTnLst>
                              <p:par>
                                <p:cTn id="57" presetID="31" presetClass="entr" presetSubtype="0" fill="hold" grpId="0"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1000" fill="hold"/>
                                        <p:tgtEl>
                                          <p:spTgt spid="3"/>
                                        </p:tgtEl>
                                        <p:attrNameLst>
                                          <p:attrName>ppt_w</p:attrName>
                                        </p:attrNameLst>
                                      </p:cBhvr>
                                      <p:tavLst>
                                        <p:tav tm="0">
                                          <p:val>
                                            <p:fltVal val="0"/>
                                          </p:val>
                                        </p:tav>
                                        <p:tav tm="100000">
                                          <p:val>
                                            <p:strVal val="#ppt_w"/>
                                          </p:val>
                                        </p:tav>
                                      </p:tavLst>
                                    </p:anim>
                                    <p:anim calcmode="lin" valueType="num">
                                      <p:cBhvr>
                                        <p:cTn id="60" dur="1000" fill="hold"/>
                                        <p:tgtEl>
                                          <p:spTgt spid="3"/>
                                        </p:tgtEl>
                                        <p:attrNameLst>
                                          <p:attrName>ppt_h</p:attrName>
                                        </p:attrNameLst>
                                      </p:cBhvr>
                                      <p:tavLst>
                                        <p:tav tm="0">
                                          <p:val>
                                            <p:fltVal val="0"/>
                                          </p:val>
                                        </p:tav>
                                        <p:tav tm="100000">
                                          <p:val>
                                            <p:strVal val="#ppt_h"/>
                                          </p:val>
                                        </p:tav>
                                      </p:tavLst>
                                    </p:anim>
                                    <p:anim calcmode="lin" valueType="num">
                                      <p:cBhvr>
                                        <p:cTn id="61" dur="1000" fill="hold"/>
                                        <p:tgtEl>
                                          <p:spTgt spid="3"/>
                                        </p:tgtEl>
                                        <p:attrNameLst>
                                          <p:attrName>style.rotation</p:attrName>
                                        </p:attrNameLst>
                                      </p:cBhvr>
                                      <p:tavLst>
                                        <p:tav tm="0">
                                          <p:val>
                                            <p:fltVal val="90"/>
                                          </p:val>
                                        </p:tav>
                                        <p:tav tm="100000">
                                          <p:val>
                                            <p:fltVal val="0"/>
                                          </p:val>
                                        </p:tav>
                                      </p:tavLst>
                                    </p:anim>
                                    <p:animEffect transition="in" filter="fade">
                                      <p:cBhvr>
                                        <p:cTn id="6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35" grpId="0" animBg="1"/>
      <p:bldP spid="22" grpId="0" animBg="1"/>
      <p:bldP spid="23" grpId="0" animBg="1"/>
      <p:bldP spid="24" grpId="0" animBg="1"/>
      <p:bldP spid="25" grpId="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200153" y="-192195"/>
            <a:ext cx="1030157" cy="971912"/>
          </a:xfrm>
          <a:prstGeom prst="ellipse">
            <a:avLst/>
          </a:prstGeom>
          <a:solidFill>
            <a:srgbClr val="4B3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79"/>
            <a:endParaRPr lang="en-US" sz="1007">
              <a:solidFill>
                <a:prstClr val="white"/>
              </a:solidFill>
              <a:latin typeface="Calibri" panose="020F0502020204030204"/>
            </a:endParaRPr>
          </a:p>
        </p:txBody>
      </p:sp>
      <p:sp>
        <p:nvSpPr>
          <p:cNvPr id="10" name="Oval 9"/>
          <p:cNvSpPr/>
          <p:nvPr/>
        </p:nvSpPr>
        <p:spPr>
          <a:xfrm>
            <a:off x="5923252" y="-798444"/>
            <a:ext cx="5755308" cy="6258252"/>
          </a:xfrm>
          <a:prstGeom prst="ellipse">
            <a:avLst/>
          </a:prstGeom>
          <a:solidFill>
            <a:srgbClr val="1F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5" name="Half Frame 4"/>
          <p:cNvSpPr/>
          <p:nvPr/>
        </p:nvSpPr>
        <p:spPr>
          <a:xfrm>
            <a:off x="423728" y="504592"/>
            <a:ext cx="786810" cy="701749"/>
          </a:xfrm>
          <a:prstGeom prst="halfFrame">
            <a:avLst/>
          </a:prstGeom>
          <a:solidFill>
            <a:srgbClr val="88B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0800000">
            <a:off x="4681702" y="4002681"/>
            <a:ext cx="786810" cy="701749"/>
          </a:xfrm>
          <a:prstGeom prst="halfFrame">
            <a:avLst/>
          </a:prstGeom>
          <a:solidFill>
            <a:srgbClr val="88B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5400000">
            <a:off x="4724233" y="547122"/>
            <a:ext cx="786810" cy="701749"/>
          </a:xfrm>
          <a:prstGeom prst="halfFrame">
            <a:avLst/>
          </a:prstGeom>
          <a:solidFill>
            <a:srgbClr val="88B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16200000">
            <a:off x="385628" y="3974567"/>
            <a:ext cx="786810" cy="701749"/>
          </a:xfrm>
          <a:prstGeom prst="halfFrame">
            <a:avLst/>
          </a:prstGeom>
          <a:solidFill>
            <a:srgbClr val="88B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359000" y="430664"/>
            <a:ext cx="5165501" cy="4342797"/>
          </a:xfrm>
          <a:prstGeom prst="rect">
            <a:avLst/>
          </a:prstGeom>
          <a:noFill/>
          <a:ln>
            <a:solidFill>
              <a:srgbClr val="88B3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011051" y="3634519"/>
            <a:ext cx="1672377" cy="1664413"/>
          </a:xfrm>
          <a:prstGeom prst="ellipse">
            <a:avLst/>
          </a:prstGeom>
          <a:solidFill>
            <a:srgbClr val="C33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79"/>
            <a:endParaRPr lang="en-US" sz="1007">
              <a:solidFill>
                <a:prstClr val="white"/>
              </a:solidFill>
              <a:latin typeface="Calibri" panose="020F0502020204030204"/>
            </a:endParaRPr>
          </a:p>
        </p:txBody>
      </p:sp>
      <p:pic>
        <p:nvPicPr>
          <p:cNvPr id="3" name="Picture 2" descr="Text&#10;&#10;Description automatically generated">
            <a:extLst>
              <a:ext uri="{FF2B5EF4-FFF2-40B4-BE49-F238E27FC236}">
                <a16:creationId xmlns:a16="http://schemas.microsoft.com/office/drawing/2014/main" id="{256D71A0-0F2E-A066-C1FA-30F8C398D7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51" r="1600"/>
          <a:stretch/>
        </p:blipFill>
        <p:spPr>
          <a:xfrm>
            <a:off x="789585" y="779717"/>
            <a:ext cx="4258293" cy="3684644"/>
          </a:xfrm>
          <a:prstGeom prst="rect">
            <a:avLst/>
          </a:prstGeom>
          <a:ln>
            <a:solidFill>
              <a:srgbClr val="FFC857"/>
            </a:solidFill>
          </a:ln>
        </p:spPr>
      </p:pic>
    </p:spTree>
    <p:extLst>
      <p:ext uri="{BB962C8B-B14F-4D97-AF65-F5344CB8AC3E}">
        <p14:creationId xmlns:p14="http://schemas.microsoft.com/office/powerpoint/2010/main" val="2878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5064" y="4686536"/>
            <a:ext cx="9185570" cy="18955"/>
          </a:xfrm>
          <a:prstGeom prst="line">
            <a:avLst/>
          </a:prstGeom>
          <a:ln w="76200">
            <a:solidFill>
              <a:srgbClr val="88B37E"/>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6031469" y="-604008"/>
            <a:ext cx="10612419" cy="6306755"/>
          </a:xfrm>
          <a:prstGeom prst="ellipse">
            <a:avLst/>
          </a:prstGeom>
          <a:solidFill>
            <a:srgbClr val="1F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dirty="0">
              <a:solidFill>
                <a:prstClr val="white"/>
              </a:solidFill>
              <a:latin typeface="Calibri" panose="020F0502020204030204"/>
            </a:endParaRPr>
          </a:p>
        </p:txBody>
      </p:sp>
      <p:sp>
        <p:nvSpPr>
          <p:cNvPr id="2" name="Title 1"/>
          <p:cNvSpPr>
            <a:spLocks noGrp="1"/>
          </p:cNvSpPr>
          <p:nvPr>
            <p:ph type="title"/>
          </p:nvPr>
        </p:nvSpPr>
        <p:spPr>
          <a:xfrm>
            <a:off x="-535886" y="2065699"/>
            <a:ext cx="5453209" cy="989876"/>
          </a:xfrm>
        </p:spPr>
        <p:txBody>
          <a:bodyPr>
            <a:normAutofit/>
          </a:bodyPr>
          <a:lstStyle/>
          <a:p>
            <a:pPr algn="ctr"/>
            <a:r>
              <a:rPr lang="en-US" sz="2800" dirty="0">
                <a:solidFill>
                  <a:schemeClr val="bg1">
                    <a:lumMod val="95000"/>
                  </a:schemeClr>
                </a:solidFill>
                <a:latin typeface="Calder Dark Grit Shadow" panose="00000500000000000000" pitchFamily="50" charset="0"/>
              </a:rPr>
              <a:t>Lighthouse Project</a:t>
            </a:r>
            <a:br>
              <a:rPr lang="en-US" sz="2800" dirty="0">
                <a:solidFill>
                  <a:schemeClr val="bg1">
                    <a:lumMod val="95000"/>
                  </a:schemeClr>
                </a:solidFill>
                <a:latin typeface="Calder Dark Grit Shadow" panose="00000500000000000000" pitchFamily="50" charset="0"/>
              </a:rPr>
            </a:br>
            <a:r>
              <a:rPr lang="en-US" sz="1300" dirty="0">
                <a:solidFill>
                  <a:schemeClr val="bg1"/>
                </a:solidFill>
              </a:rPr>
              <a:t>SAMHSA- Grants for the Benefit of Homeless Individuals (GBHI) Grant #1H79TI021367</a:t>
            </a:r>
            <a:endParaRPr lang="en-US" sz="1300" dirty="0">
              <a:solidFill>
                <a:schemeClr val="bg1"/>
              </a:solidFill>
              <a:latin typeface="Calder Dark Grit Shadow" panose="00000500000000000000" pitchFamily="50" charset="0"/>
            </a:endParaRPr>
          </a:p>
        </p:txBody>
      </p:sp>
      <p:sp>
        <p:nvSpPr>
          <p:cNvPr id="5" name="Google Shape;72;p13"/>
          <p:cNvSpPr txBox="1">
            <a:spLocks/>
          </p:cNvSpPr>
          <p:nvPr/>
        </p:nvSpPr>
        <p:spPr>
          <a:xfrm>
            <a:off x="5204889" y="1350310"/>
            <a:ext cx="4048753" cy="775434"/>
          </a:xfrm>
          <a:prstGeom prst="rect">
            <a:avLst/>
          </a:prstGeom>
        </p:spPr>
        <p:txBody>
          <a:bodyPr spcFirstLastPara="1" vert="horz" wrap="square" lIns="91030" tIns="91030" rIns="91030" bIns="9103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391" dirty="0">
                <a:solidFill>
                  <a:schemeClr val="bg1">
                    <a:lumMod val="95000"/>
                  </a:schemeClr>
                </a:solidFill>
                <a:latin typeface="Dosis Medium" pitchFamily="2" charset="0"/>
              </a:rPr>
              <a:t>University of Arizona SIROW</a:t>
            </a:r>
          </a:p>
          <a:p>
            <a:pPr>
              <a:lnSpc>
                <a:spcPct val="150000"/>
              </a:lnSpc>
            </a:pPr>
            <a:endParaRPr lang="en-US" sz="2391" dirty="0">
              <a:solidFill>
                <a:schemeClr val="bg1">
                  <a:lumMod val="95000"/>
                </a:schemeClr>
              </a:solidFill>
              <a:latin typeface="Dosis Medium" pitchFamily="2" charset="0"/>
            </a:endParaRPr>
          </a:p>
          <a:p>
            <a:pPr>
              <a:lnSpc>
                <a:spcPct val="150000"/>
              </a:lnSpc>
            </a:pPr>
            <a:r>
              <a:rPr lang="en-US" sz="2391" dirty="0">
                <a:solidFill>
                  <a:schemeClr val="bg1">
                    <a:lumMod val="95000"/>
                  </a:schemeClr>
                </a:solidFill>
                <a:latin typeface="Dosis Medium" pitchFamily="2" charset="0"/>
              </a:rPr>
              <a:t>Our Family Services</a:t>
            </a:r>
          </a:p>
          <a:p>
            <a:pPr>
              <a:lnSpc>
                <a:spcPct val="150000"/>
              </a:lnSpc>
            </a:pPr>
            <a:endParaRPr lang="en-US" sz="2391" dirty="0">
              <a:solidFill>
                <a:schemeClr val="bg1">
                  <a:lumMod val="95000"/>
                </a:schemeClr>
              </a:solidFill>
              <a:latin typeface="Dosis Medium" pitchFamily="2" charset="0"/>
            </a:endParaRPr>
          </a:p>
          <a:p>
            <a:pPr>
              <a:lnSpc>
                <a:spcPct val="150000"/>
              </a:lnSpc>
            </a:pPr>
            <a:r>
              <a:rPr lang="en-US" sz="2391" dirty="0">
                <a:solidFill>
                  <a:schemeClr val="bg1">
                    <a:lumMod val="95000"/>
                  </a:schemeClr>
                </a:solidFill>
                <a:latin typeface="Dosis Medium" pitchFamily="2" charset="0"/>
              </a:rPr>
              <a:t>Southern Arizona AIDS Foundation</a:t>
            </a:r>
          </a:p>
        </p:txBody>
      </p:sp>
      <p:sp>
        <p:nvSpPr>
          <p:cNvPr id="6" name="Rectangle 5"/>
          <p:cNvSpPr/>
          <p:nvPr/>
        </p:nvSpPr>
        <p:spPr>
          <a:xfrm>
            <a:off x="8738563" y="4724466"/>
            <a:ext cx="428013" cy="443990"/>
          </a:xfrm>
          <a:prstGeom prst="rect">
            <a:avLst/>
          </a:prstGeom>
          <a:solidFill>
            <a:srgbClr val="F377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284" tIns="34142" rIns="68284" bIns="34142" numCol="1" spcCol="0" rtlCol="0" fromWordArt="0" anchor="ctr" anchorCtr="0" forceAA="0" compatLnSpc="1">
            <a:prstTxWarp prst="textNoShape">
              <a:avLst/>
            </a:prstTxWarp>
            <a:noAutofit/>
          </a:bodyPr>
          <a:lstStyle/>
          <a:p>
            <a:pPr algn="ctr"/>
            <a:endParaRPr lang="en-US" sz="1007"/>
          </a:p>
        </p:txBody>
      </p:sp>
      <p:cxnSp>
        <p:nvCxnSpPr>
          <p:cNvPr id="7" name="Straight Connector 6"/>
          <p:cNvCxnSpPr/>
          <p:nvPr/>
        </p:nvCxnSpPr>
        <p:spPr>
          <a:xfrm>
            <a:off x="8705018" y="-122551"/>
            <a:ext cx="33542" cy="5343844"/>
          </a:xfrm>
          <a:prstGeom prst="line">
            <a:avLst/>
          </a:prstGeom>
          <a:ln w="76200">
            <a:solidFill>
              <a:srgbClr val="88B37E"/>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7868831" y="-122552"/>
            <a:ext cx="1672377" cy="1664413"/>
          </a:xfrm>
          <a:prstGeom prst="ellipse">
            <a:avLst/>
          </a:prstGeom>
          <a:solidFill>
            <a:srgbClr val="119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79"/>
            <a:endParaRPr lang="en-US" sz="1007">
              <a:solidFill>
                <a:prstClr val="white"/>
              </a:solidFill>
              <a:latin typeface="Calibri" panose="020F0502020204030204"/>
            </a:endParaRPr>
          </a:p>
        </p:txBody>
      </p:sp>
      <p:sp>
        <p:nvSpPr>
          <p:cNvPr id="10" name="Oval 9"/>
          <p:cNvSpPr/>
          <p:nvPr/>
        </p:nvSpPr>
        <p:spPr>
          <a:xfrm>
            <a:off x="7353752" y="-122554"/>
            <a:ext cx="1030156" cy="971912"/>
          </a:xfrm>
          <a:prstGeom prst="ellipse">
            <a:avLst/>
          </a:prstGeom>
          <a:solidFill>
            <a:srgbClr val="FFC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79"/>
            <a:endParaRPr lang="en-US" sz="1007">
              <a:solidFill>
                <a:prstClr val="white"/>
              </a:solidFill>
              <a:latin typeface="Calibri" panose="020F0502020204030204"/>
            </a:endParaRPr>
          </a:p>
        </p:txBody>
      </p:sp>
    </p:spTree>
    <p:extLst>
      <p:ext uri="{BB962C8B-B14F-4D97-AF65-F5344CB8AC3E}">
        <p14:creationId xmlns:p14="http://schemas.microsoft.com/office/powerpoint/2010/main" val="21078746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 calcmode="lin" valueType="num">
                                      <p:cBhvr additive="base">
                                        <p:cTn id="32"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additive="base">
                                        <p:cTn id="37"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 calcmode="lin" valueType="num">
                                      <p:cBhvr additive="base">
                                        <p:cTn id="42"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7513" y="2822610"/>
            <a:ext cx="3999556" cy="414088"/>
          </a:xfrm>
          <a:prstGeom prst="rect">
            <a:avLst/>
          </a:prstGeom>
          <a:noFill/>
        </p:spPr>
        <p:txBody>
          <a:bodyPr wrap="square" rtlCol="0">
            <a:spAutoFit/>
          </a:bodyPr>
          <a:lstStyle/>
          <a:p>
            <a:pPr algn="ctr"/>
            <a:r>
              <a:rPr lang="en-US" sz="2091" dirty="0">
                <a:solidFill>
                  <a:schemeClr val="bg1">
                    <a:lumMod val="95000"/>
                  </a:schemeClr>
                </a:solidFill>
                <a:latin typeface="Dosis Medium" pitchFamily="2" charset="0"/>
              </a:rPr>
              <a:t>dfowler@saaf.org</a:t>
            </a:r>
          </a:p>
        </p:txBody>
      </p:sp>
      <p:sp>
        <p:nvSpPr>
          <p:cNvPr id="7" name="TextBox 6"/>
          <p:cNvSpPr txBox="1"/>
          <p:nvPr/>
        </p:nvSpPr>
        <p:spPr>
          <a:xfrm>
            <a:off x="807869" y="1707189"/>
            <a:ext cx="3378844" cy="1200329"/>
          </a:xfrm>
          <a:prstGeom prst="rect">
            <a:avLst/>
          </a:prstGeom>
          <a:noFill/>
        </p:spPr>
        <p:txBody>
          <a:bodyPr wrap="square" rtlCol="0">
            <a:spAutoFit/>
          </a:bodyPr>
          <a:lstStyle/>
          <a:p>
            <a:pPr algn="ctr"/>
            <a:r>
              <a:rPr lang="en-US" sz="1800" dirty="0">
                <a:solidFill>
                  <a:srgbClr val="FFC857"/>
                </a:solidFill>
                <a:effectLst>
                  <a:outerShdw blurRad="38100" dist="38100" dir="2700000" algn="tl">
                    <a:srgbClr val="000000">
                      <a:alpha val="43137"/>
                    </a:srgbClr>
                  </a:outerShdw>
                </a:effectLst>
                <a:latin typeface="Calder Dark" panose="00000500000000000000" pitchFamily="50" charset="0"/>
              </a:rPr>
              <a:t>LGBTQ+ Cultural Responsiveness </a:t>
            </a:r>
            <a:r>
              <a:rPr lang="en-US" sz="1800" dirty="0">
                <a:solidFill>
                  <a:srgbClr val="FFC857"/>
                </a:solidFill>
                <a:effectLst>
                  <a:outerShdw blurRad="38100" dist="38100" dir="2700000" algn="tl">
                    <a:srgbClr val="000000">
                      <a:alpha val="43137"/>
                    </a:srgbClr>
                  </a:outerShdw>
                </a:effectLst>
                <a:latin typeface="Dosis Medium" pitchFamily="2" charset="0"/>
              </a:rPr>
              <a:t>  </a:t>
            </a:r>
          </a:p>
          <a:p>
            <a:pPr algn="ctr"/>
            <a:r>
              <a:rPr lang="en-US" sz="1800" dirty="0">
                <a:solidFill>
                  <a:srgbClr val="FFC857"/>
                </a:solidFill>
                <a:effectLst>
                  <a:outerShdw blurRad="38100" dist="38100" dir="2700000" algn="tl">
                    <a:srgbClr val="000000">
                      <a:alpha val="43137"/>
                    </a:srgbClr>
                  </a:outerShdw>
                </a:effectLst>
                <a:latin typeface="Dosis Medium" pitchFamily="2" charset="0"/>
              </a:rPr>
              <a:t> </a:t>
            </a:r>
            <a:r>
              <a:rPr lang="en-US" sz="1800" dirty="0">
                <a:solidFill>
                  <a:schemeClr val="bg1">
                    <a:lumMod val="95000"/>
                  </a:schemeClr>
                </a:solidFill>
                <a:latin typeface="Dosis Medium" pitchFamily="2" charset="0"/>
              </a:rPr>
              <a:t>live training for groups</a:t>
            </a:r>
          </a:p>
          <a:p>
            <a:pPr algn="ctr"/>
            <a:r>
              <a:rPr lang="en-US" sz="1800" dirty="0">
                <a:solidFill>
                  <a:schemeClr val="bg1">
                    <a:lumMod val="95000"/>
                  </a:schemeClr>
                </a:solidFill>
                <a:latin typeface="Dosis Medium" pitchFamily="2" charset="0"/>
              </a:rPr>
              <a:t>in-person or virtual </a:t>
            </a:r>
          </a:p>
          <a:p>
            <a:pPr marL="341457" indent="-341457" algn="ctr">
              <a:buFont typeface="Arial" panose="020B0604020202020204" pitchFamily="34" charset="0"/>
              <a:buChar char="•"/>
            </a:pPr>
            <a:endParaRPr lang="en-US" sz="1800" dirty="0">
              <a:solidFill>
                <a:schemeClr val="bg1">
                  <a:lumMod val="95000"/>
                </a:schemeClr>
              </a:solidFill>
              <a:latin typeface="Dosis Medium" pitchFamily="2" charset="0"/>
            </a:endParaRPr>
          </a:p>
        </p:txBody>
      </p:sp>
      <p:sp>
        <p:nvSpPr>
          <p:cNvPr id="9" name="Oval 8"/>
          <p:cNvSpPr/>
          <p:nvPr/>
        </p:nvSpPr>
        <p:spPr>
          <a:xfrm>
            <a:off x="-516491" y="3695265"/>
            <a:ext cx="1726402" cy="1664414"/>
          </a:xfrm>
          <a:prstGeom prst="ellipse">
            <a:avLst/>
          </a:prstGeom>
          <a:solidFill>
            <a:srgbClr val="F37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10" name="Oval 9"/>
          <p:cNvSpPr/>
          <p:nvPr/>
        </p:nvSpPr>
        <p:spPr>
          <a:xfrm>
            <a:off x="683759" y="4292512"/>
            <a:ext cx="1030156" cy="971912"/>
          </a:xfrm>
          <a:prstGeom prst="ellipse">
            <a:avLst/>
          </a:prstGeom>
          <a:solidFill>
            <a:srgbClr val="C33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11" name="Rectangle 10"/>
          <p:cNvSpPr/>
          <p:nvPr/>
        </p:nvSpPr>
        <p:spPr>
          <a:xfrm>
            <a:off x="8778013" y="-97743"/>
            <a:ext cx="453038" cy="443990"/>
          </a:xfrm>
          <a:prstGeom prst="rect">
            <a:avLst/>
          </a:prstGeom>
          <a:solidFill>
            <a:srgbClr val="FFC8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284" tIns="34142" rIns="68284" bIns="34142" numCol="1" spcCol="0" rtlCol="0" fromWordArt="0" anchor="ctr" anchorCtr="0" forceAA="0" compatLnSpc="1">
            <a:prstTxWarp prst="textNoShape">
              <a:avLst/>
            </a:prstTxWarp>
            <a:noAutofit/>
          </a:bodyPr>
          <a:lstStyle/>
          <a:p>
            <a:pPr algn="ctr"/>
            <a:endParaRPr lang="en-US" sz="1007"/>
          </a:p>
        </p:txBody>
      </p:sp>
      <p:cxnSp>
        <p:nvCxnSpPr>
          <p:cNvPr id="12" name="Straight Connector 11"/>
          <p:cNvCxnSpPr/>
          <p:nvPr/>
        </p:nvCxnSpPr>
        <p:spPr>
          <a:xfrm>
            <a:off x="8745290" y="1"/>
            <a:ext cx="33542" cy="5343844"/>
          </a:xfrm>
          <a:prstGeom prst="line">
            <a:avLst/>
          </a:prstGeom>
          <a:ln w="76200">
            <a:solidFill>
              <a:srgbClr val="119DA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529" y="346247"/>
            <a:ext cx="9170875" cy="22095"/>
          </a:xfrm>
          <a:prstGeom prst="line">
            <a:avLst/>
          </a:prstGeom>
          <a:ln w="76200">
            <a:solidFill>
              <a:srgbClr val="119DA4"/>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952533" y="-1960426"/>
            <a:ext cx="6223642" cy="3494834"/>
          </a:xfrm>
          <a:prstGeom prst="ellipse">
            <a:avLst/>
          </a:prstGeom>
          <a:solidFill>
            <a:srgbClr val="1F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15" name="Title 1"/>
          <p:cNvSpPr>
            <a:spLocks noGrp="1"/>
          </p:cNvSpPr>
          <p:nvPr>
            <p:ph type="title"/>
          </p:nvPr>
        </p:nvSpPr>
        <p:spPr>
          <a:xfrm>
            <a:off x="240776" y="200431"/>
            <a:ext cx="3837024" cy="989875"/>
          </a:xfrm>
        </p:spPr>
        <p:txBody>
          <a:bodyPr>
            <a:normAutofit/>
          </a:bodyPr>
          <a:lstStyle/>
          <a:p>
            <a:pPr algn="ctr"/>
            <a:r>
              <a:rPr lang="en-US" sz="2800" dirty="0">
                <a:solidFill>
                  <a:schemeClr val="bg1">
                    <a:lumMod val="95000"/>
                  </a:schemeClr>
                </a:solidFill>
                <a:effectLst>
                  <a:outerShdw blurRad="38100" dist="38100" dir="2700000" algn="tl">
                    <a:srgbClr val="000000">
                      <a:alpha val="43137"/>
                    </a:srgbClr>
                  </a:outerShdw>
                </a:effectLst>
                <a:latin typeface="Calder Dark Grit Shadow" panose="00000500000000000000" pitchFamily="50" charset="0"/>
              </a:rPr>
              <a:t>Training Opportunities</a:t>
            </a:r>
          </a:p>
        </p:txBody>
      </p:sp>
      <p:pic>
        <p:nvPicPr>
          <p:cNvPr id="8" name="Content Placeholder 7" descr="Qr code&#10;&#10;Description automatically generated">
            <a:extLst>
              <a:ext uri="{FF2B5EF4-FFF2-40B4-BE49-F238E27FC236}">
                <a16:creationId xmlns:a16="http://schemas.microsoft.com/office/drawing/2014/main" id="{6A9F714A-B58D-0462-5190-293F7D49754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171537" y="469469"/>
            <a:ext cx="2960092" cy="4575103"/>
          </a:xfrm>
        </p:spPr>
      </p:pic>
    </p:spTree>
    <p:extLst>
      <p:ext uri="{BB962C8B-B14F-4D97-AF65-F5344CB8AC3E}">
        <p14:creationId xmlns:p14="http://schemas.microsoft.com/office/powerpoint/2010/main" val="422125811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 presetClass="entr" presetSubtype="1"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par>
                          <p:cTn id="14" fill="hold">
                            <p:stCondLst>
                              <p:cond delay="175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225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75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750"/>
                                        <p:tgtEl>
                                          <p:spTgt spid="10"/>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8745290" y="1"/>
            <a:ext cx="33542" cy="5343844"/>
          </a:xfrm>
          <a:prstGeom prst="line">
            <a:avLst/>
          </a:prstGeom>
          <a:ln w="76200">
            <a:solidFill>
              <a:srgbClr val="119DA4"/>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34932" y="-2130887"/>
            <a:ext cx="6223642" cy="3494834"/>
          </a:xfrm>
          <a:prstGeom prst="ellipse">
            <a:avLst/>
          </a:prstGeom>
          <a:solidFill>
            <a:srgbClr val="1F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cxnSp>
        <p:nvCxnSpPr>
          <p:cNvPr id="9" name="Straight Connector 8"/>
          <p:cNvCxnSpPr/>
          <p:nvPr/>
        </p:nvCxnSpPr>
        <p:spPr>
          <a:xfrm>
            <a:off x="-26876" y="4665749"/>
            <a:ext cx="9170876" cy="22095"/>
          </a:xfrm>
          <a:prstGeom prst="line">
            <a:avLst/>
          </a:prstGeom>
          <a:ln w="76200">
            <a:solidFill>
              <a:srgbClr val="119DA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28209" y="16654"/>
            <a:ext cx="5097363" cy="989875"/>
          </a:xfrm>
        </p:spPr>
        <p:txBody>
          <a:bodyPr>
            <a:normAutofit/>
          </a:bodyPr>
          <a:lstStyle/>
          <a:p>
            <a:pPr algn="ctr"/>
            <a:r>
              <a:rPr lang="en-US" sz="2800" dirty="0">
                <a:solidFill>
                  <a:schemeClr val="bg1">
                    <a:lumMod val="95000"/>
                  </a:schemeClr>
                </a:solidFill>
                <a:effectLst>
                  <a:outerShdw blurRad="38100" dist="38100" dir="2700000" algn="tl">
                    <a:srgbClr val="000000">
                      <a:alpha val="43137"/>
                    </a:srgbClr>
                  </a:outerShdw>
                </a:effectLst>
                <a:latin typeface="Calder Dark Grit Shadow" panose="00000500000000000000" pitchFamily="50" charset="0"/>
              </a:rPr>
              <a:t>Goals</a:t>
            </a:r>
          </a:p>
        </p:txBody>
      </p:sp>
      <p:sp>
        <p:nvSpPr>
          <p:cNvPr id="3" name="Content Placeholder 2">
            <a:extLst>
              <a:ext uri="{FF2B5EF4-FFF2-40B4-BE49-F238E27FC236}">
                <a16:creationId xmlns:a16="http://schemas.microsoft.com/office/drawing/2014/main" id="{D59262B7-06E5-43BE-90F6-B256CEF85EDF}"/>
              </a:ext>
            </a:extLst>
          </p:cNvPr>
          <p:cNvSpPr>
            <a:spLocks noGrp="1"/>
          </p:cNvSpPr>
          <p:nvPr>
            <p:ph idx="1"/>
          </p:nvPr>
        </p:nvSpPr>
        <p:spPr>
          <a:xfrm>
            <a:off x="902917" y="2002789"/>
            <a:ext cx="3547944" cy="2156613"/>
          </a:xfrm>
        </p:spPr>
        <p:txBody>
          <a:bodyPr>
            <a:normAutofit/>
          </a:bodyPr>
          <a:lstStyle/>
          <a:p>
            <a:pPr marL="0" indent="0" algn="ctr">
              <a:buNone/>
            </a:pPr>
            <a:r>
              <a:rPr lang="en-US" sz="2800" dirty="0">
                <a:solidFill>
                  <a:srgbClr val="FFC857"/>
                </a:solidFill>
                <a:effectLst>
                  <a:outerShdw blurRad="38100" dist="38100" dir="2700000" algn="tl">
                    <a:srgbClr val="000000">
                      <a:alpha val="43137"/>
                    </a:srgbClr>
                  </a:outerShdw>
                </a:effectLst>
                <a:latin typeface="Dosis SemiBold" pitchFamily="2" charset="0"/>
              </a:rPr>
              <a:t>Train 14 Unique Agencies on LGBTQ+ Cultural Responsiveness</a:t>
            </a:r>
          </a:p>
        </p:txBody>
      </p:sp>
      <p:sp>
        <p:nvSpPr>
          <p:cNvPr id="4" name="Content Placeholder 2">
            <a:extLst>
              <a:ext uri="{FF2B5EF4-FFF2-40B4-BE49-F238E27FC236}">
                <a16:creationId xmlns:a16="http://schemas.microsoft.com/office/drawing/2014/main" id="{D59262B7-06E5-43BE-90F6-B256CEF85EDF}"/>
              </a:ext>
            </a:extLst>
          </p:cNvPr>
          <p:cNvSpPr txBox="1">
            <a:spLocks/>
          </p:cNvSpPr>
          <p:nvPr/>
        </p:nvSpPr>
        <p:spPr>
          <a:xfrm>
            <a:off x="4973053" y="962182"/>
            <a:ext cx="3593767" cy="1769810"/>
          </a:xfrm>
          <a:prstGeom prst="rect">
            <a:avLst/>
          </a:prstGeom>
        </p:spPr>
        <p:txBody>
          <a:bodyPr vert="horz" lIns="91440" tIns="45719" rIns="91440" bIns="45719" rtlCol="0">
            <a:noAutofit/>
          </a:bodyPr>
          <a:lstStyle>
            <a:lvl1pPr marL="170718" indent="-170718" algn="l" defTabSz="682874" rtl="0" eaLnBrk="1" latinLnBrk="0" hangingPunct="1">
              <a:lnSpc>
                <a:spcPct val="90000"/>
              </a:lnSpc>
              <a:spcBef>
                <a:spcPts val="747"/>
              </a:spcBef>
              <a:buFont typeface="Arial" panose="020B0604020202020204" pitchFamily="34" charset="0"/>
              <a:buChar char="•"/>
              <a:defRPr sz="2091" kern="1200">
                <a:solidFill>
                  <a:schemeClr val="tx1"/>
                </a:solidFill>
                <a:latin typeface="+mn-lt"/>
                <a:ea typeface="+mn-ea"/>
                <a:cs typeface="+mn-cs"/>
              </a:defRPr>
            </a:lvl1pPr>
            <a:lvl2pPr marL="512155" indent="-170718" algn="l" defTabSz="682874" rtl="0" eaLnBrk="1" latinLnBrk="0" hangingPunct="1">
              <a:lnSpc>
                <a:spcPct val="90000"/>
              </a:lnSpc>
              <a:spcBef>
                <a:spcPts val="373"/>
              </a:spcBef>
              <a:buFont typeface="Arial" panose="020B0604020202020204" pitchFamily="34" charset="0"/>
              <a:buChar char="•"/>
              <a:defRPr sz="1792" kern="1200">
                <a:solidFill>
                  <a:schemeClr val="tx1"/>
                </a:solidFill>
                <a:latin typeface="+mn-lt"/>
                <a:ea typeface="+mn-ea"/>
                <a:cs typeface="+mn-cs"/>
              </a:defRPr>
            </a:lvl2pPr>
            <a:lvl3pPr marL="853592" indent="-170718" algn="l" defTabSz="682874" rtl="0" eaLnBrk="1" latinLnBrk="0" hangingPunct="1">
              <a:lnSpc>
                <a:spcPct val="90000"/>
              </a:lnSpc>
              <a:spcBef>
                <a:spcPts val="373"/>
              </a:spcBef>
              <a:buFont typeface="Arial" panose="020B0604020202020204" pitchFamily="34" charset="0"/>
              <a:buChar char="•"/>
              <a:defRPr sz="1494" kern="1200">
                <a:solidFill>
                  <a:schemeClr val="tx1"/>
                </a:solidFill>
                <a:latin typeface="+mn-lt"/>
                <a:ea typeface="+mn-ea"/>
                <a:cs typeface="+mn-cs"/>
              </a:defRPr>
            </a:lvl3pPr>
            <a:lvl4pPr marL="1195029"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4pPr>
            <a:lvl5pPr marL="1536466"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5pPr>
            <a:lvl6pPr marL="1877903"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6pPr>
            <a:lvl7pPr marL="2219340"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7pPr>
            <a:lvl8pPr marL="2560777"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8pPr>
            <a:lvl9pPr marL="2902214"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9pPr>
          </a:lstStyle>
          <a:p>
            <a:pPr marL="0" indent="0" algn="ctr">
              <a:buNone/>
            </a:pPr>
            <a:r>
              <a:rPr lang="en-US" sz="2800" i="1" dirty="0">
                <a:solidFill>
                  <a:srgbClr val="FFC857"/>
                </a:solidFill>
                <a:effectLst>
                  <a:outerShdw blurRad="38100" dist="38100" dir="2700000" algn="tl">
                    <a:srgbClr val="000000">
                      <a:alpha val="43137"/>
                    </a:srgbClr>
                  </a:outerShdw>
                </a:effectLst>
                <a:latin typeface="Dosis SemiBold" pitchFamily="2" charset="0"/>
              </a:rPr>
              <a:t>Year 4</a:t>
            </a:r>
          </a:p>
          <a:p>
            <a:r>
              <a:rPr lang="en-US" sz="2800" i="1" dirty="0">
                <a:solidFill>
                  <a:schemeClr val="bg1"/>
                </a:solidFill>
                <a:effectLst>
                  <a:outerShdw blurRad="38100" dist="38100" dir="2700000" algn="tl">
                    <a:srgbClr val="000000">
                      <a:alpha val="43137"/>
                    </a:srgbClr>
                  </a:outerShdw>
                </a:effectLst>
                <a:latin typeface="Dosis SemiBold" pitchFamily="2" charset="0"/>
              </a:rPr>
              <a:t>1075 individuals</a:t>
            </a:r>
          </a:p>
          <a:p>
            <a:r>
              <a:rPr lang="en-US" sz="2800" i="1" dirty="0">
                <a:solidFill>
                  <a:schemeClr val="bg1"/>
                </a:solidFill>
                <a:effectLst>
                  <a:outerShdw blurRad="38100" dist="38100" dir="2700000" algn="tl">
                    <a:srgbClr val="000000">
                      <a:alpha val="43137"/>
                    </a:srgbClr>
                  </a:outerShdw>
                </a:effectLst>
                <a:latin typeface="Dosis SemiBold" pitchFamily="2" charset="0"/>
              </a:rPr>
              <a:t>41 Unique Agencies</a:t>
            </a:r>
          </a:p>
        </p:txBody>
      </p:sp>
      <p:sp>
        <p:nvSpPr>
          <p:cNvPr id="5" name="Oval 4"/>
          <p:cNvSpPr/>
          <p:nvPr/>
        </p:nvSpPr>
        <p:spPr>
          <a:xfrm>
            <a:off x="-416351" y="3685293"/>
            <a:ext cx="1726402" cy="1664414"/>
          </a:xfrm>
          <a:prstGeom prst="ellipse">
            <a:avLst/>
          </a:prstGeom>
          <a:solidFill>
            <a:srgbClr val="F37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6" name="Oval 5"/>
          <p:cNvSpPr/>
          <p:nvPr/>
        </p:nvSpPr>
        <p:spPr>
          <a:xfrm>
            <a:off x="794975" y="4227512"/>
            <a:ext cx="1030156" cy="971912"/>
          </a:xfrm>
          <a:prstGeom prst="ellipse">
            <a:avLst/>
          </a:prstGeom>
          <a:solidFill>
            <a:srgbClr val="88B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7" name="Rectangle 6"/>
          <p:cNvSpPr/>
          <p:nvPr/>
        </p:nvSpPr>
        <p:spPr>
          <a:xfrm>
            <a:off x="8821674" y="4740891"/>
            <a:ext cx="453038" cy="443990"/>
          </a:xfrm>
          <a:prstGeom prst="rect">
            <a:avLst/>
          </a:prstGeom>
          <a:solidFill>
            <a:srgbClr val="4B3F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284" tIns="34142" rIns="68284" bIns="34142" numCol="1" spcCol="0" rtlCol="0" fromWordArt="0" anchor="ctr" anchorCtr="0" forceAA="0" compatLnSpc="1">
            <a:prstTxWarp prst="textNoShape">
              <a:avLst/>
            </a:prstTxWarp>
            <a:noAutofit/>
          </a:bodyPr>
          <a:lstStyle/>
          <a:p>
            <a:pPr algn="ctr"/>
            <a:endParaRPr lang="en-US" sz="1007"/>
          </a:p>
        </p:txBody>
      </p:sp>
      <p:sp>
        <p:nvSpPr>
          <p:cNvPr id="11" name="Content Placeholder 2">
            <a:extLst>
              <a:ext uri="{FF2B5EF4-FFF2-40B4-BE49-F238E27FC236}">
                <a16:creationId xmlns:a16="http://schemas.microsoft.com/office/drawing/2014/main" id="{70D55E0A-4A81-D1F3-8C2A-75EE7754E871}"/>
              </a:ext>
            </a:extLst>
          </p:cNvPr>
          <p:cNvSpPr txBox="1">
            <a:spLocks/>
          </p:cNvSpPr>
          <p:nvPr/>
        </p:nvSpPr>
        <p:spPr>
          <a:xfrm>
            <a:off x="4994474" y="2642766"/>
            <a:ext cx="3593767" cy="1769810"/>
          </a:xfrm>
          <a:prstGeom prst="rect">
            <a:avLst/>
          </a:prstGeom>
        </p:spPr>
        <p:txBody>
          <a:bodyPr vert="horz" lIns="91440" tIns="45719" rIns="91440" bIns="45719" rtlCol="0">
            <a:noAutofit/>
          </a:bodyPr>
          <a:lstStyle>
            <a:lvl1pPr marL="170718" indent="-170718" algn="l" defTabSz="682874" rtl="0" eaLnBrk="1" latinLnBrk="0" hangingPunct="1">
              <a:lnSpc>
                <a:spcPct val="90000"/>
              </a:lnSpc>
              <a:spcBef>
                <a:spcPts val="747"/>
              </a:spcBef>
              <a:buFont typeface="Arial" panose="020B0604020202020204" pitchFamily="34" charset="0"/>
              <a:buChar char="•"/>
              <a:defRPr sz="2091" kern="1200">
                <a:solidFill>
                  <a:schemeClr val="tx1"/>
                </a:solidFill>
                <a:latin typeface="+mn-lt"/>
                <a:ea typeface="+mn-ea"/>
                <a:cs typeface="+mn-cs"/>
              </a:defRPr>
            </a:lvl1pPr>
            <a:lvl2pPr marL="512155" indent="-170718" algn="l" defTabSz="682874" rtl="0" eaLnBrk="1" latinLnBrk="0" hangingPunct="1">
              <a:lnSpc>
                <a:spcPct val="90000"/>
              </a:lnSpc>
              <a:spcBef>
                <a:spcPts val="373"/>
              </a:spcBef>
              <a:buFont typeface="Arial" panose="020B0604020202020204" pitchFamily="34" charset="0"/>
              <a:buChar char="•"/>
              <a:defRPr sz="1792" kern="1200">
                <a:solidFill>
                  <a:schemeClr val="tx1"/>
                </a:solidFill>
                <a:latin typeface="+mn-lt"/>
                <a:ea typeface="+mn-ea"/>
                <a:cs typeface="+mn-cs"/>
              </a:defRPr>
            </a:lvl2pPr>
            <a:lvl3pPr marL="853592" indent="-170718" algn="l" defTabSz="682874" rtl="0" eaLnBrk="1" latinLnBrk="0" hangingPunct="1">
              <a:lnSpc>
                <a:spcPct val="90000"/>
              </a:lnSpc>
              <a:spcBef>
                <a:spcPts val="373"/>
              </a:spcBef>
              <a:buFont typeface="Arial" panose="020B0604020202020204" pitchFamily="34" charset="0"/>
              <a:buChar char="•"/>
              <a:defRPr sz="1494" kern="1200">
                <a:solidFill>
                  <a:schemeClr val="tx1"/>
                </a:solidFill>
                <a:latin typeface="+mn-lt"/>
                <a:ea typeface="+mn-ea"/>
                <a:cs typeface="+mn-cs"/>
              </a:defRPr>
            </a:lvl3pPr>
            <a:lvl4pPr marL="1195029"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4pPr>
            <a:lvl5pPr marL="1536466"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5pPr>
            <a:lvl6pPr marL="1877903"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6pPr>
            <a:lvl7pPr marL="2219340"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7pPr>
            <a:lvl8pPr marL="2560777"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8pPr>
            <a:lvl9pPr marL="2902214"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9pPr>
          </a:lstStyle>
          <a:p>
            <a:pPr marL="0" indent="0" algn="ctr">
              <a:buNone/>
            </a:pPr>
            <a:r>
              <a:rPr lang="en-US" sz="2800" i="1" dirty="0">
                <a:solidFill>
                  <a:srgbClr val="FFC857"/>
                </a:solidFill>
                <a:effectLst>
                  <a:outerShdw blurRad="38100" dist="38100" dir="2700000" algn="tl">
                    <a:srgbClr val="000000">
                      <a:alpha val="43137"/>
                    </a:srgbClr>
                  </a:outerShdw>
                </a:effectLst>
                <a:latin typeface="Dosis SemiBold" pitchFamily="2" charset="0"/>
              </a:rPr>
              <a:t>Year 5</a:t>
            </a:r>
          </a:p>
          <a:p>
            <a:r>
              <a:rPr lang="en-US" sz="2800" i="1" dirty="0">
                <a:solidFill>
                  <a:schemeClr val="bg1"/>
                </a:solidFill>
                <a:effectLst>
                  <a:outerShdw blurRad="38100" dist="38100" dir="2700000" algn="tl">
                    <a:srgbClr val="000000">
                      <a:alpha val="43137"/>
                    </a:srgbClr>
                  </a:outerShdw>
                </a:effectLst>
                <a:latin typeface="Dosis SemiBold" pitchFamily="2" charset="0"/>
              </a:rPr>
              <a:t>228 individuals</a:t>
            </a:r>
          </a:p>
          <a:p>
            <a:r>
              <a:rPr lang="en-US" sz="2800" i="1" dirty="0">
                <a:solidFill>
                  <a:schemeClr val="bg1"/>
                </a:solidFill>
                <a:effectLst>
                  <a:outerShdw blurRad="38100" dist="38100" dir="2700000" algn="tl">
                    <a:srgbClr val="000000">
                      <a:alpha val="43137"/>
                    </a:srgbClr>
                  </a:outerShdw>
                </a:effectLst>
                <a:latin typeface="Dosis SemiBold" pitchFamily="2" charset="0"/>
              </a:rPr>
              <a:t>5 Unique Agencies</a:t>
            </a:r>
          </a:p>
        </p:txBody>
      </p:sp>
    </p:spTree>
    <p:extLst>
      <p:ext uri="{BB962C8B-B14F-4D97-AF65-F5344CB8AC3E}">
        <p14:creationId xmlns:p14="http://schemas.microsoft.com/office/powerpoint/2010/main" val="374421584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75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75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animBg="1"/>
      <p:bldP spid="6" grpId="0" animBg="1"/>
      <p:bldP spid="7"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8745290" y="1"/>
            <a:ext cx="33542" cy="5343844"/>
          </a:xfrm>
          <a:prstGeom prst="line">
            <a:avLst/>
          </a:prstGeom>
          <a:ln w="76200">
            <a:solidFill>
              <a:srgbClr val="119DA4"/>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34932" y="-2130887"/>
            <a:ext cx="6223642" cy="3494834"/>
          </a:xfrm>
          <a:prstGeom prst="ellipse">
            <a:avLst/>
          </a:prstGeom>
          <a:solidFill>
            <a:srgbClr val="1F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cxnSp>
        <p:nvCxnSpPr>
          <p:cNvPr id="9" name="Straight Connector 8"/>
          <p:cNvCxnSpPr/>
          <p:nvPr/>
        </p:nvCxnSpPr>
        <p:spPr>
          <a:xfrm>
            <a:off x="-26876" y="4665749"/>
            <a:ext cx="9170876" cy="22095"/>
          </a:xfrm>
          <a:prstGeom prst="line">
            <a:avLst/>
          </a:prstGeom>
          <a:ln w="76200">
            <a:solidFill>
              <a:srgbClr val="119DA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28209" y="16654"/>
            <a:ext cx="5097363" cy="989875"/>
          </a:xfrm>
        </p:spPr>
        <p:txBody>
          <a:bodyPr>
            <a:normAutofit fontScale="90000"/>
          </a:bodyPr>
          <a:lstStyle/>
          <a:p>
            <a:pPr algn="ctr"/>
            <a:r>
              <a:rPr lang="en-US" sz="2800" dirty="0">
                <a:solidFill>
                  <a:schemeClr val="bg1">
                    <a:lumMod val="95000"/>
                  </a:schemeClr>
                </a:solidFill>
                <a:effectLst>
                  <a:outerShdw blurRad="38100" dist="38100" dir="2700000" algn="tl">
                    <a:srgbClr val="000000">
                      <a:alpha val="43137"/>
                    </a:srgbClr>
                  </a:outerShdw>
                </a:effectLst>
                <a:latin typeface="Calder Dark Grit Shadow" panose="00000500000000000000" pitchFamily="50" charset="0"/>
              </a:rPr>
              <a:t>Expected and Actual Demographic Characteristics of Participants</a:t>
            </a:r>
          </a:p>
        </p:txBody>
      </p:sp>
      <p:sp>
        <p:nvSpPr>
          <p:cNvPr id="5" name="Oval 4"/>
          <p:cNvSpPr/>
          <p:nvPr/>
        </p:nvSpPr>
        <p:spPr>
          <a:xfrm>
            <a:off x="-416351" y="3685293"/>
            <a:ext cx="1726402" cy="1664414"/>
          </a:xfrm>
          <a:prstGeom prst="ellipse">
            <a:avLst/>
          </a:prstGeom>
          <a:solidFill>
            <a:srgbClr val="F37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6" name="Oval 5"/>
          <p:cNvSpPr/>
          <p:nvPr/>
        </p:nvSpPr>
        <p:spPr>
          <a:xfrm>
            <a:off x="794975" y="4227512"/>
            <a:ext cx="1030156" cy="971912"/>
          </a:xfrm>
          <a:prstGeom prst="ellipse">
            <a:avLst/>
          </a:prstGeom>
          <a:solidFill>
            <a:srgbClr val="88B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7" name="Rectangle 6"/>
          <p:cNvSpPr/>
          <p:nvPr/>
        </p:nvSpPr>
        <p:spPr>
          <a:xfrm>
            <a:off x="8821674" y="4740891"/>
            <a:ext cx="453038" cy="443990"/>
          </a:xfrm>
          <a:prstGeom prst="rect">
            <a:avLst/>
          </a:prstGeom>
          <a:solidFill>
            <a:srgbClr val="4B3F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284" tIns="34142" rIns="68284" bIns="34142" numCol="1" spcCol="0" rtlCol="0" fromWordArt="0" anchor="ctr" anchorCtr="0" forceAA="0" compatLnSpc="1">
            <a:prstTxWarp prst="textNoShape">
              <a:avLst/>
            </a:prstTxWarp>
            <a:noAutofit/>
          </a:bodyPr>
          <a:lstStyle/>
          <a:p>
            <a:pPr algn="ctr"/>
            <a:endParaRPr lang="en-US" sz="1007"/>
          </a:p>
        </p:txBody>
      </p:sp>
      <p:sp>
        <p:nvSpPr>
          <p:cNvPr id="19" name="Rectangle 2">
            <a:extLst>
              <a:ext uri="{FF2B5EF4-FFF2-40B4-BE49-F238E27FC236}">
                <a16:creationId xmlns:a16="http://schemas.microsoft.com/office/drawing/2014/main" id="{16CA7F35-B9E3-4378-942B-714D25D32206}"/>
              </a:ext>
            </a:extLst>
          </p:cNvPr>
          <p:cNvSpPr>
            <a:spLocks noChangeArrowheads="1"/>
          </p:cNvSpPr>
          <p:nvPr/>
        </p:nvSpPr>
        <p:spPr bwMode="auto">
          <a:xfrm>
            <a:off x="-550416" y="-634908"/>
            <a:ext cx="1036743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2" name="Content Placeholder 21">
            <a:extLst>
              <a:ext uri="{FF2B5EF4-FFF2-40B4-BE49-F238E27FC236}">
                <a16:creationId xmlns:a16="http://schemas.microsoft.com/office/drawing/2014/main" id="{BA282DCA-5C11-ED71-4B05-1FA7963E1CA1}"/>
              </a:ext>
            </a:extLst>
          </p:cNvPr>
          <p:cNvGraphicFramePr>
            <a:graphicFrameLocks noGrp="1"/>
          </p:cNvGraphicFramePr>
          <p:nvPr>
            <p:ph idx="1"/>
            <p:extLst>
              <p:ext uri="{D42A27DB-BD31-4B8C-83A1-F6EECF244321}">
                <p14:modId xmlns:p14="http://schemas.microsoft.com/office/powerpoint/2010/main" val="1073025071"/>
              </p:ext>
            </p:extLst>
          </p:nvPr>
        </p:nvGraphicFramePr>
        <p:xfrm>
          <a:off x="1147122" y="895982"/>
          <a:ext cx="6434200" cy="4119437"/>
        </p:xfrm>
        <a:graphic>
          <a:graphicData uri="http://schemas.openxmlformats.org/drawingml/2006/table">
            <a:tbl>
              <a:tblPr firstRow="1" firstCol="1" bandRow="1">
                <a:tableStyleId>{5C22544A-7EE6-4342-B048-85BDC9FD1C3A}</a:tableStyleId>
              </a:tblPr>
              <a:tblGrid>
                <a:gridCol w="2243703">
                  <a:extLst>
                    <a:ext uri="{9D8B030D-6E8A-4147-A177-3AD203B41FA5}">
                      <a16:colId xmlns:a16="http://schemas.microsoft.com/office/drawing/2014/main" val="226381504"/>
                    </a:ext>
                  </a:extLst>
                </a:gridCol>
                <a:gridCol w="2368541">
                  <a:extLst>
                    <a:ext uri="{9D8B030D-6E8A-4147-A177-3AD203B41FA5}">
                      <a16:colId xmlns:a16="http://schemas.microsoft.com/office/drawing/2014/main" val="1474713639"/>
                    </a:ext>
                  </a:extLst>
                </a:gridCol>
                <a:gridCol w="1821956">
                  <a:extLst>
                    <a:ext uri="{9D8B030D-6E8A-4147-A177-3AD203B41FA5}">
                      <a16:colId xmlns:a16="http://schemas.microsoft.com/office/drawing/2014/main" val="2407476289"/>
                    </a:ext>
                  </a:extLst>
                </a:gridCol>
              </a:tblGrid>
              <a:tr h="355303">
                <a:tc>
                  <a:txBody>
                    <a:bodyPr/>
                    <a:lstStyle/>
                    <a:p>
                      <a:pPr marL="0" marR="0" algn="ctr">
                        <a:lnSpc>
                          <a:spcPct val="107000"/>
                        </a:lnSpc>
                        <a:spcBef>
                          <a:spcPts val="0"/>
                        </a:spcBef>
                        <a:spcAft>
                          <a:spcPts val="0"/>
                        </a:spcAft>
                      </a:pPr>
                      <a:r>
                        <a:rPr lang="en-US" sz="900">
                          <a:effectLst/>
                        </a:rPr>
                        <a:t>Demographic Characteristc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tc>
                  <a:txBody>
                    <a:bodyPr/>
                    <a:lstStyle/>
                    <a:p>
                      <a:pPr marL="0" marR="0" algn="ctr">
                        <a:lnSpc>
                          <a:spcPct val="107000"/>
                        </a:lnSpc>
                        <a:spcBef>
                          <a:spcPts val="0"/>
                        </a:spcBef>
                        <a:spcAft>
                          <a:spcPts val="0"/>
                        </a:spcAft>
                      </a:pPr>
                      <a:r>
                        <a:rPr lang="en-US" sz="900">
                          <a:effectLst/>
                        </a:rPr>
                        <a:t>Expected</a:t>
                      </a:r>
                    </a:p>
                    <a:p>
                      <a:pPr marL="0" marR="0" algn="ctr">
                        <a:lnSpc>
                          <a:spcPct val="107000"/>
                        </a:lnSpc>
                        <a:spcBef>
                          <a:spcPts val="0"/>
                        </a:spcBef>
                        <a:spcAft>
                          <a:spcPts val="0"/>
                        </a:spcAft>
                      </a:pPr>
                      <a:r>
                        <a:rPr lang="en-US" sz="900">
                          <a:effectLst/>
                        </a:rPr>
                        <a:t>Percentage of Participants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tc>
                <a:tc>
                  <a:txBody>
                    <a:bodyPr/>
                    <a:lstStyle/>
                    <a:p>
                      <a:pPr marL="0" marR="0" algn="ctr">
                        <a:lnSpc>
                          <a:spcPct val="107000"/>
                        </a:lnSpc>
                        <a:spcBef>
                          <a:spcPts val="0"/>
                        </a:spcBef>
                        <a:spcAft>
                          <a:spcPts val="0"/>
                        </a:spcAft>
                      </a:pPr>
                      <a:r>
                        <a:rPr lang="en-US" sz="900">
                          <a:effectLst/>
                        </a:rPr>
                        <a:t>Actual</a:t>
                      </a:r>
                    </a:p>
                    <a:p>
                      <a:pPr marL="0" marR="0" algn="ctr">
                        <a:lnSpc>
                          <a:spcPct val="107000"/>
                        </a:lnSpc>
                        <a:spcBef>
                          <a:spcPts val="0"/>
                        </a:spcBef>
                        <a:spcAft>
                          <a:spcPts val="0"/>
                        </a:spcAft>
                      </a:pPr>
                      <a:r>
                        <a:rPr lang="en-US" sz="900">
                          <a:effectLst/>
                        </a:rPr>
                        <a:t>Percentage of Participants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tc>
                <a:extLst>
                  <a:ext uri="{0D108BD9-81ED-4DB2-BD59-A6C34878D82A}">
                    <a16:rowId xmlns:a16="http://schemas.microsoft.com/office/drawing/2014/main" val="721214366"/>
                  </a:ext>
                </a:extLst>
              </a:tr>
              <a:tr h="192925">
                <a:tc gridSpan="3">
                  <a:txBody>
                    <a:bodyPr/>
                    <a:lstStyle/>
                    <a:p>
                      <a:pPr marL="0" marR="0" algn="l">
                        <a:lnSpc>
                          <a:spcPct val="107000"/>
                        </a:lnSpc>
                        <a:spcBef>
                          <a:spcPts val="0"/>
                        </a:spcBef>
                        <a:spcAft>
                          <a:spcPts val="0"/>
                        </a:spcAft>
                      </a:pPr>
                      <a:r>
                        <a:rPr lang="en-US" sz="900">
                          <a:effectLst/>
                        </a:rPr>
                        <a:t>Gender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77365985"/>
                  </a:ext>
                </a:extLst>
              </a:tr>
              <a:tr h="221862">
                <a:tc>
                  <a:txBody>
                    <a:bodyPr/>
                    <a:lstStyle/>
                    <a:p>
                      <a:pPr marL="457200" marR="0" algn="l">
                        <a:lnSpc>
                          <a:spcPct val="107000"/>
                        </a:lnSpc>
                        <a:spcBef>
                          <a:spcPts val="0"/>
                        </a:spcBef>
                        <a:spcAft>
                          <a:spcPts val="0"/>
                        </a:spcAft>
                      </a:pPr>
                      <a:r>
                        <a:rPr lang="en-US" sz="900">
                          <a:effectLst/>
                        </a:rPr>
                        <a:t>Female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tc>
                  <a:txBody>
                    <a:bodyPr/>
                    <a:lstStyle/>
                    <a:p>
                      <a:pPr marL="0" marR="0" algn="ctr">
                        <a:lnSpc>
                          <a:spcPct val="107000"/>
                        </a:lnSpc>
                        <a:spcBef>
                          <a:spcPts val="0"/>
                        </a:spcBef>
                        <a:spcAft>
                          <a:spcPts val="0"/>
                        </a:spcAft>
                      </a:pPr>
                      <a:r>
                        <a:rPr lang="en-US" sz="900">
                          <a:effectLst/>
                        </a:rPr>
                        <a:t>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tc>
                  <a:txBody>
                    <a:bodyPr/>
                    <a:lstStyle/>
                    <a:p>
                      <a:pPr marL="0" marR="0" algn="ctr">
                        <a:lnSpc>
                          <a:spcPct val="107000"/>
                        </a:lnSpc>
                        <a:spcBef>
                          <a:spcPts val="0"/>
                        </a:spcBef>
                        <a:spcAft>
                          <a:spcPts val="0"/>
                        </a:spcAft>
                      </a:pPr>
                      <a:r>
                        <a:rPr lang="en-US" sz="900">
                          <a:effectLst/>
                        </a:rPr>
                        <a:t>42%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extLst>
                  <a:ext uri="{0D108BD9-81ED-4DB2-BD59-A6C34878D82A}">
                    <a16:rowId xmlns:a16="http://schemas.microsoft.com/office/drawing/2014/main" val="2391776713"/>
                  </a:ext>
                </a:extLst>
              </a:tr>
              <a:tr h="173632">
                <a:tc>
                  <a:txBody>
                    <a:bodyPr/>
                    <a:lstStyle/>
                    <a:p>
                      <a:pPr marL="457200" marR="0" algn="l">
                        <a:lnSpc>
                          <a:spcPct val="107000"/>
                        </a:lnSpc>
                        <a:spcBef>
                          <a:spcPts val="0"/>
                        </a:spcBef>
                        <a:spcAft>
                          <a:spcPts val="0"/>
                        </a:spcAft>
                      </a:pPr>
                      <a:r>
                        <a:rPr lang="en-US" sz="900">
                          <a:effectLst/>
                        </a:rPr>
                        <a:t>Male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tc>
                  <a:txBody>
                    <a:bodyPr/>
                    <a:lstStyle/>
                    <a:p>
                      <a:pPr marL="0" marR="0" algn="ctr">
                        <a:lnSpc>
                          <a:spcPct val="107000"/>
                        </a:lnSpc>
                        <a:spcBef>
                          <a:spcPts val="0"/>
                        </a:spcBef>
                        <a:spcAft>
                          <a:spcPts val="0"/>
                        </a:spcAft>
                      </a:pPr>
                      <a:r>
                        <a:rPr lang="en-US" sz="900">
                          <a:effectLst/>
                        </a:rPr>
                        <a:t>39%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tc>
                  <a:txBody>
                    <a:bodyPr/>
                    <a:lstStyle/>
                    <a:p>
                      <a:pPr marL="0" marR="0" algn="ctr">
                        <a:lnSpc>
                          <a:spcPct val="107000"/>
                        </a:lnSpc>
                        <a:spcBef>
                          <a:spcPts val="0"/>
                        </a:spcBef>
                        <a:spcAft>
                          <a:spcPts val="0"/>
                        </a:spcAft>
                      </a:pPr>
                      <a:r>
                        <a:rPr lang="en-US" sz="900">
                          <a:effectLst/>
                        </a:rPr>
                        <a:t>21%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extLst>
                  <a:ext uri="{0D108BD9-81ED-4DB2-BD59-A6C34878D82A}">
                    <a16:rowId xmlns:a16="http://schemas.microsoft.com/office/drawing/2014/main" val="2647953347"/>
                  </a:ext>
                </a:extLst>
              </a:tr>
              <a:tr h="173632">
                <a:tc>
                  <a:txBody>
                    <a:bodyPr/>
                    <a:lstStyle/>
                    <a:p>
                      <a:pPr marL="457200" marR="0" algn="l">
                        <a:lnSpc>
                          <a:spcPct val="107000"/>
                        </a:lnSpc>
                        <a:spcBef>
                          <a:spcPts val="0"/>
                        </a:spcBef>
                        <a:spcAft>
                          <a:spcPts val="0"/>
                        </a:spcAft>
                      </a:pPr>
                      <a:r>
                        <a:rPr lang="en-US" sz="900">
                          <a:effectLst/>
                        </a:rPr>
                        <a:t>TGNC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tc>
                  <a:txBody>
                    <a:bodyPr/>
                    <a:lstStyle/>
                    <a:p>
                      <a:pPr marL="0" marR="0" algn="ctr">
                        <a:lnSpc>
                          <a:spcPct val="107000"/>
                        </a:lnSpc>
                        <a:spcBef>
                          <a:spcPts val="0"/>
                        </a:spcBef>
                        <a:spcAft>
                          <a:spcPts val="0"/>
                        </a:spcAft>
                      </a:pPr>
                      <a:r>
                        <a:rPr lang="en-US" sz="900">
                          <a:effectLst/>
                        </a:rPr>
                        <a:t>39%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tc>
                  <a:txBody>
                    <a:bodyPr/>
                    <a:lstStyle/>
                    <a:p>
                      <a:pPr marL="0" marR="0" algn="ctr">
                        <a:lnSpc>
                          <a:spcPct val="107000"/>
                        </a:lnSpc>
                        <a:spcBef>
                          <a:spcPts val="0"/>
                        </a:spcBef>
                        <a:spcAft>
                          <a:spcPts val="0"/>
                        </a:spcAft>
                      </a:pPr>
                      <a:r>
                        <a:rPr lang="en-US" sz="900">
                          <a:effectLst/>
                        </a:rPr>
                        <a:t>37%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extLst>
                  <a:ext uri="{0D108BD9-81ED-4DB2-BD59-A6C34878D82A}">
                    <a16:rowId xmlns:a16="http://schemas.microsoft.com/office/drawing/2014/main" val="280343809"/>
                  </a:ext>
                </a:extLst>
              </a:tr>
              <a:tr h="198712">
                <a:tc gridSpan="3">
                  <a:txBody>
                    <a:bodyPr/>
                    <a:lstStyle/>
                    <a:p>
                      <a:pPr marL="0" marR="0" algn="l">
                        <a:lnSpc>
                          <a:spcPct val="107000"/>
                        </a:lnSpc>
                        <a:spcBef>
                          <a:spcPts val="0"/>
                        </a:spcBef>
                        <a:spcAft>
                          <a:spcPts val="0"/>
                        </a:spcAft>
                      </a:pPr>
                      <a:r>
                        <a:rPr lang="en-US" sz="900">
                          <a:effectLst/>
                        </a:rPr>
                        <a:t>Race and Ethnicity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4637866"/>
                  </a:ext>
                </a:extLst>
              </a:tr>
              <a:tr h="173632">
                <a:tc>
                  <a:txBody>
                    <a:bodyPr/>
                    <a:lstStyle/>
                    <a:p>
                      <a:pPr marL="457200" marR="0" algn="l">
                        <a:lnSpc>
                          <a:spcPct val="107000"/>
                        </a:lnSpc>
                        <a:spcBef>
                          <a:spcPts val="0"/>
                        </a:spcBef>
                        <a:spcAft>
                          <a:spcPts val="0"/>
                        </a:spcAft>
                      </a:pPr>
                      <a:r>
                        <a:rPr lang="en-US" sz="900">
                          <a:effectLst/>
                        </a:rPr>
                        <a:t>Hispanic/Latinx</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tc>
                  <a:txBody>
                    <a:bodyPr/>
                    <a:lstStyle/>
                    <a:p>
                      <a:pPr marL="0" marR="0" algn="ctr">
                        <a:lnSpc>
                          <a:spcPct val="107000"/>
                        </a:lnSpc>
                        <a:spcBef>
                          <a:spcPts val="0"/>
                        </a:spcBef>
                        <a:spcAft>
                          <a:spcPts val="0"/>
                        </a:spcAft>
                      </a:pPr>
                      <a:r>
                        <a:rPr lang="en-US" sz="900">
                          <a:effectLst/>
                        </a:rPr>
                        <a:t>35%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tc>
                  <a:txBody>
                    <a:bodyPr/>
                    <a:lstStyle/>
                    <a:p>
                      <a:pPr marL="0" marR="0" algn="ctr">
                        <a:lnSpc>
                          <a:spcPct val="107000"/>
                        </a:lnSpc>
                        <a:spcBef>
                          <a:spcPts val="0"/>
                        </a:spcBef>
                        <a:spcAft>
                          <a:spcPts val="0"/>
                        </a:spcAft>
                      </a:pPr>
                      <a:r>
                        <a:rPr lang="en-US" sz="900">
                          <a:effectLst/>
                        </a:rPr>
                        <a:t>38%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extLst>
                  <a:ext uri="{0D108BD9-81ED-4DB2-BD59-A6C34878D82A}">
                    <a16:rowId xmlns:a16="http://schemas.microsoft.com/office/drawing/2014/main" val="3009292026"/>
                  </a:ext>
                </a:extLst>
              </a:tr>
              <a:tr h="536971">
                <a:tc>
                  <a:txBody>
                    <a:bodyPr/>
                    <a:lstStyle/>
                    <a:p>
                      <a:pPr marL="457200" marR="0" algn="l">
                        <a:lnSpc>
                          <a:spcPct val="107000"/>
                        </a:lnSpc>
                        <a:spcBef>
                          <a:spcPts val="0"/>
                        </a:spcBef>
                        <a:spcAft>
                          <a:spcPts val="0"/>
                        </a:spcAft>
                      </a:pPr>
                      <a:r>
                        <a:rPr lang="en-US" sz="900">
                          <a:effectLst/>
                        </a:rPr>
                        <a:t>American Indian, Native Hawaiian or Pacific Islander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tc>
                  <a:txBody>
                    <a:bodyPr/>
                    <a:lstStyle/>
                    <a:p>
                      <a:pPr marL="0" marR="0" algn="ctr">
                        <a:lnSpc>
                          <a:spcPct val="107000"/>
                        </a:lnSpc>
                        <a:spcBef>
                          <a:spcPts val="0"/>
                        </a:spcBef>
                        <a:spcAft>
                          <a:spcPts val="0"/>
                        </a:spcAft>
                      </a:pPr>
                      <a:r>
                        <a:rPr lang="en-US" sz="900">
                          <a:effectLst/>
                        </a:rPr>
                        <a:t>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tc>
                  <a:txBody>
                    <a:bodyPr/>
                    <a:lstStyle/>
                    <a:p>
                      <a:pPr marL="0" marR="0" algn="ctr">
                        <a:lnSpc>
                          <a:spcPct val="107000"/>
                        </a:lnSpc>
                        <a:spcBef>
                          <a:spcPts val="0"/>
                        </a:spcBef>
                        <a:spcAft>
                          <a:spcPts val="0"/>
                        </a:spcAft>
                      </a:pPr>
                      <a:r>
                        <a:rPr lang="en-US" sz="900">
                          <a:effectLst/>
                        </a:rPr>
                        <a:t>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extLst>
                  <a:ext uri="{0D108BD9-81ED-4DB2-BD59-A6C34878D82A}">
                    <a16:rowId xmlns:a16="http://schemas.microsoft.com/office/drawing/2014/main" val="1899715616"/>
                  </a:ext>
                </a:extLst>
              </a:tr>
              <a:tr h="348409">
                <a:tc>
                  <a:txBody>
                    <a:bodyPr/>
                    <a:lstStyle/>
                    <a:p>
                      <a:pPr marL="457200" marR="0" algn="l">
                        <a:lnSpc>
                          <a:spcPct val="107000"/>
                        </a:lnSpc>
                        <a:spcBef>
                          <a:spcPts val="0"/>
                        </a:spcBef>
                        <a:spcAft>
                          <a:spcPts val="0"/>
                        </a:spcAft>
                      </a:pPr>
                      <a:r>
                        <a:rPr lang="en-US" sz="900">
                          <a:effectLst/>
                        </a:rPr>
                        <a:t>African American or Black</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tc>
                  <a:txBody>
                    <a:bodyPr/>
                    <a:lstStyle/>
                    <a:p>
                      <a:pPr marL="0" marR="0" algn="ctr">
                        <a:lnSpc>
                          <a:spcPct val="107000"/>
                        </a:lnSpc>
                        <a:spcBef>
                          <a:spcPts val="0"/>
                        </a:spcBef>
                        <a:spcAft>
                          <a:spcPts val="0"/>
                        </a:spcAft>
                      </a:pPr>
                      <a:r>
                        <a:rPr lang="en-US" sz="900">
                          <a:effectLst/>
                        </a:rPr>
                        <a:t>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tc>
                  <a:txBody>
                    <a:bodyPr/>
                    <a:lstStyle/>
                    <a:p>
                      <a:pPr marL="0" marR="0" algn="ctr">
                        <a:lnSpc>
                          <a:spcPct val="107000"/>
                        </a:lnSpc>
                        <a:spcBef>
                          <a:spcPts val="0"/>
                        </a:spcBef>
                        <a:spcAft>
                          <a:spcPts val="0"/>
                        </a:spcAft>
                      </a:pPr>
                      <a:r>
                        <a:rPr lang="en-US" sz="900">
                          <a:effectLst/>
                        </a:rPr>
                        <a:t>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extLst>
                  <a:ext uri="{0D108BD9-81ED-4DB2-BD59-A6C34878D82A}">
                    <a16:rowId xmlns:a16="http://schemas.microsoft.com/office/drawing/2014/main" val="1546187506"/>
                  </a:ext>
                </a:extLst>
              </a:tr>
              <a:tr h="173632">
                <a:tc>
                  <a:txBody>
                    <a:bodyPr/>
                    <a:lstStyle/>
                    <a:p>
                      <a:pPr marL="457200" marR="0" algn="l">
                        <a:lnSpc>
                          <a:spcPct val="107000"/>
                        </a:lnSpc>
                        <a:spcBef>
                          <a:spcPts val="0"/>
                        </a:spcBef>
                        <a:spcAft>
                          <a:spcPts val="0"/>
                        </a:spcAft>
                      </a:pPr>
                      <a:r>
                        <a:rPr lang="en-US" sz="900">
                          <a:effectLst/>
                        </a:rPr>
                        <a:t>Multiracial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tc>
                  <a:txBody>
                    <a:bodyPr/>
                    <a:lstStyle/>
                    <a:p>
                      <a:pPr marL="0" marR="0" algn="ctr">
                        <a:lnSpc>
                          <a:spcPct val="107000"/>
                        </a:lnSpc>
                        <a:spcBef>
                          <a:spcPts val="0"/>
                        </a:spcBef>
                        <a:spcAft>
                          <a:spcPts val="0"/>
                        </a:spcAft>
                      </a:pPr>
                      <a:r>
                        <a:rPr lang="en-US" sz="900">
                          <a:effectLst/>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tc>
                  <a:txBody>
                    <a:bodyPr/>
                    <a:lstStyle/>
                    <a:p>
                      <a:pPr marL="0" marR="0" algn="ctr">
                        <a:lnSpc>
                          <a:spcPct val="107000"/>
                        </a:lnSpc>
                        <a:spcBef>
                          <a:spcPts val="0"/>
                        </a:spcBef>
                        <a:spcAft>
                          <a:spcPts val="0"/>
                        </a:spcAft>
                      </a:pPr>
                      <a:r>
                        <a:rPr lang="en-US" sz="900">
                          <a:effectLst/>
                        </a:rPr>
                        <a:t>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extLst>
                  <a:ext uri="{0D108BD9-81ED-4DB2-BD59-A6C34878D82A}">
                    <a16:rowId xmlns:a16="http://schemas.microsoft.com/office/drawing/2014/main" val="2616821366"/>
                  </a:ext>
                </a:extLst>
              </a:tr>
              <a:tr h="173632">
                <a:tc>
                  <a:txBody>
                    <a:bodyPr/>
                    <a:lstStyle/>
                    <a:p>
                      <a:pPr marL="457200" marR="0" algn="l">
                        <a:lnSpc>
                          <a:spcPct val="107000"/>
                        </a:lnSpc>
                        <a:spcBef>
                          <a:spcPts val="0"/>
                        </a:spcBef>
                        <a:spcAft>
                          <a:spcPts val="0"/>
                        </a:spcAft>
                      </a:pPr>
                      <a:r>
                        <a:rPr lang="en-US" sz="900">
                          <a:effectLst/>
                        </a:rPr>
                        <a:t>Asian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tc>
                  <a:txBody>
                    <a:bodyPr/>
                    <a:lstStyle/>
                    <a:p>
                      <a:pPr marL="0" marR="0" algn="ctr">
                        <a:lnSpc>
                          <a:spcPct val="107000"/>
                        </a:lnSpc>
                        <a:spcBef>
                          <a:spcPts val="0"/>
                        </a:spcBef>
                        <a:spcAft>
                          <a:spcPts val="0"/>
                        </a:spcAft>
                      </a:pPr>
                      <a:r>
                        <a:rPr lang="en-US" sz="900">
                          <a:effectLst/>
                        </a:rPr>
                        <a:t>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tc>
                  <a:txBody>
                    <a:bodyPr/>
                    <a:lstStyle/>
                    <a:p>
                      <a:pPr marL="0" marR="0" algn="ctr">
                        <a:lnSpc>
                          <a:spcPct val="107000"/>
                        </a:lnSpc>
                        <a:spcBef>
                          <a:spcPts val="0"/>
                        </a:spcBef>
                        <a:spcAft>
                          <a:spcPts val="0"/>
                        </a:spcAft>
                      </a:pPr>
                      <a:r>
                        <a:rPr lang="en-US" sz="900">
                          <a:effectLst/>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extLst>
                  <a:ext uri="{0D108BD9-81ED-4DB2-BD59-A6C34878D82A}">
                    <a16:rowId xmlns:a16="http://schemas.microsoft.com/office/drawing/2014/main" val="1655541946"/>
                  </a:ext>
                </a:extLst>
              </a:tr>
              <a:tr h="173632">
                <a:tc>
                  <a:txBody>
                    <a:bodyPr/>
                    <a:lstStyle/>
                    <a:p>
                      <a:pPr marL="457200" marR="0" algn="l">
                        <a:lnSpc>
                          <a:spcPct val="107000"/>
                        </a:lnSpc>
                        <a:spcBef>
                          <a:spcPts val="0"/>
                        </a:spcBef>
                        <a:spcAft>
                          <a:spcPts val="0"/>
                        </a:spcAft>
                      </a:pPr>
                      <a:r>
                        <a:rPr lang="en-US" sz="900">
                          <a:effectLst/>
                        </a:rPr>
                        <a:t>White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tc>
                  <a:txBody>
                    <a:bodyPr/>
                    <a:lstStyle/>
                    <a:p>
                      <a:pPr marL="0" marR="0" algn="ctr">
                        <a:lnSpc>
                          <a:spcPct val="107000"/>
                        </a:lnSpc>
                        <a:spcBef>
                          <a:spcPts val="0"/>
                        </a:spcBef>
                        <a:spcAft>
                          <a:spcPts val="0"/>
                        </a:spcAft>
                      </a:pPr>
                      <a:r>
                        <a:rPr lang="en-US" sz="900">
                          <a:effectLst/>
                        </a:rPr>
                        <a:t>35%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tc>
                  <a:txBody>
                    <a:bodyPr/>
                    <a:lstStyle/>
                    <a:p>
                      <a:pPr marL="0" marR="0" algn="ctr">
                        <a:lnSpc>
                          <a:spcPct val="107000"/>
                        </a:lnSpc>
                        <a:spcBef>
                          <a:spcPts val="0"/>
                        </a:spcBef>
                        <a:spcAft>
                          <a:spcPts val="0"/>
                        </a:spcAft>
                      </a:pPr>
                      <a:r>
                        <a:rPr lang="en-US" sz="900">
                          <a:effectLst/>
                        </a:rPr>
                        <a:t>59%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extLst>
                  <a:ext uri="{0D108BD9-81ED-4DB2-BD59-A6C34878D82A}">
                    <a16:rowId xmlns:a16="http://schemas.microsoft.com/office/drawing/2014/main" val="3440010165"/>
                  </a:ext>
                </a:extLst>
              </a:tr>
              <a:tr h="173632">
                <a:tc gridSpan="3">
                  <a:txBody>
                    <a:bodyPr/>
                    <a:lstStyle/>
                    <a:p>
                      <a:pPr marL="0" marR="0" algn="l">
                        <a:lnSpc>
                          <a:spcPct val="107000"/>
                        </a:lnSpc>
                        <a:spcBef>
                          <a:spcPts val="0"/>
                        </a:spcBef>
                        <a:spcAft>
                          <a:spcPts val="0"/>
                        </a:spcAft>
                      </a:pPr>
                      <a:r>
                        <a:rPr lang="en-US" sz="900">
                          <a:effectLst/>
                        </a:rPr>
                        <a:t>Sexual Orientation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02099823"/>
                  </a:ext>
                </a:extLst>
              </a:tr>
              <a:tr h="173632">
                <a:tc>
                  <a:txBody>
                    <a:bodyPr/>
                    <a:lstStyle/>
                    <a:p>
                      <a:pPr marL="457200" marR="0" algn="l">
                        <a:lnSpc>
                          <a:spcPct val="107000"/>
                        </a:lnSpc>
                        <a:spcBef>
                          <a:spcPts val="0"/>
                        </a:spcBef>
                        <a:spcAft>
                          <a:spcPts val="0"/>
                        </a:spcAft>
                      </a:pPr>
                      <a:r>
                        <a:rPr lang="en-US" sz="900">
                          <a:effectLst/>
                        </a:rPr>
                        <a:t>Lesbian or Gay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tc>
                  <a:txBody>
                    <a:bodyPr/>
                    <a:lstStyle/>
                    <a:p>
                      <a:pPr marL="0" marR="0" algn="ctr">
                        <a:lnSpc>
                          <a:spcPct val="107000"/>
                        </a:lnSpc>
                        <a:spcBef>
                          <a:spcPts val="0"/>
                        </a:spcBef>
                        <a:spcAft>
                          <a:spcPts val="0"/>
                        </a:spcAft>
                      </a:pPr>
                      <a:r>
                        <a:rPr lang="en-US" sz="900">
                          <a:effectLst/>
                        </a:rPr>
                        <a:t>27%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tc>
                  <a:txBody>
                    <a:bodyPr/>
                    <a:lstStyle/>
                    <a:p>
                      <a:pPr marL="0" marR="0" algn="ctr">
                        <a:lnSpc>
                          <a:spcPct val="107000"/>
                        </a:lnSpc>
                        <a:spcBef>
                          <a:spcPts val="0"/>
                        </a:spcBef>
                        <a:spcAft>
                          <a:spcPts val="0"/>
                        </a:spcAft>
                      </a:pPr>
                      <a:r>
                        <a:rPr lang="en-US" sz="900">
                          <a:effectLst/>
                        </a:rPr>
                        <a:t>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extLst>
                  <a:ext uri="{0D108BD9-81ED-4DB2-BD59-A6C34878D82A}">
                    <a16:rowId xmlns:a16="http://schemas.microsoft.com/office/drawing/2014/main" val="4127000870"/>
                  </a:ext>
                </a:extLst>
              </a:tr>
              <a:tr h="173632">
                <a:tc>
                  <a:txBody>
                    <a:bodyPr/>
                    <a:lstStyle/>
                    <a:p>
                      <a:pPr marL="457200" marR="0" algn="l">
                        <a:lnSpc>
                          <a:spcPct val="107000"/>
                        </a:lnSpc>
                        <a:spcBef>
                          <a:spcPts val="0"/>
                        </a:spcBef>
                        <a:spcAft>
                          <a:spcPts val="0"/>
                        </a:spcAft>
                      </a:pPr>
                      <a:r>
                        <a:rPr lang="en-US" sz="900">
                          <a:effectLst/>
                        </a:rPr>
                        <a:t>Bisexual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tc>
                  <a:txBody>
                    <a:bodyPr/>
                    <a:lstStyle/>
                    <a:p>
                      <a:pPr marL="0" marR="0" algn="ctr">
                        <a:lnSpc>
                          <a:spcPct val="107000"/>
                        </a:lnSpc>
                        <a:spcBef>
                          <a:spcPts val="0"/>
                        </a:spcBef>
                        <a:spcAft>
                          <a:spcPts val="0"/>
                        </a:spcAft>
                      </a:pPr>
                      <a:r>
                        <a:rPr lang="en-US" sz="900">
                          <a:effectLst/>
                        </a:rPr>
                        <a:t>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tc>
                  <a:txBody>
                    <a:bodyPr/>
                    <a:lstStyle/>
                    <a:p>
                      <a:pPr marL="0" marR="0" algn="ctr">
                        <a:lnSpc>
                          <a:spcPct val="107000"/>
                        </a:lnSpc>
                        <a:spcBef>
                          <a:spcPts val="0"/>
                        </a:spcBef>
                        <a:spcAft>
                          <a:spcPts val="0"/>
                        </a:spcAft>
                      </a:pPr>
                      <a:r>
                        <a:rPr lang="en-US" sz="900">
                          <a:effectLst/>
                        </a:rPr>
                        <a:t>38%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extLst>
                  <a:ext uri="{0D108BD9-81ED-4DB2-BD59-A6C34878D82A}">
                    <a16:rowId xmlns:a16="http://schemas.microsoft.com/office/drawing/2014/main" val="2239435706"/>
                  </a:ext>
                </a:extLst>
              </a:tr>
              <a:tr h="355303">
                <a:tc>
                  <a:txBody>
                    <a:bodyPr/>
                    <a:lstStyle/>
                    <a:p>
                      <a:pPr marL="457200" marR="0" algn="l">
                        <a:lnSpc>
                          <a:spcPct val="107000"/>
                        </a:lnSpc>
                        <a:spcBef>
                          <a:spcPts val="0"/>
                        </a:spcBef>
                        <a:spcAft>
                          <a:spcPts val="0"/>
                        </a:spcAft>
                      </a:pPr>
                      <a:r>
                        <a:rPr lang="en-US" sz="900">
                          <a:effectLst/>
                        </a:rPr>
                        <a:t>Queer, questioning, Two-Spirit, pansexual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tc>
                  <a:txBody>
                    <a:bodyPr/>
                    <a:lstStyle/>
                    <a:p>
                      <a:pPr marL="0" marR="0" algn="ctr">
                        <a:lnSpc>
                          <a:spcPct val="107000"/>
                        </a:lnSpc>
                        <a:spcBef>
                          <a:spcPts val="0"/>
                        </a:spcBef>
                        <a:spcAft>
                          <a:spcPts val="0"/>
                        </a:spcAft>
                      </a:pPr>
                      <a:r>
                        <a:rPr lang="en-US" sz="900">
                          <a:effectLst/>
                        </a:rPr>
                        <a:t>46%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tc>
                  <a:txBody>
                    <a:bodyPr/>
                    <a:lstStyle/>
                    <a:p>
                      <a:pPr marL="0" marR="0" algn="ctr">
                        <a:lnSpc>
                          <a:spcPct val="107000"/>
                        </a:lnSpc>
                        <a:spcBef>
                          <a:spcPts val="0"/>
                        </a:spcBef>
                        <a:spcAft>
                          <a:spcPts val="0"/>
                        </a:spcAft>
                      </a:pPr>
                      <a:r>
                        <a:rPr lang="en-US" sz="900">
                          <a:effectLst/>
                        </a:rPr>
                        <a:t>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extLst>
                  <a:ext uri="{0D108BD9-81ED-4DB2-BD59-A6C34878D82A}">
                    <a16:rowId xmlns:a16="http://schemas.microsoft.com/office/drawing/2014/main" val="3175942566"/>
                  </a:ext>
                </a:extLst>
              </a:tr>
              <a:tr h="173632">
                <a:tc>
                  <a:txBody>
                    <a:bodyPr/>
                    <a:lstStyle/>
                    <a:p>
                      <a:pPr marL="457200" marR="0" algn="l">
                        <a:lnSpc>
                          <a:spcPct val="107000"/>
                        </a:lnSpc>
                        <a:spcBef>
                          <a:spcPts val="0"/>
                        </a:spcBef>
                        <a:spcAft>
                          <a:spcPts val="0"/>
                        </a:spcAft>
                      </a:pPr>
                      <a:r>
                        <a:rPr lang="en-US" sz="900">
                          <a:effectLst/>
                        </a:rPr>
                        <a:t>Straight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tc>
                  <a:txBody>
                    <a:bodyPr/>
                    <a:lstStyle/>
                    <a:p>
                      <a:pPr marL="0" marR="0" algn="ctr">
                        <a:lnSpc>
                          <a:spcPct val="107000"/>
                        </a:lnSpc>
                        <a:spcBef>
                          <a:spcPts val="0"/>
                        </a:spcBef>
                        <a:spcAft>
                          <a:spcPts val="0"/>
                        </a:spcAft>
                      </a:pPr>
                      <a:r>
                        <a:rPr lang="en-US" sz="900">
                          <a:effectLst/>
                        </a:rPr>
                        <a:t>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tc>
                  <a:txBody>
                    <a:bodyPr/>
                    <a:lstStyle/>
                    <a:p>
                      <a:pPr marL="0" marR="0" algn="ctr">
                        <a:lnSpc>
                          <a:spcPct val="107000"/>
                        </a:lnSpc>
                        <a:spcBef>
                          <a:spcPts val="0"/>
                        </a:spcBef>
                        <a:spcAft>
                          <a:spcPts val="0"/>
                        </a:spcAft>
                      </a:pPr>
                      <a:r>
                        <a:rPr lang="en-US" sz="900">
                          <a:effectLst/>
                        </a:rPr>
                        <a:t>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extLst>
                  <a:ext uri="{0D108BD9-81ED-4DB2-BD59-A6C34878D82A}">
                    <a16:rowId xmlns:a16="http://schemas.microsoft.com/office/drawing/2014/main" val="1913891991"/>
                  </a:ext>
                </a:extLst>
              </a:tr>
              <a:tr h="173632">
                <a:tc>
                  <a:txBody>
                    <a:bodyPr/>
                    <a:lstStyle/>
                    <a:p>
                      <a:pPr marL="0" marR="0" algn="l">
                        <a:lnSpc>
                          <a:spcPct val="107000"/>
                        </a:lnSpc>
                        <a:spcBef>
                          <a:spcPts val="0"/>
                        </a:spcBef>
                        <a:spcAft>
                          <a:spcPts val="0"/>
                        </a:spcAft>
                      </a:pPr>
                      <a:r>
                        <a:rPr lang="en-US" sz="900">
                          <a:effectLst/>
                        </a:rPr>
                        <a:t>Veteran status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tc>
                  <a:txBody>
                    <a:bodyPr/>
                    <a:lstStyle/>
                    <a:p>
                      <a:pPr marL="0" marR="0" algn="ctr">
                        <a:lnSpc>
                          <a:spcPct val="107000"/>
                        </a:lnSpc>
                        <a:spcBef>
                          <a:spcPts val="0"/>
                        </a:spcBef>
                        <a:spcAft>
                          <a:spcPts val="0"/>
                        </a:spcAft>
                      </a:pPr>
                      <a:r>
                        <a:rPr lang="en-US" sz="900">
                          <a:effectLst/>
                        </a:rPr>
                        <a:t>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tc>
                  <a:txBody>
                    <a:bodyPr/>
                    <a:lstStyle/>
                    <a:p>
                      <a:pPr marL="0" marR="0" algn="ctr">
                        <a:lnSpc>
                          <a:spcPct val="107000"/>
                        </a:lnSpc>
                        <a:spcBef>
                          <a:spcPts val="0"/>
                        </a:spcBef>
                        <a:spcAft>
                          <a:spcPts val="0"/>
                        </a:spcAft>
                      </a:pPr>
                      <a:r>
                        <a:rPr lang="en-US" sz="900" dirty="0">
                          <a:effectLst/>
                        </a:rPr>
                        <a:t>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215" marR="57215" marT="0" marB="0" anchor="ctr"/>
                </a:tc>
                <a:extLst>
                  <a:ext uri="{0D108BD9-81ED-4DB2-BD59-A6C34878D82A}">
                    <a16:rowId xmlns:a16="http://schemas.microsoft.com/office/drawing/2014/main" val="2385969884"/>
                  </a:ext>
                </a:extLst>
              </a:tr>
            </a:tbl>
          </a:graphicData>
        </a:graphic>
      </p:graphicFrame>
    </p:spTree>
    <p:extLst>
      <p:ext uri="{BB962C8B-B14F-4D97-AF65-F5344CB8AC3E}">
        <p14:creationId xmlns:p14="http://schemas.microsoft.com/office/powerpoint/2010/main" val="323222843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75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8745290" y="1"/>
            <a:ext cx="33542" cy="5343844"/>
          </a:xfrm>
          <a:prstGeom prst="line">
            <a:avLst/>
          </a:prstGeom>
          <a:ln w="76200">
            <a:solidFill>
              <a:srgbClr val="119DA4"/>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34932" y="-2130887"/>
            <a:ext cx="6223642" cy="3494834"/>
          </a:xfrm>
          <a:prstGeom prst="ellipse">
            <a:avLst/>
          </a:prstGeom>
          <a:solidFill>
            <a:srgbClr val="1F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cxnSp>
        <p:nvCxnSpPr>
          <p:cNvPr id="9" name="Straight Connector 8"/>
          <p:cNvCxnSpPr/>
          <p:nvPr/>
        </p:nvCxnSpPr>
        <p:spPr>
          <a:xfrm>
            <a:off x="-26876" y="4665749"/>
            <a:ext cx="9170876" cy="22095"/>
          </a:xfrm>
          <a:prstGeom prst="line">
            <a:avLst/>
          </a:prstGeom>
          <a:ln w="76200">
            <a:solidFill>
              <a:srgbClr val="119DA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28209" y="16654"/>
            <a:ext cx="5097363" cy="989875"/>
          </a:xfrm>
        </p:spPr>
        <p:txBody>
          <a:bodyPr>
            <a:normAutofit/>
          </a:bodyPr>
          <a:lstStyle/>
          <a:p>
            <a:pPr algn="ctr"/>
            <a:r>
              <a:rPr lang="en-US" sz="2800" dirty="0">
                <a:solidFill>
                  <a:schemeClr val="bg1">
                    <a:lumMod val="95000"/>
                  </a:schemeClr>
                </a:solidFill>
                <a:effectLst>
                  <a:outerShdw blurRad="38100" dist="38100" dir="2700000" algn="tl">
                    <a:srgbClr val="000000">
                      <a:alpha val="43137"/>
                    </a:srgbClr>
                  </a:outerShdw>
                </a:effectLst>
                <a:latin typeface="Calder Dark Grit Shadow" panose="00000500000000000000" pitchFamily="50" charset="0"/>
              </a:rPr>
              <a:t>Age Groups of Participants (N=150)</a:t>
            </a:r>
          </a:p>
        </p:txBody>
      </p:sp>
      <p:sp>
        <p:nvSpPr>
          <p:cNvPr id="5" name="Oval 4"/>
          <p:cNvSpPr/>
          <p:nvPr/>
        </p:nvSpPr>
        <p:spPr>
          <a:xfrm>
            <a:off x="-416351" y="3685293"/>
            <a:ext cx="1726402" cy="1664414"/>
          </a:xfrm>
          <a:prstGeom prst="ellipse">
            <a:avLst/>
          </a:prstGeom>
          <a:solidFill>
            <a:srgbClr val="F37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6" name="Oval 5"/>
          <p:cNvSpPr/>
          <p:nvPr/>
        </p:nvSpPr>
        <p:spPr>
          <a:xfrm>
            <a:off x="794975" y="4227512"/>
            <a:ext cx="1030156" cy="971912"/>
          </a:xfrm>
          <a:prstGeom prst="ellipse">
            <a:avLst/>
          </a:prstGeom>
          <a:solidFill>
            <a:srgbClr val="88B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7" name="Rectangle 6"/>
          <p:cNvSpPr/>
          <p:nvPr/>
        </p:nvSpPr>
        <p:spPr>
          <a:xfrm>
            <a:off x="8821674" y="4740891"/>
            <a:ext cx="453038" cy="443990"/>
          </a:xfrm>
          <a:prstGeom prst="rect">
            <a:avLst/>
          </a:prstGeom>
          <a:solidFill>
            <a:srgbClr val="4B3F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284" tIns="34142" rIns="68284" bIns="34142" numCol="1" spcCol="0" rtlCol="0" fromWordArt="0" anchor="ctr" anchorCtr="0" forceAA="0" compatLnSpc="1">
            <a:prstTxWarp prst="textNoShape">
              <a:avLst/>
            </a:prstTxWarp>
            <a:noAutofit/>
          </a:bodyPr>
          <a:lstStyle/>
          <a:p>
            <a:pPr algn="ctr"/>
            <a:endParaRPr lang="en-US" sz="1007"/>
          </a:p>
        </p:txBody>
      </p:sp>
      <p:sp>
        <p:nvSpPr>
          <p:cNvPr id="19" name="Rectangle 2">
            <a:extLst>
              <a:ext uri="{FF2B5EF4-FFF2-40B4-BE49-F238E27FC236}">
                <a16:creationId xmlns:a16="http://schemas.microsoft.com/office/drawing/2014/main" id="{16CA7F35-B9E3-4378-942B-714D25D32206}"/>
              </a:ext>
            </a:extLst>
          </p:cNvPr>
          <p:cNvSpPr>
            <a:spLocks noChangeArrowheads="1"/>
          </p:cNvSpPr>
          <p:nvPr/>
        </p:nvSpPr>
        <p:spPr bwMode="auto">
          <a:xfrm>
            <a:off x="-550416" y="-634908"/>
            <a:ext cx="1036743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1" name="Content Placeholder 10">
            <a:extLst>
              <a:ext uri="{FF2B5EF4-FFF2-40B4-BE49-F238E27FC236}">
                <a16:creationId xmlns:a16="http://schemas.microsoft.com/office/drawing/2014/main" id="{6A640F6A-6145-1830-BCA3-754AC74DD67F}"/>
              </a:ext>
            </a:extLst>
          </p:cNvPr>
          <p:cNvPicPr>
            <a:picLocks noGrp="1" noChangeAspect="1"/>
          </p:cNvPicPr>
          <p:nvPr>
            <p:ph idx="1"/>
          </p:nvPr>
        </p:nvPicPr>
        <p:blipFill>
          <a:blip r:embed="rId3"/>
          <a:stretch>
            <a:fillRect/>
          </a:stretch>
        </p:blipFill>
        <p:spPr>
          <a:xfrm>
            <a:off x="1458902" y="1150631"/>
            <a:ext cx="5955921" cy="3261391"/>
          </a:xfrm>
          <a:prstGeom prst="rect">
            <a:avLst/>
          </a:prstGeom>
        </p:spPr>
      </p:pic>
    </p:spTree>
    <p:extLst>
      <p:ext uri="{BB962C8B-B14F-4D97-AF65-F5344CB8AC3E}">
        <p14:creationId xmlns:p14="http://schemas.microsoft.com/office/powerpoint/2010/main" val="60033464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75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8745290" y="1"/>
            <a:ext cx="33542" cy="5343844"/>
          </a:xfrm>
          <a:prstGeom prst="line">
            <a:avLst/>
          </a:prstGeom>
          <a:ln w="76200">
            <a:solidFill>
              <a:srgbClr val="119DA4"/>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34932" y="-2130887"/>
            <a:ext cx="6223642" cy="3494834"/>
          </a:xfrm>
          <a:prstGeom prst="ellipse">
            <a:avLst/>
          </a:prstGeom>
          <a:solidFill>
            <a:srgbClr val="1F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cxnSp>
        <p:nvCxnSpPr>
          <p:cNvPr id="9" name="Straight Connector 8"/>
          <p:cNvCxnSpPr/>
          <p:nvPr/>
        </p:nvCxnSpPr>
        <p:spPr>
          <a:xfrm>
            <a:off x="-26876" y="4665749"/>
            <a:ext cx="9170876" cy="22095"/>
          </a:xfrm>
          <a:prstGeom prst="line">
            <a:avLst/>
          </a:prstGeom>
          <a:ln w="76200">
            <a:solidFill>
              <a:srgbClr val="119DA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28209" y="16654"/>
            <a:ext cx="5097363" cy="989875"/>
          </a:xfrm>
        </p:spPr>
        <p:txBody>
          <a:bodyPr>
            <a:normAutofit/>
          </a:bodyPr>
          <a:lstStyle/>
          <a:p>
            <a:pPr algn="ctr"/>
            <a:r>
              <a:rPr lang="en-US" sz="2800" dirty="0">
                <a:solidFill>
                  <a:schemeClr val="bg1">
                    <a:lumMod val="95000"/>
                  </a:schemeClr>
                </a:solidFill>
                <a:effectLst>
                  <a:outerShdw blurRad="38100" dist="38100" dir="2700000" algn="tl">
                    <a:srgbClr val="000000">
                      <a:alpha val="43137"/>
                    </a:srgbClr>
                  </a:outerShdw>
                </a:effectLst>
                <a:latin typeface="Calder Dark Grit Shadow" panose="00000500000000000000" pitchFamily="50" charset="0"/>
              </a:rPr>
              <a:t>National Outcome Measures (N=105)</a:t>
            </a:r>
          </a:p>
        </p:txBody>
      </p:sp>
      <p:sp>
        <p:nvSpPr>
          <p:cNvPr id="5" name="Oval 4"/>
          <p:cNvSpPr/>
          <p:nvPr/>
        </p:nvSpPr>
        <p:spPr>
          <a:xfrm>
            <a:off x="-416351" y="3685293"/>
            <a:ext cx="1726402" cy="1664414"/>
          </a:xfrm>
          <a:prstGeom prst="ellipse">
            <a:avLst/>
          </a:prstGeom>
          <a:solidFill>
            <a:srgbClr val="F37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6" name="Oval 5"/>
          <p:cNvSpPr/>
          <p:nvPr/>
        </p:nvSpPr>
        <p:spPr>
          <a:xfrm>
            <a:off x="794975" y="4227512"/>
            <a:ext cx="1030156" cy="971912"/>
          </a:xfrm>
          <a:prstGeom prst="ellipse">
            <a:avLst/>
          </a:prstGeom>
          <a:solidFill>
            <a:srgbClr val="88B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7" name="Rectangle 6"/>
          <p:cNvSpPr/>
          <p:nvPr/>
        </p:nvSpPr>
        <p:spPr>
          <a:xfrm>
            <a:off x="8821674" y="4740891"/>
            <a:ext cx="453038" cy="443990"/>
          </a:xfrm>
          <a:prstGeom prst="rect">
            <a:avLst/>
          </a:prstGeom>
          <a:solidFill>
            <a:srgbClr val="4B3F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284" tIns="34142" rIns="68284" bIns="34142" numCol="1" spcCol="0" rtlCol="0" fromWordArt="0" anchor="ctr" anchorCtr="0" forceAA="0" compatLnSpc="1">
            <a:prstTxWarp prst="textNoShape">
              <a:avLst/>
            </a:prstTxWarp>
            <a:noAutofit/>
          </a:bodyPr>
          <a:lstStyle/>
          <a:p>
            <a:pPr algn="ctr"/>
            <a:endParaRPr lang="en-US" sz="1007"/>
          </a:p>
        </p:txBody>
      </p:sp>
      <p:graphicFrame>
        <p:nvGraphicFramePr>
          <p:cNvPr id="14" name="Content Placeholder 13">
            <a:extLst>
              <a:ext uri="{FF2B5EF4-FFF2-40B4-BE49-F238E27FC236}">
                <a16:creationId xmlns:a16="http://schemas.microsoft.com/office/drawing/2014/main" id="{EBB60724-8921-3B9D-4A69-37AB253490DC}"/>
              </a:ext>
            </a:extLst>
          </p:cNvPr>
          <p:cNvGraphicFramePr>
            <a:graphicFrameLocks noGrp="1"/>
          </p:cNvGraphicFramePr>
          <p:nvPr>
            <p:ph idx="1"/>
          </p:nvPr>
        </p:nvGraphicFramePr>
        <p:xfrm>
          <a:off x="713192" y="840670"/>
          <a:ext cx="7635833" cy="3494834"/>
        </p:xfrm>
        <a:graphic>
          <a:graphicData uri="http://schemas.openxmlformats.org/drawingml/2006/table">
            <a:tbl>
              <a:tblPr firstRow="1" firstCol="1" bandRow="1">
                <a:tableStyleId>{5C22544A-7EE6-4342-B048-85BDC9FD1C3A}</a:tableStyleId>
              </a:tblPr>
              <a:tblGrid>
                <a:gridCol w="3661632">
                  <a:extLst>
                    <a:ext uri="{9D8B030D-6E8A-4147-A177-3AD203B41FA5}">
                      <a16:colId xmlns:a16="http://schemas.microsoft.com/office/drawing/2014/main" val="2522540196"/>
                    </a:ext>
                  </a:extLst>
                </a:gridCol>
                <a:gridCol w="1055532">
                  <a:extLst>
                    <a:ext uri="{9D8B030D-6E8A-4147-A177-3AD203B41FA5}">
                      <a16:colId xmlns:a16="http://schemas.microsoft.com/office/drawing/2014/main" val="3668700596"/>
                    </a:ext>
                  </a:extLst>
                </a:gridCol>
                <a:gridCol w="1055532">
                  <a:extLst>
                    <a:ext uri="{9D8B030D-6E8A-4147-A177-3AD203B41FA5}">
                      <a16:colId xmlns:a16="http://schemas.microsoft.com/office/drawing/2014/main" val="4015947863"/>
                    </a:ext>
                  </a:extLst>
                </a:gridCol>
                <a:gridCol w="993346">
                  <a:extLst>
                    <a:ext uri="{9D8B030D-6E8A-4147-A177-3AD203B41FA5}">
                      <a16:colId xmlns:a16="http://schemas.microsoft.com/office/drawing/2014/main" val="4012023443"/>
                    </a:ext>
                  </a:extLst>
                </a:gridCol>
                <a:gridCol w="869791">
                  <a:extLst>
                    <a:ext uri="{9D8B030D-6E8A-4147-A177-3AD203B41FA5}">
                      <a16:colId xmlns:a16="http://schemas.microsoft.com/office/drawing/2014/main" val="1904705805"/>
                    </a:ext>
                  </a:extLst>
                </a:gridCol>
              </a:tblGrid>
              <a:tr h="624544">
                <a:tc>
                  <a:txBody>
                    <a:bodyPr/>
                    <a:lstStyle/>
                    <a:p>
                      <a:pPr marL="0" marR="0" algn="ctr">
                        <a:lnSpc>
                          <a:spcPct val="107000"/>
                        </a:lnSpc>
                        <a:spcBef>
                          <a:spcPts val="0"/>
                        </a:spcBef>
                        <a:spcAft>
                          <a:spcPts val="0"/>
                        </a:spcAft>
                      </a:pPr>
                      <a:r>
                        <a:rPr lang="en-US" sz="1100">
                          <a:effectLst/>
                        </a:rPr>
                        <a:t>% of Individuals Receiving Services Who: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 Valid Cases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Percent at Intake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Percent at   6-month Follow-up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Rate of Change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36377221"/>
                  </a:ext>
                </a:extLst>
              </a:tr>
              <a:tr h="381459">
                <a:tc>
                  <a:txBody>
                    <a:bodyPr/>
                    <a:lstStyle/>
                    <a:p>
                      <a:pPr marL="0" marR="0" algn="l">
                        <a:lnSpc>
                          <a:spcPct val="107000"/>
                        </a:lnSpc>
                        <a:spcBef>
                          <a:spcPts val="0"/>
                        </a:spcBef>
                        <a:spcAft>
                          <a:spcPts val="0"/>
                        </a:spcAft>
                      </a:pPr>
                      <a:r>
                        <a:rPr lang="en-US" sz="1100" dirty="0">
                          <a:effectLst/>
                        </a:rPr>
                        <a:t>Abstinence: did not use alcohol or illegal drugs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39.0%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39.0%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41327158"/>
                  </a:ext>
                </a:extLst>
              </a:tr>
              <a:tr h="413247">
                <a:tc>
                  <a:txBody>
                    <a:bodyPr/>
                    <a:lstStyle/>
                    <a:p>
                      <a:pPr marL="0" marR="0" algn="l">
                        <a:lnSpc>
                          <a:spcPct val="107000"/>
                        </a:lnSpc>
                        <a:spcBef>
                          <a:spcPts val="0"/>
                        </a:spcBef>
                        <a:spcAft>
                          <a:spcPts val="0"/>
                        </a:spcAft>
                      </a:pPr>
                      <a:r>
                        <a:rPr lang="en-US" sz="1100">
                          <a:effectLst/>
                        </a:rPr>
                        <a:t>Crime and Criminal Justice: had no past 30 day arrests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98.1%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13039187"/>
                  </a:ext>
                </a:extLst>
              </a:tr>
              <a:tr h="413247">
                <a:tc>
                  <a:txBody>
                    <a:bodyPr/>
                    <a:lstStyle/>
                    <a:p>
                      <a:pPr marL="0" marR="0" algn="l">
                        <a:lnSpc>
                          <a:spcPct val="107000"/>
                        </a:lnSpc>
                        <a:spcBef>
                          <a:spcPts val="0"/>
                        </a:spcBef>
                        <a:spcAft>
                          <a:spcPts val="0"/>
                        </a:spcAft>
                      </a:pPr>
                      <a:r>
                        <a:rPr lang="en-US" sz="1100">
                          <a:effectLst/>
                        </a:rPr>
                        <a:t>Employment/Education: were currently employed or attending school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30.5%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50.5%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65.6%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733452"/>
                  </a:ext>
                </a:extLst>
              </a:tr>
              <a:tr h="835843">
                <a:tc>
                  <a:txBody>
                    <a:bodyPr/>
                    <a:lstStyle/>
                    <a:p>
                      <a:pPr marL="0" marR="0" algn="l">
                        <a:lnSpc>
                          <a:spcPct val="107000"/>
                        </a:lnSpc>
                        <a:spcBef>
                          <a:spcPts val="0"/>
                        </a:spcBef>
                        <a:spcAft>
                          <a:spcPts val="0"/>
                        </a:spcAft>
                      </a:pPr>
                      <a:r>
                        <a:rPr lang="en-US" sz="1100">
                          <a:effectLst/>
                        </a:rPr>
                        <a:t>Health/Behavioral/Social Consequences: experienced no alcohol or illegal drug related health, behavioral, social </a:t>
                      </a:r>
                    </a:p>
                    <a:p>
                      <a:pPr marL="0" marR="0" algn="l">
                        <a:lnSpc>
                          <a:spcPct val="107000"/>
                        </a:lnSpc>
                        <a:spcBef>
                          <a:spcPts val="0"/>
                        </a:spcBef>
                        <a:spcAft>
                          <a:spcPts val="0"/>
                        </a:spcAft>
                      </a:pPr>
                      <a:r>
                        <a:rPr lang="en-US" sz="1100">
                          <a:effectLst/>
                        </a:rPr>
                        <a:t>consequences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91.4%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96.2%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21900918"/>
                  </a:ext>
                </a:extLst>
              </a:tr>
              <a:tr h="413247">
                <a:tc>
                  <a:txBody>
                    <a:bodyPr/>
                    <a:lstStyle/>
                    <a:p>
                      <a:pPr marL="0" marR="0" algn="l">
                        <a:lnSpc>
                          <a:spcPct val="107000"/>
                        </a:lnSpc>
                        <a:spcBef>
                          <a:spcPts val="0"/>
                        </a:spcBef>
                        <a:spcAft>
                          <a:spcPts val="0"/>
                        </a:spcAft>
                      </a:pPr>
                      <a:r>
                        <a:rPr lang="en-US" sz="1100">
                          <a:effectLst/>
                        </a:rPr>
                        <a:t>Social Connectedness: were socially connected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81.0%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88.6%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5549793"/>
                  </a:ext>
                </a:extLst>
              </a:tr>
              <a:tr h="413247">
                <a:tc>
                  <a:txBody>
                    <a:bodyPr/>
                    <a:lstStyle/>
                    <a:p>
                      <a:pPr marL="0" marR="0" algn="l">
                        <a:lnSpc>
                          <a:spcPct val="107000"/>
                        </a:lnSpc>
                        <a:spcBef>
                          <a:spcPts val="0"/>
                        </a:spcBef>
                        <a:spcAft>
                          <a:spcPts val="0"/>
                        </a:spcAft>
                      </a:pPr>
                      <a:r>
                        <a:rPr lang="en-US" sz="1100">
                          <a:effectLst/>
                        </a:rPr>
                        <a:t>Stability in Housing: had a permanent place to live in the community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40.4%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200.0%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48368809"/>
                  </a:ext>
                </a:extLst>
              </a:tr>
            </a:tbl>
          </a:graphicData>
        </a:graphic>
      </p:graphicFrame>
    </p:spTree>
    <p:extLst>
      <p:ext uri="{BB962C8B-B14F-4D97-AF65-F5344CB8AC3E}">
        <p14:creationId xmlns:p14="http://schemas.microsoft.com/office/powerpoint/2010/main" val="183583448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75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5064" y="4686536"/>
            <a:ext cx="9185570" cy="18955"/>
          </a:xfrm>
          <a:prstGeom prst="line">
            <a:avLst/>
          </a:prstGeom>
          <a:ln w="76200">
            <a:solidFill>
              <a:srgbClr val="88B37E"/>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5922612" y="-604008"/>
            <a:ext cx="10612419" cy="6306755"/>
          </a:xfrm>
          <a:prstGeom prst="ellipse">
            <a:avLst/>
          </a:prstGeom>
          <a:solidFill>
            <a:srgbClr val="1F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2" name="Title 1"/>
          <p:cNvSpPr>
            <a:spLocks noGrp="1"/>
          </p:cNvSpPr>
          <p:nvPr>
            <p:ph type="title"/>
          </p:nvPr>
        </p:nvSpPr>
        <p:spPr>
          <a:xfrm>
            <a:off x="-423488" y="2054431"/>
            <a:ext cx="5453209" cy="989876"/>
          </a:xfrm>
        </p:spPr>
        <p:txBody>
          <a:bodyPr>
            <a:normAutofit/>
          </a:bodyPr>
          <a:lstStyle/>
          <a:p>
            <a:pPr algn="ctr"/>
            <a:r>
              <a:rPr lang="en-US" sz="2800" dirty="0">
                <a:solidFill>
                  <a:schemeClr val="bg1">
                    <a:lumMod val="95000"/>
                  </a:schemeClr>
                </a:solidFill>
                <a:latin typeface="Calder Dark Grit Shadow" panose="00000500000000000000" pitchFamily="50" charset="0"/>
              </a:rPr>
              <a:t>LGBTQ+ Equity Project</a:t>
            </a:r>
          </a:p>
        </p:txBody>
      </p:sp>
      <p:sp>
        <p:nvSpPr>
          <p:cNvPr id="5" name="Google Shape;72;p13"/>
          <p:cNvSpPr txBox="1">
            <a:spLocks/>
          </p:cNvSpPr>
          <p:nvPr/>
        </p:nvSpPr>
        <p:spPr>
          <a:xfrm>
            <a:off x="5141881" y="1716153"/>
            <a:ext cx="4048753" cy="775434"/>
          </a:xfrm>
          <a:prstGeom prst="rect">
            <a:avLst/>
          </a:prstGeom>
        </p:spPr>
        <p:txBody>
          <a:bodyPr spcFirstLastPara="1" vert="horz" wrap="square" lIns="91030" tIns="91030" rIns="91030" bIns="9103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391" dirty="0">
                <a:solidFill>
                  <a:schemeClr val="bg1">
                    <a:lumMod val="95000"/>
                  </a:schemeClr>
                </a:solidFill>
                <a:latin typeface="Dosis Medium" pitchFamily="2" charset="0"/>
              </a:rPr>
              <a:t>University of Arizona SIROW</a:t>
            </a:r>
          </a:p>
          <a:p>
            <a:pPr>
              <a:lnSpc>
                <a:spcPct val="150000"/>
              </a:lnSpc>
            </a:pPr>
            <a:endParaRPr lang="en-US" sz="2391" dirty="0">
              <a:solidFill>
                <a:schemeClr val="bg1">
                  <a:lumMod val="95000"/>
                </a:schemeClr>
              </a:solidFill>
              <a:latin typeface="Dosis Medium" pitchFamily="2" charset="0"/>
            </a:endParaRPr>
          </a:p>
          <a:p>
            <a:pPr>
              <a:lnSpc>
                <a:spcPct val="150000"/>
              </a:lnSpc>
            </a:pPr>
            <a:r>
              <a:rPr lang="en-US" sz="2391" dirty="0">
                <a:solidFill>
                  <a:schemeClr val="bg1">
                    <a:lumMod val="95000"/>
                  </a:schemeClr>
                </a:solidFill>
                <a:latin typeface="Dosis Medium" pitchFamily="2" charset="0"/>
              </a:rPr>
              <a:t>City of Tucson</a:t>
            </a:r>
          </a:p>
        </p:txBody>
      </p:sp>
      <p:sp>
        <p:nvSpPr>
          <p:cNvPr id="6" name="Rectangle 5"/>
          <p:cNvSpPr/>
          <p:nvPr/>
        </p:nvSpPr>
        <p:spPr>
          <a:xfrm>
            <a:off x="8738563" y="4724466"/>
            <a:ext cx="428013" cy="443990"/>
          </a:xfrm>
          <a:prstGeom prst="rect">
            <a:avLst/>
          </a:prstGeom>
          <a:solidFill>
            <a:srgbClr val="F377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284" tIns="34142" rIns="68284" bIns="34142" numCol="1" spcCol="0" rtlCol="0" fromWordArt="0" anchor="ctr" anchorCtr="0" forceAA="0" compatLnSpc="1">
            <a:prstTxWarp prst="textNoShape">
              <a:avLst/>
            </a:prstTxWarp>
            <a:noAutofit/>
          </a:bodyPr>
          <a:lstStyle/>
          <a:p>
            <a:pPr algn="ctr"/>
            <a:endParaRPr lang="en-US" sz="1007"/>
          </a:p>
        </p:txBody>
      </p:sp>
      <p:cxnSp>
        <p:nvCxnSpPr>
          <p:cNvPr id="7" name="Straight Connector 6"/>
          <p:cNvCxnSpPr/>
          <p:nvPr/>
        </p:nvCxnSpPr>
        <p:spPr>
          <a:xfrm>
            <a:off x="8705018" y="-122551"/>
            <a:ext cx="33542" cy="5343844"/>
          </a:xfrm>
          <a:prstGeom prst="line">
            <a:avLst/>
          </a:prstGeom>
          <a:ln w="76200">
            <a:solidFill>
              <a:srgbClr val="88B37E"/>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7868831" y="-122552"/>
            <a:ext cx="1672377" cy="1664413"/>
          </a:xfrm>
          <a:prstGeom prst="ellipse">
            <a:avLst/>
          </a:prstGeom>
          <a:solidFill>
            <a:srgbClr val="119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79"/>
            <a:endParaRPr lang="en-US" sz="1007">
              <a:solidFill>
                <a:prstClr val="white"/>
              </a:solidFill>
              <a:latin typeface="Calibri" panose="020F0502020204030204"/>
            </a:endParaRPr>
          </a:p>
        </p:txBody>
      </p:sp>
      <p:sp>
        <p:nvSpPr>
          <p:cNvPr id="10" name="Oval 9"/>
          <p:cNvSpPr/>
          <p:nvPr/>
        </p:nvSpPr>
        <p:spPr>
          <a:xfrm>
            <a:off x="7353752" y="-122554"/>
            <a:ext cx="1030156" cy="971912"/>
          </a:xfrm>
          <a:prstGeom prst="ellipse">
            <a:avLst/>
          </a:prstGeom>
          <a:solidFill>
            <a:srgbClr val="FFC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79"/>
            <a:endParaRPr lang="en-US" sz="1007">
              <a:solidFill>
                <a:prstClr val="white"/>
              </a:solidFill>
              <a:latin typeface="Calibri" panose="020F0502020204030204"/>
            </a:endParaRPr>
          </a:p>
        </p:txBody>
      </p:sp>
    </p:spTree>
    <p:extLst>
      <p:ext uri="{BB962C8B-B14F-4D97-AF65-F5344CB8AC3E}">
        <p14:creationId xmlns:p14="http://schemas.microsoft.com/office/powerpoint/2010/main" val="31887694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 calcmode="lin" valueType="num">
                                      <p:cBhvr additive="base">
                                        <p:cTn id="32"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additive="base">
                                        <p:cTn id="37"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8541" y="-9894"/>
            <a:ext cx="3840956" cy="5121275"/>
          </a:xfrm>
          <a:prstGeom prst="rect">
            <a:avLst/>
          </a:prstGeom>
        </p:spPr>
      </p:pic>
      <p:sp>
        <p:nvSpPr>
          <p:cNvPr id="8" name="Google Shape;91;p18"/>
          <p:cNvSpPr txBox="1"/>
          <p:nvPr/>
        </p:nvSpPr>
        <p:spPr>
          <a:xfrm>
            <a:off x="758034" y="1663312"/>
            <a:ext cx="6804837" cy="2339070"/>
          </a:xfrm>
          <a:prstGeom prst="rect">
            <a:avLst/>
          </a:prstGeom>
          <a:gradFill>
            <a:gsLst>
              <a:gs pos="0">
                <a:srgbClr val="FFAB40">
                  <a:lumMod val="75000"/>
                </a:srgbClr>
              </a:gs>
              <a:gs pos="50000">
                <a:srgbClr val="FFAB40">
                  <a:lumMod val="75000"/>
                </a:srgbClr>
              </a:gs>
              <a:gs pos="100000">
                <a:srgbClr val="F37748">
                  <a:shade val="100000"/>
                  <a:satMod val="115000"/>
                </a:srgbClr>
              </a:gs>
            </a:gsLst>
            <a:path path="circle">
              <a:fillToRect l="50000" t="50000" r="50000" b="50000"/>
            </a:path>
          </a:gradFill>
          <a:ln w="38100">
            <a:solidFill>
              <a:srgbClr val="1F2041"/>
            </a:solidFill>
          </a:ln>
        </p:spPr>
        <p:txBody>
          <a:bodyPr spcFirstLastPara="1" wrap="square" lIns="91424" tIns="91424" rIns="91424" bIns="91424" anchor="t" anchorCtr="0">
            <a:spAutoFit/>
          </a:bodyPr>
          <a:lstStyle/>
          <a:p>
            <a:pPr algn="ctr"/>
            <a:r>
              <a:rPr lang="en-US" sz="2400" dirty="0">
                <a:solidFill>
                  <a:srgbClr val="1F2041"/>
                </a:solidFill>
                <a:latin typeface="Dosis Medium" pitchFamily="2" charset="0"/>
              </a:rPr>
              <a:t>“</a:t>
            </a:r>
            <a:r>
              <a:rPr lang="en-US" sz="2400" dirty="0">
                <a:solidFill>
                  <a:srgbClr val="1F2041"/>
                </a:solidFill>
                <a:latin typeface="Calder Dark" panose="00000500000000000000" pitchFamily="50" charset="0"/>
              </a:rPr>
              <a:t>Equality</a:t>
            </a:r>
            <a:r>
              <a:rPr lang="en-US" sz="2400" dirty="0">
                <a:solidFill>
                  <a:schemeClr val="bg1">
                    <a:lumMod val="95000"/>
                  </a:schemeClr>
                </a:solidFill>
                <a:latin typeface="Dosis Medium" pitchFamily="2" charset="0"/>
              </a:rPr>
              <a:t> is the idea that because everybody has the same worth, everybody deserves the same treatment. But </a:t>
            </a:r>
            <a:r>
              <a:rPr lang="en-US" sz="2400" dirty="0">
                <a:solidFill>
                  <a:srgbClr val="1F2041"/>
                </a:solidFill>
                <a:latin typeface="Calder Dark" panose="00000500000000000000" pitchFamily="50" charset="0"/>
              </a:rPr>
              <a:t>equity</a:t>
            </a:r>
            <a:r>
              <a:rPr lang="en-US" sz="2400" dirty="0">
                <a:solidFill>
                  <a:schemeClr val="bg1">
                    <a:lumMod val="95000"/>
                  </a:schemeClr>
                </a:solidFill>
                <a:latin typeface="Dosis Medium" pitchFamily="2" charset="0"/>
              </a:rPr>
              <a:t> is the idea that everybody has the same worth and therefore they deserve to have treatment they need in order to be their best selves.</a:t>
            </a:r>
            <a:r>
              <a:rPr lang="en-US" sz="2400" dirty="0">
                <a:solidFill>
                  <a:srgbClr val="1F2041"/>
                </a:solidFill>
                <a:latin typeface="Dosis Medium" pitchFamily="2" charset="0"/>
              </a:rPr>
              <a:t>” </a:t>
            </a:r>
          </a:p>
          <a:p>
            <a:pPr algn="ctr"/>
            <a:r>
              <a:rPr lang="en-US" sz="2000" dirty="0">
                <a:solidFill>
                  <a:srgbClr val="1F2041"/>
                </a:solidFill>
                <a:latin typeface="Dosis Medium" pitchFamily="2" charset="0"/>
              </a:rPr>
              <a:t>- </a:t>
            </a:r>
            <a:r>
              <a:rPr lang="en-US" sz="2000" dirty="0" err="1">
                <a:solidFill>
                  <a:srgbClr val="1F2041"/>
                </a:solidFill>
                <a:latin typeface="Dosis Medium" pitchFamily="2" charset="0"/>
              </a:rPr>
              <a:t>Shain</a:t>
            </a:r>
            <a:r>
              <a:rPr lang="en-US" sz="2000" dirty="0">
                <a:solidFill>
                  <a:srgbClr val="1F2041"/>
                </a:solidFill>
                <a:latin typeface="Dosis Medium" pitchFamily="2" charset="0"/>
              </a:rPr>
              <a:t> Neumeier</a:t>
            </a:r>
          </a:p>
        </p:txBody>
      </p:sp>
      <p:sp>
        <p:nvSpPr>
          <p:cNvPr id="12" name="Oval 11"/>
          <p:cNvSpPr/>
          <p:nvPr/>
        </p:nvSpPr>
        <p:spPr>
          <a:xfrm>
            <a:off x="-229998" y="-2048209"/>
            <a:ext cx="9937523" cy="3494834"/>
          </a:xfrm>
          <a:prstGeom prst="ellipse">
            <a:avLst/>
          </a:prstGeom>
          <a:solidFill>
            <a:srgbClr val="1F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13" name="Google Shape;72;p13"/>
          <p:cNvSpPr txBox="1">
            <a:spLocks/>
          </p:cNvSpPr>
          <p:nvPr/>
        </p:nvSpPr>
        <p:spPr>
          <a:xfrm>
            <a:off x="2119216" y="482149"/>
            <a:ext cx="5239094" cy="989875"/>
          </a:xfrm>
          <a:prstGeom prst="rect">
            <a:avLst/>
          </a:prstGeom>
        </p:spPr>
        <p:txBody>
          <a:bodyPr spcFirstLastPara="1" vert="horz" wrap="square" lIns="91030" tIns="91030" rIns="91030" bIns="91030" rtlCol="0" anchor="t" anchorCtr="0">
            <a:noAutofit/>
          </a:bodyPr>
          <a:lstStyle>
            <a:lvl1pPr algn="l" defTabSz="914414"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lumMod val="95000"/>
                  </a:schemeClr>
                </a:solidFill>
                <a:effectLst>
                  <a:outerShdw blurRad="38100" dist="38100" dir="2700000" algn="tl">
                    <a:srgbClr val="000000">
                      <a:alpha val="43137"/>
                    </a:srgbClr>
                  </a:outerShdw>
                </a:effectLst>
                <a:latin typeface="Calder Dark Grit Shadow" panose="00000500000000000000" pitchFamily="50" charset="0"/>
              </a:rPr>
              <a:t>Equality vs. Equity</a:t>
            </a:r>
          </a:p>
        </p:txBody>
      </p:sp>
      <p:sp>
        <p:nvSpPr>
          <p:cNvPr id="14" name="Rectangle 13"/>
          <p:cNvSpPr/>
          <p:nvPr/>
        </p:nvSpPr>
        <p:spPr>
          <a:xfrm>
            <a:off x="-113307" y="4677285"/>
            <a:ext cx="453038" cy="443990"/>
          </a:xfrm>
          <a:prstGeom prst="rect">
            <a:avLst/>
          </a:prstGeom>
          <a:solidFill>
            <a:srgbClr val="119DA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284" tIns="34142" rIns="68284" bIns="34142" numCol="1" spcCol="0" rtlCol="0" fromWordArt="0" anchor="ctr" anchorCtr="0" forceAA="0" compatLnSpc="1">
            <a:prstTxWarp prst="textNoShape">
              <a:avLst/>
            </a:prstTxWarp>
            <a:noAutofit/>
          </a:bodyPr>
          <a:lstStyle/>
          <a:p>
            <a:pPr algn="ctr"/>
            <a:endParaRPr lang="en-US" sz="1007"/>
          </a:p>
        </p:txBody>
      </p:sp>
      <p:cxnSp>
        <p:nvCxnSpPr>
          <p:cNvPr id="15" name="Straight Connector 14"/>
          <p:cNvCxnSpPr/>
          <p:nvPr/>
        </p:nvCxnSpPr>
        <p:spPr>
          <a:xfrm>
            <a:off x="322959" y="-239294"/>
            <a:ext cx="33542" cy="5343844"/>
          </a:xfrm>
          <a:prstGeom prst="line">
            <a:avLst/>
          </a:prstGeom>
          <a:ln w="76200">
            <a:solidFill>
              <a:srgbClr val="88B37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6876" y="4655190"/>
            <a:ext cx="9170876" cy="22095"/>
          </a:xfrm>
          <a:prstGeom prst="line">
            <a:avLst/>
          </a:prstGeom>
          <a:ln w="76200">
            <a:solidFill>
              <a:srgbClr val="88B37E"/>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767433" y="3456862"/>
            <a:ext cx="1726402" cy="1664413"/>
          </a:xfrm>
          <a:prstGeom prst="ellipse">
            <a:avLst/>
          </a:prstGeom>
          <a:solidFill>
            <a:srgbClr val="4B3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17" name="Oval 16"/>
          <p:cNvSpPr/>
          <p:nvPr/>
        </p:nvSpPr>
        <p:spPr>
          <a:xfrm>
            <a:off x="7358310" y="4132638"/>
            <a:ext cx="1030156" cy="971912"/>
          </a:xfrm>
          <a:prstGeom prst="ellipse">
            <a:avLst/>
          </a:prstGeom>
          <a:solidFill>
            <a:srgbClr val="C33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Tree>
    <p:extLst>
      <p:ext uri="{BB962C8B-B14F-4D97-AF65-F5344CB8AC3E}">
        <p14:creationId xmlns:p14="http://schemas.microsoft.com/office/powerpoint/2010/main" val="23544646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750"/>
                                        <p:tgtEl>
                                          <p:spTgt spid="17"/>
                                        </p:tgtEl>
                                      </p:cBhvr>
                                    </p:animEffect>
                                  </p:childTnLst>
                                </p:cTn>
                              </p:par>
                              <p:par>
                                <p:cTn id="11" presetID="2" presetClass="entr" presetSubtype="2"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1+#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par>
                          <p:cTn id="15" fill="hold">
                            <p:stCondLst>
                              <p:cond delay="750"/>
                            </p:stCondLst>
                            <p:childTnLst>
                              <p:par>
                                <p:cTn id="16" presetID="2" presetClass="entr" presetSubtype="1"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0-#ppt_h/2"/>
                                          </p:val>
                                        </p:tav>
                                        <p:tav tm="100000">
                                          <p:val>
                                            <p:strVal val="#ppt_y"/>
                                          </p:val>
                                        </p:tav>
                                      </p:tavLst>
                                    </p:anim>
                                  </p:childTnLst>
                                </p:cTn>
                              </p:par>
                            </p:childTnLst>
                          </p:cTn>
                        </p:par>
                        <p:par>
                          <p:cTn id="20" fill="hold">
                            <p:stCondLst>
                              <p:cond delay="125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beration in Education: Why Don&amp;#39;t We Just Tear the Whole Fence D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32" y="656149"/>
            <a:ext cx="8992850" cy="390521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0627" y="4848728"/>
            <a:ext cx="3381247" cy="253916"/>
          </a:xfrm>
          <a:prstGeom prst="rect">
            <a:avLst/>
          </a:prstGeom>
        </p:spPr>
        <p:txBody>
          <a:bodyPr wrap="square">
            <a:spAutoFit/>
          </a:bodyPr>
          <a:lstStyle/>
          <a:p>
            <a:r>
              <a:rPr lang="en-US" sz="1050" dirty="0">
                <a:solidFill>
                  <a:schemeClr val="bg1">
                    <a:lumMod val="95000"/>
                  </a:schemeClr>
                </a:solidFill>
                <a:latin typeface="Dosis" pitchFamily="2" charset="0"/>
              </a:rPr>
              <a:t>Interaction Institute for Social Change | Artist: Angus Maguire.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8541" y="-9894"/>
            <a:ext cx="3840956" cy="5121275"/>
          </a:xfrm>
          <a:prstGeom prst="rect">
            <a:avLst/>
          </a:prstGeom>
        </p:spPr>
      </p:pic>
      <p:sp>
        <p:nvSpPr>
          <p:cNvPr id="8" name="Google Shape;91;p18"/>
          <p:cNvSpPr txBox="1"/>
          <p:nvPr/>
        </p:nvSpPr>
        <p:spPr>
          <a:xfrm>
            <a:off x="9521504" y="803923"/>
            <a:ext cx="2908441" cy="3877952"/>
          </a:xfrm>
          <a:prstGeom prst="rect">
            <a:avLst/>
          </a:prstGeom>
          <a:gradFill>
            <a:gsLst>
              <a:gs pos="0">
                <a:srgbClr val="FFAB40">
                  <a:lumMod val="75000"/>
                </a:srgbClr>
              </a:gs>
              <a:gs pos="50000">
                <a:srgbClr val="FFAB40">
                  <a:lumMod val="75000"/>
                </a:srgbClr>
              </a:gs>
              <a:gs pos="100000">
                <a:srgbClr val="F37748">
                  <a:shade val="100000"/>
                  <a:satMod val="115000"/>
                </a:srgbClr>
              </a:gs>
            </a:gsLst>
            <a:path path="circle">
              <a:fillToRect l="50000" t="50000" r="50000" b="50000"/>
            </a:path>
          </a:gradFill>
          <a:ln w="38100">
            <a:solidFill>
              <a:srgbClr val="1F2041"/>
            </a:solidFill>
          </a:ln>
        </p:spPr>
        <p:txBody>
          <a:bodyPr spcFirstLastPara="1" wrap="square" lIns="91424" tIns="91424" rIns="91424" bIns="91424" anchor="t" anchorCtr="0">
            <a:spAutoFit/>
          </a:bodyPr>
          <a:lstStyle/>
          <a:p>
            <a:pPr algn="ctr"/>
            <a:r>
              <a:rPr lang="en-US" sz="2000" dirty="0">
                <a:solidFill>
                  <a:srgbClr val="1F2041"/>
                </a:solidFill>
                <a:latin typeface="Dosis Medium" pitchFamily="2" charset="0"/>
              </a:rPr>
              <a:t>“</a:t>
            </a:r>
            <a:r>
              <a:rPr lang="en-US" sz="2000" dirty="0">
                <a:solidFill>
                  <a:srgbClr val="1F2041"/>
                </a:solidFill>
                <a:latin typeface="Calder Dark" panose="00000500000000000000" pitchFamily="50" charset="0"/>
              </a:rPr>
              <a:t>Equality</a:t>
            </a:r>
            <a:r>
              <a:rPr lang="en-US" sz="2000" dirty="0">
                <a:solidFill>
                  <a:schemeClr val="bg1">
                    <a:lumMod val="95000"/>
                  </a:schemeClr>
                </a:solidFill>
                <a:latin typeface="Dosis Medium" pitchFamily="2" charset="0"/>
              </a:rPr>
              <a:t> is the idea that because everybody has the same worth, everybody deserves the same treatment. But </a:t>
            </a:r>
            <a:r>
              <a:rPr lang="en-US" sz="2000" dirty="0">
                <a:solidFill>
                  <a:srgbClr val="1F2041"/>
                </a:solidFill>
                <a:latin typeface="Calder Dark" panose="00000500000000000000" pitchFamily="50" charset="0"/>
              </a:rPr>
              <a:t>equity</a:t>
            </a:r>
            <a:r>
              <a:rPr lang="en-US" sz="2000" dirty="0">
                <a:solidFill>
                  <a:schemeClr val="bg1">
                    <a:lumMod val="95000"/>
                  </a:schemeClr>
                </a:solidFill>
                <a:latin typeface="Dosis Medium" pitchFamily="2" charset="0"/>
              </a:rPr>
              <a:t> is the idea that everybody has the same worth and therefore they deserve to have treatment they need in order to be their best selves.</a:t>
            </a:r>
            <a:r>
              <a:rPr lang="en-US" sz="2000" dirty="0">
                <a:solidFill>
                  <a:srgbClr val="1F2041"/>
                </a:solidFill>
                <a:latin typeface="Dosis Medium" pitchFamily="2" charset="0"/>
              </a:rPr>
              <a:t>” </a:t>
            </a:r>
          </a:p>
          <a:p>
            <a:pPr algn="ctr"/>
            <a:r>
              <a:rPr lang="en-US" sz="2000" dirty="0">
                <a:solidFill>
                  <a:srgbClr val="1F2041"/>
                </a:solidFill>
                <a:latin typeface="Dosis Medium" pitchFamily="2" charset="0"/>
              </a:rPr>
              <a:t>- </a:t>
            </a:r>
            <a:r>
              <a:rPr lang="en-US" sz="2000" dirty="0" err="1">
                <a:solidFill>
                  <a:srgbClr val="1F2041"/>
                </a:solidFill>
                <a:latin typeface="Dosis Medium" pitchFamily="2" charset="0"/>
              </a:rPr>
              <a:t>Shain</a:t>
            </a:r>
            <a:r>
              <a:rPr lang="en-US" sz="2000" dirty="0">
                <a:solidFill>
                  <a:srgbClr val="1F2041"/>
                </a:solidFill>
                <a:latin typeface="Dosis Medium" pitchFamily="2" charset="0"/>
              </a:rPr>
              <a:t> Neumeier</a:t>
            </a:r>
          </a:p>
        </p:txBody>
      </p:sp>
      <p:sp>
        <p:nvSpPr>
          <p:cNvPr id="10" name="Oval 9"/>
          <p:cNvSpPr/>
          <p:nvPr/>
        </p:nvSpPr>
        <p:spPr>
          <a:xfrm>
            <a:off x="8315914" y="4249482"/>
            <a:ext cx="1205590" cy="1096894"/>
          </a:xfrm>
          <a:prstGeom prst="ellipse">
            <a:avLst/>
          </a:prstGeom>
          <a:solidFill>
            <a:srgbClr val="4B3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79"/>
            <a:endParaRPr lang="en-US" sz="1007">
              <a:solidFill>
                <a:prstClr val="white"/>
              </a:solidFill>
              <a:latin typeface="Calibri" panose="020F0502020204030204"/>
            </a:endParaRPr>
          </a:p>
        </p:txBody>
      </p:sp>
      <p:sp>
        <p:nvSpPr>
          <p:cNvPr id="11" name="Oval 10"/>
          <p:cNvSpPr/>
          <p:nvPr/>
        </p:nvSpPr>
        <p:spPr>
          <a:xfrm>
            <a:off x="-156900" y="-167989"/>
            <a:ext cx="1030157" cy="971912"/>
          </a:xfrm>
          <a:prstGeom prst="ellipse">
            <a:avLst/>
          </a:prstGeom>
          <a:solidFill>
            <a:srgbClr val="C33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79"/>
            <a:endParaRPr lang="en-US" sz="1007">
              <a:solidFill>
                <a:prstClr val="white"/>
              </a:solidFill>
              <a:latin typeface="Calibri" panose="020F0502020204030204"/>
            </a:endParaRPr>
          </a:p>
        </p:txBody>
      </p:sp>
    </p:spTree>
    <p:extLst>
      <p:ext uri="{BB962C8B-B14F-4D97-AF65-F5344CB8AC3E}">
        <p14:creationId xmlns:p14="http://schemas.microsoft.com/office/powerpoint/2010/main" val="13478475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31306" y="4076856"/>
            <a:ext cx="805688" cy="1044419"/>
          </a:xfrm>
          <a:prstGeom prst="rect">
            <a:avLst/>
          </a:prstGeom>
          <a:solidFill>
            <a:srgbClr val="C33C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284" tIns="34142" rIns="68284" bIns="34142" numCol="1" spcCol="0" rtlCol="0" fromWordArt="0" anchor="ctr" anchorCtr="0" forceAA="0" compatLnSpc="1">
            <a:prstTxWarp prst="textNoShape">
              <a:avLst/>
            </a:prstTxWarp>
            <a:noAutofit/>
          </a:bodyPr>
          <a:lstStyle/>
          <a:p>
            <a:pPr algn="ctr"/>
            <a:endParaRPr lang="en-US" sz="1007"/>
          </a:p>
        </p:txBody>
      </p:sp>
      <p:cxnSp>
        <p:nvCxnSpPr>
          <p:cNvPr id="7" name="Straight Connector 6"/>
          <p:cNvCxnSpPr/>
          <p:nvPr/>
        </p:nvCxnSpPr>
        <p:spPr>
          <a:xfrm>
            <a:off x="274381" y="38680"/>
            <a:ext cx="33542" cy="5343844"/>
          </a:xfrm>
          <a:prstGeom prst="line">
            <a:avLst/>
          </a:prstGeom>
          <a:ln w="76200">
            <a:solidFill>
              <a:srgbClr val="FFC857"/>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734210" y="-1816447"/>
            <a:ext cx="10612420" cy="3179749"/>
          </a:xfrm>
          <a:prstGeom prst="ellipse">
            <a:avLst/>
          </a:prstGeom>
          <a:solidFill>
            <a:srgbClr val="1F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2" name="Title 1"/>
          <p:cNvSpPr>
            <a:spLocks noGrp="1"/>
          </p:cNvSpPr>
          <p:nvPr>
            <p:ph type="title"/>
          </p:nvPr>
        </p:nvSpPr>
        <p:spPr/>
        <p:txBody>
          <a:bodyPr>
            <a:normAutofit/>
          </a:bodyPr>
          <a:lstStyle/>
          <a:p>
            <a:pPr algn="ctr"/>
            <a:r>
              <a:rPr lang="en-US" sz="2800" dirty="0">
                <a:solidFill>
                  <a:schemeClr val="bg1">
                    <a:lumMod val="95000"/>
                  </a:schemeClr>
                </a:solidFill>
                <a:latin typeface="Calder Dark Grit Shadow" panose="00000500000000000000" pitchFamily="50" charset="0"/>
              </a:rPr>
              <a:t>Land Acknowledgement</a:t>
            </a:r>
          </a:p>
        </p:txBody>
      </p:sp>
      <p:sp>
        <p:nvSpPr>
          <p:cNvPr id="3" name="Content Placeholder 2"/>
          <p:cNvSpPr>
            <a:spLocks noGrp="1"/>
          </p:cNvSpPr>
          <p:nvPr>
            <p:ph idx="1"/>
          </p:nvPr>
        </p:nvSpPr>
        <p:spPr>
          <a:xfrm>
            <a:off x="1075455" y="1571356"/>
            <a:ext cx="6993086" cy="2278492"/>
          </a:xfrm>
        </p:spPr>
        <p:txBody>
          <a:bodyPr>
            <a:normAutofit lnSpcReduction="10000"/>
          </a:bodyPr>
          <a:lstStyle/>
          <a:p>
            <a:pPr marL="0" indent="0" algn="ctr">
              <a:buNone/>
            </a:pPr>
            <a:r>
              <a:rPr lang="en-US" sz="2391" dirty="0">
                <a:solidFill>
                  <a:schemeClr val="bg1">
                    <a:lumMod val="95000"/>
                  </a:schemeClr>
                </a:solidFill>
                <a:latin typeface="Dosis Medium" pitchFamily="2" charset="0"/>
              </a:rPr>
              <a:t>We are currently occupying </a:t>
            </a:r>
            <a:r>
              <a:rPr lang="en-US" sz="2391" dirty="0" err="1">
                <a:solidFill>
                  <a:schemeClr val="bg1">
                    <a:lumMod val="95000"/>
                  </a:schemeClr>
                </a:solidFill>
                <a:latin typeface="Dosis Medium" pitchFamily="2" charset="0"/>
              </a:rPr>
              <a:t>unceded</a:t>
            </a:r>
            <a:r>
              <a:rPr lang="en-US" sz="2391" dirty="0">
                <a:solidFill>
                  <a:schemeClr val="bg1">
                    <a:lumMod val="95000"/>
                  </a:schemeClr>
                </a:solidFill>
                <a:latin typeface="Dosis Medium" pitchFamily="2" charset="0"/>
              </a:rPr>
              <a:t> lands of the Tohono O'odham and Pascua Yaqui peoples. With a land acknowledgement, action must follow. Action looks like being in solidarity with Indigenous resistance and fighting for land back*, which includes demanding the rightful return of colonized land to Indigenous peoples. </a:t>
            </a:r>
            <a:endParaRPr lang="en-US" dirty="0">
              <a:solidFill>
                <a:schemeClr val="bg1">
                  <a:lumMod val="95000"/>
                </a:schemeClr>
              </a:solidFill>
              <a:latin typeface="Dosis Medium" pitchFamily="2" charset="0"/>
            </a:endParaRPr>
          </a:p>
        </p:txBody>
      </p:sp>
      <p:sp>
        <p:nvSpPr>
          <p:cNvPr id="5" name="Rectangle 4"/>
          <p:cNvSpPr/>
          <p:nvPr/>
        </p:nvSpPr>
        <p:spPr>
          <a:xfrm>
            <a:off x="558838" y="4213976"/>
            <a:ext cx="8026324" cy="827406"/>
          </a:xfrm>
          <a:prstGeom prst="rect">
            <a:avLst/>
          </a:prstGeom>
        </p:spPr>
        <p:txBody>
          <a:bodyPr wrap="square">
            <a:spAutoFit/>
          </a:bodyPr>
          <a:lstStyle/>
          <a:p>
            <a:pPr algn="ctr"/>
            <a:r>
              <a:rPr lang="en-US" sz="1194" dirty="0">
                <a:solidFill>
                  <a:schemeClr val="bg1">
                    <a:lumMod val="95000"/>
                  </a:schemeClr>
                </a:solidFill>
                <a:latin typeface="Dosis Medium" pitchFamily="2" charset="0"/>
              </a:rPr>
              <a:t>*“But when we say “Land Back” we aren’t asking for just the ground, or for a piece of paper that allows us to tear up and pollute the earth. We want the system that is land to be alive so that it can perpetuate itself, and perpetuate us as an extension of itself. That’s what we want back: our place in keeping land alive and spiritually connected.” </a:t>
            </a:r>
          </a:p>
          <a:p>
            <a:pPr algn="r"/>
            <a:r>
              <a:rPr lang="en-US" sz="1194" dirty="0">
                <a:solidFill>
                  <a:schemeClr val="bg1">
                    <a:lumMod val="95000"/>
                  </a:schemeClr>
                </a:solidFill>
                <a:latin typeface="Dosis Medium" pitchFamily="2" charset="0"/>
              </a:rPr>
              <a:t>-</a:t>
            </a:r>
            <a:r>
              <a:rPr lang="en-US" sz="1194" dirty="0" err="1">
                <a:solidFill>
                  <a:schemeClr val="bg1">
                    <a:lumMod val="95000"/>
                  </a:schemeClr>
                </a:solidFill>
                <a:latin typeface="Dosis Medium" pitchFamily="2" charset="0"/>
              </a:rPr>
              <a:t>briarpatch</a:t>
            </a:r>
            <a:endParaRPr lang="en-US" sz="1194" dirty="0">
              <a:solidFill>
                <a:schemeClr val="bg1">
                  <a:lumMod val="95000"/>
                </a:schemeClr>
              </a:solidFill>
              <a:latin typeface="Dosis Medium" pitchFamily="2" charset="0"/>
            </a:endParaRPr>
          </a:p>
        </p:txBody>
      </p:sp>
      <p:cxnSp>
        <p:nvCxnSpPr>
          <p:cNvPr id="9" name="Straight Connector 8"/>
          <p:cNvCxnSpPr/>
          <p:nvPr/>
        </p:nvCxnSpPr>
        <p:spPr>
          <a:xfrm>
            <a:off x="-18342" y="4057901"/>
            <a:ext cx="9185570" cy="18955"/>
          </a:xfrm>
          <a:prstGeom prst="line">
            <a:avLst/>
          </a:prstGeom>
          <a:ln w="76200">
            <a:solidFill>
              <a:srgbClr val="FFC8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6369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build="p"/>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8816406" y="-1"/>
            <a:ext cx="33542" cy="5343844"/>
          </a:xfrm>
          <a:prstGeom prst="line">
            <a:avLst/>
          </a:prstGeom>
          <a:ln w="76200">
            <a:solidFill>
              <a:srgbClr val="88B37E"/>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654498" y="190566"/>
            <a:ext cx="7886701" cy="4775135"/>
          </a:xfrm>
          <a:prstGeom prst="ellipse">
            <a:avLst/>
          </a:prstGeom>
          <a:solidFill>
            <a:srgbClr val="1F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3" name="Content Placeholder 2"/>
          <p:cNvSpPr>
            <a:spLocks noGrp="1"/>
          </p:cNvSpPr>
          <p:nvPr>
            <p:ph idx="1"/>
          </p:nvPr>
        </p:nvSpPr>
        <p:spPr>
          <a:xfrm>
            <a:off x="1479551" y="559897"/>
            <a:ext cx="6184901" cy="1218104"/>
          </a:xfrm>
        </p:spPr>
        <p:txBody>
          <a:bodyPr numCol="1">
            <a:noAutofit/>
          </a:bodyPr>
          <a:lstStyle/>
          <a:p>
            <a:pPr marL="0" indent="0" algn="ctr">
              <a:buNone/>
            </a:pPr>
            <a:r>
              <a:rPr lang="en-US" sz="2600" dirty="0">
                <a:solidFill>
                  <a:srgbClr val="FFC857"/>
                </a:solidFill>
                <a:effectLst>
                  <a:outerShdw blurRad="38100" dist="38100" dir="2700000" algn="tl">
                    <a:srgbClr val="000000">
                      <a:alpha val="43137"/>
                    </a:srgbClr>
                  </a:outerShdw>
                </a:effectLst>
                <a:latin typeface="Calder Dark Grit" panose="00000500000000000000" pitchFamily="50" charset="0"/>
              </a:rPr>
              <a:t>Purpose</a:t>
            </a:r>
          </a:p>
          <a:p>
            <a:pPr marL="0" indent="0" algn="ctr">
              <a:buNone/>
            </a:pPr>
            <a:r>
              <a:rPr lang="en-US" sz="2200" dirty="0">
                <a:solidFill>
                  <a:schemeClr val="bg1">
                    <a:lumMod val="95000"/>
                  </a:schemeClr>
                </a:solidFill>
                <a:latin typeface="Dosis Medium" pitchFamily="2" charset="0"/>
              </a:rPr>
              <a:t>To advance LGBTQ+ equity through individual, organizational, and systems-level change.</a:t>
            </a:r>
            <a:endParaRPr lang="en-US" sz="2600" dirty="0">
              <a:solidFill>
                <a:srgbClr val="FFC857"/>
              </a:solidFill>
              <a:latin typeface="Calder Dark Grit" panose="00000500000000000000" pitchFamily="50" charset="0"/>
            </a:endParaRPr>
          </a:p>
          <a:p>
            <a:pPr algn="ctr"/>
            <a:endParaRPr lang="en-US" sz="2600" dirty="0"/>
          </a:p>
        </p:txBody>
      </p:sp>
      <p:sp>
        <p:nvSpPr>
          <p:cNvPr id="2" name="Rectangle 1"/>
          <p:cNvSpPr/>
          <p:nvPr/>
        </p:nvSpPr>
        <p:spPr>
          <a:xfrm>
            <a:off x="1070873" y="2111165"/>
            <a:ext cx="3619499" cy="1806648"/>
          </a:xfrm>
          <a:prstGeom prst="rect">
            <a:avLst/>
          </a:prstGeom>
        </p:spPr>
        <p:txBody>
          <a:bodyPr wrap="square">
            <a:spAutoFit/>
          </a:bodyPr>
          <a:lstStyle/>
          <a:p>
            <a:pPr algn="ctr" defTabSz="682914">
              <a:lnSpc>
                <a:spcPct val="90000"/>
              </a:lnSpc>
              <a:spcBef>
                <a:spcPts val="746"/>
              </a:spcBef>
            </a:pPr>
            <a:r>
              <a:rPr lang="en-US" sz="2600" dirty="0">
                <a:solidFill>
                  <a:srgbClr val="FFC857"/>
                </a:solidFill>
                <a:effectLst>
                  <a:outerShdw blurRad="38100" dist="38100" dir="2700000" algn="tl">
                    <a:srgbClr val="000000">
                      <a:alpha val="43137"/>
                    </a:srgbClr>
                  </a:outerShdw>
                </a:effectLst>
                <a:latin typeface="Calder Dark Grit" panose="00000500000000000000" pitchFamily="50" charset="0"/>
              </a:rPr>
              <a:t>Goal</a:t>
            </a:r>
          </a:p>
          <a:p>
            <a:pPr algn="ctr"/>
            <a:r>
              <a:rPr lang="en-US" sz="2200" dirty="0">
                <a:solidFill>
                  <a:schemeClr val="bg1">
                    <a:lumMod val="95000"/>
                  </a:schemeClr>
                </a:solidFill>
                <a:latin typeface="Dosis Medium" pitchFamily="2" charset="0"/>
              </a:rPr>
              <a:t>To provide education and tools to enhance providers’ capacity to serve and meet the needs of LGBTQ+ young people.  </a:t>
            </a:r>
          </a:p>
        </p:txBody>
      </p:sp>
      <p:sp>
        <p:nvSpPr>
          <p:cNvPr id="6" name="Rectangle 5"/>
          <p:cNvSpPr/>
          <p:nvPr/>
        </p:nvSpPr>
        <p:spPr>
          <a:xfrm>
            <a:off x="4690372" y="2118642"/>
            <a:ext cx="3467100" cy="2145203"/>
          </a:xfrm>
          <a:prstGeom prst="rect">
            <a:avLst/>
          </a:prstGeom>
        </p:spPr>
        <p:txBody>
          <a:bodyPr wrap="square">
            <a:spAutoFit/>
          </a:bodyPr>
          <a:lstStyle/>
          <a:p>
            <a:pPr algn="ctr" defTabSz="682914">
              <a:lnSpc>
                <a:spcPct val="90000"/>
              </a:lnSpc>
              <a:spcBef>
                <a:spcPts val="746"/>
              </a:spcBef>
            </a:pPr>
            <a:r>
              <a:rPr lang="en-US" sz="2600" dirty="0">
                <a:solidFill>
                  <a:srgbClr val="FFC857"/>
                </a:solidFill>
                <a:effectLst>
                  <a:outerShdw blurRad="38100" dist="38100" dir="2700000" algn="tl">
                    <a:srgbClr val="000000">
                      <a:alpha val="43137"/>
                    </a:srgbClr>
                  </a:outerShdw>
                </a:effectLst>
                <a:latin typeface="Calder Dark Grit" panose="00000500000000000000" pitchFamily="50" charset="0"/>
              </a:rPr>
              <a:t>Objective</a:t>
            </a:r>
          </a:p>
          <a:p>
            <a:pPr algn="ctr"/>
            <a:r>
              <a:rPr lang="en-US" sz="2200" dirty="0">
                <a:solidFill>
                  <a:schemeClr val="bg1">
                    <a:lumMod val="95000"/>
                  </a:schemeClr>
                </a:solidFill>
                <a:latin typeface="Dosis Medium" pitchFamily="2" charset="0"/>
              </a:rPr>
              <a:t>To develop a comprehensive training series consisting of on-demand modules and a companion resource and reflection guide</a:t>
            </a:r>
            <a:endParaRPr lang="en-US" sz="2200" dirty="0"/>
          </a:p>
        </p:txBody>
      </p:sp>
      <p:cxnSp>
        <p:nvCxnSpPr>
          <p:cNvPr id="13" name="Straight Connector 12"/>
          <p:cNvCxnSpPr/>
          <p:nvPr/>
        </p:nvCxnSpPr>
        <p:spPr>
          <a:xfrm>
            <a:off x="8968317" y="1"/>
            <a:ext cx="33542" cy="5343844"/>
          </a:xfrm>
          <a:prstGeom prst="line">
            <a:avLst/>
          </a:prstGeom>
          <a:ln w="76200">
            <a:solidFill>
              <a:srgbClr val="88B37E"/>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90380" y="3606309"/>
            <a:ext cx="1672376" cy="1664414"/>
          </a:xfrm>
          <a:prstGeom prst="ellipse">
            <a:avLst/>
          </a:prstGeom>
          <a:solidFill>
            <a:srgbClr val="119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79"/>
            <a:endParaRPr lang="en-US" sz="1007">
              <a:solidFill>
                <a:prstClr val="white"/>
              </a:solidFill>
              <a:latin typeface="Calibri" panose="020F0502020204030204"/>
            </a:endParaRPr>
          </a:p>
        </p:txBody>
      </p:sp>
      <p:sp>
        <p:nvSpPr>
          <p:cNvPr id="15" name="Oval 14"/>
          <p:cNvSpPr/>
          <p:nvPr/>
        </p:nvSpPr>
        <p:spPr>
          <a:xfrm>
            <a:off x="7803022" y="-50802"/>
            <a:ext cx="1030156" cy="971912"/>
          </a:xfrm>
          <a:prstGeom prst="ellipse">
            <a:avLst/>
          </a:prstGeom>
          <a:solidFill>
            <a:srgbClr val="C33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79"/>
            <a:endParaRPr lang="en-US" sz="1007">
              <a:solidFill>
                <a:prstClr val="white"/>
              </a:solidFill>
              <a:latin typeface="Calibri" panose="020F0502020204030204"/>
            </a:endParaRPr>
          </a:p>
        </p:txBody>
      </p:sp>
      <p:sp>
        <p:nvSpPr>
          <p:cNvPr id="16" name="Oval 15"/>
          <p:cNvSpPr/>
          <p:nvPr/>
        </p:nvSpPr>
        <p:spPr>
          <a:xfrm>
            <a:off x="828846" y="4306288"/>
            <a:ext cx="1030156" cy="971912"/>
          </a:xfrm>
          <a:prstGeom prst="ellipse">
            <a:avLst/>
          </a:prstGeom>
          <a:solidFill>
            <a:srgbClr val="F37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79"/>
            <a:endParaRPr lang="en-US" sz="1007">
              <a:solidFill>
                <a:prstClr val="white"/>
              </a:solidFill>
              <a:latin typeface="Calibri" panose="020F0502020204030204"/>
            </a:endParaRPr>
          </a:p>
        </p:txBody>
      </p:sp>
    </p:spTree>
    <p:extLst>
      <p:ext uri="{BB962C8B-B14F-4D97-AF65-F5344CB8AC3E}">
        <p14:creationId xmlns:p14="http://schemas.microsoft.com/office/powerpoint/2010/main" val="20818870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fade">
                                      <p:cBhvr>
                                        <p:cTn id="29" dur="500"/>
                                        <p:tgtEl>
                                          <p:spTgt spid="3">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P spid="6" grpId="0"/>
      <p:bldP spid="14"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66;p30"/>
          <p:cNvSpPr txBox="1">
            <a:spLocks/>
          </p:cNvSpPr>
          <p:nvPr/>
        </p:nvSpPr>
        <p:spPr>
          <a:xfrm>
            <a:off x="404730" y="1136238"/>
            <a:ext cx="4137271" cy="1005181"/>
          </a:xfrm>
          <a:prstGeom prst="rect">
            <a:avLst/>
          </a:prstGeom>
          <a:noFill/>
          <a:ln w="28575">
            <a:solidFill>
              <a:srgbClr val="FFC857"/>
            </a:solidFill>
          </a:ln>
        </p:spPr>
        <p:txBody>
          <a:bodyPr spcFirstLastPara="1" vert="horz" wrap="square" lIns="91424" tIns="91424" rIns="91424" bIns="91424" rtlCol="0" anchor="t" anchorCtr="0">
            <a:noAutofit/>
          </a:bodyPr>
          <a:lstStyle>
            <a:lvl1pPr marL="170718" indent="-170718" algn="l" defTabSz="682874" rtl="0" eaLnBrk="1" latinLnBrk="0" hangingPunct="1">
              <a:lnSpc>
                <a:spcPct val="90000"/>
              </a:lnSpc>
              <a:spcBef>
                <a:spcPts val="747"/>
              </a:spcBef>
              <a:buFont typeface="Arial" panose="020B0604020202020204" pitchFamily="34" charset="0"/>
              <a:buChar char="•"/>
              <a:defRPr sz="2091" kern="1200">
                <a:solidFill>
                  <a:schemeClr val="tx1"/>
                </a:solidFill>
                <a:latin typeface="+mn-lt"/>
                <a:ea typeface="+mn-ea"/>
                <a:cs typeface="+mn-cs"/>
              </a:defRPr>
            </a:lvl1pPr>
            <a:lvl2pPr marL="512155" indent="-170718" algn="l" defTabSz="682874" rtl="0" eaLnBrk="1" latinLnBrk="0" hangingPunct="1">
              <a:lnSpc>
                <a:spcPct val="90000"/>
              </a:lnSpc>
              <a:spcBef>
                <a:spcPts val="373"/>
              </a:spcBef>
              <a:buFont typeface="Arial" panose="020B0604020202020204" pitchFamily="34" charset="0"/>
              <a:buChar char="•"/>
              <a:defRPr sz="1792" kern="1200">
                <a:solidFill>
                  <a:schemeClr val="tx1"/>
                </a:solidFill>
                <a:latin typeface="+mn-lt"/>
                <a:ea typeface="+mn-ea"/>
                <a:cs typeface="+mn-cs"/>
              </a:defRPr>
            </a:lvl2pPr>
            <a:lvl3pPr marL="853592" indent="-170718" algn="l" defTabSz="682874" rtl="0" eaLnBrk="1" latinLnBrk="0" hangingPunct="1">
              <a:lnSpc>
                <a:spcPct val="90000"/>
              </a:lnSpc>
              <a:spcBef>
                <a:spcPts val="373"/>
              </a:spcBef>
              <a:buFont typeface="Arial" panose="020B0604020202020204" pitchFamily="34" charset="0"/>
              <a:buChar char="•"/>
              <a:defRPr sz="1494" kern="1200">
                <a:solidFill>
                  <a:schemeClr val="tx1"/>
                </a:solidFill>
                <a:latin typeface="+mn-lt"/>
                <a:ea typeface="+mn-ea"/>
                <a:cs typeface="+mn-cs"/>
              </a:defRPr>
            </a:lvl3pPr>
            <a:lvl4pPr marL="1195029"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4pPr>
            <a:lvl5pPr marL="1536466"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5pPr>
            <a:lvl6pPr marL="1877903"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6pPr>
            <a:lvl7pPr marL="2219340"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7pPr>
            <a:lvl8pPr marL="2560777"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8pPr>
            <a:lvl9pPr marL="2902214"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9pPr>
          </a:lstStyle>
          <a:p>
            <a:pPr marL="0" indent="0" algn="ctr">
              <a:lnSpc>
                <a:spcPct val="100000"/>
              </a:lnSpc>
              <a:spcBef>
                <a:spcPts val="0"/>
              </a:spcBef>
              <a:buNone/>
            </a:pPr>
            <a:r>
              <a:rPr lang="en-US" sz="1600" dirty="0">
                <a:solidFill>
                  <a:schemeClr val="bg1">
                    <a:lumMod val="95000"/>
                  </a:schemeClr>
                </a:solidFill>
                <a:latin typeface="Dosis Medium" pitchFamily="2" charset="0"/>
              </a:rPr>
              <a:t>Provide a thorough understanding of contextual, historical, and cultural factors that contribute to the oppression of LGBTQ+ people</a:t>
            </a:r>
          </a:p>
        </p:txBody>
      </p:sp>
      <p:sp>
        <p:nvSpPr>
          <p:cNvPr id="12" name="Google Shape;166;p30"/>
          <p:cNvSpPr txBox="1">
            <a:spLocks/>
          </p:cNvSpPr>
          <p:nvPr/>
        </p:nvSpPr>
        <p:spPr>
          <a:xfrm>
            <a:off x="4784972" y="1136238"/>
            <a:ext cx="4137273" cy="1005181"/>
          </a:xfrm>
          <a:prstGeom prst="rect">
            <a:avLst/>
          </a:prstGeom>
          <a:noFill/>
          <a:ln w="28575">
            <a:solidFill>
              <a:srgbClr val="FFC857"/>
            </a:solidFill>
          </a:ln>
        </p:spPr>
        <p:txBody>
          <a:bodyPr spcFirstLastPara="1" vert="horz" wrap="square" lIns="91424" tIns="91424" rIns="91424" bIns="91424" rtlCol="0" anchor="t" anchorCtr="0">
            <a:noAutofit/>
          </a:bodyPr>
          <a:lstStyle>
            <a:defPPr>
              <a:defRPr lang="en-US"/>
            </a:defPPr>
            <a:lvl1pPr indent="0" algn="ctr" defTabSz="682874">
              <a:lnSpc>
                <a:spcPct val="100000"/>
              </a:lnSpc>
              <a:spcBef>
                <a:spcPts val="0"/>
              </a:spcBef>
              <a:buFont typeface="Arial" panose="020B0604020202020204" pitchFamily="34" charset="0"/>
              <a:buNone/>
              <a:defRPr sz="1600">
                <a:solidFill>
                  <a:schemeClr val="bg1">
                    <a:lumMod val="95000"/>
                  </a:schemeClr>
                </a:solidFill>
                <a:latin typeface="Dosis Medium" pitchFamily="2" charset="0"/>
              </a:defRPr>
            </a:lvl1pPr>
            <a:lvl2pPr marL="512155" indent="-170718" defTabSz="682874">
              <a:lnSpc>
                <a:spcPct val="90000"/>
              </a:lnSpc>
              <a:spcBef>
                <a:spcPts val="373"/>
              </a:spcBef>
              <a:buFont typeface="Arial" panose="020B0604020202020204" pitchFamily="34" charset="0"/>
              <a:buChar char="•"/>
              <a:defRPr sz="1792"/>
            </a:lvl2pPr>
            <a:lvl3pPr marL="853592" indent="-170718" defTabSz="682874">
              <a:lnSpc>
                <a:spcPct val="90000"/>
              </a:lnSpc>
              <a:spcBef>
                <a:spcPts val="373"/>
              </a:spcBef>
              <a:buFont typeface="Arial" panose="020B0604020202020204" pitchFamily="34" charset="0"/>
              <a:buChar char="•"/>
              <a:defRPr sz="1494"/>
            </a:lvl3pPr>
            <a:lvl4pPr marL="1195029" indent="-170718" defTabSz="682874">
              <a:lnSpc>
                <a:spcPct val="90000"/>
              </a:lnSpc>
              <a:spcBef>
                <a:spcPts val="373"/>
              </a:spcBef>
              <a:buFont typeface="Arial" panose="020B0604020202020204" pitchFamily="34" charset="0"/>
              <a:buChar char="•"/>
              <a:defRPr sz="1344"/>
            </a:lvl4pPr>
            <a:lvl5pPr marL="1536466" indent="-170718" defTabSz="682874">
              <a:lnSpc>
                <a:spcPct val="90000"/>
              </a:lnSpc>
              <a:spcBef>
                <a:spcPts val="373"/>
              </a:spcBef>
              <a:buFont typeface="Arial" panose="020B0604020202020204" pitchFamily="34" charset="0"/>
              <a:buChar char="•"/>
              <a:defRPr sz="1344"/>
            </a:lvl5pPr>
            <a:lvl6pPr marL="1877903" indent="-170718" defTabSz="682874">
              <a:lnSpc>
                <a:spcPct val="90000"/>
              </a:lnSpc>
              <a:spcBef>
                <a:spcPts val="373"/>
              </a:spcBef>
              <a:buFont typeface="Arial" panose="020B0604020202020204" pitchFamily="34" charset="0"/>
              <a:buChar char="•"/>
              <a:defRPr sz="1344"/>
            </a:lvl6pPr>
            <a:lvl7pPr marL="2219340" indent="-170718" defTabSz="682874">
              <a:lnSpc>
                <a:spcPct val="90000"/>
              </a:lnSpc>
              <a:spcBef>
                <a:spcPts val="373"/>
              </a:spcBef>
              <a:buFont typeface="Arial" panose="020B0604020202020204" pitchFamily="34" charset="0"/>
              <a:buChar char="•"/>
              <a:defRPr sz="1344"/>
            </a:lvl7pPr>
            <a:lvl8pPr marL="2560777" indent="-170718" defTabSz="682874">
              <a:lnSpc>
                <a:spcPct val="90000"/>
              </a:lnSpc>
              <a:spcBef>
                <a:spcPts val="373"/>
              </a:spcBef>
              <a:buFont typeface="Arial" panose="020B0604020202020204" pitchFamily="34" charset="0"/>
              <a:buChar char="•"/>
              <a:defRPr sz="1344"/>
            </a:lvl8pPr>
            <a:lvl9pPr marL="2902214" indent="-170718" defTabSz="682874">
              <a:lnSpc>
                <a:spcPct val="90000"/>
              </a:lnSpc>
              <a:spcBef>
                <a:spcPts val="373"/>
              </a:spcBef>
              <a:buFont typeface="Arial" panose="020B0604020202020204" pitchFamily="34" charset="0"/>
              <a:buChar char="•"/>
              <a:defRPr sz="1344"/>
            </a:lvl9pPr>
          </a:lstStyle>
          <a:p>
            <a:r>
              <a:rPr lang="en-US" dirty="0"/>
              <a:t>Highlight social justice, organizing, and advocacy that has improved conditions for LGBTQ+ people and advanced efforts toward equity and liberation. </a:t>
            </a:r>
          </a:p>
          <a:p>
            <a:endParaRPr lang="en-US" dirty="0"/>
          </a:p>
        </p:txBody>
      </p:sp>
      <p:sp>
        <p:nvSpPr>
          <p:cNvPr id="13" name="Google Shape;166;p30"/>
          <p:cNvSpPr txBox="1">
            <a:spLocks/>
          </p:cNvSpPr>
          <p:nvPr/>
        </p:nvSpPr>
        <p:spPr>
          <a:xfrm>
            <a:off x="404729" y="2372334"/>
            <a:ext cx="4137273" cy="997707"/>
          </a:xfrm>
          <a:prstGeom prst="rect">
            <a:avLst/>
          </a:prstGeom>
          <a:noFill/>
          <a:ln w="28575">
            <a:solidFill>
              <a:srgbClr val="FFC857"/>
            </a:solidFill>
          </a:ln>
        </p:spPr>
        <p:txBody>
          <a:bodyPr spcFirstLastPara="1" vert="horz" wrap="square" lIns="91424" tIns="91424" rIns="91424" bIns="91424" rtlCol="0" anchor="t" anchorCtr="0">
            <a:noAutofit/>
          </a:bodyPr>
          <a:lstStyle>
            <a:defPPr>
              <a:defRPr lang="en-US"/>
            </a:defPPr>
            <a:lvl1pPr indent="0" algn="ctr" defTabSz="682874">
              <a:lnSpc>
                <a:spcPct val="100000"/>
              </a:lnSpc>
              <a:spcBef>
                <a:spcPts val="0"/>
              </a:spcBef>
              <a:buFont typeface="Arial" panose="020B0604020202020204" pitchFamily="34" charset="0"/>
              <a:buNone/>
              <a:defRPr sz="1600">
                <a:solidFill>
                  <a:schemeClr val="bg1">
                    <a:lumMod val="95000"/>
                  </a:schemeClr>
                </a:solidFill>
                <a:latin typeface="Dosis Medium" pitchFamily="2" charset="0"/>
              </a:defRPr>
            </a:lvl1pPr>
            <a:lvl2pPr marL="512155" indent="-170718" defTabSz="682874">
              <a:lnSpc>
                <a:spcPct val="90000"/>
              </a:lnSpc>
              <a:spcBef>
                <a:spcPts val="373"/>
              </a:spcBef>
              <a:buFont typeface="Arial" panose="020B0604020202020204" pitchFamily="34" charset="0"/>
              <a:buChar char="•"/>
              <a:defRPr sz="1792"/>
            </a:lvl2pPr>
            <a:lvl3pPr marL="853592" indent="-170718" defTabSz="682874">
              <a:lnSpc>
                <a:spcPct val="90000"/>
              </a:lnSpc>
              <a:spcBef>
                <a:spcPts val="373"/>
              </a:spcBef>
              <a:buFont typeface="Arial" panose="020B0604020202020204" pitchFamily="34" charset="0"/>
              <a:buChar char="•"/>
              <a:defRPr sz="1494"/>
            </a:lvl3pPr>
            <a:lvl4pPr marL="1195029" indent="-170718" defTabSz="682874">
              <a:lnSpc>
                <a:spcPct val="90000"/>
              </a:lnSpc>
              <a:spcBef>
                <a:spcPts val="373"/>
              </a:spcBef>
              <a:buFont typeface="Arial" panose="020B0604020202020204" pitchFamily="34" charset="0"/>
              <a:buChar char="•"/>
              <a:defRPr sz="1344"/>
            </a:lvl4pPr>
            <a:lvl5pPr marL="1536466" indent="-170718" defTabSz="682874">
              <a:lnSpc>
                <a:spcPct val="90000"/>
              </a:lnSpc>
              <a:spcBef>
                <a:spcPts val="373"/>
              </a:spcBef>
              <a:buFont typeface="Arial" panose="020B0604020202020204" pitchFamily="34" charset="0"/>
              <a:buChar char="•"/>
              <a:defRPr sz="1344"/>
            </a:lvl5pPr>
            <a:lvl6pPr marL="1877903" indent="-170718" defTabSz="682874">
              <a:lnSpc>
                <a:spcPct val="90000"/>
              </a:lnSpc>
              <a:spcBef>
                <a:spcPts val="373"/>
              </a:spcBef>
              <a:buFont typeface="Arial" panose="020B0604020202020204" pitchFamily="34" charset="0"/>
              <a:buChar char="•"/>
              <a:defRPr sz="1344"/>
            </a:lvl6pPr>
            <a:lvl7pPr marL="2219340" indent="-170718" defTabSz="682874">
              <a:lnSpc>
                <a:spcPct val="90000"/>
              </a:lnSpc>
              <a:spcBef>
                <a:spcPts val="373"/>
              </a:spcBef>
              <a:buFont typeface="Arial" panose="020B0604020202020204" pitchFamily="34" charset="0"/>
              <a:buChar char="•"/>
              <a:defRPr sz="1344"/>
            </a:lvl7pPr>
            <a:lvl8pPr marL="2560777" indent="-170718" defTabSz="682874">
              <a:lnSpc>
                <a:spcPct val="90000"/>
              </a:lnSpc>
              <a:spcBef>
                <a:spcPts val="373"/>
              </a:spcBef>
              <a:buFont typeface="Arial" panose="020B0604020202020204" pitchFamily="34" charset="0"/>
              <a:buChar char="•"/>
              <a:defRPr sz="1344"/>
            </a:lvl8pPr>
            <a:lvl9pPr marL="2902214" indent="-170718" defTabSz="682874">
              <a:lnSpc>
                <a:spcPct val="90000"/>
              </a:lnSpc>
              <a:spcBef>
                <a:spcPts val="373"/>
              </a:spcBef>
              <a:buFont typeface="Arial" panose="020B0604020202020204" pitchFamily="34" charset="0"/>
              <a:buChar char="•"/>
              <a:defRPr sz="1344"/>
            </a:lvl9pPr>
          </a:lstStyle>
          <a:p>
            <a:r>
              <a:rPr lang="en-US" dirty="0"/>
              <a:t>Describe aspects of LGBTQ+ identities so that providers have a better understanding of complex and unique needs that LGBTQ+ people may have. </a:t>
            </a:r>
          </a:p>
        </p:txBody>
      </p:sp>
      <p:sp>
        <p:nvSpPr>
          <p:cNvPr id="14" name="Google Shape;166;p30"/>
          <p:cNvSpPr txBox="1">
            <a:spLocks/>
          </p:cNvSpPr>
          <p:nvPr/>
        </p:nvSpPr>
        <p:spPr>
          <a:xfrm>
            <a:off x="404732" y="3600953"/>
            <a:ext cx="4137271" cy="1361124"/>
          </a:xfrm>
          <a:prstGeom prst="rect">
            <a:avLst/>
          </a:prstGeom>
          <a:noFill/>
          <a:ln w="28575">
            <a:solidFill>
              <a:srgbClr val="FFC857"/>
            </a:solidFill>
          </a:ln>
        </p:spPr>
        <p:txBody>
          <a:bodyPr spcFirstLastPara="1" vert="horz" wrap="square" lIns="91424" tIns="91424" rIns="91424" bIns="91424" rtlCol="0" anchor="t" anchorCtr="0">
            <a:noAutofit/>
          </a:bodyPr>
          <a:lstStyle>
            <a:defPPr>
              <a:defRPr lang="en-US"/>
            </a:defPPr>
            <a:lvl1pPr indent="0" algn="ctr" defTabSz="682874">
              <a:lnSpc>
                <a:spcPct val="100000"/>
              </a:lnSpc>
              <a:spcBef>
                <a:spcPts val="0"/>
              </a:spcBef>
              <a:buFont typeface="Arial" panose="020B0604020202020204" pitchFamily="34" charset="0"/>
              <a:buNone/>
              <a:defRPr sz="1600">
                <a:solidFill>
                  <a:schemeClr val="bg1">
                    <a:lumMod val="95000"/>
                  </a:schemeClr>
                </a:solidFill>
                <a:latin typeface="Dosis Medium" pitchFamily="2" charset="0"/>
              </a:defRPr>
            </a:lvl1pPr>
            <a:lvl2pPr marL="512155" indent="-170718" defTabSz="682874">
              <a:lnSpc>
                <a:spcPct val="90000"/>
              </a:lnSpc>
              <a:spcBef>
                <a:spcPts val="373"/>
              </a:spcBef>
              <a:buFont typeface="Arial" panose="020B0604020202020204" pitchFamily="34" charset="0"/>
              <a:buChar char="•"/>
              <a:defRPr sz="1792"/>
            </a:lvl2pPr>
            <a:lvl3pPr marL="853592" indent="-170718" defTabSz="682874">
              <a:lnSpc>
                <a:spcPct val="90000"/>
              </a:lnSpc>
              <a:spcBef>
                <a:spcPts val="373"/>
              </a:spcBef>
              <a:buFont typeface="Arial" panose="020B0604020202020204" pitchFamily="34" charset="0"/>
              <a:buChar char="•"/>
              <a:defRPr sz="1494"/>
            </a:lvl3pPr>
            <a:lvl4pPr marL="1195029" indent="-170718" defTabSz="682874">
              <a:lnSpc>
                <a:spcPct val="90000"/>
              </a:lnSpc>
              <a:spcBef>
                <a:spcPts val="373"/>
              </a:spcBef>
              <a:buFont typeface="Arial" panose="020B0604020202020204" pitchFamily="34" charset="0"/>
              <a:buChar char="•"/>
              <a:defRPr sz="1344"/>
            </a:lvl4pPr>
            <a:lvl5pPr marL="1536466" indent="-170718" defTabSz="682874">
              <a:lnSpc>
                <a:spcPct val="90000"/>
              </a:lnSpc>
              <a:spcBef>
                <a:spcPts val="373"/>
              </a:spcBef>
              <a:buFont typeface="Arial" panose="020B0604020202020204" pitchFamily="34" charset="0"/>
              <a:buChar char="•"/>
              <a:defRPr sz="1344"/>
            </a:lvl5pPr>
            <a:lvl6pPr marL="1877903" indent="-170718" defTabSz="682874">
              <a:lnSpc>
                <a:spcPct val="90000"/>
              </a:lnSpc>
              <a:spcBef>
                <a:spcPts val="373"/>
              </a:spcBef>
              <a:buFont typeface="Arial" panose="020B0604020202020204" pitchFamily="34" charset="0"/>
              <a:buChar char="•"/>
              <a:defRPr sz="1344"/>
            </a:lvl6pPr>
            <a:lvl7pPr marL="2219340" indent="-170718" defTabSz="682874">
              <a:lnSpc>
                <a:spcPct val="90000"/>
              </a:lnSpc>
              <a:spcBef>
                <a:spcPts val="373"/>
              </a:spcBef>
              <a:buFont typeface="Arial" panose="020B0604020202020204" pitchFamily="34" charset="0"/>
              <a:buChar char="•"/>
              <a:defRPr sz="1344"/>
            </a:lvl7pPr>
            <a:lvl8pPr marL="2560777" indent="-170718" defTabSz="682874">
              <a:lnSpc>
                <a:spcPct val="90000"/>
              </a:lnSpc>
              <a:spcBef>
                <a:spcPts val="373"/>
              </a:spcBef>
              <a:buFont typeface="Arial" panose="020B0604020202020204" pitchFamily="34" charset="0"/>
              <a:buChar char="•"/>
              <a:defRPr sz="1344"/>
            </a:lvl8pPr>
            <a:lvl9pPr marL="2902214" indent="-170718" defTabSz="682874">
              <a:lnSpc>
                <a:spcPct val="90000"/>
              </a:lnSpc>
              <a:spcBef>
                <a:spcPts val="373"/>
              </a:spcBef>
              <a:buFont typeface="Arial" panose="020B0604020202020204" pitchFamily="34" charset="0"/>
              <a:buChar char="•"/>
              <a:defRPr sz="1344"/>
            </a:lvl9pPr>
          </a:lstStyle>
          <a:p>
            <a:r>
              <a:rPr lang="en-US" dirty="0"/>
              <a:t>Offer tools and strategies for taking action, for being affirming as an individual provider and at the organizational level, for showing up and being in solidarity with LGBTQ+ people, and for fighting for broader structural change. </a:t>
            </a:r>
          </a:p>
          <a:p>
            <a:endParaRPr lang="en-US" dirty="0"/>
          </a:p>
        </p:txBody>
      </p:sp>
      <p:sp>
        <p:nvSpPr>
          <p:cNvPr id="15" name="Google Shape;166;p30"/>
          <p:cNvSpPr txBox="1">
            <a:spLocks/>
          </p:cNvSpPr>
          <p:nvPr/>
        </p:nvSpPr>
        <p:spPr>
          <a:xfrm>
            <a:off x="4784972" y="3624791"/>
            <a:ext cx="4137273" cy="1361124"/>
          </a:xfrm>
          <a:prstGeom prst="rect">
            <a:avLst/>
          </a:prstGeom>
          <a:noFill/>
          <a:ln w="28575">
            <a:solidFill>
              <a:srgbClr val="FFC857"/>
            </a:solidFill>
          </a:ln>
        </p:spPr>
        <p:txBody>
          <a:bodyPr spcFirstLastPara="1" vert="horz" wrap="square" lIns="91424" tIns="91424" rIns="91424" bIns="91424" rtlCol="0" anchor="t" anchorCtr="0">
            <a:noAutofit/>
          </a:bodyPr>
          <a:lstStyle>
            <a:defPPr>
              <a:defRPr lang="en-US"/>
            </a:defPPr>
            <a:lvl1pPr indent="0" algn="ctr" defTabSz="682874">
              <a:lnSpc>
                <a:spcPct val="100000"/>
              </a:lnSpc>
              <a:spcBef>
                <a:spcPts val="0"/>
              </a:spcBef>
              <a:buFont typeface="Arial" panose="020B0604020202020204" pitchFamily="34" charset="0"/>
              <a:buNone/>
              <a:defRPr sz="1600">
                <a:solidFill>
                  <a:schemeClr val="bg1">
                    <a:lumMod val="95000"/>
                  </a:schemeClr>
                </a:solidFill>
                <a:latin typeface="Dosis Medium" pitchFamily="2" charset="0"/>
              </a:defRPr>
            </a:lvl1pPr>
            <a:lvl2pPr marL="512155" indent="-170718" defTabSz="682874">
              <a:lnSpc>
                <a:spcPct val="90000"/>
              </a:lnSpc>
              <a:spcBef>
                <a:spcPts val="373"/>
              </a:spcBef>
              <a:buFont typeface="Arial" panose="020B0604020202020204" pitchFamily="34" charset="0"/>
              <a:buChar char="•"/>
              <a:defRPr sz="1792"/>
            </a:lvl2pPr>
            <a:lvl3pPr marL="853592" indent="-170718" defTabSz="682874">
              <a:lnSpc>
                <a:spcPct val="90000"/>
              </a:lnSpc>
              <a:spcBef>
                <a:spcPts val="373"/>
              </a:spcBef>
              <a:buFont typeface="Arial" panose="020B0604020202020204" pitchFamily="34" charset="0"/>
              <a:buChar char="•"/>
              <a:defRPr sz="1494"/>
            </a:lvl3pPr>
            <a:lvl4pPr marL="1195029" indent="-170718" defTabSz="682874">
              <a:lnSpc>
                <a:spcPct val="90000"/>
              </a:lnSpc>
              <a:spcBef>
                <a:spcPts val="373"/>
              </a:spcBef>
              <a:buFont typeface="Arial" panose="020B0604020202020204" pitchFamily="34" charset="0"/>
              <a:buChar char="•"/>
              <a:defRPr sz="1344"/>
            </a:lvl4pPr>
            <a:lvl5pPr marL="1536466" indent="-170718" defTabSz="682874">
              <a:lnSpc>
                <a:spcPct val="90000"/>
              </a:lnSpc>
              <a:spcBef>
                <a:spcPts val="373"/>
              </a:spcBef>
              <a:buFont typeface="Arial" panose="020B0604020202020204" pitchFamily="34" charset="0"/>
              <a:buChar char="•"/>
              <a:defRPr sz="1344"/>
            </a:lvl5pPr>
            <a:lvl6pPr marL="1877903" indent="-170718" defTabSz="682874">
              <a:lnSpc>
                <a:spcPct val="90000"/>
              </a:lnSpc>
              <a:spcBef>
                <a:spcPts val="373"/>
              </a:spcBef>
              <a:buFont typeface="Arial" panose="020B0604020202020204" pitchFamily="34" charset="0"/>
              <a:buChar char="•"/>
              <a:defRPr sz="1344"/>
            </a:lvl6pPr>
            <a:lvl7pPr marL="2219340" indent="-170718" defTabSz="682874">
              <a:lnSpc>
                <a:spcPct val="90000"/>
              </a:lnSpc>
              <a:spcBef>
                <a:spcPts val="373"/>
              </a:spcBef>
              <a:buFont typeface="Arial" panose="020B0604020202020204" pitchFamily="34" charset="0"/>
              <a:buChar char="•"/>
              <a:defRPr sz="1344"/>
            </a:lvl7pPr>
            <a:lvl8pPr marL="2560777" indent="-170718" defTabSz="682874">
              <a:lnSpc>
                <a:spcPct val="90000"/>
              </a:lnSpc>
              <a:spcBef>
                <a:spcPts val="373"/>
              </a:spcBef>
              <a:buFont typeface="Arial" panose="020B0604020202020204" pitchFamily="34" charset="0"/>
              <a:buChar char="•"/>
              <a:defRPr sz="1344"/>
            </a:lvl8pPr>
            <a:lvl9pPr marL="2902214" indent="-170718" defTabSz="682874">
              <a:lnSpc>
                <a:spcPct val="90000"/>
              </a:lnSpc>
              <a:spcBef>
                <a:spcPts val="373"/>
              </a:spcBef>
              <a:buFont typeface="Arial" panose="020B0604020202020204" pitchFamily="34" charset="0"/>
              <a:buChar char="•"/>
              <a:defRPr sz="1344"/>
            </a:lvl9pPr>
          </a:lstStyle>
          <a:p>
            <a:r>
              <a:rPr lang="en-US" dirty="0"/>
              <a:t>Encourage viewers to personally examine and reflect on ways that they can grow and adapt to best serve LGBTQ+ communities and other marginalized groups, and to apply what they’ve learned in meaningful ways.</a:t>
            </a:r>
          </a:p>
        </p:txBody>
      </p:sp>
      <p:sp>
        <p:nvSpPr>
          <p:cNvPr id="16" name="Google Shape;166;p30"/>
          <p:cNvSpPr txBox="1">
            <a:spLocks/>
          </p:cNvSpPr>
          <p:nvPr/>
        </p:nvSpPr>
        <p:spPr>
          <a:xfrm>
            <a:off x="4784975" y="2372334"/>
            <a:ext cx="4155829" cy="997707"/>
          </a:xfrm>
          <a:prstGeom prst="rect">
            <a:avLst/>
          </a:prstGeom>
          <a:noFill/>
          <a:ln w="28575">
            <a:solidFill>
              <a:srgbClr val="FFC857"/>
            </a:solidFill>
          </a:ln>
        </p:spPr>
        <p:txBody>
          <a:bodyPr spcFirstLastPara="1" vert="horz" wrap="square" lIns="91424" tIns="91424" rIns="91424" bIns="91424" rtlCol="0" anchor="t" anchorCtr="0">
            <a:noAutofit/>
          </a:bodyPr>
          <a:lstStyle>
            <a:defPPr>
              <a:defRPr lang="en-US"/>
            </a:defPPr>
            <a:lvl1pPr indent="0" algn="ctr" defTabSz="682874">
              <a:lnSpc>
                <a:spcPct val="100000"/>
              </a:lnSpc>
              <a:spcBef>
                <a:spcPts val="0"/>
              </a:spcBef>
              <a:buFont typeface="Arial" panose="020B0604020202020204" pitchFamily="34" charset="0"/>
              <a:buNone/>
              <a:defRPr sz="1600">
                <a:solidFill>
                  <a:schemeClr val="bg1">
                    <a:lumMod val="95000"/>
                  </a:schemeClr>
                </a:solidFill>
                <a:latin typeface="Dosis Medium" pitchFamily="2" charset="0"/>
              </a:defRPr>
            </a:lvl1pPr>
            <a:lvl2pPr marL="512155" indent="-170718" defTabSz="682874">
              <a:lnSpc>
                <a:spcPct val="90000"/>
              </a:lnSpc>
              <a:spcBef>
                <a:spcPts val="373"/>
              </a:spcBef>
              <a:buFont typeface="Arial" panose="020B0604020202020204" pitchFamily="34" charset="0"/>
              <a:buChar char="•"/>
              <a:defRPr sz="1792"/>
            </a:lvl2pPr>
            <a:lvl3pPr marL="853592" indent="-170718" defTabSz="682874">
              <a:lnSpc>
                <a:spcPct val="90000"/>
              </a:lnSpc>
              <a:spcBef>
                <a:spcPts val="373"/>
              </a:spcBef>
              <a:buFont typeface="Arial" panose="020B0604020202020204" pitchFamily="34" charset="0"/>
              <a:buChar char="•"/>
              <a:defRPr sz="1494"/>
            </a:lvl3pPr>
            <a:lvl4pPr marL="1195029" indent="-170718" defTabSz="682874">
              <a:lnSpc>
                <a:spcPct val="90000"/>
              </a:lnSpc>
              <a:spcBef>
                <a:spcPts val="373"/>
              </a:spcBef>
              <a:buFont typeface="Arial" panose="020B0604020202020204" pitchFamily="34" charset="0"/>
              <a:buChar char="•"/>
              <a:defRPr sz="1344"/>
            </a:lvl4pPr>
            <a:lvl5pPr marL="1536466" indent="-170718" defTabSz="682874">
              <a:lnSpc>
                <a:spcPct val="90000"/>
              </a:lnSpc>
              <a:spcBef>
                <a:spcPts val="373"/>
              </a:spcBef>
              <a:buFont typeface="Arial" panose="020B0604020202020204" pitchFamily="34" charset="0"/>
              <a:buChar char="•"/>
              <a:defRPr sz="1344"/>
            </a:lvl5pPr>
            <a:lvl6pPr marL="1877903" indent="-170718" defTabSz="682874">
              <a:lnSpc>
                <a:spcPct val="90000"/>
              </a:lnSpc>
              <a:spcBef>
                <a:spcPts val="373"/>
              </a:spcBef>
              <a:buFont typeface="Arial" panose="020B0604020202020204" pitchFamily="34" charset="0"/>
              <a:buChar char="•"/>
              <a:defRPr sz="1344"/>
            </a:lvl6pPr>
            <a:lvl7pPr marL="2219340" indent="-170718" defTabSz="682874">
              <a:lnSpc>
                <a:spcPct val="90000"/>
              </a:lnSpc>
              <a:spcBef>
                <a:spcPts val="373"/>
              </a:spcBef>
              <a:buFont typeface="Arial" panose="020B0604020202020204" pitchFamily="34" charset="0"/>
              <a:buChar char="•"/>
              <a:defRPr sz="1344"/>
            </a:lvl7pPr>
            <a:lvl8pPr marL="2560777" indent="-170718" defTabSz="682874">
              <a:lnSpc>
                <a:spcPct val="90000"/>
              </a:lnSpc>
              <a:spcBef>
                <a:spcPts val="373"/>
              </a:spcBef>
              <a:buFont typeface="Arial" panose="020B0604020202020204" pitchFamily="34" charset="0"/>
              <a:buChar char="•"/>
              <a:defRPr sz="1344"/>
            </a:lvl8pPr>
            <a:lvl9pPr marL="2902214" indent="-170718" defTabSz="682874">
              <a:lnSpc>
                <a:spcPct val="90000"/>
              </a:lnSpc>
              <a:spcBef>
                <a:spcPts val="373"/>
              </a:spcBef>
              <a:buFont typeface="Arial" panose="020B0604020202020204" pitchFamily="34" charset="0"/>
              <a:buChar char="•"/>
              <a:defRPr sz="1344"/>
            </a:lvl9pPr>
          </a:lstStyle>
          <a:p>
            <a:r>
              <a:rPr lang="en-US" dirty="0"/>
              <a:t>Compile national, state, and local LGBTQ+ resources for providers to refer LGBTQ+ clients who are in need of support and/or services. </a:t>
            </a:r>
          </a:p>
        </p:txBody>
      </p:sp>
      <p:sp>
        <p:nvSpPr>
          <p:cNvPr id="9" name="Oval 8"/>
          <p:cNvSpPr/>
          <p:nvPr/>
        </p:nvSpPr>
        <p:spPr>
          <a:xfrm>
            <a:off x="-764207" y="-2073753"/>
            <a:ext cx="10612419" cy="3179748"/>
          </a:xfrm>
          <a:prstGeom prst="ellipse">
            <a:avLst/>
          </a:prstGeom>
          <a:solidFill>
            <a:srgbClr val="1F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10" name="Title 1"/>
          <p:cNvSpPr>
            <a:spLocks noGrp="1"/>
          </p:cNvSpPr>
          <p:nvPr>
            <p:ph type="title"/>
          </p:nvPr>
        </p:nvSpPr>
        <p:spPr>
          <a:xfrm>
            <a:off x="1890877" y="2"/>
            <a:ext cx="5302250" cy="989875"/>
          </a:xfrm>
        </p:spPr>
        <p:txBody>
          <a:bodyPr>
            <a:normAutofit/>
          </a:bodyPr>
          <a:lstStyle/>
          <a:p>
            <a:pPr algn="ctr"/>
            <a:r>
              <a:rPr lang="en-US" sz="2800" dirty="0">
                <a:solidFill>
                  <a:schemeClr val="bg1">
                    <a:lumMod val="95000"/>
                  </a:schemeClr>
                </a:solidFill>
                <a:effectLst>
                  <a:outerShdw blurRad="38100" dist="38100" dir="2700000" algn="tl">
                    <a:srgbClr val="000000">
                      <a:alpha val="43137"/>
                    </a:srgbClr>
                  </a:outerShdw>
                </a:effectLst>
                <a:latin typeface="Calder Dark Grit Shadow" panose="00000500000000000000" pitchFamily="50" charset="0"/>
              </a:rPr>
              <a:t>The modules and Companion guide will…</a:t>
            </a:r>
          </a:p>
        </p:txBody>
      </p:sp>
      <p:sp>
        <p:nvSpPr>
          <p:cNvPr id="18" name="Oval 17"/>
          <p:cNvSpPr/>
          <p:nvPr/>
        </p:nvSpPr>
        <p:spPr>
          <a:xfrm>
            <a:off x="8259604" y="36950"/>
            <a:ext cx="1030156" cy="971912"/>
          </a:xfrm>
          <a:prstGeom prst="ellipse">
            <a:avLst/>
          </a:prstGeom>
          <a:solidFill>
            <a:srgbClr val="F37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79"/>
            <a:endParaRPr lang="en-US" sz="1007">
              <a:solidFill>
                <a:prstClr val="white"/>
              </a:solidFill>
              <a:latin typeface="Calibri" panose="020F0502020204030204"/>
            </a:endParaRPr>
          </a:p>
        </p:txBody>
      </p:sp>
      <p:sp>
        <p:nvSpPr>
          <p:cNvPr id="19" name="Oval 18"/>
          <p:cNvSpPr/>
          <p:nvPr/>
        </p:nvSpPr>
        <p:spPr>
          <a:xfrm>
            <a:off x="-231834" y="4621792"/>
            <a:ext cx="1030157" cy="971912"/>
          </a:xfrm>
          <a:prstGeom prst="ellipse">
            <a:avLst/>
          </a:prstGeom>
          <a:solidFill>
            <a:srgbClr val="88B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79"/>
            <a:endParaRPr lang="en-US" sz="1007">
              <a:solidFill>
                <a:prstClr val="white"/>
              </a:solidFill>
              <a:latin typeface="Calibri" panose="020F0502020204030204"/>
            </a:endParaRPr>
          </a:p>
        </p:txBody>
      </p:sp>
    </p:spTree>
    <p:extLst>
      <p:ext uri="{BB962C8B-B14F-4D97-AF65-F5344CB8AC3E}">
        <p14:creationId xmlns:p14="http://schemas.microsoft.com/office/powerpoint/2010/main" val="404834109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bg/>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right)">
                                      <p:cBhvr>
                                        <p:cTn id="20" dur="500"/>
                                        <p:tgtEl>
                                          <p:spTgt spid="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bg/>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Effect transition="in" filter="wipe(right)">
                                      <p:cBhvr>
                                        <p:cTn id="29" dur="500"/>
                                        <p:tgtEl>
                                          <p:spTgt spid="1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
                                            <p:bg/>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wipe(right)">
                                      <p:cBhvr>
                                        <p:cTn id="38" dur="500"/>
                                        <p:tgtEl>
                                          <p:spTgt spid="1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bg/>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6">
                                            <p:txEl>
                                              <p:pRg st="0" end="0"/>
                                            </p:txEl>
                                          </p:spTgt>
                                        </p:tgtEl>
                                        <p:attrNameLst>
                                          <p:attrName>style.visibility</p:attrName>
                                        </p:attrNameLst>
                                      </p:cBhvr>
                                      <p:to>
                                        <p:strVal val="visible"/>
                                      </p:to>
                                    </p:set>
                                    <p:animEffect transition="in" filter="wipe(right)">
                                      <p:cBhvr>
                                        <p:cTn id="47" dur="500"/>
                                        <p:tgtEl>
                                          <p:spTgt spid="1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4">
                                            <p:bg/>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14">
                                            <p:txEl>
                                              <p:pRg st="0" end="0"/>
                                            </p:txEl>
                                          </p:spTgt>
                                        </p:tgtEl>
                                        <p:attrNameLst>
                                          <p:attrName>style.visibility</p:attrName>
                                        </p:attrNameLst>
                                      </p:cBhvr>
                                      <p:to>
                                        <p:strVal val="visible"/>
                                      </p:to>
                                    </p:set>
                                    <p:animEffect transition="in" filter="wipe(right)">
                                      <p:cBhvr>
                                        <p:cTn id="56" dur="500"/>
                                        <p:tgtEl>
                                          <p:spTgt spid="14">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5">
                                            <p:bg/>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15">
                                            <p:txEl>
                                              <p:pRg st="0" end="0"/>
                                            </p:txEl>
                                          </p:spTgt>
                                        </p:tgtEl>
                                        <p:attrNameLst>
                                          <p:attrName>style.visibility</p:attrName>
                                        </p:attrNameLst>
                                      </p:cBhvr>
                                      <p:to>
                                        <p:strVal val="visible"/>
                                      </p:to>
                                    </p:set>
                                    <p:animEffect transition="in" filter="wipe(right)">
                                      <p:cBhvr>
                                        <p:cTn id="6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bldP spid="12" grpId="0" uiExpand="1" build="p" animBg="1"/>
      <p:bldP spid="13" grpId="0" uiExpand="1" build="p" animBg="1"/>
      <p:bldP spid="14" grpId="0" uiExpand="1" build="p" animBg="1"/>
      <p:bldP spid="15" grpId="0" uiExpand="1" build="p" animBg="1"/>
      <p:bldP spid="16" grpId="0" uiExpand="1" build="p" animBg="1"/>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7412" y="39052"/>
            <a:ext cx="2389053" cy="3185404"/>
          </a:xfrm>
          <a:prstGeom prst="rect">
            <a:avLst/>
          </a:prstGeom>
        </p:spPr>
      </p:pic>
      <p:pic>
        <p:nvPicPr>
          <p:cNvPr id="1026" name="Picture 2" descr="logo-city-tucson – Pima Council on Ag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6668" y="3461478"/>
            <a:ext cx="2386181" cy="123157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5041" y="3654970"/>
            <a:ext cx="4222609" cy="928094"/>
          </a:xfrm>
          <a:prstGeom prst="rect">
            <a:avLst/>
          </a:prstGeom>
        </p:spPr>
      </p:pic>
      <p:sp>
        <p:nvSpPr>
          <p:cNvPr id="72" name="Google Shape;72;p13"/>
          <p:cNvSpPr txBox="1">
            <a:spLocks noGrp="1"/>
          </p:cNvSpPr>
          <p:nvPr>
            <p:ph type="title"/>
          </p:nvPr>
        </p:nvSpPr>
        <p:spPr>
          <a:xfrm>
            <a:off x="431045" y="654035"/>
            <a:ext cx="6653327" cy="775434"/>
          </a:xfrm>
          <a:prstGeom prst="rect">
            <a:avLst/>
          </a:prstGeom>
        </p:spPr>
        <p:txBody>
          <a:bodyPr spcFirstLastPara="1" vert="horz" wrap="square" lIns="91030" tIns="91030" rIns="91030" bIns="91030" rtlCol="0" anchor="t" anchorCtr="0">
            <a:noAutofit/>
          </a:bodyPr>
          <a:lstStyle/>
          <a:p>
            <a:pPr algn="ctr"/>
            <a:r>
              <a:rPr lang="en" sz="2789" dirty="0">
                <a:solidFill>
                  <a:schemeClr val="bg1">
                    <a:lumMod val="95000"/>
                  </a:schemeClr>
                </a:solidFill>
                <a:latin typeface="Dosis Medium" pitchFamily="2" charset="0"/>
              </a:rPr>
              <a:t>This project was led by University of Arizona SIROW, with funding from the Tucson-Pima Collaboration to End Homelessness (TPCH)’s Youth Homelessness Demonstration Project</a:t>
            </a:r>
            <a:r>
              <a:rPr lang="en" sz="3187" dirty="0">
                <a:solidFill>
                  <a:schemeClr val="bg1">
                    <a:lumMod val="95000"/>
                  </a:schemeClr>
                </a:solidFill>
                <a:latin typeface="Dosis Medium" pitchFamily="2" charset="0"/>
              </a:rPr>
              <a:t/>
            </a:r>
            <a:br>
              <a:rPr lang="en" sz="3187" dirty="0">
                <a:solidFill>
                  <a:schemeClr val="bg1">
                    <a:lumMod val="95000"/>
                  </a:schemeClr>
                </a:solidFill>
                <a:latin typeface="Dosis Medium" pitchFamily="2" charset="0"/>
              </a:rPr>
            </a:br>
            <a:r>
              <a:rPr lang="en" sz="2091" dirty="0">
                <a:solidFill>
                  <a:schemeClr val="bg1">
                    <a:lumMod val="95000"/>
                  </a:schemeClr>
                </a:solidFill>
                <a:latin typeface="Dosis Medium" pitchFamily="2" charset="0"/>
              </a:rPr>
              <a:t>©2021</a:t>
            </a:r>
            <a:endParaRPr sz="2091" dirty="0">
              <a:solidFill>
                <a:schemeClr val="bg1">
                  <a:lumMod val="95000"/>
                </a:schemeClr>
              </a:solidFill>
              <a:latin typeface="Dosis Medium" pitchFamily="2" charset="0"/>
            </a:endParaRPr>
          </a:p>
        </p:txBody>
      </p:sp>
      <p:cxnSp>
        <p:nvCxnSpPr>
          <p:cNvPr id="10" name="Straight Connector 9"/>
          <p:cNvCxnSpPr/>
          <p:nvPr/>
        </p:nvCxnSpPr>
        <p:spPr>
          <a:xfrm>
            <a:off x="-94051" y="2977926"/>
            <a:ext cx="9218295" cy="0"/>
          </a:xfrm>
          <a:prstGeom prst="line">
            <a:avLst/>
          </a:prstGeom>
          <a:ln w="38100">
            <a:solidFill>
              <a:srgbClr val="FFC857"/>
            </a:solidFill>
          </a:ln>
        </p:spPr>
        <p:style>
          <a:lnRef idx="3">
            <a:schemeClr val="accent4"/>
          </a:lnRef>
          <a:fillRef idx="0">
            <a:schemeClr val="accent4"/>
          </a:fillRef>
          <a:effectRef idx="2">
            <a:schemeClr val="accent4"/>
          </a:effectRef>
          <a:fontRef idx="minor">
            <a:schemeClr val="tx1"/>
          </a:fontRef>
        </p:style>
      </p:cxnSp>
      <p:pic>
        <p:nvPicPr>
          <p:cNvPr id="4" name="Picture 2" descr="See the source imag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877" y="2977927"/>
            <a:ext cx="2198670" cy="2198672"/>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7451870" y="-25989"/>
            <a:ext cx="1672377" cy="1664413"/>
          </a:xfrm>
          <a:prstGeom prst="ellipse">
            <a:avLst/>
          </a:prstGeom>
          <a:solidFill>
            <a:srgbClr val="88B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79"/>
            <a:endParaRPr lang="en-US" sz="1007">
              <a:solidFill>
                <a:prstClr val="white"/>
              </a:solidFill>
              <a:latin typeface="Calibri" panose="020F0502020204030204"/>
            </a:endParaRPr>
          </a:p>
        </p:txBody>
      </p:sp>
      <p:sp>
        <p:nvSpPr>
          <p:cNvPr id="9" name="Oval 8"/>
          <p:cNvSpPr/>
          <p:nvPr/>
        </p:nvSpPr>
        <p:spPr>
          <a:xfrm>
            <a:off x="6936792" y="-25992"/>
            <a:ext cx="1030156" cy="971912"/>
          </a:xfrm>
          <a:prstGeom prst="ellipse">
            <a:avLst/>
          </a:prstGeom>
          <a:solidFill>
            <a:srgbClr val="F37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79"/>
            <a:endParaRPr lang="en-US" sz="1007">
              <a:solidFill>
                <a:prstClr val="white"/>
              </a:solidFill>
              <a:latin typeface="Calibri" panose="020F0502020204030204"/>
            </a:endParaRPr>
          </a:p>
        </p:txBody>
      </p:sp>
    </p:spTree>
    <p:extLst>
      <p:ext uri="{BB962C8B-B14F-4D97-AF65-F5344CB8AC3E}">
        <p14:creationId xmlns:p14="http://schemas.microsoft.com/office/powerpoint/2010/main" val="315786615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000"/>
                            </p:stCondLst>
                            <p:childTnLst>
                              <p:par>
                                <p:cTn id="17" presetID="2" presetClass="entr" presetSubtype="1" fill="hold" grpId="0" nodeType="afterEffect">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cBhvr additive="base">
                                        <p:cTn id="19" dur="500" fill="hold"/>
                                        <p:tgtEl>
                                          <p:spTgt spid="72"/>
                                        </p:tgtEl>
                                        <p:attrNameLst>
                                          <p:attrName>ppt_x</p:attrName>
                                        </p:attrNameLst>
                                      </p:cBhvr>
                                      <p:tavLst>
                                        <p:tav tm="0">
                                          <p:val>
                                            <p:strVal val="#ppt_x"/>
                                          </p:val>
                                        </p:tav>
                                        <p:tav tm="100000">
                                          <p:val>
                                            <p:strVal val="#ppt_x"/>
                                          </p:val>
                                        </p:tav>
                                      </p:tavLst>
                                    </p:anim>
                                    <p:anim calcmode="lin" valueType="num">
                                      <p:cBhvr additive="base">
                                        <p:cTn id="20" dur="500" fill="hold"/>
                                        <p:tgtEl>
                                          <p:spTgt spid="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cxnSp>
        <p:nvCxnSpPr>
          <p:cNvPr id="23" name="Straight Connector 22"/>
          <p:cNvCxnSpPr/>
          <p:nvPr/>
        </p:nvCxnSpPr>
        <p:spPr>
          <a:xfrm>
            <a:off x="9003877" y="36413"/>
            <a:ext cx="33542" cy="5343844"/>
          </a:xfrm>
          <a:prstGeom prst="line">
            <a:avLst/>
          </a:prstGeom>
          <a:ln w="76200">
            <a:solidFill>
              <a:srgbClr val="FFC85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851477" y="-115988"/>
            <a:ext cx="33542" cy="5343844"/>
          </a:xfrm>
          <a:prstGeom prst="line">
            <a:avLst/>
          </a:prstGeom>
          <a:ln w="76200">
            <a:solidFill>
              <a:srgbClr val="FFC857"/>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6266" y="-2349501"/>
            <a:ext cx="5410200" cy="5121275"/>
          </a:xfrm>
          <a:prstGeom prst="rect">
            <a:avLst/>
          </a:prstGeom>
        </p:spPr>
      </p:pic>
      <p:sp>
        <p:nvSpPr>
          <p:cNvPr id="19" name="Oval 18"/>
          <p:cNvSpPr/>
          <p:nvPr/>
        </p:nvSpPr>
        <p:spPr>
          <a:xfrm>
            <a:off x="-334732" y="-2359581"/>
            <a:ext cx="9982007" cy="3494834"/>
          </a:xfrm>
          <a:prstGeom prst="ellipse">
            <a:avLst/>
          </a:prstGeom>
          <a:solidFill>
            <a:srgbClr val="1F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20" name="Google Shape;72;p13"/>
          <p:cNvSpPr txBox="1">
            <a:spLocks/>
          </p:cNvSpPr>
          <p:nvPr/>
        </p:nvSpPr>
        <p:spPr>
          <a:xfrm>
            <a:off x="2311577" y="81878"/>
            <a:ext cx="4561959" cy="989875"/>
          </a:xfrm>
          <a:prstGeom prst="rect">
            <a:avLst/>
          </a:prstGeom>
        </p:spPr>
        <p:txBody>
          <a:bodyPr spcFirstLastPara="1" vert="horz" wrap="square" lIns="91030" tIns="91030" rIns="91030" bIns="91030" rtlCol="0" anchor="t" anchorCtr="0">
            <a:noAutofit/>
          </a:bodyPr>
          <a:lstStyle>
            <a:lvl1pPr algn="l" defTabSz="914414"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lumMod val="95000"/>
                  </a:schemeClr>
                </a:solidFill>
                <a:effectLst>
                  <a:outerShdw blurRad="38100" dist="38100" dir="2700000" algn="tl">
                    <a:srgbClr val="000000">
                      <a:alpha val="43137"/>
                    </a:srgbClr>
                  </a:outerShdw>
                </a:effectLst>
                <a:latin typeface="Calder Dark Grit Shadow" panose="00000500000000000000" pitchFamily="50" charset="0"/>
              </a:rPr>
              <a:t>Training Series outline</a:t>
            </a:r>
          </a:p>
        </p:txBody>
      </p:sp>
      <p:sp>
        <p:nvSpPr>
          <p:cNvPr id="4" name="TextBox 3"/>
          <p:cNvSpPr txBox="1"/>
          <p:nvPr/>
        </p:nvSpPr>
        <p:spPr>
          <a:xfrm>
            <a:off x="268449" y="931594"/>
            <a:ext cx="2301324" cy="523220"/>
          </a:xfrm>
          <a:prstGeom prst="rect">
            <a:avLst/>
          </a:prstGeom>
          <a:solidFill>
            <a:srgbClr val="119DA4"/>
          </a:solidFill>
          <a:ln w="38100">
            <a:solidFill>
              <a:schemeClr val="bg1">
                <a:lumMod val="95000"/>
              </a:schemeClr>
            </a:solidFill>
          </a:ln>
        </p:spPr>
        <p:txBody>
          <a:bodyPr wrap="square" rtlCol="0">
            <a:spAutoFit/>
          </a:bodyPr>
          <a:lstStyle>
            <a:defPPr>
              <a:defRPr lang="en-US"/>
            </a:defPPr>
            <a:lvl1pPr>
              <a:defRPr sz="4000">
                <a:latin typeface="Novecento sans condensed Normal" panose="00000506000000000000" pitchFamily="50" charset="0"/>
              </a:defRPr>
            </a:lvl1pPr>
          </a:lstStyle>
          <a:p>
            <a:pPr algn="ctr" defTabSz="682979"/>
            <a:r>
              <a:rPr lang="en-US" sz="2800" dirty="0">
                <a:solidFill>
                  <a:schemeClr val="bg1">
                    <a:lumMod val="95000"/>
                  </a:schemeClr>
                </a:solidFill>
                <a:effectLst>
                  <a:outerShdw blurRad="38100" dist="38100" dir="2700000" algn="tl">
                    <a:srgbClr val="000000">
                      <a:alpha val="43137"/>
                    </a:srgbClr>
                  </a:outerShdw>
                </a:effectLst>
                <a:latin typeface="Dosis SemiBold" pitchFamily="2" charset="0"/>
              </a:rPr>
              <a:t>CONTEXT</a:t>
            </a:r>
          </a:p>
        </p:txBody>
      </p:sp>
      <p:sp>
        <p:nvSpPr>
          <p:cNvPr id="8" name="TextBox 7"/>
          <p:cNvSpPr txBox="1"/>
          <p:nvPr/>
        </p:nvSpPr>
        <p:spPr>
          <a:xfrm>
            <a:off x="268449" y="2135330"/>
            <a:ext cx="2301324" cy="523220"/>
          </a:xfrm>
          <a:prstGeom prst="rect">
            <a:avLst/>
          </a:prstGeom>
          <a:solidFill>
            <a:srgbClr val="119DA4"/>
          </a:solidFill>
          <a:ln w="38100">
            <a:solidFill>
              <a:schemeClr val="bg1">
                <a:lumMod val="95000"/>
              </a:schemeClr>
            </a:solidFill>
          </a:ln>
        </p:spPr>
        <p:txBody>
          <a:bodyPr wrap="square" rtlCol="0">
            <a:spAutoFit/>
          </a:bodyPr>
          <a:lstStyle/>
          <a:p>
            <a:pPr algn="ctr" defTabSz="682979"/>
            <a:r>
              <a:rPr lang="en-US" sz="2800" dirty="0">
                <a:solidFill>
                  <a:schemeClr val="bg1">
                    <a:lumMod val="95000"/>
                  </a:schemeClr>
                </a:solidFill>
                <a:effectLst>
                  <a:outerShdw blurRad="38100" dist="38100" dir="2700000" algn="tl">
                    <a:srgbClr val="000000">
                      <a:alpha val="43137"/>
                    </a:srgbClr>
                  </a:outerShdw>
                </a:effectLst>
                <a:latin typeface="Dosis SemiBold" pitchFamily="2" charset="0"/>
              </a:rPr>
              <a:t>FOUNDATIONS</a:t>
            </a:r>
          </a:p>
        </p:txBody>
      </p:sp>
      <p:sp>
        <p:nvSpPr>
          <p:cNvPr id="13" name="Rectangle 12"/>
          <p:cNvSpPr/>
          <p:nvPr/>
        </p:nvSpPr>
        <p:spPr>
          <a:xfrm>
            <a:off x="2441908" y="2352090"/>
            <a:ext cx="5417769" cy="1107996"/>
          </a:xfrm>
          <a:prstGeom prst="rect">
            <a:avLst/>
          </a:prstGeom>
          <a:noFill/>
          <a:ln w="28575">
            <a:noFill/>
          </a:ln>
        </p:spPr>
        <p:txBody>
          <a:bodyPr wrap="square" lIns="365760" rtlCol="0">
            <a:spAutoFit/>
          </a:bodyPr>
          <a:lstStyle/>
          <a:p>
            <a:pPr defTabSz="682979"/>
            <a:r>
              <a:rPr lang="en-US" sz="2200" dirty="0">
                <a:solidFill>
                  <a:schemeClr val="bg1">
                    <a:lumMod val="95000"/>
                  </a:schemeClr>
                </a:solidFill>
                <a:effectLst>
                  <a:outerShdw blurRad="38100" dist="38100" dir="2700000" algn="tl">
                    <a:srgbClr val="000000">
                      <a:alpha val="43137"/>
                    </a:srgbClr>
                  </a:outerShdw>
                </a:effectLst>
                <a:latin typeface="Dosis Medium" pitchFamily="2" charset="0"/>
              </a:rPr>
              <a:t>Module 3: LGBTQ+ 101</a:t>
            </a:r>
          </a:p>
          <a:p>
            <a:pPr defTabSz="682979"/>
            <a:r>
              <a:rPr lang="en-US" sz="2200" dirty="0">
                <a:solidFill>
                  <a:schemeClr val="bg1">
                    <a:lumMod val="95000"/>
                  </a:schemeClr>
                </a:solidFill>
                <a:effectLst>
                  <a:outerShdw blurRad="38100" dist="38100" dir="2700000" algn="tl">
                    <a:srgbClr val="000000">
                      <a:alpha val="43137"/>
                    </a:srgbClr>
                  </a:outerShdw>
                </a:effectLst>
                <a:latin typeface="Dosis Medium" pitchFamily="2" charset="0"/>
              </a:rPr>
              <a:t>Module 4: Trans &amp; Non-binary Identities Part I</a:t>
            </a:r>
          </a:p>
          <a:p>
            <a:pPr defTabSz="682979"/>
            <a:r>
              <a:rPr lang="en-US" sz="2200" dirty="0">
                <a:solidFill>
                  <a:schemeClr val="bg1">
                    <a:lumMod val="95000"/>
                  </a:schemeClr>
                </a:solidFill>
                <a:effectLst>
                  <a:outerShdw blurRad="38100" dist="38100" dir="2700000" algn="tl">
                    <a:srgbClr val="000000">
                      <a:alpha val="43137"/>
                    </a:srgbClr>
                  </a:outerShdw>
                </a:effectLst>
                <a:latin typeface="Dosis Medium" pitchFamily="2" charset="0"/>
              </a:rPr>
              <a:t>Module 5: Trans &amp; Non-binary Identities Part II </a:t>
            </a:r>
          </a:p>
        </p:txBody>
      </p:sp>
      <p:sp>
        <p:nvSpPr>
          <p:cNvPr id="21" name="Oval 20"/>
          <p:cNvSpPr/>
          <p:nvPr/>
        </p:nvSpPr>
        <p:spPr>
          <a:xfrm>
            <a:off x="8012077" y="3650587"/>
            <a:ext cx="1635197" cy="1517160"/>
          </a:xfrm>
          <a:prstGeom prst="ellipse">
            <a:avLst/>
          </a:prstGeom>
          <a:solidFill>
            <a:srgbClr val="88B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12" name="TextBox 11"/>
          <p:cNvSpPr txBox="1"/>
          <p:nvPr/>
        </p:nvSpPr>
        <p:spPr>
          <a:xfrm>
            <a:off x="2441908" y="1203819"/>
            <a:ext cx="5417769" cy="769441"/>
          </a:xfrm>
          <a:prstGeom prst="rect">
            <a:avLst/>
          </a:prstGeom>
          <a:noFill/>
          <a:ln w="28575">
            <a:noFill/>
          </a:ln>
        </p:spPr>
        <p:txBody>
          <a:bodyPr wrap="square" lIns="365760" rtlCol="0">
            <a:spAutoFit/>
          </a:bodyPr>
          <a:lstStyle>
            <a:defPPr>
              <a:defRPr lang="en-US"/>
            </a:defPPr>
            <a:lvl1pPr>
              <a:defRPr sz="4000">
                <a:solidFill>
                  <a:srgbClr val="FFC857"/>
                </a:solidFill>
                <a:latin typeface="Novecento sans condensed Normal" panose="00000506000000000000" pitchFamily="50" charset="0"/>
              </a:defRPr>
            </a:lvl1pPr>
          </a:lstStyle>
          <a:p>
            <a:pPr defTabSz="682979"/>
            <a:r>
              <a:rPr lang="en-US" sz="2200" dirty="0">
                <a:solidFill>
                  <a:schemeClr val="bg1">
                    <a:lumMod val="95000"/>
                  </a:schemeClr>
                </a:solidFill>
                <a:effectLst>
                  <a:outerShdw blurRad="38100" dist="38100" dir="2700000" algn="tl">
                    <a:srgbClr val="000000">
                      <a:alpha val="43137"/>
                    </a:srgbClr>
                  </a:outerShdw>
                </a:effectLst>
                <a:latin typeface="Dosis Medium" pitchFamily="2" charset="0"/>
              </a:rPr>
              <a:t>Module 1: Social Justice &amp; Intersectionality</a:t>
            </a:r>
          </a:p>
          <a:p>
            <a:pPr defTabSz="682979"/>
            <a:r>
              <a:rPr lang="en-US" sz="2200" dirty="0">
                <a:solidFill>
                  <a:schemeClr val="bg1">
                    <a:lumMod val="95000"/>
                  </a:schemeClr>
                </a:solidFill>
                <a:effectLst>
                  <a:outerShdw blurRad="38100" dist="38100" dir="2700000" algn="tl">
                    <a:srgbClr val="000000">
                      <a:alpha val="43137"/>
                    </a:srgbClr>
                  </a:outerShdw>
                </a:effectLst>
                <a:latin typeface="Dosis Medium" pitchFamily="2" charset="0"/>
              </a:rPr>
              <a:t>Module 2: Trends in LGBTQ+ History</a:t>
            </a:r>
            <a:endParaRPr lang="en-US" sz="2200" dirty="0">
              <a:solidFill>
                <a:schemeClr val="bg1">
                  <a:lumMod val="95000"/>
                </a:schemeClr>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67385" y="-2632440"/>
            <a:ext cx="3968472" cy="3968472"/>
          </a:xfrm>
          <a:prstGeom prst="rect">
            <a:avLst/>
          </a:prstGeom>
        </p:spPr>
      </p:pic>
      <p:sp>
        <p:nvSpPr>
          <p:cNvPr id="26" name="Oval 25"/>
          <p:cNvSpPr/>
          <p:nvPr/>
        </p:nvSpPr>
        <p:spPr>
          <a:xfrm>
            <a:off x="-99333" y="-115989"/>
            <a:ext cx="772618" cy="728934"/>
          </a:xfrm>
          <a:prstGeom prst="ellipse">
            <a:avLst/>
          </a:prstGeom>
          <a:solidFill>
            <a:srgbClr val="C33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2235">
              <a:defRPr/>
            </a:pPr>
            <a:endParaRPr lang="en-US" sz="1009">
              <a:solidFill>
                <a:prstClr val="white"/>
              </a:solidFill>
              <a:latin typeface="Calibri" panose="020F0502020204030204"/>
            </a:endParaRPr>
          </a:p>
        </p:txBody>
      </p:sp>
      <p:sp>
        <p:nvSpPr>
          <p:cNvPr id="9" name="TextBox 8"/>
          <p:cNvSpPr txBox="1"/>
          <p:nvPr/>
        </p:nvSpPr>
        <p:spPr>
          <a:xfrm>
            <a:off x="268449" y="3573234"/>
            <a:ext cx="2301324" cy="523220"/>
          </a:xfrm>
          <a:prstGeom prst="rect">
            <a:avLst/>
          </a:prstGeom>
          <a:solidFill>
            <a:srgbClr val="119DA4"/>
          </a:solidFill>
          <a:ln w="38100">
            <a:solidFill>
              <a:schemeClr val="bg1">
                <a:lumMod val="95000"/>
              </a:schemeClr>
            </a:solidFill>
          </a:ln>
        </p:spPr>
        <p:txBody>
          <a:bodyPr wrap="square" rtlCol="0">
            <a:spAutoFit/>
          </a:bodyPr>
          <a:lstStyle/>
          <a:p>
            <a:pPr algn="ctr" defTabSz="682979"/>
            <a:r>
              <a:rPr lang="en-US" sz="2800" dirty="0">
                <a:solidFill>
                  <a:schemeClr val="bg1">
                    <a:lumMod val="95000"/>
                  </a:schemeClr>
                </a:solidFill>
                <a:effectLst>
                  <a:outerShdw blurRad="38100" dist="38100" dir="2700000" algn="tl">
                    <a:srgbClr val="000000">
                      <a:alpha val="43137"/>
                    </a:srgbClr>
                  </a:outerShdw>
                </a:effectLst>
                <a:latin typeface="Dosis SemiBold" pitchFamily="2" charset="0"/>
              </a:rPr>
              <a:t>PRACTICE</a:t>
            </a:r>
          </a:p>
        </p:txBody>
      </p:sp>
      <p:sp>
        <p:nvSpPr>
          <p:cNvPr id="16" name="Rectangle 15"/>
          <p:cNvSpPr/>
          <p:nvPr/>
        </p:nvSpPr>
        <p:spPr>
          <a:xfrm>
            <a:off x="2441908" y="3778968"/>
            <a:ext cx="5417769" cy="1107996"/>
          </a:xfrm>
          <a:prstGeom prst="rect">
            <a:avLst/>
          </a:prstGeom>
          <a:noFill/>
          <a:ln w="28575">
            <a:noFill/>
          </a:ln>
        </p:spPr>
        <p:txBody>
          <a:bodyPr wrap="square" lIns="365760" rtlCol="0">
            <a:spAutoFit/>
          </a:bodyPr>
          <a:lstStyle/>
          <a:p>
            <a:pPr defTabSz="682979"/>
            <a:r>
              <a:rPr lang="en-US" sz="2200" dirty="0">
                <a:solidFill>
                  <a:schemeClr val="bg1">
                    <a:lumMod val="95000"/>
                  </a:schemeClr>
                </a:solidFill>
                <a:effectLst>
                  <a:outerShdw blurRad="38100" dist="38100" dir="2700000" algn="tl">
                    <a:srgbClr val="000000">
                      <a:alpha val="43137"/>
                    </a:srgbClr>
                  </a:outerShdw>
                </a:effectLst>
                <a:latin typeface="Dosis Medium" pitchFamily="2" charset="0"/>
              </a:rPr>
              <a:t>Module 6: Coming Out</a:t>
            </a:r>
          </a:p>
          <a:p>
            <a:pPr defTabSz="682979"/>
            <a:r>
              <a:rPr lang="en-US" sz="2200" dirty="0">
                <a:solidFill>
                  <a:schemeClr val="bg1">
                    <a:lumMod val="95000"/>
                  </a:schemeClr>
                </a:solidFill>
                <a:effectLst>
                  <a:outerShdw blurRad="38100" dist="38100" dir="2700000" algn="tl">
                    <a:srgbClr val="000000">
                      <a:alpha val="43137"/>
                    </a:srgbClr>
                  </a:outerShdw>
                </a:effectLst>
                <a:latin typeface="Dosis Medium" pitchFamily="2" charset="0"/>
              </a:rPr>
              <a:t>Module 7: Solidarity &amp; Confronting Oppression</a:t>
            </a:r>
          </a:p>
          <a:p>
            <a:pPr defTabSz="682979"/>
            <a:r>
              <a:rPr lang="en-US" sz="2200" dirty="0">
                <a:solidFill>
                  <a:schemeClr val="bg1">
                    <a:lumMod val="95000"/>
                  </a:schemeClr>
                </a:solidFill>
                <a:effectLst>
                  <a:outerShdw blurRad="38100" dist="38100" dir="2700000" algn="tl">
                    <a:srgbClr val="000000">
                      <a:alpha val="43137"/>
                    </a:srgbClr>
                  </a:outerShdw>
                </a:effectLst>
                <a:latin typeface="Dosis Medium" pitchFamily="2" charset="0"/>
              </a:rPr>
              <a:t>Module 8: Best Practices for LGBTQ+ Inclusion </a:t>
            </a:r>
          </a:p>
        </p:txBody>
      </p:sp>
      <p:sp>
        <p:nvSpPr>
          <p:cNvPr id="15" name="Oval 14"/>
          <p:cNvSpPr/>
          <p:nvPr/>
        </p:nvSpPr>
        <p:spPr>
          <a:xfrm>
            <a:off x="7859676" y="4438811"/>
            <a:ext cx="772618" cy="728935"/>
          </a:xfrm>
          <a:prstGeom prst="ellipse">
            <a:avLst/>
          </a:prstGeom>
          <a:solidFill>
            <a:srgbClr val="F37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2235">
              <a:defRPr/>
            </a:pPr>
            <a:endParaRPr lang="en-US" sz="1009">
              <a:solidFill>
                <a:prstClr val="white"/>
              </a:solidFill>
              <a:latin typeface="Calibri" panose="020F0502020204030204"/>
            </a:endParaRPr>
          </a:p>
        </p:txBody>
      </p:sp>
      <p:sp>
        <p:nvSpPr>
          <p:cNvPr id="2" name="TextBox 1"/>
          <p:cNvSpPr txBox="1"/>
          <p:nvPr/>
        </p:nvSpPr>
        <p:spPr>
          <a:xfrm>
            <a:off x="6886888" y="130187"/>
            <a:ext cx="1854998" cy="1168539"/>
          </a:xfrm>
          <a:prstGeom prst="ellipse">
            <a:avLst/>
          </a:prstGeom>
          <a:solidFill>
            <a:srgbClr val="119DA4"/>
          </a:solidFill>
          <a:ln w="38100">
            <a:solidFill>
              <a:schemeClr val="bg1">
                <a:lumMod val="95000"/>
              </a:schemeClr>
            </a:solidFill>
          </a:ln>
        </p:spPr>
        <p:txBody>
          <a:bodyPr wrap="square" rtlCol="0" anchor="ctr">
            <a:spAutoFit/>
          </a:bodyPr>
          <a:lstStyle>
            <a:defPPr>
              <a:defRPr lang="en-US"/>
            </a:defPPr>
            <a:lvl1pPr algn="ctr" defTabSz="682979">
              <a:defRPr sz="2800">
                <a:solidFill>
                  <a:schemeClr val="bg1">
                    <a:lumMod val="95000"/>
                  </a:schemeClr>
                </a:solidFill>
                <a:effectLst>
                  <a:outerShdw blurRad="38100" dist="38100" dir="2700000" algn="tl">
                    <a:srgbClr val="000000">
                      <a:alpha val="43137"/>
                    </a:srgbClr>
                  </a:outerShdw>
                </a:effectLst>
                <a:latin typeface="Dosis SemiBold" pitchFamily="2" charset="0"/>
              </a:defRPr>
            </a:lvl1pPr>
          </a:lstStyle>
          <a:p>
            <a:r>
              <a:rPr lang="en-US" sz="2400" dirty="0"/>
              <a:t>3 HOURS!</a:t>
            </a:r>
          </a:p>
        </p:txBody>
      </p:sp>
    </p:spTree>
    <p:extLst>
      <p:ext uri="{BB962C8B-B14F-4D97-AF65-F5344CB8AC3E}">
        <p14:creationId xmlns:p14="http://schemas.microsoft.com/office/powerpoint/2010/main" val="40646315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2" presetClass="entr" presetSubtype="4"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4" fill="hold" grpId="0" nodeType="afterEffect">
                                  <p:stCondLst>
                                    <p:cond delay="100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5000"/>
                            </p:stCondLst>
                            <p:childTnLst>
                              <p:par>
                                <p:cTn id="36" presetID="2" presetClass="entr" presetSubtype="4" fill="hold" grpId="0" nodeType="afterEffect">
                                  <p:stCondLst>
                                    <p:cond delay="100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7" presetClass="emph" presetSubtype="2" fill="hold" nodeType="clickEffect">
                                  <p:stCondLst>
                                    <p:cond delay="0"/>
                                  </p:stCondLst>
                                  <p:childTnLst>
                                    <p:animClr clrSpc="rgb" dir="cw">
                                      <p:cBhvr>
                                        <p:cTn id="43" dur="1000" fill="hold"/>
                                        <p:tgtEl>
                                          <p:spTgt spid="4"/>
                                        </p:tgtEl>
                                        <p:attrNameLst>
                                          <p:attrName>stroke.color</p:attrName>
                                        </p:attrNameLst>
                                      </p:cBhvr>
                                      <p:to>
                                        <a:srgbClr val="FECA1F"/>
                                      </p:to>
                                    </p:animClr>
                                    <p:set>
                                      <p:cBhvr>
                                        <p:cTn id="44" dur="1000" fill="hold"/>
                                        <p:tgtEl>
                                          <p:spTgt spid="4"/>
                                        </p:tgtEl>
                                        <p:attrNameLst>
                                          <p:attrName>stroke.on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1"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wipe(right)">
                                      <p:cBhvr>
                                        <p:cTn id="49" dur="1000"/>
                                        <p:tgtEl>
                                          <p:spTgt spid="12">
                                            <p:txEl>
                                              <p:pRg st="0" end="0"/>
                                            </p:txEl>
                                          </p:spTgt>
                                        </p:tgtEl>
                                      </p:cBhvr>
                                    </p:animEffect>
                                  </p:childTnLst>
                                </p:cTn>
                              </p:par>
                              <p:par>
                                <p:cTn id="50" presetID="22" presetClass="entr" presetSubtype="2" fill="hold" grpId="1" nodeType="withEffect">
                                  <p:stCondLst>
                                    <p:cond delay="0"/>
                                  </p:stCondLst>
                                  <p:childTnLst>
                                    <p:set>
                                      <p:cBhvr>
                                        <p:cTn id="51" dur="1" fill="hold">
                                          <p:stCondLst>
                                            <p:cond delay="0"/>
                                          </p:stCondLst>
                                        </p:cTn>
                                        <p:tgtEl>
                                          <p:spTgt spid="12">
                                            <p:txEl>
                                              <p:pRg st="1" end="1"/>
                                            </p:txEl>
                                          </p:spTgt>
                                        </p:tgtEl>
                                        <p:attrNameLst>
                                          <p:attrName>style.visibility</p:attrName>
                                        </p:attrNameLst>
                                      </p:cBhvr>
                                      <p:to>
                                        <p:strVal val="visible"/>
                                      </p:to>
                                    </p:set>
                                    <p:animEffect transition="in" filter="wipe(right)">
                                      <p:cBhvr>
                                        <p:cTn id="52" dur="1000"/>
                                        <p:tgtEl>
                                          <p:spTgt spid="12">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7" presetClass="emph" presetSubtype="2" fill="hold" nodeType="clickEffect">
                                  <p:stCondLst>
                                    <p:cond delay="0"/>
                                  </p:stCondLst>
                                  <p:childTnLst>
                                    <p:animClr clrSpc="rgb" dir="cw">
                                      <p:cBhvr>
                                        <p:cTn id="56" dur="1000" fill="hold"/>
                                        <p:tgtEl>
                                          <p:spTgt spid="8"/>
                                        </p:tgtEl>
                                        <p:attrNameLst>
                                          <p:attrName>stroke.color</p:attrName>
                                        </p:attrNameLst>
                                      </p:cBhvr>
                                      <p:to>
                                        <a:srgbClr val="FECA1F"/>
                                      </p:to>
                                    </p:animClr>
                                    <p:set>
                                      <p:cBhvr>
                                        <p:cTn id="57" dur="1000" fill="hold"/>
                                        <p:tgtEl>
                                          <p:spTgt spid="8"/>
                                        </p:tgtEl>
                                        <p:attrNameLst>
                                          <p:attrName>stroke.on</p:attrName>
                                        </p:attrNameLst>
                                      </p:cBhvr>
                                      <p:to>
                                        <p:strVal val="true"/>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iterate type="lt">
                                    <p:tmPct val="0"/>
                                  </p:iterate>
                                  <p:childTnLst>
                                    <p:set>
                                      <p:cBhvr>
                                        <p:cTn id="61" dur="1" fill="hold">
                                          <p:stCondLst>
                                            <p:cond delay="0"/>
                                          </p:stCondLst>
                                        </p:cTn>
                                        <p:tgtEl>
                                          <p:spTgt spid="13">
                                            <p:txEl>
                                              <p:pRg st="0" end="0"/>
                                            </p:txEl>
                                          </p:spTgt>
                                        </p:tgtEl>
                                        <p:attrNameLst>
                                          <p:attrName>style.visibility</p:attrName>
                                        </p:attrNameLst>
                                      </p:cBhvr>
                                      <p:to>
                                        <p:strVal val="visible"/>
                                      </p:to>
                                    </p:set>
                                    <p:animEffect transition="in" filter="wipe(right)">
                                      <p:cBhvr>
                                        <p:cTn id="62" dur="1000"/>
                                        <p:tgtEl>
                                          <p:spTgt spid="13">
                                            <p:txEl>
                                              <p:pRg st="0" end="0"/>
                                            </p:txEl>
                                          </p:spTgt>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wipe(right)">
                                      <p:cBhvr>
                                        <p:cTn id="65" dur="1000"/>
                                        <p:tgtEl>
                                          <p:spTgt spid="13">
                                            <p:txEl>
                                              <p:pRg st="1" end="1"/>
                                            </p:txEl>
                                          </p:spTgt>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13">
                                            <p:txEl>
                                              <p:pRg st="2" end="2"/>
                                            </p:txEl>
                                          </p:spTgt>
                                        </p:tgtEl>
                                        <p:attrNameLst>
                                          <p:attrName>style.visibility</p:attrName>
                                        </p:attrNameLst>
                                      </p:cBhvr>
                                      <p:to>
                                        <p:strVal val="visible"/>
                                      </p:to>
                                    </p:set>
                                    <p:animEffect transition="in" filter="wipe(right)">
                                      <p:cBhvr>
                                        <p:cTn id="68" dur="1000"/>
                                        <p:tgtEl>
                                          <p:spTgt spid="13">
                                            <p:txEl>
                                              <p:pRg st="2" end="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7" presetClass="emph" presetSubtype="2" fill="hold" nodeType="clickEffect">
                                  <p:stCondLst>
                                    <p:cond delay="0"/>
                                  </p:stCondLst>
                                  <p:childTnLst>
                                    <p:animClr clrSpc="rgb" dir="cw">
                                      <p:cBhvr>
                                        <p:cTn id="72" dur="1000" fill="hold"/>
                                        <p:tgtEl>
                                          <p:spTgt spid="9"/>
                                        </p:tgtEl>
                                        <p:attrNameLst>
                                          <p:attrName>stroke.color</p:attrName>
                                        </p:attrNameLst>
                                      </p:cBhvr>
                                      <p:to>
                                        <a:srgbClr val="FECA1F"/>
                                      </p:to>
                                    </p:animClr>
                                    <p:set>
                                      <p:cBhvr>
                                        <p:cTn id="73" dur="1000" fill="hold"/>
                                        <p:tgtEl>
                                          <p:spTgt spid="9"/>
                                        </p:tgtEl>
                                        <p:attrNameLst>
                                          <p:attrName>stroke.on</p:attrName>
                                        </p:attrNameLst>
                                      </p:cBhvr>
                                      <p:to>
                                        <p:strVal val="true"/>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right)">
                                      <p:cBhvr>
                                        <p:cTn id="78" dur="10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
                                        </p:tgtEl>
                                        <p:attrNameLst>
                                          <p:attrName>style.visibility</p:attrName>
                                        </p:attrNameLst>
                                      </p:cBhvr>
                                      <p:to>
                                        <p:strVal val="visible"/>
                                      </p:to>
                                    </p:set>
                                    <p:animEffect transition="in" filter="fade">
                                      <p:cBhvr>
                                        <p:cTn id="8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3" grpId="0" uiExpand="1" build="allAtOnce"/>
      <p:bldP spid="21" grpId="0" animBg="1"/>
      <p:bldP spid="12" grpId="1" uiExpand="1" build="allAtOnce"/>
      <p:bldP spid="26" grpId="0" animBg="1"/>
      <p:bldP spid="9" grpId="0" animBg="1"/>
      <p:bldP spid="16" grpId="0"/>
      <p:bldP spid="15"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8745290" y="1"/>
            <a:ext cx="33542" cy="5343844"/>
          </a:xfrm>
          <a:prstGeom prst="line">
            <a:avLst/>
          </a:prstGeom>
          <a:ln w="76200">
            <a:solidFill>
              <a:srgbClr val="119DA4"/>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34932" y="-2130887"/>
            <a:ext cx="6223642" cy="3494834"/>
          </a:xfrm>
          <a:prstGeom prst="ellipse">
            <a:avLst/>
          </a:prstGeom>
          <a:solidFill>
            <a:srgbClr val="1F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cxnSp>
        <p:nvCxnSpPr>
          <p:cNvPr id="9" name="Straight Connector 8"/>
          <p:cNvCxnSpPr/>
          <p:nvPr/>
        </p:nvCxnSpPr>
        <p:spPr>
          <a:xfrm>
            <a:off x="-26876" y="4665749"/>
            <a:ext cx="9170876" cy="22095"/>
          </a:xfrm>
          <a:prstGeom prst="line">
            <a:avLst/>
          </a:prstGeom>
          <a:ln w="76200">
            <a:solidFill>
              <a:srgbClr val="119DA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28209" y="16654"/>
            <a:ext cx="5097363" cy="989875"/>
          </a:xfrm>
        </p:spPr>
        <p:txBody>
          <a:bodyPr>
            <a:normAutofit/>
          </a:bodyPr>
          <a:lstStyle/>
          <a:p>
            <a:pPr algn="ctr"/>
            <a:r>
              <a:rPr lang="en-US" sz="2800" dirty="0">
                <a:solidFill>
                  <a:schemeClr val="bg1">
                    <a:lumMod val="95000"/>
                  </a:schemeClr>
                </a:solidFill>
                <a:effectLst>
                  <a:outerShdw blurRad="38100" dist="38100" dir="2700000" algn="tl">
                    <a:srgbClr val="000000">
                      <a:alpha val="43137"/>
                    </a:srgbClr>
                  </a:outerShdw>
                </a:effectLst>
                <a:latin typeface="Calder Dark Grit Shadow" panose="00000500000000000000" pitchFamily="50" charset="0"/>
              </a:rPr>
              <a:t>Module Format &amp; Companion Guide</a:t>
            </a:r>
          </a:p>
        </p:txBody>
      </p:sp>
      <p:sp>
        <p:nvSpPr>
          <p:cNvPr id="3" name="Content Placeholder 2">
            <a:extLst>
              <a:ext uri="{FF2B5EF4-FFF2-40B4-BE49-F238E27FC236}">
                <a16:creationId xmlns:a16="http://schemas.microsoft.com/office/drawing/2014/main" id="{D59262B7-06E5-43BE-90F6-B256CEF85EDF}"/>
              </a:ext>
            </a:extLst>
          </p:cNvPr>
          <p:cNvSpPr>
            <a:spLocks noGrp="1"/>
          </p:cNvSpPr>
          <p:nvPr>
            <p:ph idx="1"/>
          </p:nvPr>
        </p:nvSpPr>
        <p:spPr>
          <a:xfrm>
            <a:off x="902917" y="2002789"/>
            <a:ext cx="3547944" cy="2156613"/>
          </a:xfrm>
        </p:spPr>
        <p:txBody>
          <a:bodyPr>
            <a:normAutofit/>
          </a:bodyPr>
          <a:lstStyle/>
          <a:p>
            <a:pPr marL="0" indent="0" algn="ctr">
              <a:buNone/>
            </a:pPr>
            <a:r>
              <a:rPr lang="en-US" sz="2800" dirty="0">
                <a:solidFill>
                  <a:srgbClr val="FFC857"/>
                </a:solidFill>
                <a:effectLst>
                  <a:outerShdw blurRad="38100" dist="38100" dir="2700000" algn="tl">
                    <a:srgbClr val="000000">
                      <a:alpha val="43137"/>
                    </a:srgbClr>
                  </a:outerShdw>
                </a:effectLst>
                <a:latin typeface="Dosis SemiBold" pitchFamily="2" charset="0"/>
              </a:rPr>
              <a:t>Each module contains:</a:t>
            </a:r>
          </a:p>
          <a:p>
            <a:r>
              <a:rPr lang="en-US" sz="2400" dirty="0">
                <a:solidFill>
                  <a:schemeClr val="bg1">
                    <a:lumMod val="95000"/>
                  </a:schemeClr>
                </a:solidFill>
                <a:latin typeface="Dosis Medium" pitchFamily="2" charset="0"/>
              </a:rPr>
              <a:t>Questions to Consider</a:t>
            </a:r>
          </a:p>
          <a:p>
            <a:r>
              <a:rPr lang="en-US" sz="2400" dirty="0">
                <a:solidFill>
                  <a:schemeClr val="bg1">
                    <a:lumMod val="95000"/>
                  </a:schemeClr>
                </a:solidFill>
                <a:latin typeface="Dosis Medium" pitchFamily="2" charset="0"/>
              </a:rPr>
              <a:t>Scenarios</a:t>
            </a:r>
          </a:p>
          <a:p>
            <a:r>
              <a:rPr lang="en-US" sz="2400" dirty="0">
                <a:solidFill>
                  <a:schemeClr val="bg1">
                    <a:lumMod val="95000"/>
                  </a:schemeClr>
                </a:solidFill>
                <a:latin typeface="Dosis Medium" pitchFamily="2" charset="0"/>
              </a:rPr>
              <a:t>Reflection Questions</a:t>
            </a:r>
          </a:p>
        </p:txBody>
      </p:sp>
      <p:sp>
        <p:nvSpPr>
          <p:cNvPr id="4" name="Content Placeholder 2">
            <a:extLst>
              <a:ext uri="{FF2B5EF4-FFF2-40B4-BE49-F238E27FC236}">
                <a16:creationId xmlns:a16="http://schemas.microsoft.com/office/drawing/2014/main" id="{D59262B7-06E5-43BE-90F6-B256CEF85EDF}"/>
              </a:ext>
            </a:extLst>
          </p:cNvPr>
          <p:cNvSpPr txBox="1">
            <a:spLocks/>
          </p:cNvSpPr>
          <p:nvPr/>
        </p:nvSpPr>
        <p:spPr>
          <a:xfrm>
            <a:off x="4973053" y="962181"/>
            <a:ext cx="3593767" cy="3396123"/>
          </a:xfrm>
          <a:prstGeom prst="rect">
            <a:avLst/>
          </a:prstGeom>
        </p:spPr>
        <p:txBody>
          <a:bodyPr vert="horz" lIns="91440" tIns="45719" rIns="91440" bIns="45719" rtlCol="0">
            <a:noAutofit/>
          </a:bodyPr>
          <a:lstStyle>
            <a:lvl1pPr marL="170718" indent="-170718" algn="l" defTabSz="682874" rtl="0" eaLnBrk="1" latinLnBrk="0" hangingPunct="1">
              <a:lnSpc>
                <a:spcPct val="90000"/>
              </a:lnSpc>
              <a:spcBef>
                <a:spcPts val="747"/>
              </a:spcBef>
              <a:buFont typeface="Arial" panose="020B0604020202020204" pitchFamily="34" charset="0"/>
              <a:buChar char="•"/>
              <a:defRPr sz="2091" kern="1200">
                <a:solidFill>
                  <a:schemeClr val="tx1"/>
                </a:solidFill>
                <a:latin typeface="+mn-lt"/>
                <a:ea typeface="+mn-ea"/>
                <a:cs typeface="+mn-cs"/>
              </a:defRPr>
            </a:lvl1pPr>
            <a:lvl2pPr marL="512155" indent="-170718" algn="l" defTabSz="682874" rtl="0" eaLnBrk="1" latinLnBrk="0" hangingPunct="1">
              <a:lnSpc>
                <a:spcPct val="90000"/>
              </a:lnSpc>
              <a:spcBef>
                <a:spcPts val="373"/>
              </a:spcBef>
              <a:buFont typeface="Arial" panose="020B0604020202020204" pitchFamily="34" charset="0"/>
              <a:buChar char="•"/>
              <a:defRPr sz="1792" kern="1200">
                <a:solidFill>
                  <a:schemeClr val="tx1"/>
                </a:solidFill>
                <a:latin typeface="+mn-lt"/>
                <a:ea typeface="+mn-ea"/>
                <a:cs typeface="+mn-cs"/>
              </a:defRPr>
            </a:lvl2pPr>
            <a:lvl3pPr marL="853592" indent="-170718" algn="l" defTabSz="682874" rtl="0" eaLnBrk="1" latinLnBrk="0" hangingPunct="1">
              <a:lnSpc>
                <a:spcPct val="90000"/>
              </a:lnSpc>
              <a:spcBef>
                <a:spcPts val="373"/>
              </a:spcBef>
              <a:buFont typeface="Arial" panose="020B0604020202020204" pitchFamily="34" charset="0"/>
              <a:buChar char="•"/>
              <a:defRPr sz="1494" kern="1200">
                <a:solidFill>
                  <a:schemeClr val="tx1"/>
                </a:solidFill>
                <a:latin typeface="+mn-lt"/>
                <a:ea typeface="+mn-ea"/>
                <a:cs typeface="+mn-cs"/>
              </a:defRPr>
            </a:lvl3pPr>
            <a:lvl4pPr marL="1195029"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4pPr>
            <a:lvl5pPr marL="1536466"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5pPr>
            <a:lvl6pPr marL="1877903"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6pPr>
            <a:lvl7pPr marL="2219340"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7pPr>
            <a:lvl8pPr marL="2560777"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8pPr>
            <a:lvl9pPr marL="2902214"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9pPr>
          </a:lstStyle>
          <a:p>
            <a:pPr marL="0" indent="0" algn="ctr">
              <a:buNone/>
            </a:pPr>
            <a:r>
              <a:rPr lang="en-US" sz="2800" i="1" dirty="0">
                <a:solidFill>
                  <a:srgbClr val="FFC857"/>
                </a:solidFill>
                <a:effectLst>
                  <a:outerShdw blurRad="38100" dist="38100" dir="2700000" algn="tl">
                    <a:srgbClr val="000000">
                      <a:alpha val="43137"/>
                    </a:srgbClr>
                  </a:outerShdw>
                </a:effectLst>
                <a:latin typeface="Dosis SemiBold" pitchFamily="2" charset="0"/>
              </a:rPr>
              <a:t>Companion Reflection and Resource Guide </a:t>
            </a:r>
            <a:r>
              <a:rPr lang="en-US" sz="2800" dirty="0">
                <a:solidFill>
                  <a:srgbClr val="FFC857"/>
                </a:solidFill>
                <a:effectLst>
                  <a:outerShdw blurRad="38100" dist="38100" dir="2700000" algn="tl">
                    <a:srgbClr val="000000">
                      <a:alpha val="43137"/>
                    </a:srgbClr>
                  </a:outerShdw>
                </a:effectLst>
                <a:latin typeface="Dosis SemiBold" pitchFamily="2" charset="0"/>
              </a:rPr>
              <a:t>contains:</a:t>
            </a:r>
          </a:p>
          <a:p>
            <a:r>
              <a:rPr lang="en-US" sz="2400" dirty="0">
                <a:solidFill>
                  <a:schemeClr val="bg1">
                    <a:lumMod val="95000"/>
                  </a:schemeClr>
                </a:solidFill>
                <a:latin typeface="Dosis Medium" pitchFamily="2" charset="0"/>
              </a:rPr>
              <a:t>Module content </a:t>
            </a:r>
          </a:p>
          <a:p>
            <a:r>
              <a:rPr lang="en-US" sz="2400" dirty="0">
                <a:solidFill>
                  <a:schemeClr val="bg1">
                    <a:lumMod val="95000"/>
                  </a:schemeClr>
                </a:solidFill>
                <a:latin typeface="Dosis Medium" pitchFamily="2" charset="0"/>
              </a:rPr>
              <a:t>Activities and exercises</a:t>
            </a:r>
          </a:p>
          <a:p>
            <a:r>
              <a:rPr lang="en-US" sz="2400" dirty="0">
                <a:solidFill>
                  <a:schemeClr val="bg1">
                    <a:lumMod val="95000"/>
                  </a:schemeClr>
                </a:solidFill>
                <a:latin typeface="Dosis Medium" pitchFamily="2" charset="0"/>
              </a:rPr>
              <a:t>National and local resources</a:t>
            </a:r>
          </a:p>
          <a:p>
            <a:r>
              <a:rPr lang="en-US" sz="2400" dirty="0">
                <a:solidFill>
                  <a:schemeClr val="bg1">
                    <a:lumMod val="95000"/>
                  </a:schemeClr>
                </a:solidFill>
                <a:latin typeface="Dosis Medium" pitchFamily="2" charset="0"/>
              </a:rPr>
              <a:t>Links to helpful toolkits</a:t>
            </a:r>
          </a:p>
        </p:txBody>
      </p:sp>
      <p:sp>
        <p:nvSpPr>
          <p:cNvPr id="5" name="Oval 4"/>
          <p:cNvSpPr/>
          <p:nvPr/>
        </p:nvSpPr>
        <p:spPr>
          <a:xfrm>
            <a:off x="-416351" y="3685293"/>
            <a:ext cx="1726402" cy="1664414"/>
          </a:xfrm>
          <a:prstGeom prst="ellipse">
            <a:avLst/>
          </a:prstGeom>
          <a:solidFill>
            <a:srgbClr val="F37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6" name="Oval 5"/>
          <p:cNvSpPr/>
          <p:nvPr/>
        </p:nvSpPr>
        <p:spPr>
          <a:xfrm>
            <a:off x="794975" y="4227512"/>
            <a:ext cx="1030156" cy="971912"/>
          </a:xfrm>
          <a:prstGeom prst="ellipse">
            <a:avLst/>
          </a:prstGeom>
          <a:solidFill>
            <a:srgbClr val="88B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7" name="Rectangle 6"/>
          <p:cNvSpPr/>
          <p:nvPr/>
        </p:nvSpPr>
        <p:spPr>
          <a:xfrm>
            <a:off x="8821674" y="4740891"/>
            <a:ext cx="453038" cy="443990"/>
          </a:xfrm>
          <a:prstGeom prst="rect">
            <a:avLst/>
          </a:prstGeom>
          <a:solidFill>
            <a:srgbClr val="4B3F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284" tIns="34142" rIns="68284" bIns="34142" numCol="1" spcCol="0" rtlCol="0" fromWordArt="0" anchor="ctr" anchorCtr="0" forceAA="0" compatLnSpc="1">
            <a:prstTxWarp prst="textNoShape">
              <a:avLst/>
            </a:prstTxWarp>
            <a:noAutofit/>
          </a:bodyPr>
          <a:lstStyle/>
          <a:p>
            <a:pPr algn="ctr"/>
            <a:endParaRPr lang="en-US" sz="1007"/>
          </a:p>
        </p:txBody>
      </p:sp>
    </p:spTree>
    <p:extLst>
      <p:ext uri="{BB962C8B-B14F-4D97-AF65-F5344CB8AC3E}">
        <p14:creationId xmlns:p14="http://schemas.microsoft.com/office/powerpoint/2010/main" val="214782955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75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75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31306" y="4076856"/>
            <a:ext cx="805688" cy="1044419"/>
          </a:xfrm>
          <a:prstGeom prst="rect">
            <a:avLst/>
          </a:prstGeom>
          <a:solidFill>
            <a:srgbClr val="C33C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284" tIns="34142" rIns="68284" bIns="34142" numCol="1" spcCol="0" rtlCol="0" fromWordArt="0" anchor="ctr" anchorCtr="0" forceAA="0" compatLnSpc="1">
            <a:prstTxWarp prst="textNoShape">
              <a:avLst/>
            </a:prstTxWarp>
            <a:noAutofit/>
          </a:bodyPr>
          <a:lstStyle/>
          <a:p>
            <a:pPr algn="ctr"/>
            <a:endParaRPr lang="en-US" sz="1007"/>
          </a:p>
        </p:txBody>
      </p:sp>
      <p:cxnSp>
        <p:nvCxnSpPr>
          <p:cNvPr id="7" name="Straight Connector 6"/>
          <p:cNvCxnSpPr/>
          <p:nvPr/>
        </p:nvCxnSpPr>
        <p:spPr>
          <a:xfrm>
            <a:off x="274381" y="38680"/>
            <a:ext cx="33542" cy="5343844"/>
          </a:xfrm>
          <a:prstGeom prst="line">
            <a:avLst/>
          </a:prstGeom>
          <a:ln w="76200">
            <a:solidFill>
              <a:srgbClr val="FFC857"/>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734210" y="-1816447"/>
            <a:ext cx="10612420" cy="3179749"/>
          </a:xfrm>
          <a:prstGeom prst="ellipse">
            <a:avLst/>
          </a:prstGeom>
          <a:solidFill>
            <a:srgbClr val="1F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2" name="Title 1"/>
          <p:cNvSpPr>
            <a:spLocks noGrp="1"/>
          </p:cNvSpPr>
          <p:nvPr>
            <p:ph type="title"/>
          </p:nvPr>
        </p:nvSpPr>
        <p:spPr/>
        <p:txBody>
          <a:bodyPr>
            <a:normAutofit/>
          </a:bodyPr>
          <a:lstStyle/>
          <a:p>
            <a:pPr algn="ctr"/>
            <a:r>
              <a:rPr lang="en-US" sz="2800" dirty="0">
                <a:solidFill>
                  <a:schemeClr val="bg1">
                    <a:lumMod val="95000"/>
                  </a:schemeClr>
                </a:solidFill>
                <a:latin typeface="Calder Dark Grit Shadow" panose="00000500000000000000" pitchFamily="50" charset="0"/>
              </a:rPr>
              <a:t>Organization Checklist</a:t>
            </a:r>
          </a:p>
        </p:txBody>
      </p:sp>
      <p:graphicFrame>
        <p:nvGraphicFramePr>
          <p:cNvPr id="6" name="Content Placeholder 5">
            <a:extLst>
              <a:ext uri="{FF2B5EF4-FFF2-40B4-BE49-F238E27FC236}">
                <a16:creationId xmlns:a16="http://schemas.microsoft.com/office/drawing/2014/main" id="{C676C104-09B5-C393-ACA1-B891F18805EB}"/>
              </a:ext>
            </a:extLst>
          </p:cNvPr>
          <p:cNvGraphicFramePr>
            <a:graphicFrameLocks noGrp="1"/>
          </p:cNvGraphicFramePr>
          <p:nvPr>
            <p:ph idx="1"/>
            <p:extLst>
              <p:ext uri="{D42A27DB-BD31-4B8C-83A1-F6EECF244321}">
                <p14:modId xmlns:p14="http://schemas.microsoft.com/office/powerpoint/2010/main" val="1398123262"/>
              </p:ext>
            </p:extLst>
          </p:nvPr>
        </p:nvGraphicFramePr>
        <p:xfrm>
          <a:off x="820887" y="1063373"/>
          <a:ext cx="7231845" cy="3625236"/>
        </p:xfrm>
        <a:graphic>
          <a:graphicData uri="http://schemas.openxmlformats.org/drawingml/2006/table">
            <a:tbl>
              <a:tblPr firstRow="1" firstCol="1" bandRow="1"/>
              <a:tblGrid>
                <a:gridCol w="6387435">
                  <a:extLst>
                    <a:ext uri="{9D8B030D-6E8A-4147-A177-3AD203B41FA5}">
                      <a16:colId xmlns:a16="http://schemas.microsoft.com/office/drawing/2014/main" val="1652704178"/>
                    </a:ext>
                  </a:extLst>
                </a:gridCol>
                <a:gridCol w="432615">
                  <a:extLst>
                    <a:ext uri="{9D8B030D-6E8A-4147-A177-3AD203B41FA5}">
                      <a16:colId xmlns:a16="http://schemas.microsoft.com/office/drawing/2014/main" val="2894670083"/>
                    </a:ext>
                  </a:extLst>
                </a:gridCol>
                <a:gridCol w="411795">
                  <a:extLst>
                    <a:ext uri="{9D8B030D-6E8A-4147-A177-3AD203B41FA5}">
                      <a16:colId xmlns:a16="http://schemas.microsoft.com/office/drawing/2014/main" val="2131740476"/>
                    </a:ext>
                  </a:extLst>
                </a:gridCol>
              </a:tblGrid>
              <a:tr h="666634">
                <a:tc gridSpan="3">
                  <a:txBody>
                    <a:bodyPr/>
                    <a:lstStyle/>
                    <a:p>
                      <a:pPr marL="0" marR="0" algn="ctr">
                        <a:lnSpc>
                          <a:spcPct val="107000"/>
                        </a:lnSpc>
                        <a:spcBef>
                          <a:spcPts val="0"/>
                        </a:spcBef>
                        <a:spcAft>
                          <a:spcPts val="0"/>
                        </a:spcAft>
                      </a:pPr>
                      <a:r>
                        <a:rPr lang="en-US" sz="1100">
                          <a:solidFill>
                            <a:srgbClr val="000000"/>
                          </a:solidFill>
                          <a:effectLst/>
                          <a:latin typeface="Calder Dark"/>
                          <a:ea typeface="Calibri" panose="020F0502020204030204" pitchFamily="34" charset="0"/>
                          <a:cs typeface="Times New Roman" panose="02020603050405020304" pitchFamily="18" charset="0"/>
                        </a:rPr>
                        <a:t/>
                      </a:r>
                      <a:br>
                        <a:rPr lang="en-US" sz="1100">
                          <a:solidFill>
                            <a:srgbClr val="000000"/>
                          </a:solidFill>
                          <a:effectLst/>
                          <a:latin typeface="Calder Dark"/>
                          <a:ea typeface="Calibri" panose="020F0502020204030204" pitchFamily="34" charset="0"/>
                          <a:cs typeface="Times New Roman" panose="02020603050405020304" pitchFamily="18" charset="0"/>
                        </a:rPr>
                      </a:br>
                      <a:r>
                        <a:rPr lang="en-US" sz="900">
                          <a:solidFill>
                            <a:srgbClr val="F2F2F2"/>
                          </a:solidFill>
                          <a:effectLst>
                            <a:outerShdw blurRad="50800" dist="38100" dir="2700000" algn="tl">
                              <a:srgbClr val="000000">
                                <a:alpha val="40000"/>
                              </a:srgbClr>
                            </a:outerShdw>
                          </a:effectLst>
                          <a:latin typeface="Calder Dark"/>
                          <a:ea typeface="Calibri" panose="020F0502020204030204" pitchFamily="34" charset="0"/>
                          <a:cs typeface="Times New Roman" panose="02020603050405020304" pitchFamily="18" charset="0"/>
                        </a:rPr>
                        <a:t>Best Practices for LGBTQ+ Inclusion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a:solidFill>
                            <a:srgbClr val="F2F2F2"/>
                          </a:solidFill>
                          <a:effectLst>
                            <a:outerShdw blurRad="50800" dist="38100" dir="2700000" algn="tl">
                              <a:srgbClr val="000000">
                                <a:alpha val="40000"/>
                              </a:srgbClr>
                            </a:outerShdw>
                          </a:effectLst>
                          <a:latin typeface="Calder Dark"/>
                          <a:ea typeface="Calibri" panose="020F0502020204030204" pitchFamily="34" charset="0"/>
                          <a:cs typeface="Times New Roman" panose="02020603050405020304" pitchFamily="18" charset="0"/>
                        </a:rPr>
                        <a:t>Organization Checklist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70" marR="54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33C5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1872980"/>
                  </a:ext>
                </a:extLst>
              </a:tr>
              <a:tr h="454255">
                <a:tc>
                  <a:txBody>
                    <a:bodyPr/>
                    <a:lstStyle/>
                    <a:p>
                      <a:pPr marL="0" marR="0" algn="ctr">
                        <a:lnSpc>
                          <a:spcPct val="107000"/>
                        </a:lnSpc>
                        <a:spcBef>
                          <a:spcPts val="0"/>
                        </a:spcBef>
                        <a:spcAft>
                          <a:spcPts val="0"/>
                        </a:spcAft>
                      </a:pPr>
                      <a:r>
                        <a:rPr lang="en-US" sz="1000">
                          <a:solidFill>
                            <a:srgbClr val="F2F2F2"/>
                          </a:solidFill>
                          <a:effectLst/>
                          <a:latin typeface="Dosis SemiBold" pitchFamily="2" charset="0"/>
                          <a:ea typeface="Calibri" panose="020F0502020204030204" pitchFamily="34" charset="0"/>
                          <a:cs typeface="Times New Roman" panose="02020603050405020304" pitchFamily="18" charset="0"/>
                        </a:rPr>
                        <a:t>Best Practice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70" marR="54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119DA4"/>
                    </a:solidFill>
                  </a:tcPr>
                </a:tc>
                <a:tc>
                  <a:txBody>
                    <a:bodyPr/>
                    <a:lstStyle/>
                    <a:p>
                      <a:pPr marL="0" marR="0" algn="ctr">
                        <a:lnSpc>
                          <a:spcPct val="107000"/>
                        </a:lnSpc>
                        <a:spcBef>
                          <a:spcPts val="0"/>
                        </a:spcBef>
                        <a:spcAft>
                          <a:spcPts val="0"/>
                        </a:spcAft>
                      </a:pPr>
                      <a:r>
                        <a:rPr lang="en-US" sz="1000">
                          <a:solidFill>
                            <a:srgbClr val="F2F2F2"/>
                          </a:solidFill>
                          <a:effectLst/>
                          <a:latin typeface="Dosis SemiBold" pitchFamily="2" charset="0"/>
                          <a:ea typeface="Calibri" panose="020F0502020204030204" pitchFamily="34" charset="0"/>
                          <a:cs typeface="Times New Roman" panose="02020603050405020304" pitchFamily="18" charset="0"/>
                        </a:rPr>
                        <a:t>Yes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70" marR="54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119DA4"/>
                    </a:solidFill>
                  </a:tcPr>
                </a:tc>
                <a:tc>
                  <a:txBody>
                    <a:bodyPr/>
                    <a:lstStyle/>
                    <a:p>
                      <a:pPr marL="0" marR="0" algn="ctr">
                        <a:lnSpc>
                          <a:spcPct val="107000"/>
                        </a:lnSpc>
                        <a:spcBef>
                          <a:spcPts val="0"/>
                        </a:spcBef>
                        <a:spcAft>
                          <a:spcPts val="0"/>
                        </a:spcAft>
                      </a:pPr>
                      <a:r>
                        <a:rPr lang="en-US" sz="1000">
                          <a:solidFill>
                            <a:srgbClr val="F2F2F2"/>
                          </a:solidFill>
                          <a:effectLst/>
                          <a:latin typeface="Dosis SemiBold" pitchFamily="2" charset="0"/>
                          <a:ea typeface="Calibri" panose="020F0502020204030204" pitchFamily="34" charset="0"/>
                          <a:cs typeface="Times New Roman" panose="02020603050405020304" pitchFamily="18" charset="0"/>
                        </a:rPr>
                        <a:t>No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70" marR="54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119DA4"/>
                    </a:solidFill>
                  </a:tcPr>
                </a:tc>
                <a:extLst>
                  <a:ext uri="{0D108BD9-81ED-4DB2-BD59-A6C34878D82A}">
                    <a16:rowId xmlns:a16="http://schemas.microsoft.com/office/drawing/2014/main" val="2113546165"/>
                  </a:ext>
                </a:extLst>
              </a:tr>
              <a:tr h="221183">
                <a:tc>
                  <a:txBody>
                    <a:bodyPr/>
                    <a:lstStyle/>
                    <a:p>
                      <a:pPr marL="0" marR="0">
                        <a:lnSpc>
                          <a:spcPct val="107000"/>
                        </a:lnSpc>
                        <a:spcBef>
                          <a:spcPts val="0"/>
                        </a:spcBef>
                        <a:spcAft>
                          <a:spcPts val="0"/>
                        </a:spcAft>
                      </a:pPr>
                      <a:r>
                        <a:rPr lang="en-US" sz="1000">
                          <a:solidFill>
                            <a:srgbClr val="000000"/>
                          </a:solidFill>
                          <a:effectLst/>
                          <a:latin typeface="Dosis Medium" pitchFamily="2" charset="0"/>
                          <a:ea typeface="Calibri" panose="020F0502020204030204" pitchFamily="34" charset="0"/>
                          <a:cs typeface="Times New Roman" panose="02020603050405020304" pitchFamily="18" charset="0"/>
                        </a:rPr>
                        <a:t>Non-discrimination policies which include sexual orientation and gender identity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70" marR="54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857"/>
                    </a:solidFill>
                  </a:tcPr>
                </a:tc>
                <a:tc>
                  <a:txBody>
                    <a:bodyPr/>
                    <a:lstStyle/>
                    <a:p>
                      <a:pPr marL="0" marR="0">
                        <a:lnSpc>
                          <a:spcPct val="107000"/>
                        </a:lnSpc>
                        <a:spcBef>
                          <a:spcPts val="0"/>
                        </a:spcBef>
                        <a:spcAft>
                          <a:spcPts val="0"/>
                        </a:spcAft>
                      </a:pPr>
                      <a:r>
                        <a:rPr lang="en-US" sz="1000">
                          <a:effectLst/>
                          <a:latin typeface="Dosis Medium" pitchFamily="2"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70" marR="54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857"/>
                    </a:solidFill>
                  </a:tcPr>
                </a:tc>
                <a:tc>
                  <a:txBody>
                    <a:bodyPr/>
                    <a:lstStyle/>
                    <a:p>
                      <a:pPr marL="0" marR="0">
                        <a:lnSpc>
                          <a:spcPct val="107000"/>
                        </a:lnSpc>
                        <a:spcBef>
                          <a:spcPts val="0"/>
                        </a:spcBef>
                        <a:spcAft>
                          <a:spcPts val="0"/>
                        </a:spcAft>
                      </a:pPr>
                      <a:r>
                        <a:rPr lang="en-US" sz="1000">
                          <a:effectLst/>
                          <a:latin typeface="Dosis Medium" pitchFamily="2"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70" marR="54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857"/>
                    </a:solidFill>
                  </a:tcPr>
                </a:tc>
                <a:extLst>
                  <a:ext uri="{0D108BD9-81ED-4DB2-BD59-A6C34878D82A}">
                    <a16:rowId xmlns:a16="http://schemas.microsoft.com/office/drawing/2014/main" val="19418116"/>
                  </a:ext>
                </a:extLst>
              </a:tr>
              <a:tr h="454255">
                <a:tc>
                  <a:txBody>
                    <a:bodyPr/>
                    <a:lstStyle/>
                    <a:p>
                      <a:pPr marL="0" marR="0">
                        <a:lnSpc>
                          <a:spcPct val="107000"/>
                        </a:lnSpc>
                        <a:spcBef>
                          <a:spcPts val="0"/>
                        </a:spcBef>
                        <a:spcAft>
                          <a:spcPts val="0"/>
                        </a:spcAft>
                      </a:pPr>
                      <a:r>
                        <a:rPr lang="en-US" sz="1000">
                          <a:solidFill>
                            <a:srgbClr val="000000"/>
                          </a:solidFill>
                          <a:effectLst/>
                          <a:latin typeface="Dosis Medium" pitchFamily="2" charset="0"/>
                          <a:ea typeface="Calibri" panose="020F0502020204030204" pitchFamily="34" charset="0"/>
                          <a:cs typeface="Times New Roman" panose="02020603050405020304" pitchFamily="18" charset="0"/>
                        </a:rPr>
                        <a:t>Diversity and Mission Statements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a:solidFill>
                            <a:srgbClr val="000000"/>
                          </a:solidFill>
                          <a:effectLst/>
                          <a:latin typeface="Dosis Medium" pitchFamily="2" charset="0"/>
                          <a:ea typeface="Calibri" panose="020F0502020204030204" pitchFamily="34" charset="0"/>
                          <a:cs typeface="Times New Roman" panose="02020603050405020304" pitchFamily="18" charset="0"/>
                        </a:rPr>
                        <a:t>They are visible on your website and in your space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70" marR="54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E599"/>
                    </a:solidFill>
                  </a:tcPr>
                </a:tc>
                <a:tc>
                  <a:txBody>
                    <a:bodyPr/>
                    <a:lstStyle/>
                    <a:p>
                      <a:pPr marL="0" marR="0">
                        <a:lnSpc>
                          <a:spcPct val="107000"/>
                        </a:lnSpc>
                        <a:spcBef>
                          <a:spcPts val="0"/>
                        </a:spcBef>
                        <a:spcAft>
                          <a:spcPts val="0"/>
                        </a:spcAft>
                      </a:pPr>
                      <a:r>
                        <a:rPr lang="en-US" sz="1000">
                          <a:effectLst/>
                          <a:latin typeface="Dosis Medium" pitchFamily="2"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70" marR="54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E599"/>
                    </a:solidFill>
                  </a:tcPr>
                </a:tc>
                <a:tc>
                  <a:txBody>
                    <a:bodyPr/>
                    <a:lstStyle/>
                    <a:p>
                      <a:pPr marL="0" marR="0">
                        <a:lnSpc>
                          <a:spcPct val="107000"/>
                        </a:lnSpc>
                        <a:spcBef>
                          <a:spcPts val="0"/>
                        </a:spcBef>
                        <a:spcAft>
                          <a:spcPts val="0"/>
                        </a:spcAft>
                      </a:pPr>
                      <a:r>
                        <a:rPr lang="en-US" sz="1000">
                          <a:effectLst/>
                          <a:latin typeface="Dosis Medium" pitchFamily="2"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70" marR="54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E599"/>
                    </a:solidFill>
                  </a:tcPr>
                </a:tc>
                <a:extLst>
                  <a:ext uri="{0D108BD9-81ED-4DB2-BD59-A6C34878D82A}">
                    <a16:rowId xmlns:a16="http://schemas.microsoft.com/office/drawing/2014/main" val="3965069155"/>
                  </a:ext>
                </a:extLst>
              </a:tr>
              <a:tr h="454255">
                <a:tc>
                  <a:txBody>
                    <a:bodyPr/>
                    <a:lstStyle/>
                    <a:p>
                      <a:pPr marL="0" marR="0">
                        <a:lnSpc>
                          <a:spcPct val="107000"/>
                        </a:lnSpc>
                        <a:spcBef>
                          <a:spcPts val="0"/>
                        </a:spcBef>
                        <a:spcAft>
                          <a:spcPts val="0"/>
                        </a:spcAft>
                      </a:pPr>
                      <a:r>
                        <a:rPr lang="en-US" sz="1000">
                          <a:solidFill>
                            <a:srgbClr val="000000"/>
                          </a:solidFill>
                          <a:effectLst/>
                          <a:latin typeface="Dosis Medium" pitchFamily="2" charset="0"/>
                          <a:ea typeface="Calibri" panose="020F0502020204030204" pitchFamily="34" charset="0"/>
                          <a:cs typeface="Times New Roman" panose="02020603050405020304" pitchFamily="18" charset="0"/>
                        </a:rPr>
                        <a:t>Mandatory LGBTQ+ training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a:solidFill>
                            <a:srgbClr val="000000"/>
                          </a:solidFill>
                          <a:effectLst/>
                          <a:latin typeface="Dosis Medium" pitchFamily="2" charset="0"/>
                          <a:ea typeface="Calibri" panose="020F0502020204030204" pitchFamily="34" charset="0"/>
                          <a:cs typeface="Times New Roman" panose="02020603050405020304" pitchFamily="18" charset="0"/>
                        </a:rPr>
                        <a:t>Personal growth comes from learning and training opportunities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70" marR="54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857"/>
                    </a:solidFill>
                  </a:tcPr>
                </a:tc>
                <a:tc>
                  <a:txBody>
                    <a:bodyPr/>
                    <a:lstStyle/>
                    <a:p>
                      <a:pPr marL="0" marR="0">
                        <a:lnSpc>
                          <a:spcPct val="107000"/>
                        </a:lnSpc>
                        <a:spcBef>
                          <a:spcPts val="0"/>
                        </a:spcBef>
                        <a:spcAft>
                          <a:spcPts val="0"/>
                        </a:spcAft>
                      </a:pPr>
                      <a:r>
                        <a:rPr lang="en-US" sz="1000">
                          <a:effectLst/>
                          <a:latin typeface="Dosis Medium" pitchFamily="2"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70" marR="54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857"/>
                    </a:solidFill>
                  </a:tcPr>
                </a:tc>
                <a:tc>
                  <a:txBody>
                    <a:bodyPr/>
                    <a:lstStyle/>
                    <a:p>
                      <a:pPr marL="0" marR="0">
                        <a:lnSpc>
                          <a:spcPct val="107000"/>
                        </a:lnSpc>
                        <a:spcBef>
                          <a:spcPts val="0"/>
                        </a:spcBef>
                        <a:spcAft>
                          <a:spcPts val="0"/>
                        </a:spcAft>
                      </a:pPr>
                      <a:r>
                        <a:rPr lang="en-US" sz="1000">
                          <a:effectLst/>
                          <a:latin typeface="Dosis Medium" pitchFamily="2"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70" marR="54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857"/>
                    </a:solidFill>
                  </a:tcPr>
                </a:tc>
                <a:extLst>
                  <a:ext uri="{0D108BD9-81ED-4DB2-BD59-A6C34878D82A}">
                    <a16:rowId xmlns:a16="http://schemas.microsoft.com/office/drawing/2014/main" val="2442687309"/>
                  </a:ext>
                </a:extLst>
              </a:tr>
              <a:tr h="221183">
                <a:tc>
                  <a:txBody>
                    <a:bodyPr/>
                    <a:lstStyle/>
                    <a:p>
                      <a:pPr marL="0" marR="0">
                        <a:lnSpc>
                          <a:spcPct val="107000"/>
                        </a:lnSpc>
                        <a:spcBef>
                          <a:spcPts val="0"/>
                        </a:spcBef>
                        <a:spcAft>
                          <a:spcPts val="0"/>
                        </a:spcAft>
                      </a:pPr>
                      <a:r>
                        <a:rPr lang="en-US" sz="1000">
                          <a:solidFill>
                            <a:srgbClr val="000000"/>
                          </a:solidFill>
                          <a:effectLst/>
                          <a:latin typeface="Dosis Medium" pitchFamily="2" charset="0"/>
                          <a:ea typeface="Calibri" panose="020F0502020204030204" pitchFamily="34" charset="0"/>
                          <a:cs typeface="Times New Roman" panose="02020603050405020304" pitchFamily="18" charset="0"/>
                        </a:rPr>
                        <a:t>Internal Forms Affirming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70" marR="54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E599"/>
                    </a:solidFill>
                  </a:tcPr>
                </a:tc>
                <a:tc>
                  <a:txBody>
                    <a:bodyPr/>
                    <a:lstStyle/>
                    <a:p>
                      <a:pPr marL="0" marR="0">
                        <a:lnSpc>
                          <a:spcPct val="107000"/>
                        </a:lnSpc>
                        <a:spcBef>
                          <a:spcPts val="0"/>
                        </a:spcBef>
                        <a:spcAft>
                          <a:spcPts val="0"/>
                        </a:spcAft>
                      </a:pPr>
                      <a:r>
                        <a:rPr lang="en-US" sz="1000">
                          <a:effectLst/>
                          <a:latin typeface="Dosis Medium" pitchFamily="2"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70" marR="54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E599"/>
                    </a:solidFill>
                  </a:tcPr>
                </a:tc>
                <a:tc>
                  <a:txBody>
                    <a:bodyPr/>
                    <a:lstStyle/>
                    <a:p>
                      <a:pPr marL="0" marR="0">
                        <a:lnSpc>
                          <a:spcPct val="107000"/>
                        </a:lnSpc>
                        <a:spcBef>
                          <a:spcPts val="0"/>
                        </a:spcBef>
                        <a:spcAft>
                          <a:spcPts val="0"/>
                        </a:spcAft>
                      </a:pPr>
                      <a:r>
                        <a:rPr lang="en-US" sz="1000">
                          <a:effectLst/>
                          <a:latin typeface="Dosis Medium" pitchFamily="2"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70" marR="54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E599"/>
                    </a:solidFill>
                  </a:tcPr>
                </a:tc>
                <a:extLst>
                  <a:ext uri="{0D108BD9-81ED-4DB2-BD59-A6C34878D82A}">
                    <a16:rowId xmlns:a16="http://schemas.microsoft.com/office/drawing/2014/main" val="1008795044"/>
                  </a:ext>
                </a:extLst>
              </a:tr>
              <a:tr h="1153471">
                <a:tc>
                  <a:txBody>
                    <a:bodyPr/>
                    <a:lstStyle/>
                    <a:p>
                      <a:pPr marL="0" marR="0">
                        <a:lnSpc>
                          <a:spcPct val="107000"/>
                        </a:lnSpc>
                        <a:spcBef>
                          <a:spcPts val="0"/>
                        </a:spcBef>
                        <a:spcAft>
                          <a:spcPts val="0"/>
                        </a:spcAft>
                      </a:pPr>
                      <a:r>
                        <a:rPr lang="en-US" sz="1000">
                          <a:solidFill>
                            <a:srgbClr val="000000"/>
                          </a:solidFill>
                          <a:effectLst/>
                          <a:latin typeface="Dosis Medium" pitchFamily="2" charset="0"/>
                          <a:ea typeface="Calibri" panose="020F0502020204030204" pitchFamily="34" charset="0"/>
                          <a:cs typeface="Times New Roman" panose="02020603050405020304" pitchFamily="18" charset="0"/>
                        </a:rPr>
                        <a:t>Client Forms Affirming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a:solidFill>
                            <a:srgbClr val="000000"/>
                          </a:solidFill>
                          <a:effectLst/>
                          <a:latin typeface="Dosis Medium" pitchFamily="2" charset="0"/>
                          <a:ea typeface="Calibri" panose="020F0502020204030204" pitchFamily="34" charset="0"/>
                          <a:cs typeface="Times New Roman" panose="02020603050405020304" pitchFamily="18" charset="0"/>
                        </a:rPr>
                        <a:t>Disclosing who has access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a:solidFill>
                            <a:srgbClr val="000000"/>
                          </a:solidFill>
                          <a:effectLst/>
                          <a:latin typeface="Dosis Medium" pitchFamily="2" charset="0"/>
                          <a:ea typeface="Calibri" panose="020F0502020204030204" pitchFamily="34" charset="0"/>
                          <a:cs typeface="Times New Roman" panose="02020603050405020304" pitchFamily="18" charset="0"/>
                        </a:rPr>
                        <a:t>What will the information be used for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a:solidFill>
                            <a:srgbClr val="000000"/>
                          </a:solidFill>
                          <a:effectLst/>
                          <a:latin typeface="Dosis Medium" pitchFamily="2" charset="0"/>
                          <a:ea typeface="Calibri" panose="020F0502020204030204" pitchFamily="34" charset="0"/>
                          <a:cs typeface="Times New Roman" panose="02020603050405020304" pitchFamily="18" charset="0"/>
                        </a:rPr>
                        <a:t>How can the information be changed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a:solidFill>
                            <a:srgbClr val="000000"/>
                          </a:solidFill>
                          <a:effectLst/>
                          <a:latin typeface="Dosis Medium" pitchFamily="2" charset="0"/>
                          <a:ea typeface="Calibri" panose="020F0502020204030204" pitchFamily="34" charset="0"/>
                          <a:cs typeface="Times New Roman" panose="02020603050405020304" pitchFamily="18" charset="0"/>
                        </a:rPr>
                        <a:t>Policy around legal name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70" marR="54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857"/>
                    </a:solidFill>
                  </a:tcPr>
                </a:tc>
                <a:tc>
                  <a:txBody>
                    <a:bodyPr/>
                    <a:lstStyle/>
                    <a:p>
                      <a:pPr marL="0" marR="0">
                        <a:lnSpc>
                          <a:spcPct val="107000"/>
                        </a:lnSpc>
                        <a:spcBef>
                          <a:spcPts val="0"/>
                        </a:spcBef>
                        <a:spcAft>
                          <a:spcPts val="0"/>
                        </a:spcAft>
                      </a:pPr>
                      <a:r>
                        <a:rPr lang="en-US" sz="1000">
                          <a:effectLst/>
                          <a:latin typeface="Dosis Medium" pitchFamily="2"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70" marR="54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857"/>
                    </a:solidFill>
                  </a:tcPr>
                </a:tc>
                <a:tc>
                  <a:txBody>
                    <a:bodyPr/>
                    <a:lstStyle/>
                    <a:p>
                      <a:pPr marL="0" marR="0">
                        <a:lnSpc>
                          <a:spcPct val="107000"/>
                        </a:lnSpc>
                        <a:spcBef>
                          <a:spcPts val="0"/>
                        </a:spcBef>
                        <a:spcAft>
                          <a:spcPts val="0"/>
                        </a:spcAft>
                      </a:pPr>
                      <a:r>
                        <a:rPr lang="en-US" sz="1000" dirty="0">
                          <a:effectLst/>
                          <a:latin typeface="Dosis Medium" pitchFamily="2"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470" marR="54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857"/>
                    </a:solidFill>
                  </a:tcPr>
                </a:tc>
                <a:extLst>
                  <a:ext uri="{0D108BD9-81ED-4DB2-BD59-A6C34878D82A}">
                    <a16:rowId xmlns:a16="http://schemas.microsoft.com/office/drawing/2014/main" val="3032473558"/>
                  </a:ext>
                </a:extLst>
              </a:tr>
            </a:tbl>
          </a:graphicData>
        </a:graphic>
      </p:graphicFrame>
    </p:spTree>
    <p:extLst>
      <p:ext uri="{BB962C8B-B14F-4D97-AF65-F5344CB8AC3E}">
        <p14:creationId xmlns:p14="http://schemas.microsoft.com/office/powerpoint/2010/main" val="95888420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5064" y="4686536"/>
            <a:ext cx="9185570" cy="18955"/>
          </a:xfrm>
          <a:prstGeom prst="line">
            <a:avLst/>
          </a:prstGeom>
          <a:ln w="76200">
            <a:solidFill>
              <a:srgbClr val="88B37E"/>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5922612" y="-604008"/>
            <a:ext cx="10612419" cy="6306755"/>
          </a:xfrm>
          <a:prstGeom prst="ellipse">
            <a:avLst/>
          </a:prstGeom>
          <a:solidFill>
            <a:srgbClr val="1F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2" name="Title 1"/>
          <p:cNvSpPr>
            <a:spLocks noGrp="1"/>
          </p:cNvSpPr>
          <p:nvPr>
            <p:ph type="title"/>
          </p:nvPr>
        </p:nvSpPr>
        <p:spPr>
          <a:xfrm>
            <a:off x="-423488" y="2054431"/>
            <a:ext cx="5453209" cy="989876"/>
          </a:xfrm>
        </p:spPr>
        <p:txBody>
          <a:bodyPr>
            <a:normAutofit/>
          </a:bodyPr>
          <a:lstStyle/>
          <a:p>
            <a:pPr algn="ctr"/>
            <a:r>
              <a:rPr lang="en-US" sz="2800" dirty="0">
                <a:solidFill>
                  <a:schemeClr val="bg1">
                    <a:lumMod val="95000"/>
                  </a:schemeClr>
                </a:solidFill>
                <a:latin typeface="Calder Dark Grit Shadow" panose="00000500000000000000" pitchFamily="50" charset="0"/>
              </a:rPr>
              <a:t>LGBTQ+ Equity Deep Dive</a:t>
            </a:r>
          </a:p>
        </p:txBody>
      </p:sp>
      <p:sp>
        <p:nvSpPr>
          <p:cNvPr id="5" name="Google Shape;72;p13"/>
          <p:cNvSpPr txBox="1">
            <a:spLocks/>
          </p:cNvSpPr>
          <p:nvPr/>
        </p:nvSpPr>
        <p:spPr>
          <a:xfrm>
            <a:off x="5251070" y="1876783"/>
            <a:ext cx="4048753" cy="775434"/>
          </a:xfrm>
          <a:prstGeom prst="rect">
            <a:avLst/>
          </a:prstGeom>
        </p:spPr>
        <p:txBody>
          <a:bodyPr spcFirstLastPara="1" vert="horz" wrap="square" lIns="91030" tIns="91030" rIns="91030" bIns="9103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391" dirty="0">
                <a:solidFill>
                  <a:schemeClr val="bg1">
                    <a:lumMod val="95000"/>
                  </a:schemeClr>
                </a:solidFill>
                <a:latin typeface="Dosis Medium" pitchFamily="2" charset="0"/>
              </a:rPr>
              <a:t>University of Arizona SIROW</a:t>
            </a:r>
          </a:p>
          <a:p>
            <a:pPr>
              <a:lnSpc>
                <a:spcPct val="150000"/>
              </a:lnSpc>
            </a:pPr>
            <a:r>
              <a:rPr lang="en-US" sz="2391" dirty="0">
                <a:solidFill>
                  <a:schemeClr val="bg1">
                    <a:lumMod val="95000"/>
                  </a:schemeClr>
                </a:solidFill>
                <a:latin typeface="Dosis Medium" pitchFamily="2" charset="0"/>
              </a:rPr>
              <a:t>City of Tucson</a:t>
            </a:r>
          </a:p>
        </p:txBody>
      </p:sp>
      <p:sp>
        <p:nvSpPr>
          <p:cNvPr id="6" name="Rectangle 5"/>
          <p:cNvSpPr/>
          <p:nvPr/>
        </p:nvSpPr>
        <p:spPr>
          <a:xfrm>
            <a:off x="8738563" y="4724466"/>
            <a:ext cx="428013" cy="443990"/>
          </a:xfrm>
          <a:prstGeom prst="rect">
            <a:avLst/>
          </a:prstGeom>
          <a:solidFill>
            <a:srgbClr val="F377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284" tIns="34142" rIns="68284" bIns="34142" numCol="1" spcCol="0" rtlCol="0" fromWordArt="0" anchor="ctr" anchorCtr="0" forceAA="0" compatLnSpc="1">
            <a:prstTxWarp prst="textNoShape">
              <a:avLst/>
            </a:prstTxWarp>
            <a:noAutofit/>
          </a:bodyPr>
          <a:lstStyle/>
          <a:p>
            <a:pPr algn="ctr"/>
            <a:endParaRPr lang="en-US" sz="1007"/>
          </a:p>
        </p:txBody>
      </p:sp>
      <p:cxnSp>
        <p:nvCxnSpPr>
          <p:cNvPr id="7" name="Straight Connector 6"/>
          <p:cNvCxnSpPr/>
          <p:nvPr/>
        </p:nvCxnSpPr>
        <p:spPr>
          <a:xfrm>
            <a:off x="8705018" y="-122551"/>
            <a:ext cx="33542" cy="5343844"/>
          </a:xfrm>
          <a:prstGeom prst="line">
            <a:avLst/>
          </a:prstGeom>
          <a:ln w="76200">
            <a:solidFill>
              <a:srgbClr val="88B37E"/>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7868831" y="-122552"/>
            <a:ext cx="1672377" cy="1664413"/>
          </a:xfrm>
          <a:prstGeom prst="ellipse">
            <a:avLst/>
          </a:prstGeom>
          <a:solidFill>
            <a:srgbClr val="119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79"/>
            <a:endParaRPr lang="en-US" sz="1007">
              <a:solidFill>
                <a:prstClr val="white"/>
              </a:solidFill>
              <a:latin typeface="Calibri" panose="020F0502020204030204"/>
            </a:endParaRPr>
          </a:p>
        </p:txBody>
      </p:sp>
      <p:sp>
        <p:nvSpPr>
          <p:cNvPr id="10" name="Oval 9"/>
          <p:cNvSpPr/>
          <p:nvPr/>
        </p:nvSpPr>
        <p:spPr>
          <a:xfrm>
            <a:off x="7353752" y="-122554"/>
            <a:ext cx="1030156" cy="971912"/>
          </a:xfrm>
          <a:prstGeom prst="ellipse">
            <a:avLst/>
          </a:prstGeom>
          <a:solidFill>
            <a:srgbClr val="FFC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79"/>
            <a:endParaRPr lang="en-US" sz="1007">
              <a:solidFill>
                <a:prstClr val="white"/>
              </a:solidFill>
              <a:latin typeface="Calibri" panose="020F0502020204030204"/>
            </a:endParaRPr>
          </a:p>
        </p:txBody>
      </p:sp>
    </p:spTree>
    <p:extLst>
      <p:ext uri="{BB962C8B-B14F-4D97-AF65-F5344CB8AC3E}">
        <p14:creationId xmlns:p14="http://schemas.microsoft.com/office/powerpoint/2010/main" val="24293265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 calcmode="lin" valueType="num">
                                      <p:cBhvr additive="base">
                                        <p:cTn id="32"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additive="base">
                                        <p:cTn id="37"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07869" y="1707189"/>
            <a:ext cx="3378844" cy="2585323"/>
          </a:xfrm>
          <a:prstGeom prst="rect">
            <a:avLst/>
          </a:prstGeom>
          <a:noFill/>
        </p:spPr>
        <p:txBody>
          <a:bodyPr wrap="square" rtlCol="0">
            <a:spAutoFit/>
          </a:bodyPr>
          <a:lstStyle/>
          <a:p>
            <a:pPr algn="ctr"/>
            <a:r>
              <a:rPr lang="en-US" sz="1800" dirty="0">
                <a:solidFill>
                  <a:srgbClr val="FFC857"/>
                </a:solidFill>
                <a:effectLst>
                  <a:outerShdw blurRad="38100" dist="38100" dir="2700000" algn="tl">
                    <a:srgbClr val="000000">
                      <a:alpha val="43137"/>
                    </a:srgbClr>
                  </a:outerShdw>
                </a:effectLst>
                <a:latin typeface="Calder Dark" panose="00000500000000000000" pitchFamily="50" charset="0"/>
              </a:rPr>
              <a:t>3 Local Agencies</a:t>
            </a:r>
          </a:p>
          <a:p>
            <a:pPr marL="285750" indent="-285750">
              <a:buFont typeface="Arial" panose="020B0604020202020204" pitchFamily="34" charset="0"/>
              <a:buChar char="•"/>
            </a:pPr>
            <a:r>
              <a:rPr lang="en-US" sz="1800" dirty="0">
                <a:solidFill>
                  <a:schemeClr val="bg1"/>
                </a:solidFill>
                <a:effectLst>
                  <a:outerShdw blurRad="38100" dist="38100" dir="2700000" algn="tl">
                    <a:srgbClr val="000000">
                      <a:alpha val="43137"/>
                    </a:srgbClr>
                  </a:outerShdw>
                </a:effectLst>
                <a:latin typeface="Calder Dark" panose="00000500000000000000" pitchFamily="50" charset="0"/>
              </a:rPr>
              <a:t>Deep Dive Trainings</a:t>
            </a:r>
          </a:p>
          <a:p>
            <a:pPr marL="628083" lvl="1" indent="-285750">
              <a:buFont typeface="Arial" panose="020B0604020202020204" pitchFamily="34" charset="0"/>
              <a:buChar char="•"/>
            </a:pPr>
            <a:r>
              <a:rPr lang="en-US" sz="1800" dirty="0">
                <a:solidFill>
                  <a:schemeClr val="bg1"/>
                </a:solidFill>
                <a:effectLst>
                  <a:outerShdw blurRad="38100" dist="38100" dir="2700000" algn="tl">
                    <a:srgbClr val="000000">
                      <a:alpha val="43137"/>
                    </a:srgbClr>
                  </a:outerShdw>
                </a:effectLst>
                <a:latin typeface="Calder Dark" panose="00000500000000000000" pitchFamily="50" charset="0"/>
              </a:rPr>
              <a:t>General Scenarios</a:t>
            </a:r>
          </a:p>
          <a:p>
            <a:pPr marL="628083" lvl="1" indent="-285750">
              <a:buFont typeface="Arial" panose="020B0604020202020204" pitchFamily="34" charset="0"/>
              <a:buChar char="•"/>
            </a:pPr>
            <a:r>
              <a:rPr lang="en-US" sz="1800" dirty="0">
                <a:solidFill>
                  <a:schemeClr val="bg1"/>
                </a:solidFill>
                <a:effectLst>
                  <a:outerShdw blurRad="38100" dist="38100" dir="2700000" algn="tl">
                    <a:srgbClr val="000000">
                      <a:alpha val="43137"/>
                    </a:srgbClr>
                  </a:outerShdw>
                </a:effectLst>
                <a:latin typeface="Calder Dark" panose="00000500000000000000" pitchFamily="50" charset="0"/>
              </a:rPr>
              <a:t>Agency Specific Scenarios</a:t>
            </a:r>
          </a:p>
          <a:p>
            <a:pPr marL="285750" indent="-285750">
              <a:buFont typeface="Arial" panose="020B0604020202020204" pitchFamily="34" charset="0"/>
              <a:buChar char="•"/>
            </a:pPr>
            <a:r>
              <a:rPr lang="en-US" sz="1800" dirty="0">
                <a:solidFill>
                  <a:schemeClr val="bg1"/>
                </a:solidFill>
                <a:effectLst>
                  <a:outerShdw blurRad="38100" dist="38100" dir="2700000" algn="tl">
                    <a:srgbClr val="000000">
                      <a:alpha val="43137"/>
                    </a:srgbClr>
                  </a:outerShdw>
                </a:effectLst>
                <a:latin typeface="Calder Dark" panose="00000500000000000000" pitchFamily="50" charset="0"/>
              </a:rPr>
              <a:t>Marketing Review</a:t>
            </a:r>
          </a:p>
          <a:p>
            <a:pPr marL="285750" indent="-285750">
              <a:buFont typeface="Arial" panose="020B0604020202020204" pitchFamily="34" charset="0"/>
              <a:buChar char="•"/>
            </a:pPr>
            <a:r>
              <a:rPr lang="en-US" sz="1800" dirty="0">
                <a:solidFill>
                  <a:schemeClr val="bg1"/>
                </a:solidFill>
                <a:effectLst>
                  <a:outerShdw blurRad="38100" dist="38100" dir="2700000" algn="tl">
                    <a:srgbClr val="000000">
                      <a:alpha val="43137"/>
                    </a:srgbClr>
                  </a:outerShdw>
                </a:effectLst>
                <a:latin typeface="Calder Dark" panose="00000500000000000000" pitchFamily="50" charset="0"/>
              </a:rPr>
              <a:t>Website Review</a:t>
            </a:r>
          </a:p>
          <a:p>
            <a:pPr marL="285750" indent="-285750">
              <a:buFont typeface="Arial" panose="020B0604020202020204" pitchFamily="34" charset="0"/>
              <a:buChar char="•"/>
            </a:pPr>
            <a:r>
              <a:rPr lang="en-US" sz="1800" dirty="0">
                <a:solidFill>
                  <a:schemeClr val="bg1"/>
                </a:solidFill>
                <a:effectLst>
                  <a:outerShdw blurRad="38100" dist="38100" dir="2700000" algn="tl">
                    <a:srgbClr val="000000">
                      <a:alpha val="43137"/>
                    </a:srgbClr>
                  </a:outerShdw>
                </a:effectLst>
                <a:latin typeface="Calder Dark" panose="00000500000000000000" pitchFamily="50" charset="0"/>
              </a:rPr>
              <a:t>Supervisor Debriefing</a:t>
            </a:r>
          </a:p>
          <a:p>
            <a:pPr marL="285750" indent="-285750">
              <a:buFont typeface="Arial" panose="020B0604020202020204" pitchFamily="34" charset="0"/>
              <a:buChar char="•"/>
            </a:pPr>
            <a:r>
              <a:rPr lang="en-US" sz="1800" dirty="0">
                <a:solidFill>
                  <a:schemeClr val="bg1"/>
                </a:solidFill>
                <a:effectLst>
                  <a:outerShdw blurRad="38100" dist="38100" dir="2700000" algn="tl">
                    <a:srgbClr val="000000">
                      <a:alpha val="43137"/>
                    </a:srgbClr>
                  </a:outerShdw>
                </a:effectLst>
                <a:latin typeface="Calder Dark" panose="00000500000000000000" pitchFamily="50" charset="0"/>
              </a:rPr>
              <a:t>Document/Policy Review</a:t>
            </a:r>
            <a:endParaRPr lang="en-US" sz="1800" dirty="0">
              <a:solidFill>
                <a:schemeClr val="bg1"/>
              </a:solidFill>
              <a:latin typeface="Dosis Medium" pitchFamily="2" charset="0"/>
            </a:endParaRPr>
          </a:p>
          <a:p>
            <a:pPr marL="341457" indent="-341457" algn="ctr">
              <a:buFont typeface="Arial" panose="020B0604020202020204" pitchFamily="34" charset="0"/>
              <a:buChar char="•"/>
            </a:pPr>
            <a:endParaRPr lang="en-US" sz="1800" dirty="0">
              <a:solidFill>
                <a:schemeClr val="bg1">
                  <a:lumMod val="95000"/>
                </a:schemeClr>
              </a:solidFill>
              <a:latin typeface="Dosis Medium" pitchFamily="2" charset="0"/>
            </a:endParaRPr>
          </a:p>
        </p:txBody>
      </p:sp>
      <p:sp>
        <p:nvSpPr>
          <p:cNvPr id="9" name="Oval 8"/>
          <p:cNvSpPr/>
          <p:nvPr/>
        </p:nvSpPr>
        <p:spPr>
          <a:xfrm>
            <a:off x="-516491" y="3695265"/>
            <a:ext cx="1726402" cy="1664414"/>
          </a:xfrm>
          <a:prstGeom prst="ellipse">
            <a:avLst/>
          </a:prstGeom>
          <a:solidFill>
            <a:srgbClr val="F37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10" name="Oval 9"/>
          <p:cNvSpPr/>
          <p:nvPr/>
        </p:nvSpPr>
        <p:spPr>
          <a:xfrm>
            <a:off x="683759" y="4292512"/>
            <a:ext cx="1030156" cy="971912"/>
          </a:xfrm>
          <a:prstGeom prst="ellipse">
            <a:avLst/>
          </a:prstGeom>
          <a:solidFill>
            <a:srgbClr val="C33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11" name="Rectangle 10"/>
          <p:cNvSpPr/>
          <p:nvPr/>
        </p:nvSpPr>
        <p:spPr>
          <a:xfrm>
            <a:off x="8778013" y="-97743"/>
            <a:ext cx="453038" cy="443990"/>
          </a:xfrm>
          <a:prstGeom prst="rect">
            <a:avLst/>
          </a:prstGeom>
          <a:solidFill>
            <a:srgbClr val="FFC8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284" tIns="34142" rIns="68284" bIns="34142" numCol="1" spcCol="0" rtlCol="0" fromWordArt="0" anchor="ctr" anchorCtr="0" forceAA="0" compatLnSpc="1">
            <a:prstTxWarp prst="textNoShape">
              <a:avLst/>
            </a:prstTxWarp>
            <a:noAutofit/>
          </a:bodyPr>
          <a:lstStyle/>
          <a:p>
            <a:pPr algn="ctr"/>
            <a:endParaRPr lang="en-US" sz="1007"/>
          </a:p>
        </p:txBody>
      </p:sp>
      <p:cxnSp>
        <p:nvCxnSpPr>
          <p:cNvPr id="12" name="Straight Connector 11"/>
          <p:cNvCxnSpPr/>
          <p:nvPr/>
        </p:nvCxnSpPr>
        <p:spPr>
          <a:xfrm>
            <a:off x="8745290" y="1"/>
            <a:ext cx="33542" cy="5343844"/>
          </a:xfrm>
          <a:prstGeom prst="line">
            <a:avLst/>
          </a:prstGeom>
          <a:ln w="76200">
            <a:solidFill>
              <a:srgbClr val="119DA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529" y="346247"/>
            <a:ext cx="9170875" cy="22095"/>
          </a:xfrm>
          <a:prstGeom prst="line">
            <a:avLst/>
          </a:prstGeom>
          <a:ln w="76200">
            <a:solidFill>
              <a:srgbClr val="119DA4"/>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952533" y="-1960426"/>
            <a:ext cx="6223642" cy="3494834"/>
          </a:xfrm>
          <a:prstGeom prst="ellipse">
            <a:avLst/>
          </a:prstGeom>
          <a:solidFill>
            <a:srgbClr val="1F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15" name="Title 1"/>
          <p:cNvSpPr>
            <a:spLocks noGrp="1"/>
          </p:cNvSpPr>
          <p:nvPr>
            <p:ph type="title"/>
          </p:nvPr>
        </p:nvSpPr>
        <p:spPr>
          <a:xfrm>
            <a:off x="240776" y="200431"/>
            <a:ext cx="3837024" cy="989875"/>
          </a:xfrm>
        </p:spPr>
        <p:txBody>
          <a:bodyPr>
            <a:normAutofit/>
          </a:bodyPr>
          <a:lstStyle/>
          <a:p>
            <a:pPr algn="ctr"/>
            <a:r>
              <a:rPr lang="en-US" sz="2800" dirty="0">
                <a:solidFill>
                  <a:schemeClr val="bg1">
                    <a:lumMod val="95000"/>
                  </a:schemeClr>
                </a:solidFill>
                <a:effectLst>
                  <a:outerShdw blurRad="38100" dist="38100" dir="2700000" algn="tl">
                    <a:srgbClr val="000000">
                      <a:alpha val="43137"/>
                    </a:srgbClr>
                  </a:outerShdw>
                </a:effectLst>
                <a:latin typeface="Calder Dark Grit Shadow" panose="00000500000000000000" pitchFamily="50" charset="0"/>
              </a:rPr>
              <a:t>Technical Assistance</a:t>
            </a:r>
          </a:p>
        </p:txBody>
      </p:sp>
      <p:pic>
        <p:nvPicPr>
          <p:cNvPr id="4" name="Content Placeholder 3">
            <a:extLst>
              <a:ext uri="{FF2B5EF4-FFF2-40B4-BE49-F238E27FC236}">
                <a16:creationId xmlns:a16="http://schemas.microsoft.com/office/drawing/2014/main" id="{306D110B-D81C-A23D-AA90-9C8CD90983F1}"/>
              </a:ext>
            </a:extLst>
          </p:cNvPr>
          <p:cNvPicPr>
            <a:picLocks noGrp="1" noChangeAspect="1"/>
          </p:cNvPicPr>
          <p:nvPr>
            <p:ph idx="1"/>
          </p:nvPr>
        </p:nvPicPr>
        <p:blipFill rotWithShape="1">
          <a:blip r:embed="rId3" cstate="print">
            <a:clrChange>
              <a:clrFrom>
                <a:srgbClr val="EDE1D1"/>
              </a:clrFrom>
              <a:clrTo>
                <a:srgbClr val="EDE1D1">
                  <a:alpha val="0"/>
                </a:srgbClr>
              </a:clrTo>
            </a:clrChange>
            <a:extLst>
              <a:ext uri="{28A0092B-C50C-407E-A947-70E740481C1C}">
                <a14:useLocalDpi xmlns:a14="http://schemas.microsoft.com/office/drawing/2010/main" val="0"/>
              </a:ext>
            </a:extLst>
          </a:blip>
          <a:srcRect t="9399"/>
          <a:stretch/>
        </p:blipFill>
        <p:spPr bwMode="auto">
          <a:xfrm>
            <a:off x="4447690" y="1718349"/>
            <a:ext cx="4082795" cy="26226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7954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 presetClass="entr" presetSubtype="1"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par>
                          <p:cTn id="14" fill="hold">
                            <p:stCondLst>
                              <p:cond delay="175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225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75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750"/>
                                        <p:tgtEl>
                                          <p:spTgt spid="10"/>
                                        </p:tgtEl>
                                      </p:cBhvr>
                                    </p:animEffect>
                                  </p:child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6810" y="-1"/>
            <a:ext cx="7679953" cy="5121275"/>
          </a:xfrm>
          <a:prstGeom prst="rect">
            <a:avLst/>
          </a:prstGeom>
        </p:spPr>
      </p:pic>
      <p:grpSp>
        <p:nvGrpSpPr>
          <p:cNvPr id="8195" name="Group 12"/>
          <p:cNvGrpSpPr>
            <a:grpSpLocks/>
          </p:cNvGrpSpPr>
          <p:nvPr/>
        </p:nvGrpSpPr>
        <p:grpSpPr bwMode="auto">
          <a:xfrm>
            <a:off x="2561426" y="-8555554"/>
            <a:ext cx="4021149" cy="298743"/>
            <a:chOff x="0" y="17955"/>
            <a:chExt cx="3392" cy="252"/>
          </a:xfrm>
        </p:grpSpPr>
        <p:sp>
          <p:nvSpPr>
            <p:cNvPr id="8213" name="Rectangle 8"/>
            <p:cNvSpPr>
              <a:spLocks noChangeArrowheads="1"/>
            </p:cNvSpPr>
            <p:nvPr/>
          </p:nvSpPr>
          <p:spPr bwMode="auto">
            <a:xfrm>
              <a:off x="0" y="17955"/>
              <a:ext cx="339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marL="0" marR="0" lvl="0" indent="0" algn="l" defTabSz="682851"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344" b="0" i="0" u="none" strike="noStrike" kern="1200" cap="none" spc="0" normalizeH="0" baseline="0" noProof="0">
                <a:ln>
                  <a:noFill/>
                </a:ln>
                <a:solidFill>
                  <a:prstClr val="black"/>
                </a:solidFill>
                <a:effectLst/>
                <a:uLnTx/>
                <a:uFillTx/>
                <a:latin typeface="High Tower Text" panose="02040502050506030303" pitchFamily="18" charset="0"/>
                <a:ea typeface="+mn-ea"/>
                <a:cs typeface="+mn-cs"/>
              </a:endParaRPr>
            </a:p>
          </p:txBody>
        </p:sp>
        <p:sp>
          <p:nvSpPr>
            <p:cNvPr id="8214" name="Rectangle 9"/>
            <p:cNvSpPr>
              <a:spLocks noChangeArrowheads="1"/>
            </p:cNvSpPr>
            <p:nvPr/>
          </p:nvSpPr>
          <p:spPr bwMode="auto">
            <a:xfrm>
              <a:off x="0" y="17955"/>
              <a:ext cx="339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marL="0" marR="0" lvl="0" indent="0" algn="l" defTabSz="682851"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344" b="0" i="0" u="none" strike="noStrike" kern="1200" cap="none" spc="0" normalizeH="0" baseline="0" noProof="0">
                <a:ln>
                  <a:noFill/>
                </a:ln>
                <a:solidFill>
                  <a:prstClr val="black"/>
                </a:solidFill>
                <a:effectLst/>
                <a:uLnTx/>
                <a:uFillTx/>
                <a:latin typeface="High Tower Text" panose="02040502050506030303" pitchFamily="18" charset="0"/>
                <a:ea typeface="+mn-ea"/>
                <a:cs typeface="+mn-cs"/>
              </a:endParaRPr>
            </a:p>
          </p:txBody>
        </p:sp>
      </p:grpSp>
      <p:pic>
        <p:nvPicPr>
          <p:cNvPr id="8196" name="Picture 11" descr="growing u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360440" y="12764067"/>
            <a:ext cx="725514" cy="91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7" name="Group 17"/>
          <p:cNvGrpSpPr>
            <a:grpSpLocks/>
          </p:cNvGrpSpPr>
          <p:nvPr/>
        </p:nvGrpSpPr>
        <p:grpSpPr bwMode="auto">
          <a:xfrm>
            <a:off x="2561426" y="-8555554"/>
            <a:ext cx="4021149" cy="298743"/>
            <a:chOff x="0" y="17955"/>
            <a:chExt cx="3392" cy="252"/>
          </a:xfrm>
        </p:grpSpPr>
        <p:sp>
          <p:nvSpPr>
            <p:cNvPr id="8211" name="Rectangle 13"/>
            <p:cNvSpPr>
              <a:spLocks noChangeArrowheads="1"/>
            </p:cNvSpPr>
            <p:nvPr/>
          </p:nvSpPr>
          <p:spPr bwMode="auto">
            <a:xfrm>
              <a:off x="0" y="17955"/>
              <a:ext cx="339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marL="0" marR="0" lvl="0" indent="0" algn="l" defTabSz="682851"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344" b="0" i="0" u="none" strike="noStrike" kern="1200" cap="none" spc="0" normalizeH="0" baseline="0" noProof="0">
                <a:ln>
                  <a:noFill/>
                </a:ln>
                <a:solidFill>
                  <a:prstClr val="black"/>
                </a:solidFill>
                <a:effectLst/>
                <a:uLnTx/>
                <a:uFillTx/>
                <a:latin typeface="High Tower Text" panose="02040502050506030303" pitchFamily="18" charset="0"/>
                <a:ea typeface="+mn-ea"/>
                <a:cs typeface="+mn-cs"/>
              </a:endParaRPr>
            </a:p>
          </p:txBody>
        </p:sp>
        <p:sp>
          <p:nvSpPr>
            <p:cNvPr id="8212" name="Rectangle 14"/>
            <p:cNvSpPr>
              <a:spLocks noChangeArrowheads="1"/>
            </p:cNvSpPr>
            <p:nvPr/>
          </p:nvSpPr>
          <p:spPr bwMode="auto">
            <a:xfrm>
              <a:off x="0" y="17955"/>
              <a:ext cx="339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marL="0" marR="0" lvl="0" indent="0" algn="l" defTabSz="682851"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344" b="0" i="0" u="none" strike="noStrike" kern="1200" cap="none" spc="0" normalizeH="0" baseline="0" noProof="0">
                <a:ln>
                  <a:noFill/>
                </a:ln>
                <a:solidFill>
                  <a:prstClr val="black"/>
                </a:solidFill>
                <a:effectLst/>
                <a:uLnTx/>
                <a:uFillTx/>
                <a:latin typeface="High Tower Text" panose="02040502050506030303" pitchFamily="18" charset="0"/>
                <a:ea typeface="+mn-ea"/>
                <a:cs typeface="+mn-cs"/>
              </a:endParaRPr>
            </a:p>
          </p:txBody>
        </p:sp>
      </p:grpSp>
      <p:pic>
        <p:nvPicPr>
          <p:cNvPr id="8198" name="Picture 16" descr="growing u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360440" y="12764067"/>
            <a:ext cx="725514" cy="91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20"/>
          <p:cNvSpPr/>
          <p:nvPr/>
        </p:nvSpPr>
        <p:spPr>
          <a:xfrm>
            <a:off x="-5372493" y="-787197"/>
            <a:ext cx="11589822" cy="6259499"/>
          </a:xfrm>
          <a:prstGeom prst="ellipse">
            <a:avLst/>
          </a:prstGeom>
          <a:solidFill>
            <a:srgbClr val="1F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2851" rtl="0" eaLnBrk="1" fontAlgn="auto" latinLnBrk="0" hangingPunct="1">
              <a:lnSpc>
                <a:spcPct val="100000"/>
              </a:lnSpc>
              <a:spcBef>
                <a:spcPts val="0"/>
              </a:spcBef>
              <a:spcAft>
                <a:spcPts val="0"/>
              </a:spcAft>
              <a:buClrTx/>
              <a:buSzTx/>
              <a:buFontTx/>
              <a:buNone/>
              <a:tabLst/>
              <a:defRPr/>
            </a:pPr>
            <a:endParaRPr kumimoji="0" lang="en-US" sz="1344"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199" name="Group 22"/>
          <p:cNvGrpSpPr>
            <a:grpSpLocks/>
          </p:cNvGrpSpPr>
          <p:nvPr/>
        </p:nvGrpSpPr>
        <p:grpSpPr bwMode="auto">
          <a:xfrm>
            <a:off x="2561426" y="-8555554"/>
            <a:ext cx="4021149" cy="298743"/>
            <a:chOff x="0" y="17955"/>
            <a:chExt cx="3392" cy="252"/>
          </a:xfrm>
        </p:grpSpPr>
        <p:sp>
          <p:nvSpPr>
            <p:cNvPr id="8209" name="Rectangle 18"/>
            <p:cNvSpPr>
              <a:spLocks noChangeArrowheads="1"/>
            </p:cNvSpPr>
            <p:nvPr/>
          </p:nvSpPr>
          <p:spPr bwMode="auto">
            <a:xfrm>
              <a:off x="0" y="17955"/>
              <a:ext cx="339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marL="0" marR="0" lvl="0" indent="0" algn="l" defTabSz="682851"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344" b="0" i="0" u="none" strike="noStrike" kern="1200" cap="none" spc="0" normalizeH="0" baseline="0" noProof="0">
                <a:ln>
                  <a:noFill/>
                </a:ln>
                <a:solidFill>
                  <a:prstClr val="black"/>
                </a:solidFill>
                <a:effectLst/>
                <a:uLnTx/>
                <a:uFillTx/>
                <a:latin typeface="High Tower Text" panose="02040502050506030303" pitchFamily="18" charset="0"/>
                <a:ea typeface="+mn-ea"/>
                <a:cs typeface="+mn-cs"/>
              </a:endParaRPr>
            </a:p>
          </p:txBody>
        </p:sp>
        <p:sp>
          <p:nvSpPr>
            <p:cNvPr id="8210" name="Rectangle 19"/>
            <p:cNvSpPr>
              <a:spLocks noChangeArrowheads="1"/>
            </p:cNvSpPr>
            <p:nvPr/>
          </p:nvSpPr>
          <p:spPr bwMode="auto">
            <a:xfrm>
              <a:off x="0" y="17955"/>
              <a:ext cx="339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marL="0" marR="0" lvl="0" indent="0" algn="l" defTabSz="682851"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344" b="0" i="0" u="none" strike="noStrike" kern="1200" cap="none" spc="0" normalizeH="0" baseline="0" noProof="0">
                <a:ln>
                  <a:noFill/>
                </a:ln>
                <a:solidFill>
                  <a:prstClr val="black"/>
                </a:solidFill>
                <a:effectLst/>
                <a:uLnTx/>
                <a:uFillTx/>
                <a:latin typeface="High Tower Text" panose="02040502050506030303" pitchFamily="18" charset="0"/>
                <a:ea typeface="+mn-ea"/>
                <a:cs typeface="+mn-cs"/>
              </a:endParaRPr>
            </a:p>
          </p:txBody>
        </p:sp>
      </p:grpSp>
      <p:pic>
        <p:nvPicPr>
          <p:cNvPr id="8200" name="Picture 21" descr="growing u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360440" y="12764067"/>
            <a:ext cx="725514" cy="91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Rectangle 23"/>
          <p:cNvSpPr>
            <a:spLocks noChangeArrowheads="1"/>
          </p:cNvSpPr>
          <p:nvPr/>
        </p:nvSpPr>
        <p:spPr bwMode="auto">
          <a:xfrm>
            <a:off x="902939" y="1205634"/>
            <a:ext cx="6828368" cy="298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marL="0" marR="0" lvl="0" indent="0" algn="l" defTabSz="682851"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344" b="0" i="0" u="none" strike="noStrike" kern="1200" cap="none" spc="0" normalizeH="0" baseline="0" noProof="0">
              <a:ln>
                <a:noFill/>
              </a:ln>
              <a:solidFill>
                <a:prstClr val="black"/>
              </a:solidFill>
              <a:effectLst/>
              <a:uLnTx/>
              <a:uFillTx/>
              <a:latin typeface="High Tower Text" panose="02040502050506030303" pitchFamily="18" charset="0"/>
              <a:ea typeface="+mn-ea"/>
              <a:cs typeface="+mn-cs"/>
            </a:endParaRPr>
          </a:p>
        </p:txBody>
      </p:sp>
      <p:sp>
        <p:nvSpPr>
          <p:cNvPr id="8203" name="Rectangle 38"/>
          <p:cNvSpPr>
            <a:spLocks noChangeArrowheads="1"/>
          </p:cNvSpPr>
          <p:nvPr/>
        </p:nvSpPr>
        <p:spPr bwMode="auto">
          <a:xfrm>
            <a:off x="1137664" y="2043767"/>
            <a:ext cx="6828368" cy="298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marL="0" marR="0" lvl="0" indent="0" algn="l" defTabSz="682851"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344" b="0" i="0" u="none" strike="noStrike" kern="1200" cap="none" spc="0" normalizeH="0" baseline="0" noProof="0">
              <a:ln>
                <a:noFill/>
              </a:ln>
              <a:solidFill>
                <a:prstClr val="black"/>
              </a:solidFill>
              <a:effectLst/>
              <a:uLnTx/>
              <a:uFillTx/>
              <a:latin typeface="High Tower Text" panose="02040502050506030303" pitchFamily="18" charset="0"/>
              <a:ea typeface="+mn-ea"/>
              <a:cs typeface="+mn-cs"/>
            </a:endParaRPr>
          </a:p>
        </p:txBody>
      </p:sp>
      <p:sp>
        <p:nvSpPr>
          <p:cNvPr id="5" name="Title 4"/>
          <p:cNvSpPr>
            <a:spLocks noGrp="1"/>
          </p:cNvSpPr>
          <p:nvPr>
            <p:ph type="title"/>
          </p:nvPr>
        </p:nvSpPr>
        <p:spPr>
          <a:xfrm>
            <a:off x="421882" y="-625889"/>
            <a:ext cx="3884570" cy="2130308"/>
          </a:xfrm>
        </p:spPr>
        <p:txBody>
          <a:bodyPr>
            <a:normAutofit/>
          </a:bodyPr>
          <a:lstStyle/>
          <a:p>
            <a:r>
              <a:rPr lang="en-US" sz="3585" dirty="0">
                <a:solidFill>
                  <a:srgbClr val="119DA4"/>
                </a:solidFill>
                <a:latin typeface="Calder Dark Grit" panose="00000500000000000000" pitchFamily="50" charset="0"/>
              </a:rPr>
              <a:t>questions to consider</a:t>
            </a:r>
          </a:p>
        </p:txBody>
      </p:sp>
      <p:sp>
        <p:nvSpPr>
          <p:cNvPr id="2" name="Text Placeholder 1"/>
          <p:cNvSpPr>
            <a:spLocks noGrp="1"/>
          </p:cNvSpPr>
          <p:nvPr>
            <p:ph type="body" idx="1"/>
          </p:nvPr>
        </p:nvSpPr>
        <p:spPr>
          <a:xfrm>
            <a:off x="110935" y="1636244"/>
            <a:ext cx="5894033" cy="2147617"/>
          </a:xfrm>
        </p:spPr>
        <p:txBody>
          <a:bodyPr>
            <a:noAutofit/>
          </a:bodyPr>
          <a:lstStyle/>
          <a:p>
            <a:pPr marL="512138" indent="-512138">
              <a:buAutoNum type="arabicParenR"/>
            </a:pPr>
            <a:r>
              <a:rPr lang="en-US" sz="2191" dirty="0">
                <a:solidFill>
                  <a:srgbClr val="FFC857"/>
                </a:solidFill>
                <a:latin typeface="Dosis Medium" pitchFamily="2" charset="0"/>
              </a:rPr>
              <a:t>Consider your childhood – what specific messages do you recall receiving about your behavior or actions that were based on your gender? (e.g., “boys shouldn’t cry” or “only girls can wear dresses.”)</a:t>
            </a:r>
          </a:p>
          <a:p>
            <a:pPr marL="512138" indent="-512138">
              <a:buAutoNum type="arabicParenR"/>
            </a:pPr>
            <a:endParaRPr lang="en-US" sz="996" dirty="0">
              <a:solidFill>
                <a:srgbClr val="FFC857"/>
              </a:solidFill>
              <a:latin typeface="Dosis Medium" pitchFamily="2" charset="0"/>
            </a:endParaRPr>
          </a:p>
          <a:p>
            <a:pPr marL="512138" indent="-512138">
              <a:buAutoNum type="arabicParenR"/>
            </a:pPr>
            <a:r>
              <a:rPr lang="en-US" sz="2191" dirty="0">
                <a:solidFill>
                  <a:srgbClr val="FFC857"/>
                </a:solidFill>
                <a:latin typeface="Dosis Medium" pitchFamily="2" charset="0"/>
              </a:rPr>
              <a:t>What was or might have been the impact of deviating from these imposed norms?</a:t>
            </a:r>
          </a:p>
        </p:txBody>
      </p:sp>
      <p:sp>
        <p:nvSpPr>
          <p:cNvPr id="20" name="Rectangle 19"/>
          <p:cNvSpPr/>
          <p:nvPr/>
        </p:nvSpPr>
        <p:spPr>
          <a:xfrm>
            <a:off x="8091413" y="4867013"/>
            <a:ext cx="1484671" cy="244519"/>
          </a:xfrm>
          <a:prstGeom prst="rect">
            <a:avLst/>
          </a:prstGeom>
        </p:spPr>
        <p:txBody>
          <a:bodyPr wrap="none">
            <a:spAutoFit/>
          </a:bodyPr>
          <a:lstStyle/>
          <a:p>
            <a:pPr marL="0" marR="0" lvl="0" indent="0" algn="l" defTabSz="910468" rtl="0" eaLnBrk="1" fontAlgn="auto" latinLnBrk="0" hangingPunct="1">
              <a:lnSpc>
                <a:spcPct val="100000"/>
              </a:lnSpc>
              <a:spcBef>
                <a:spcPts val="0"/>
              </a:spcBef>
              <a:spcAft>
                <a:spcPts val="0"/>
              </a:spcAft>
              <a:buClrTx/>
              <a:buSzTx/>
              <a:buFontTx/>
              <a:buNone/>
              <a:tabLst/>
              <a:defRPr/>
            </a:pPr>
            <a:r>
              <a:rPr kumimoji="0" lang="en-US" sz="996" b="0" i="0" u="none" strike="noStrike" kern="1200" cap="none" spc="0" normalizeH="0" baseline="0" noProof="0" dirty="0" err="1">
                <a:ln>
                  <a:noFill/>
                </a:ln>
                <a:solidFill>
                  <a:prstClr val="white">
                    <a:lumMod val="95000"/>
                  </a:prstClr>
                </a:solidFill>
                <a:effectLst/>
                <a:uLnTx/>
                <a:uFillTx/>
                <a:latin typeface="Dosis" pitchFamily="2" charset="0"/>
                <a:ea typeface="+mn-ea"/>
                <a:cs typeface="+mn-cs"/>
              </a:rPr>
              <a:t>sosiukin</a:t>
            </a:r>
            <a:r>
              <a:rPr kumimoji="0" lang="en-US" sz="996" b="0" i="0" u="none" strike="noStrike" kern="1200" cap="none" spc="0" normalizeH="0" baseline="0" noProof="0" dirty="0">
                <a:ln>
                  <a:noFill/>
                </a:ln>
                <a:solidFill>
                  <a:prstClr val="white">
                    <a:lumMod val="95000"/>
                  </a:prstClr>
                </a:solidFill>
                <a:effectLst/>
                <a:uLnTx/>
                <a:uFillTx/>
                <a:latin typeface="Dosis" pitchFamily="2" charset="0"/>
                <a:ea typeface="+mn-ea"/>
                <a:cs typeface="+mn-cs"/>
              </a:rPr>
              <a:t> - </a:t>
            </a:r>
            <a:r>
              <a:rPr kumimoji="0" lang="en-US" sz="996" b="0" i="0" u="none" strike="noStrike" kern="1200" cap="none" spc="0" normalizeH="0" baseline="0" noProof="0" dirty="0">
                <a:ln>
                  <a:noFill/>
                </a:ln>
                <a:solidFill>
                  <a:prstClr val="white">
                    <a:lumMod val="95000"/>
                  </a:prstClr>
                </a:solidFill>
                <a:effectLst/>
                <a:uLnTx/>
                <a:uFillTx/>
                <a:latin typeface="Dosis" pitchFamily="2" charset="0"/>
                <a:ea typeface="+mn-ea"/>
                <a:cs typeface="+mn-cs"/>
                <a:hlinkClick r:id="rId5"/>
              </a:rPr>
              <a:t>stock.adobe.com</a:t>
            </a:r>
            <a:endParaRPr kumimoji="0" lang="en-US" sz="996" b="0" i="0" u="none" strike="noStrike" kern="1200" cap="none" spc="0" normalizeH="0" baseline="0" noProof="0" dirty="0">
              <a:ln>
                <a:noFill/>
              </a:ln>
              <a:solidFill>
                <a:prstClr val="white">
                  <a:lumMod val="95000"/>
                </a:prstClr>
              </a:solidFill>
              <a:effectLst/>
              <a:uLnTx/>
              <a:uFillTx/>
              <a:latin typeface="Dosis" pitchFamily="2" charset="0"/>
              <a:ea typeface="+mn-ea"/>
              <a:cs typeface="+mn-cs"/>
            </a:endParaRPr>
          </a:p>
        </p:txBody>
      </p:sp>
    </p:spTree>
    <p:extLst>
      <p:ext uri="{BB962C8B-B14F-4D97-AF65-F5344CB8AC3E}">
        <p14:creationId xmlns:p14="http://schemas.microsoft.com/office/powerpoint/2010/main" val="941430263"/>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31306" y="4076856"/>
            <a:ext cx="805688" cy="1044419"/>
          </a:xfrm>
          <a:prstGeom prst="rect">
            <a:avLst/>
          </a:prstGeom>
          <a:solidFill>
            <a:srgbClr val="C33C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284" tIns="34142" rIns="68284" bIns="34142" numCol="1" spcCol="0" rtlCol="0" fromWordArt="0" anchor="ctr" anchorCtr="0" forceAA="0" compatLnSpc="1">
            <a:prstTxWarp prst="textNoShape">
              <a:avLst/>
            </a:prstTxWarp>
            <a:noAutofit/>
          </a:bodyPr>
          <a:lstStyle/>
          <a:p>
            <a:pPr algn="ctr"/>
            <a:endParaRPr lang="en-US" sz="1007"/>
          </a:p>
        </p:txBody>
      </p:sp>
      <p:cxnSp>
        <p:nvCxnSpPr>
          <p:cNvPr id="7" name="Straight Connector 6"/>
          <p:cNvCxnSpPr/>
          <p:nvPr/>
        </p:nvCxnSpPr>
        <p:spPr>
          <a:xfrm>
            <a:off x="274381" y="38680"/>
            <a:ext cx="33542" cy="5343844"/>
          </a:xfrm>
          <a:prstGeom prst="line">
            <a:avLst/>
          </a:prstGeom>
          <a:ln w="76200">
            <a:solidFill>
              <a:srgbClr val="FFC857"/>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734210" y="-1816447"/>
            <a:ext cx="10612420" cy="3179749"/>
          </a:xfrm>
          <a:prstGeom prst="ellipse">
            <a:avLst/>
          </a:prstGeom>
          <a:solidFill>
            <a:srgbClr val="1F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2" name="Title 1"/>
          <p:cNvSpPr>
            <a:spLocks noGrp="1"/>
          </p:cNvSpPr>
          <p:nvPr>
            <p:ph type="title"/>
          </p:nvPr>
        </p:nvSpPr>
        <p:spPr/>
        <p:txBody>
          <a:bodyPr>
            <a:normAutofit/>
          </a:bodyPr>
          <a:lstStyle/>
          <a:p>
            <a:pPr algn="ctr"/>
            <a:r>
              <a:rPr lang="en-US" sz="2800" dirty="0">
                <a:solidFill>
                  <a:schemeClr val="bg1">
                    <a:lumMod val="95000"/>
                  </a:schemeClr>
                </a:solidFill>
                <a:latin typeface="Calder Dark Grit Shadow" panose="00000500000000000000" pitchFamily="50" charset="0"/>
              </a:rPr>
              <a:t>Closing</a:t>
            </a:r>
          </a:p>
        </p:txBody>
      </p:sp>
      <p:sp>
        <p:nvSpPr>
          <p:cNvPr id="3" name="Content Placeholder 2"/>
          <p:cNvSpPr>
            <a:spLocks noGrp="1"/>
          </p:cNvSpPr>
          <p:nvPr>
            <p:ph idx="1"/>
          </p:nvPr>
        </p:nvSpPr>
        <p:spPr>
          <a:xfrm>
            <a:off x="1075457" y="2212399"/>
            <a:ext cx="6993086" cy="2278492"/>
          </a:xfrm>
        </p:spPr>
        <p:txBody>
          <a:bodyPr>
            <a:normAutofit/>
          </a:bodyPr>
          <a:lstStyle/>
          <a:p>
            <a:pPr marL="0" indent="0" algn="ctr">
              <a:buNone/>
            </a:pPr>
            <a:r>
              <a:rPr lang="en-US" sz="3200" dirty="0">
                <a:solidFill>
                  <a:schemeClr val="bg1">
                    <a:lumMod val="95000"/>
                  </a:schemeClr>
                </a:solidFill>
                <a:latin typeface="Dosis Medium" pitchFamily="2" charset="0"/>
              </a:rPr>
              <a:t>How can my organization support the LGBTQ+ community?</a:t>
            </a:r>
          </a:p>
          <a:p>
            <a:pPr marL="0" indent="0" algn="ctr">
              <a:buNone/>
            </a:pPr>
            <a:r>
              <a:rPr lang="en-US" sz="3200" dirty="0">
                <a:solidFill>
                  <a:schemeClr val="bg1">
                    <a:lumMod val="95000"/>
                  </a:schemeClr>
                </a:solidFill>
                <a:latin typeface="Dosis Medium" pitchFamily="2" charset="0"/>
              </a:rPr>
              <a:t>Questions?</a:t>
            </a:r>
          </a:p>
        </p:txBody>
      </p:sp>
      <p:cxnSp>
        <p:nvCxnSpPr>
          <p:cNvPr id="9" name="Straight Connector 8"/>
          <p:cNvCxnSpPr/>
          <p:nvPr/>
        </p:nvCxnSpPr>
        <p:spPr>
          <a:xfrm>
            <a:off x="-18342" y="4057901"/>
            <a:ext cx="9185570" cy="18955"/>
          </a:xfrm>
          <a:prstGeom prst="line">
            <a:avLst/>
          </a:prstGeom>
          <a:ln w="76200">
            <a:solidFill>
              <a:srgbClr val="FFC8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861165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950" y="1757697"/>
            <a:ext cx="2129411" cy="2839215"/>
          </a:xfrm>
          <a:prstGeom prst="rect">
            <a:avLst/>
          </a:prstGeom>
        </p:spPr>
      </p:pic>
      <p:sp>
        <p:nvSpPr>
          <p:cNvPr id="11" name="Rectangle 10"/>
          <p:cNvSpPr/>
          <p:nvPr/>
        </p:nvSpPr>
        <p:spPr>
          <a:xfrm>
            <a:off x="8778833" y="-17525"/>
            <a:ext cx="453038" cy="443990"/>
          </a:xfrm>
          <a:prstGeom prst="rect">
            <a:avLst/>
          </a:prstGeom>
          <a:solidFill>
            <a:srgbClr val="119DA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284" tIns="34142" rIns="68284" bIns="34142" numCol="1" spcCol="0" rtlCol="0" fromWordArt="0" anchor="ctr" anchorCtr="0" forceAA="0" compatLnSpc="1">
            <a:prstTxWarp prst="textNoShape">
              <a:avLst/>
            </a:prstTxWarp>
            <a:noAutofit/>
          </a:bodyPr>
          <a:lstStyle/>
          <a:p>
            <a:pPr algn="ctr"/>
            <a:endParaRPr lang="en-US" sz="1007"/>
          </a:p>
        </p:txBody>
      </p:sp>
      <p:cxnSp>
        <p:nvCxnSpPr>
          <p:cNvPr id="8" name="Straight Connector 7"/>
          <p:cNvCxnSpPr/>
          <p:nvPr/>
        </p:nvCxnSpPr>
        <p:spPr>
          <a:xfrm>
            <a:off x="2" y="402841"/>
            <a:ext cx="9170875" cy="22095"/>
          </a:xfrm>
          <a:prstGeom prst="line">
            <a:avLst/>
          </a:prstGeom>
          <a:ln w="76200">
            <a:solidFill>
              <a:srgbClr val="FFC857"/>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110944" y="-1943631"/>
            <a:ext cx="6223642" cy="3494834"/>
          </a:xfrm>
          <a:prstGeom prst="ellipse">
            <a:avLst/>
          </a:prstGeom>
          <a:solidFill>
            <a:srgbClr val="1F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2" name="Title 1"/>
          <p:cNvSpPr>
            <a:spLocks noGrp="1"/>
          </p:cNvSpPr>
          <p:nvPr>
            <p:ph type="title"/>
          </p:nvPr>
        </p:nvSpPr>
        <p:spPr>
          <a:xfrm>
            <a:off x="420106" y="272663"/>
            <a:ext cx="3837024" cy="989875"/>
          </a:xfrm>
        </p:spPr>
        <p:txBody>
          <a:bodyPr>
            <a:normAutofit/>
          </a:bodyPr>
          <a:lstStyle/>
          <a:p>
            <a:pPr algn="ctr"/>
            <a:r>
              <a:rPr lang="en-US" sz="2800" dirty="0">
                <a:solidFill>
                  <a:schemeClr val="bg1">
                    <a:lumMod val="95000"/>
                  </a:schemeClr>
                </a:solidFill>
                <a:effectLst>
                  <a:outerShdw blurRad="38100" dist="38100" dir="2700000" algn="tl">
                    <a:srgbClr val="000000">
                      <a:alpha val="43137"/>
                    </a:srgbClr>
                  </a:outerShdw>
                </a:effectLst>
                <a:latin typeface="Calder Dark Grit Shadow" panose="00000500000000000000" pitchFamily="50" charset="0"/>
              </a:rPr>
              <a:t>Introduction</a:t>
            </a:r>
          </a:p>
        </p:txBody>
      </p:sp>
      <p:cxnSp>
        <p:nvCxnSpPr>
          <p:cNvPr id="7" name="Straight Connector 6"/>
          <p:cNvCxnSpPr/>
          <p:nvPr/>
        </p:nvCxnSpPr>
        <p:spPr>
          <a:xfrm>
            <a:off x="8745290" y="1"/>
            <a:ext cx="33542" cy="5343844"/>
          </a:xfrm>
          <a:prstGeom prst="line">
            <a:avLst/>
          </a:prstGeom>
          <a:ln w="76200">
            <a:solidFill>
              <a:srgbClr val="FFC857"/>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7915633" y="3626433"/>
            <a:ext cx="1726402" cy="1664413"/>
          </a:xfrm>
          <a:prstGeom prst="ellipse">
            <a:avLst/>
          </a:prstGeom>
          <a:solidFill>
            <a:srgbClr val="F37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10" name="Oval 9"/>
          <p:cNvSpPr/>
          <p:nvPr/>
        </p:nvSpPr>
        <p:spPr>
          <a:xfrm>
            <a:off x="7533496" y="4242587"/>
            <a:ext cx="1030156" cy="971912"/>
          </a:xfrm>
          <a:prstGeom prst="ellipse">
            <a:avLst/>
          </a:prstGeom>
          <a:solidFill>
            <a:srgbClr val="C33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8541" y="-9894"/>
            <a:ext cx="3840956" cy="5121275"/>
          </a:xfrm>
          <a:prstGeom prst="rect">
            <a:avLst/>
          </a:prstGeom>
        </p:spPr>
      </p:pic>
      <p:sp>
        <p:nvSpPr>
          <p:cNvPr id="15" name="TextBox 14"/>
          <p:cNvSpPr txBox="1"/>
          <p:nvPr/>
        </p:nvSpPr>
        <p:spPr>
          <a:xfrm>
            <a:off x="4078323" y="982006"/>
            <a:ext cx="3520907" cy="3785652"/>
          </a:xfrm>
          <a:prstGeom prst="rect">
            <a:avLst/>
          </a:prstGeom>
          <a:noFill/>
        </p:spPr>
        <p:txBody>
          <a:bodyPr wrap="square" rtlCol="0">
            <a:spAutoFit/>
          </a:bodyPr>
          <a:lstStyle/>
          <a:p>
            <a:pPr algn="ctr"/>
            <a:r>
              <a:rPr lang="en-US" sz="2000" dirty="0">
                <a:solidFill>
                  <a:schemeClr val="bg1">
                    <a:lumMod val="95000"/>
                  </a:schemeClr>
                </a:solidFill>
                <a:effectLst>
                  <a:outerShdw blurRad="38100" dist="38100" dir="2700000" algn="tl">
                    <a:srgbClr val="000000">
                      <a:alpha val="43137"/>
                    </a:srgbClr>
                  </a:outerShdw>
                </a:effectLst>
                <a:latin typeface="Dosis Medium" pitchFamily="2" charset="0"/>
              </a:rPr>
              <a:t>Shannon Fowler </a:t>
            </a:r>
          </a:p>
          <a:p>
            <a:pPr algn="ctr"/>
            <a:r>
              <a:rPr lang="en-US" sz="2000" dirty="0">
                <a:solidFill>
                  <a:schemeClr val="bg1">
                    <a:lumMod val="95000"/>
                  </a:schemeClr>
                </a:solidFill>
                <a:effectLst>
                  <a:outerShdw blurRad="38100" dist="38100" dir="2700000" algn="tl">
                    <a:srgbClr val="000000">
                      <a:alpha val="43137"/>
                    </a:srgbClr>
                  </a:outerShdw>
                </a:effectLst>
                <a:latin typeface="Dosis Medium" pitchFamily="2" charset="0"/>
              </a:rPr>
              <a:t>(she/her)</a:t>
            </a:r>
          </a:p>
          <a:p>
            <a:pPr marL="342900" indent="-342900">
              <a:buFont typeface="Arial" panose="020B0604020202020204" pitchFamily="34" charset="0"/>
              <a:buChar char="•"/>
            </a:pPr>
            <a:r>
              <a:rPr lang="en-US" sz="2000" dirty="0">
                <a:solidFill>
                  <a:schemeClr val="bg1">
                    <a:lumMod val="95000"/>
                  </a:schemeClr>
                </a:solidFill>
                <a:effectLst>
                  <a:outerShdw blurRad="38100" dist="38100" dir="2700000" algn="tl">
                    <a:srgbClr val="000000">
                      <a:alpha val="43137"/>
                    </a:srgbClr>
                  </a:outerShdw>
                </a:effectLst>
                <a:latin typeface="Dosis Medium" pitchFamily="2" charset="0"/>
              </a:rPr>
              <a:t>Assistant Social Science Researcher at the University of Arizona SIROW</a:t>
            </a:r>
          </a:p>
          <a:p>
            <a:pPr marL="342900" indent="-342900">
              <a:buFont typeface="Arial" panose="020B0604020202020204" pitchFamily="34" charset="0"/>
              <a:buChar char="•"/>
            </a:pPr>
            <a:r>
              <a:rPr lang="en-US" sz="2000" dirty="0">
                <a:solidFill>
                  <a:schemeClr val="bg1">
                    <a:lumMod val="95000"/>
                  </a:schemeClr>
                </a:solidFill>
                <a:effectLst>
                  <a:outerShdw blurRad="38100" dist="38100" dir="2700000" algn="tl">
                    <a:srgbClr val="000000">
                      <a:alpha val="43137"/>
                    </a:srgbClr>
                  </a:outerShdw>
                </a:effectLst>
                <a:latin typeface="Dosis Medium" pitchFamily="2" charset="0"/>
              </a:rPr>
              <a:t>Vice Chair of the TPCH Board</a:t>
            </a:r>
          </a:p>
          <a:p>
            <a:pPr marL="342900" indent="-342900">
              <a:buFont typeface="Arial" panose="020B0604020202020204" pitchFamily="34" charset="0"/>
              <a:buChar char="•"/>
            </a:pPr>
            <a:r>
              <a:rPr lang="en-US" sz="2000" dirty="0">
                <a:solidFill>
                  <a:schemeClr val="bg1">
                    <a:lumMod val="95000"/>
                  </a:schemeClr>
                </a:solidFill>
                <a:effectLst>
                  <a:outerShdw blurRad="38100" dist="38100" dir="2700000" algn="tl">
                    <a:srgbClr val="000000">
                      <a:alpha val="43137"/>
                    </a:srgbClr>
                  </a:outerShdw>
                </a:effectLst>
                <a:latin typeface="Dosis Medium" pitchFamily="2" charset="0"/>
              </a:rPr>
              <a:t>Chair of the Homeless Youth Coalition</a:t>
            </a:r>
          </a:p>
          <a:p>
            <a:pPr marL="342900" indent="-342900">
              <a:buFont typeface="Arial" panose="020B0604020202020204" pitchFamily="34" charset="0"/>
              <a:buChar char="•"/>
            </a:pPr>
            <a:r>
              <a:rPr lang="en-US" sz="2000" dirty="0">
                <a:solidFill>
                  <a:schemeClr val="bg1">
                    <a:lumMod val="95000"/>
                  </a:schemeClr>
                </a:solidFill>
                <a:effectLst>
                  <a:outerShdw blurRad="38100" dist="38100" dir="2700000" algn="tl">
                    <a:srgbClr val="000000">
                      <a:alpha val="43137"/>
                    </a:srgbClr>
                  </a:outerShdw>
                </a:effectLst>
                <a:latin typeface="Dosis Medium" pitchFamily="2" charset="0"/>
              </a:rPr>
              <a:t>Facilitator of the Pima County Task force for LGBTQ+ Court Involved Youth</a:t>
            </a:r>
          </a:p>
          <a:p>
            <a:pPr marL="342900" indent="-342900">
              <a:buFont typeface="Arial" panose="020B0604020202020204" pitchFamily="34" charset="0"/>
              <a:buChar char="•"/>
            </a:pPr>
            <a:endParaRPr lang="en-US" sz="2000" dirty="0">
              <a:solidFill>
                <a:schemeClr val="bg1">
                  <a:lumMod val="95000"/>
                </a:schemeClr>
              </a:solidFill>
              <a:effectLst>
                <a:outerShdw blurRad="38100" dist="38100" dir="2700000" algn="tl">
                  <a:srgbClr val="000000">
                    <a:alpha val="43137"/>
                  </a:srgbClr>
                </a:outerShdw>
              </a:effectLst>
              <a:latin typeface="Dosis Medium" pitchFamily="2" charset="0"/>
            </a:endParaRPr>
          </a:p>
        </p:txBody>
      </p:sp>
      <p:sp>
        <p:nvSpPr>
          <p:cNvPr id="18" name="Content Placeholder 16">
            <a:extLst>
              <a:ext uri="{FF2B5EF4-FFF2-40B4-BE49-F238E27FC236}">
                <a16:creationId xmlns:a16="http://schemas.microsoft.com/office/drawing/2014/main" id="{3C4AB047-3ACE-7B20-3690-DC91E67DEB52}"/>
              </a:ext>
            </a:extLst>
          </p:cNvPr>
          <p:cNvSpPr txBox="1">
            <a:spLocks/>
          </p:cNvSpPr>
          <p:nvPr/>
        </p:nvSpPr>
        <p:spPr>
          <a:xfrm>
            <a:off x="676951" y="1469032"/>
            <a:ext cx="7886701" cy="3249402"/>
          </a:xfrm>
          <a:prstGeom prst="rect">
            <a:avLst/>
          </a:prstGeom>
        </p:spPr>
        <p:txBody>
          <a:bodyPr vert="horz" lIns="91440" tIns="45720" rIns="91440" bIns="45720" rtlCol="0">
            <a:normAutofit/>
          </a:bodyPr>
          <a:lstStyle>
            <a:lvl1pPr marL="170728" indent="-170728" algn="l" defTabSz="682914" rtl="0" eaLnBrk="1" latinLnBrk="0" hangingPunct="1">
              <a:lnSpc>
                <a:spcPct val="90000"/>
              </a:lnSpc>
              <a:spcBef>
                <a:spcPts val="746"/>
              </a:spcBef>
              <a:buFont typeface="Arial" panose="020B0604020202020204" pitchFamily="34" charset="0"/>
              <a:buChar char="•"/>
              <a:defRPr sz="2091" kern="1200">
                <a:solidFill>
                  <a:schemeClr val="tx1"/>
                </a:solidFill>
                <a:latin typeface="+mn-lt"/>
                <a:ea typeface="+mn-ea"/>
                <a:cs typeface="+mn-cs"/>
              </a:defRPr>
            </a:lvl1pPr>
            <a:lvl2pPr marL="512185" indent="-170728" algn="l" defTabSz="682914" rtl="0" eaLnBrk="1" latinLnBrk="0" hangingPunct="1">
              <a:lnSpc>
                <a:spcPct val="90000"/>
              </a:lnSpc>
              <a:spcBef>
                <a:spcPts val="373"/>
              </a:spcBef>
              <a:buFont typeface="Arial" panose="020B0604020202020204" pitchFamily="34" charset="0"/>
              <a:buChar char="•"/>
              <a:defRPr sz="1793" kern="1200">
                <a:solidFill>
                  <a:schemeClr val="tx1"/>
                </a:solidFill>
                <a:latin typeface="+mn-lt"/>
                <a:ea typeface="+mn-ea"/>
                <a:cs typeface="+mn-cs"/>
              </a:defRPr>
            </a:lvl2pPr>
            <a:lvl3pPr marL="853642" indent="-170728" algn="l" defTabSz="682914" rtl="0" eaLnBrk="1" latinLnBrk="0" hangingPunct="1">
              <a:lnSpc>
                <a:spcPct val="90000"/>
              </a:lnSpc>
              <a:spcBef>
                <a:spcPts val="373"/>
              </a:spcBef>
              <a:buFont typeface="Arial" panose="020B0604020202020204" pitchFamily="34" charset="0"/>
              <a:buChar char="•"/>
              <a:defRPr sz="1494" kern="1200">
                <a:solidFill>
                  <a:schemeClr val="tx1"/>
                </a:solidFill>
                <a:latin typeface="+mn-lt"/>
                <a:ea typeface="+mn-ea"/>
                <a:cs typeface="+mn-cs"/>
              </a:defRPr>
            </a:lvl3pPr>
            <a:lvl4pPr marL="1195099" indent="-170728" algn="l" defTabSz="68291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4pPr>
            <a:lvl5pPr marL="1536557" indent="-170728" algn="l" defTabSz="68291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5pPr>
            <a:lvl6pPr marL="1878012" indent="-170728" algn="l" defTabSz="68291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6pPr>
            <a:lvl7pPr marL="2219469" indent="-170728" algn="l" defTabSz="68291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7pPr>
            <a:lvl8pPr marL="2560927" indent="-170728" algn="l" defTabSz="68291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8pPr>
            <a:lvl9pPr marL="2902384" indent="-170728" algn="l" defTabSz="68291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340234506"/>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75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75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0" grpId="0" animBg="1"/>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10458" y="1165782"/>
            <a:ext cx="7886701" cy="4202176"/>
          </a:xfrm>
          <a:prstGeom prst="rect">
            <a:avLst/>
          </a:prstGeom>
        </p:spPr>
        <p:txBody>
          <a:bodyPr wrap="square">
            <a:spAutoFit/>
          </a:bodyPr>
          <a:lstStyle/>
          <a:p>
            <a:pPr>
              <a:lnSpc>
                <a:spcPct val="115000"/>
              </a:lnSpc>
            </a:pPr>
            <a:r>
              <a:rPr lang="en-US" sz="1300" dirty="0">
                <a:solidFill>
                  <a:schemeClr val="bg1">
                    <a:lumMod val="95000"/>
                  </a:schemeClr>
                </a:solidFill>
                <a:latin typeface="Dosis Medium" pitchFamily="2" charset="0"/>
                <a:ea typeface="Proxima Nova"/>
                <a:cs typeface="Proxima Nova"/>
                <a:sym typeface="Proxima Nova"/>
              </a:rPr>
              <a:t>Choi, S.K., Wilson, B.D.M., Shelton, J., &amp; Gates, G. (2015). Serving Our Youth 2015: The Needs and Experiences of Lesbian, Gay, Bisexual, Transgender, and Questioning Youth Experiencing Homelessness. Los Angeles: The Williams Institute with True Colors Fund. Retrieved at:</a:t>
            </a:r>
            <a:r>
              <a:rPr lang="en-US" sz="1300" dirty="0">
                <a:solidFill>
                  <a:schemeClr val="bg1">
                    <a:lumMod val="95000"/>
                  </a:schemeClr>
                </a:solidFill>
                <a:uFill>
                  <a:noFill/>
                </a:uFill>
                <a:latin typeface="Dosis Medium" pitchFamily="2" charset="0"/>
                <a:ea typeface="Proxima Nova"/>
                <a:cs typeface="Proxima Nova"/>
                <a:sym typeface="Proxima Nova"/>
                <a:hlinkClick r:id="rId2"/>
              </a:rPr>
              <a:t> </a:t>
            </a:r>
            <a:r>
              <a:rPr lang="en-US" sz="1300" u="sng" dirty="0">
                <a:solidFill>
                  <a:schemeClr val="bg1">
                    <a:lumMod val="95000"/>
                  </a:schemeClr>
                </a:solidFill>
                <a:latin typeface="Dosis Medium" pitchFamily="2" charset="0"/>
                <a:ea typeface="Proxima Nova"/>
                <a:cs typeface="Proxima Nova"/>
                <a:sym typeface="Proxima Nova"/>
                <a:hlinkClick r:id="rId2"/>
              </a:rPr>
              <a:t>https://williamsinstitute.law.ucla.edu/wp-content/uploads/Serving-Our-Youth-June-2015.pdf</a:t>
            </a:r>
            <a:endParaRPr lang="en-US" sz="1300" dirty="0">
              <a:solidFill>
                <a:schemeClr val="bg1">
                  <a:lumMod val="95000"/>
                </a:schemeClr>
              </a:solidFill>
              <a:latin typeface="Dosis Medium" pitchFamily="2" charset="0"/>
            </a:endParaRPr>
          </a:p>
          <a:p>
            <a:pPr>
              <a:lnSpc>
                <a:spcPct val="115000"/>
              </a:lnSpc>
            </a:pPr>
            <a:r>
              <a:rPr lang="en-US" sz="1300" dirty="0">
                <a:solidFill>
                  <a:schemeClr val="bg1">
                    <a:lumMod val="95000"/>
                  </a:schemeClr>
                </a:solidFill>
                <a:latin typeface="Dosis Medium" pitchFamily="2" charset="0"/>
              </a:rPr>
              <a:t>“Issues: Housing and Homelessness” National Center for Transgender Equality. </a:t>
            </a:r>
            <a:r>
              <a:rPr lang="en-US" sz="1300" dirty="0">
                <a:solidFill>
                  <a:schemeClr val="bg1">
                    <a:lumMod val="95000"/>
                  </a:schemeClr>
                </a:solidFill>
                <a:latin typeface="Dosis Medium" pitchFamily="2" charset="0"/>
                <a:hlinkClick r:id="rId3"/>
              </a:rPr>
              <a:t>https://transequality.org/issues/housing-homelessness</a:t>
            </a:r>
            <a:endParaRPr lang="en-US" sz="1300" dirty="0">
              <a:solidFill>
                <a:schemeClr val="bg1">
                  <a:lumMod val="95000"/>
                </a:schemeClr>
              </a:solidFill>
              <a:latin typeface="Dosis Medium" pitchFamily="2" charset="0"/>
            </a:endParaRPr>
          </a:p>
          <a:p>
            <a:pPr>
              <a:lnSpc>
                <a:spcPct val="115000"/>
              </a:lnSpc>
            </a:pPr>
            <a:r>
              <a:rPr lang="en-US" sz="1300" dirty="0">
                <a:solidFill>
                  <a:schemeClr val="bg1">
                    <a:lumMod val="95000"/>
                  </a:schemeClr>
                </a:solidFill>
                <a:latin typeface="Dosis Medium" pitchFamily="2" charset="0"/>
              </a:rPr>
              <a:t>Trevor Project </a:t>
            </a:r>
            <a:r>
              <a:rPr lang="en-US" sz="1300" dirty="0">
                <a:solidFill>
                  <a:schemeClr val="bg1">
                    <a:lumMod val="95000"/>
                  </a:schemeClr>
                </a:solidFill>
                <a:latin typeface="Dosis Medium" pitchFamily="2" charset="0"/>
                <a:hlinkClick r:id="rId4"/>
              </a:rPr>
              <a:t>https://www.thetrevorproject.org/research-briefs/homelessness-and-housing-instability-among-lgbtq-youth-feb-2022/</a:t>
            </a:r>
            <a:endParaRPr lang="en-US" sz="1300" dirty="0">
              <a:solidFill>
                <a:schemeClr val="bg1">
                  <a:lumMod val="95000"/>
                </a:schemeClr>
              </a:solidFill>
              <a:latin typeface="Dosis Medium" pitchFamily="2" charset="0"/>
            </a:endParaRPr>
          </a:p>
          <a:p>
            <a:pPr lvl="0">
              <a:lnSpc>
                <a:spcPct val="115000"/>
              </a:lnSpc>
            </a:pPr>
            <a:r>
              <a:rPr lang="en-US" sz="1300" dirty="0">
                <a:solidFill>
                  <a:schemeClr val="bg1">
                    <a:lumMod val="95000"/>
                  </a:schemeClr>
                </a:solidFill>
                <a:latin typeface="Dosis Medium" pitchFamily="2" charset="0"/>
              </a:rPr>
              <a:t>James, S. E., Herman, J. L., Rankin, S., </a:t>
            </a:r>
            <a:r>
              <a:rPr lang="en-US" sz="1300" dirty="0" err="1">
                <a:solidFill>
                  <a:schemeClr val="bg1">
                    <a:lumMod val="95000"/>
                  </a:schemeClr>
                </a:solidFill>
                <a:latin typeface="Dosis Medium" pitchFamily="2" charset="0"/>
              </a:rPr>
              <a:t>Keisling</a:t>
            </a:r>
            <a:r>
              <a:rPr lang="en-US" sz="1300" dirty="0">
                <a:solidFill>
                  <a:schemeClr val="bg1">
                    <a:lumMod val="95000"/>
                  </a:schemeClr>
                </a:solidFill>
                <a:latin typeface="Dosis Medium" pitchFamily="2" charset="0"/>
              </a:rPr>
              <a:t>, M., </a:t>
            </a:r>
            <a:r>
              <a:rPr lang="en-US" sz="1300" dirty="0" err="1">
                <a:solidFill>
                  <a:schemeClr val="bg1">
                    <a:lumMod val="95000"/>
                  </a:schemeClr>
                </a:solidFill>
                <a:latin typeface="Dosis Medium" pitchFamily="2" charset="0"/>
              </a:rPr>
              <a:t>Mottet</a:t>
            </a:r>
            <a:r>
              <a:rPr lang="en-US" sz="1300" dirty="0">
                <a:solidFill>
                  <a:schemeClr val="bg1">
                    <a:lumMod val="95000"/>
                  </a:schemeClr>
                </a:solidFill>
                <a:latin typeface="Dosis Medium" pitchFamily="2" charset="0"/>
              </a:rPr>
              <a:t>, L., &amp; Anafi, M. (2016). Executive Summary of the Report of the 2015 U.S. Transgender Survey. Washington, DC: National Center for Transgender Equality; available at:</a:t>
            </a:r>
            <a:r>
              <a:rPr lang="en-US" sz="1300" dirty="0">
                <a:solidFill>
                  <a:schemeClr val="bg1">
                    <a:lumMod val="95000"/>
                  </a:schemeClr>
                </a:solidFill>
                <a:uFill>
                  <a:noFill/>
                </a:uFill>
                <a:latin typeface="Dosis Medium" pitchFamily="2" charset="0"/>
                <a:hlinkClick r:id="rId5"/>
              </a:rPr>
              <a:t> </a:t>
            </a:r>
            <a:r>
              <a:rPr lang="en-US" sz="1300" u="sng" dirty="0">
                <a:solidFill>
                  <a:schemeClr val="bg1">
                    <a:lumMod val="95000"/>
                  </a:schemeClr>
                </a:solidFill>
                <a:latin typeface="Dosis Medium" pitchFamily="2" charset="0"/>
                <a:hlinkClick r:id="rId5"/>
              </a:rPr>
              <a:t>https://transequality.org/sites/default/files/docs/usts/USTS-Full-Report-Dec17.pdf</a:t>
            </a:r>
            <a:r>
              <a:rPr lang="en-US" sz="1300" dirty="0">
                <a:solidFill>
                  <a:schemeClr val="bg1">
                    <a:lumMod val="95000"/>
                  </a:schemeClr>
                </a:solidFill>
                <a:latin typeface="Dosis Medium" pitchFamily="2" charset="0"/>
              </a:rPr>
              <a:t>.</a:t>
            </a:r>
          </a:p>
          <a:p>
            <a:pPr>
              <a:lnSpc>
                <a:spcPct val="115000"/>
              </a:lnSpc>
            </a:pPr>
            <a:r>
              <a:rPr lang="en-US" sz="1300" dirty="0">
                <a:solidFill>
                  <a:schemeClr val="bg1">
                    <a:lumMod val="95000"/>
                  </a:schemeClr>
                </a:solidFill>
                <a:latin typeface="Dosis Medium" pitchFamily="2" charset="0"/>
              </a:rPr>
              <a:t>Morton, M. H., </a:t>
            </a:r>
            <a:r>
              <a:rPr lang="en-US" sz="1300" dirty="0" err="1">
                <a:solidFill>
                  <a:schemeClr val="bg1">
                    <a:lumMod val="95000"/>
                  </a:schemeClr>
                </a:solidFill>
                <a:latin typeface="Dosis Medium" pitchFamily="2" charset="0"/>
              </a:rPr>
              <a:t>Dworksy</a:t>
            </a:r>
            <a:r>
              <a:rPr lang="en-US" sz="1300" dirty="0">
                <a:solidFill>
                  <a:schemeClr val="bg1">
                    <a:lumMod val="95000"/>
                  </a:schemeClr>
                </a:solidFill>
                <a:latin typeface="Dosis Medium" pitchFamily="2" charset="0"/>
              </a:rPr>
              <a:t>, A., &amp; Samuels, G. M. (2017). Missed opportunities: Youth homelessness in America. National Estimates. Chicago: Chapin Hall at the University of Chicago</a:t>
            </a:r>
          </a:p>
          <a:p>
            <a:pPr>
              <a:lnSpc>
                <a:spcPct val="115000"/>
              </a:lnSpc>
            </a:pPr>
            <a:r>
              <a:rPr lang="en-US" sz="1300" dirty="0">
                <a:solidFill>
                  <a:schemeClr val="bg1">
                    <a:lumMod val="95000"/>
                  </a:schemeClr>
                </a:solidFill>
                <a:latin typeface="Dosis Medium" pitchFamily="2" charset="0"/>
              </a:rPr>
              <a:t>Wilber, S., Ryan, C., &amp; </a:t>
            </a:r>
            <a:r>
              <a:rPr lang="en-US" sz="1300" dirty="0" err="1">
                <a:solidFill>
                  <a:schemeClr val="bg1">
                    <a:lumMod val="95000"/>
                  </a:schemeClr>
                </a:solidFill>
                <a:latin typeface="Dosis Medium" pitchFamily="2" charset="0"/>
              </a:rPr>
              <a:t>Marksamer</a:t>
            </a:r>
            <a:r>
              <a:rPr lang="en-US" sz="1300" dirty="0">
                <a:solidFill>
                  <a:schemeClr val="bg1">
                    <a:lumMod val="95000"/>
                  </a:schemeClr>
                </a:solidFill>
                <a:latin typeface="Dosis Medium" pitchFamily="2" charset="0"/>
              </a:rPr>
              <a:t>, J. (2006). The model standards project: creating inclusive systems for LGBT youth in out-</a:t>
            </a:r>
            <a:r>
              <a:rPr lang="en-US" sz="1300" dirty="0" err="1">
                <a:solidFill>
                  <a:schemeClr val="bg1">
                    <a:lumMod val="95000"/>
                  </a:schemeClr>
                </a:solidFill>
                <a:latin typeface="Dosis Medium" pitchFamily="2" charset="0"/>
              </a:rPr>
              <a:t>ofhome</a:t>
            </a:r>
            <a:r>
              <a:rPr lang="en-US" sz="1300" dirty="0">
                <a:solidFill>
                  <a:schemeClr val="bg1">
                    <a:lumMod val="95000"/>
                  </a:schemeClr>
                </a:solidFill>
                <a:latin typeface="Dosis Medium" pitchFamily="2" charset="0"/>
              </a:rPr>
              <a:t> care. Child Welfare, 85(2). Link:</a:t>
            </a:r>
            <a:r>
              <a:rPr lang="en-US" sz="1300" dirty="0">
                <a:solidFill>
                  <a:schemeClr val="bg1">
                    <a:lumMod val="95000"/>
                  </a:schemeClr>
                </a:solidFill>
                <a:uFill>
                  <a:noFill/>
                </a:uFill>
                <a:latin typeface="Dosis Medium" pitchFamily="2" charset="0"/>
                <a:hlinkClick r:id="rId6"/>
              </a:rPr>
              <a:t> </a:t>
            </a:r>
            <a:r>
              <a:rPr lang="en-US" sz="1300" u="sng" dirty="0">
                <a:solidFill>
                  <a:schemeClr val="bg1">
                    <a:lumMod val="95000"/>
                  </a:schemeClr>
                </a:solidFill>
                <a:latin typeface="Dosis Medium" pitchFamily="2" charset="0"/>
                <a:hlinkClick r:id="rId6"/>
              </a:rPr>
              <a:t>http://familyproject.sfsu.edu/sites/default/files/bestpracticeslgbtyouth.pdf</a:t>
            </a:r>
            <a:endParaRPr lang="en-US" sz="1300" u="sng" dirty="0">
              <a:solidFill>
                <a:schemeClr val="bg1">
                  <a:lumMod val="95000"/>
                </a:schemeClr>
              </a:solidFill>
              <a:latin typeface="Dosis Medium" pitchFamily="2" charset="0"/>
            </a:endParaRPr>
          </a:p>
        </p:txBody>
      </p:sp>
      <p:sp>
        <p:nvSpPr>
          <p:cNvPr id="5" name="Oval 4"/>
          <p:cNvSpPr/>
          <p:nvPr/>
        </p:nvSpPr>
        <p:spPr>
          <a:xfrm>
            <a:off x="-596188" y="-1186745"/>
            <a:ext cx="10087660" cy="2373489"/>
          </a:xfrm>
          <a:prstGeom prst="ellipse">
            <a:avLst/>
          </a:prstGeom>
          <a:solidFill>
            <a:srgbClr val="1F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Google Shape;156;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bg1">
                    <a:lumMod val="95000"/>
                  </a:schemeClr>
                </a:solidFill>
                <a:latin typeface="Calder Dark Grit" panose="00000500000000000000" pitchFamily="50" charset="0"/>
              </a:rPr>
              <a:t>References</a:t>
            </a:r>
            <a:endParaRPr dirty="0">
              <a:solidFill>
                <a:schemeClr val="bg1">
                  <a:lumMod val="95000"/>
                </a:schemeClr>
              </a:solidFill>
              <a:latin typeface="Calder Dark Grit" panose="00000500000000000000" pitchFamily="50" charset="0"/>
            </a:endParaRPr>
          </a:p>
        </p:txBody>
      </p:sp>
    </p:spTree>
    <p:extLst>
      <p:ext uri="{BB962C8B-B14F-4D97-AF65-F5344CB8AC3E}">
        <p14:creationId xmlns:p14="http://schemas.microsoft.com/office/powerpoint/2010/main" val="713563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31306" y="4076856"/>
            <a:ext cx="805688" cy="1044419"/>
          </a:xfrm>
          <a:prstGeom prst="rect">
            <a:avLst/>
          </a:prstGeom>
          <a:solidFill>
            <a:srgbClr val="C33C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284" tIns="34142" rIns="68284" bIns="34142" numCol="1" spcCol="0" rtlCol="0" fromWordArt="0" anchor="ctr" anchorCtr="0" forceAA="0" compatLnSpc="1">
            <a:prstTxWarp prst="textNoShape">
              <a:avLst/>
            </a:prstTxWarp>
            <a:noAutofit/>
          </a:bodyPr>
          <a:lstStyle/>
          <a:p>
            <a:pPr algn="ctr"/>
            <a:endParaRPr lang="en-US" sz="1007"/>
          </a:p>
        </p:txBody>
      </p:sp>
      <p:cxnSp>
        <p:nvCxnSpPr>
          <p:cNvPr id="7" name="Straight Connector 6"/>
          <p:cNvCxnSpPr/>
          <p:nvPr/>
        </p:nvCxnSpPr>
        <p:spPr>
          <a:xfrm>
            <a:off x="274381" y="38680"/>
            <a:ext cx="33542" cy="5343844"/>
          </a:xfrm>
          <a:prstGeom prst="line">
            <a:avLst/>
          </a:prstGeom>
          <a:ln w="76200">
            <a:solidFill>
              <a:srgbClr val="FFC857"/>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734210" y="-1816447"/>
            <a:ext cx="10612420" cy="3179749"/>
          </a:xfrm>
          <a:prstGeom prst="ellipse">
            <a:avLst/>
          </a:prstGeom>
          <a:solidFill>
            <a:srgbClr val="1F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2" name="Title 1"/>
          <p:cNvSpPr>
            <a:spLocks noGrp="1"/>
          </p:cNvSpPr>
          <p:nvPr>
            <p:ph type="title"/>
          </p:nvPr>
        </p:nvSpPr>
        <p:spPr/>
        <p:txBody>
          <a:bodyPr>
            <a:normAutofit/>
          </a:bodyPr>
          <a:lstStyle/>
          <a:p>
            <a:pPr algn="ctr"/>
            <a:r>
              <a:rPr lang="en-US" sz="2800" dirty="0">
                <a:solidFill>
                  <a:schemeClr val="bg1">
                    <a:lumMod val="95000"/>
                  </a:schemeClr>
                </a:solidFill>
                <a:latin typeface="Calder Dark Grit Shadow" panose="00000500000000000000" pitchFamily="50" charset="0"/>
              </a:rPr>
              <a:t>Introduction Activity</a:t>
            </a:r>
          </a:p>
        </p:txBody>
      </p:sp>
      <p:sp>
        <p:nvSpPr>
          <p:cNvPr id="3" name="Content Placeholder 2"/>
          <p:cNvSpPr>
            <a:spLocks noGrp="1"/>
          </p:cNvSpPr>
          <p:nvPr>
            <p:ph idx="1"/>
          </p:nvPr>
        </p:nvSpPr>
        <p:spPr>
          <a:xfrm>
            <a:off x="1075457" y="2212399"/>
            <a:ext cx="6993086" cy="2278492"/>
          </a:xfrm>
        </p:spPr>
        <p:txBody>
          <a:bodyPr>
            <a:normAutofit/>
          </a:bodyPr>
          <a:lstStyle/>
          <a:p>
            <a:pPr marL="0" indent="0" algn="ctr">
              <a:buNone/>
            </a:pPr>
            <a:r>
              <a:rPr lang="en-US" sz="3200" dirty="0">
                <a:solidFill>
                  <a:schemeClr val="bg1">
                    <a:lumMod val="95000"/>
                  </a:schemeClr>
                </a:solidFill>
                <a:latin typeface="Dosis Medium" pitchFamily="2" charset="0"/>
              </a:rPr>
              <a:t>A WALK IN THE PARK</a:t>
            </a:r>
          </a:p>
        </p:txBody>
      </p:sp>
      <p:cxnSp>
        <p:nvCxnSpPr>
          <p:cNvPr id="9" name="Straight Connector 8"/>
          <p:cNvCxnSpPr/>
          <p:nvPr/>
        </p:nvCxnSpPr>
        <p:spPr>
          <a:xfrm>
            <a:off x="-18342" y="4057901"/>
            <a:ext cx="9185570" cy="18955"/>
          </a:xfrm>
          <a:prstGeom prst="line">
            <a:avLst/>
          </a:prstGeom>
          <a:ln w="76200">
            <a:solidFill>
              <a:srgbClr val="FFC8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98037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8938210" y="72599"/>
            <a:ext cx="33542" cy="5343844"/>
          </a:xfrm>
          <a:prstGeom prst="line">
            <a:avLst/>
          </a:prstGeom>
          <a:ln w="76200">
            <a:solidFill>
              <a:srgbClr val="FFC85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785810" y="410"/>
            <a:ext cx="33542" cy="5343844"/>
          </a:xfrm>
          <a:prstGeom prst="line">
            <a:avLst/>
          </a:prstGeom>
          <a:ln w="76200">
            <a:solidFill>
              <a:srgbClr val="FFC857"/>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82489" y="-1994025"/>
            <a:ext cx="10241111" cy="3494834"/>
          </a:xfrm>
          <a:prstGeom prst="ellipse">
            <a:avLst/>
          </a:prstGeom>
          <a:solidFill>
            <a:srgbClr val="1F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2" name="Title 1"/>
          <p:cNvSpPr>
            <a:spLocks noGrp="1"/>
          </p:cNvSpPr>
          <p:nvPr>
            <p:ph type="title"/>
          </p:nvPr>
        </p:nvSpPr>
        <p:spPr>
          <a:xfrm>
            <a:off x="677743" y="321262"/>
            <a:ext cx="7520648" cy="989875"/>
          </a:xfrm>
        </p:spPr>
        <p:txBody>
          <a:bodyPr>
            <a:noAutofit/>
          </a:bodyPr>
          <a:lstStyle/>
          <a:p>
            <a:pPr algn="ctr"/>
            <a:r>
              <a:rPr lang="en-US" sz="2800" dirty="0">
                <a:solidFill>
                  <a:schemeClr val="bg1">
                    <a:lumMod val="95000"/>
                  </a:schemeClr>
                </a:solidFill>
                <a:effectLst>
                  <a:outerShdw blurRad="38100" dist="38100" dir="2700000" algn="tl">
                    <a:srgbClr val="000000">
                      <a:alpha val="43137"/>
                    </a:srgbClr>
                  </a:outerShdw>
                </a:effectLst>
                <a:latin typeface="Calder Dark Grit Shadow" panose="00000500000000000000" pitchFamily="50" charset="0"/>
              </a:rPr>
              <a:t>Overview</a:t>
            </a:r>
          </a:p>
        </p:txBody>
      </p:sp>
      <p:sp>
        <p:nvSpPr>
          <p:cNvPr id="3" name="Content Placeholder 2"/>
          <p:cNvSpPr>
            <a:spLocks noGrp="1"/>
          </p:cNvSpPr>
          <p:nvPr>
            <p:ph idx="1"/>
          </p:nvPr>
        </p:nvSpPr>
        <p:spPr>
          <a:xfrm>
            <a:off x="852966" y="1669550"/>
            <a:ext cx="7101426" cy="2149941"/>
          </a:xfrm>
        </p:spPr>
        <p:txBody>
          <a:bodyPr anchor="ctr">
            <a:noAutofit/>
          </a:bodyPr>
          <a:lstStyle/>
          <a:p>
            <a:pPr>
              <a:lnSpc>
                <a:spcPct val="150000"/>
              </a:lnSpc>
            </a:pPr>
            <a:r>
              <a:rPr lang="en-US" sz="2400" dirty="0">
                <a:solidFill>
                  <a:schemeClr val="bg1">
                    <a:lumMod val="95000"/>
                  </a:schemeClr>
                </a:solidFill>
                <a:latin typeface="Dosis Medium" pitchFamily="2" charset="0"/>
              </a:rPr>
              <a:t>Introduction-why are affirming agencies so important</a:t>
            </a:r>
          </a:p>
          <a:p>
            <a:pPr>
              <a:lnSpc>
                <a:spcPct val="150000"/>
              </a:lnSpc>
            </a:pPr>
            <a:r>
              <a:rPr lang="en-US" sz="2400" dirty="0">
                <a:solidFill>
                  <a:schemeClr val="bg1">
                    <a:lumMod val="95000"/>
                  </a:schemeClr>
                </a:solidFill>
                <a:latin typeface="Dosis Medium" pitchFamily="2" charset="0"/>
              </a:rPr>
              <a:t>Lighthouse Project</a:t>
            </a:r>
          </a:p>
          <a:p>
            <a:pPr>
              <a:lnSpc>
                <a:spcPct val="150000"/>
              </a:lnSpc>
            </a:pPr>
            <a:r>
              <a:rPr lang="en-US" sz="2400" dirty="0">
                <a:solidFill>
                  <a:schemeClr val="bg1">
                    <a:lumMod val="95000"/>
                  </a:schemeClr>
                </a:solidFill>
                <a:latin typeface="Dosis Medium" pitchFamily="2" charset="0"/>
              </a:rPr>
              <a:t>LBGTQ+ Equity Project</a:t>
            </a:r>
          </a:p>
          <a:p>
            <a:pPr>
              <a:lnSpc>
                <a:spcPct val="150000"/>
              </a:lnSpc>
            </a:pPr>
            <a:r>
              <a:rPr lang="en-US" sz="2400" dirty="0">
                <a:solidFill>
                  <a:schemeClr val="bg1">
                    <a:lumMod val="95000"/>
                  </a:schemeClr>
                </a:solidFill>
                <a:latin typeface="Dosis Medium" pitchFamily="2" charset="0"/>
              </a:rPr>
              <a:t>LGBTQ+ Equity Deep Dives</a:t>
            </a:r>
          </a:p>
        </p:txBody>
      </p:sp>
      <p:sp>
        <p:nvSpPr>
          <p:cNvPr id="17" name="Oval 16"/>
          <p:cNvSpPr/>
          <p:nvPr/>
        </p:nvSpPr>
        <p:spPr>
          <a:xfrm>
            <a:off x="7817614" y="3509251"/>
            <a:ext cx="1726402" cy="1664413"/>
          </a:xfrm>
          <a:prstGeom prst="ellipse">
            <a:avLst/>
          </a:prstGeom>
          <a:solidFill>
            <a:srgbClr val="F37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18" name="Oval 17"/>
          <p:cNvSpPr/>
          <p:nvPr/>
        </p:nvSpPr>
        <p:spPr>
          <a:xfrm>
            <a:off x="7300718" y="4149363"/>
            <a:ext cx="1030156" cy="971912"/>
          </a:xfrm>
          <a:prstGeom prst="ellipse">
            <a:avLst/>
          </a:prstGeom>
          <a:solidFill>
            <a:srgbClr val="4B3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Tree>
    <p:extLst>
      <p:ext uri="{BB962C8B-B14F-4D97-AF65-F5344CB8AC3E}">
        <p14:creationId xmlns:p14="http://schemas.microsoft.com/office/powerpoint/2010/main" val="12063055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750"/>
                                        <p:tgtEl>
                                          <p:spTgt spid="18"/>
                                        </p:tgtEl>
                                      </p:cBhvr>
                                    </p:animEffect>
                                  </p:childTnLst>
                                </p:cTn>
                              </p:par>
                            </p:childTnLst>
                          </p:cTn>
                        </p:par>
                        <p:par>
                          <p:cTn id="11" fill="hold">
                            <p:stCondLst>
                              <p:cond delay="750"/>
                            </p:stCondLst>
                            <p:childTnLst>
                              <p:par>
                                <p:cTn id="12" presetID="2" presetClass="entr" presetSubtype="1"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0-#ppt_h/2"/>
                                          </p:val>
                                        </p:tav>
                                        <p:tav tm="100000">
                                          <p:val>
                                            <p:strVal val="#ppt_y"/>
                                          </p:val>
                                        </p:tav>
                                      </p:tavLst>
                                    </p:anim>
                                  </p:childTnLst>
                                </p:cTn>
                              </p:par>
                            </p:childTnLst>
                          </p:cTn>
                        </p:par>
                        <p:par>
                          <p:cTn id="16" fill="hold">
                            <p:stCondLst>
                              <p:cond delay="1250"/>
                            </p:stCondLst>
                            <p:childTnLst>
                              <p:par>
                                <p:cTn id="17" presetID="2" presetClass="entr" presetSubtype="1"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8938210" y="72599"/>
            <a:ext cx="33542" cy="5343844"/>
          </a:xfrm>
          <a:prstGeom prst="line">
            <a:avLst/>
          </a:prstGeom>
          <a:ln w="76200">
            <a:solidFill>
              <a:srgbClr val="FFC85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785810" y="410"/>
            <a:ext cx="33542" cy="5343844"/>
          </a:xfrm>
          <a:prstGeom prst="line">
            <a:avLst/>
          </a:prstGeom>
          <a:ln w="76200">
            <a:solidFill>
              <a:srgbClr val="FFC857"/>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82489" y="-1994025"/>
            <a:ext cx="10241111" cy="3494834"/>
          </a:xfrm>
          <a:prstGeom prst="ellipse">
            <a:avLst/>
          </a:prstGeom>
          <a:solidFill>
            <a:srgbClr val="1F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2" name="Title 1"/>
          <p:cNvSpPr>
            <a:spLocks noGrp="1"/>
          </p:cNvSpPr>
          <p:nvPr>
            <p:ph type="title"/>
          </p:nvPr>
        </p:nvSpPr>
        <p:spPr>
          <a:xfrm>
            <a:off x="677743" y="321262"/>
            <a:ext cx="7520648" cy="989875"/>
          </a:xfrm>
        </p:spPr>
        <p:txBody>
          <a:bodyPr>
            <a:noAutofit/>
          </a:bodyPr>
          <a:lstStyle/>
          <a:p>
            <a:pPr algn="ctr"/>
            <a:r>
              <a:rPr lang="en-US" sz="2800" dirty="0">
                <a:solidFill>
                  <a:schemeClr val="bg1">
                    <a:lumMod val="95000"/>
                  </a:schemeClr>
                </a:solidFill>
                <a:effectLst>
                  <a:outerShdw blurRad="38100" dist="38100" dir="2700000" algn="tl">
                    <a:srgbClr val="000000">
                      <a:alpha val="43137"/>
                    </a:srgbClr>
                  </a:outerShdw>
                </a:effectLst>
                <a:latin typeface="Calder Dark Grit Shadow" panose="00000500000000000000" pitchFamily="50" charset="0"/>
              </a:rPr>
              <a:t>Understandings and Agreements</a:t>
            </a:r>
          </a:p>
        </p:txBody>
      </p:sp>
      <p:sp>
        <p:nvSpPr>
          <p:cNvPr id="3" name="Content Placeholder 2"/>
          <p:cNvSpPr>
            <a:spLocks noGrp="1"/>
          </p:cNvSpPr>
          <p:nvPr>
            <p:ph idx="1"/>
          </p:nvPr>
        </p:nvSpPr>
        <p:spPr>
          <a:xfrm>
            <a:off x="5194057" y="1828832"/>
            <a:ext cx="3046586" cy="2149941"/>
          </a:xfrm>
        </p:spPr>
        <p:txBody>
          <a:bodyPr anchor="ctr">
            <a:noAutofit/>
          </a:bodyPr>
          <a:lstStyle/>
          <a:p>
            <a:pPr>
              <a:lnSpc>
                <a:spcPct val="150000"/>
              </a:lnSpc>
            </a:pPr>
            <a:r>
              <a:rPr lang="en-US" sz="2400" dirty="0">
                <a:solidFill>
                  <a:schemeClr val="bg1">
                    <a:lumMod val="95000"/>
                  </a:schemeClr>
                </a:solidFill>
                <a:latin typeface="Dosis Medium" pitchFamily="2" charset="0"/>
              </a:rPr>
              <a:t>Cultural humility </a:t>
            </a:r>
          </a:p>
          <a:p>
            <a:pPr>
              <a:lnSpc>
                <a:spcPct val="150000"/>
              </a:lnSpc>
            </a:pPr>
            <a:r>
              <a:rPr lang="en-US" sz="2400" dirty="0">
                <a:solidFill>
                  <a:schemeClr val="bg1">
                    <a:lumMod val="95000"/>
                  </a:schemeClr>
                </a:solidFill>
                <a:latin typeface="Dosis Medium" pitchFamily="2" charset="0"/>
              </a:rPr>
              <a:t>Growth mindset</a:t>
            </a:r>
          </a:p>
          <a:p>
            <a:pPr>
              <a:lnSpc>
                <a:spcPct val="150000"/>
              </a:lnSpc>
            </a:pPr>
            <a:r>
              <a:rPr lang="en-US" sz="2400" dirty="0">
                <a:solidFill>
                  <a:schemeClr val="bg1">
                    <a:lumMod val="95000"/>
                  </a:schemeClr>
                </a:solidFill>
                <a:latin typeface="Dosis Medium" pitchFamily="2" charset="0"/>
              </a:rPr>
              <a:t>Making space for discomfort</a:t>
            </a:r>
          </a:p>
        </p:txBody>
      </p:sp>
      <p:pic>
        <p:nvPicPr>
          <p:cNvPr id="1026" name="Picture 2" descr="https://calendarmedia.blob.core.windows.net/assets/1deb2645-5743-4df8-897d-22388dac705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3016" y="1299861"/>
            <a:ext cx="4724400" cy="298132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819218" y="1737176"/>
            <a:ext cx="3684571" cy="2604281"/>
            <a:chOff x="4518836" y="2892056"/>
            <a:chExt cx="4389571" cy="2366239"/>
          </a:xfrm>
        </p:grpSpPr>
        <p:sp>
          <p:nvSpPr>
            <p:cNvPr id="6" name="Rectangle 5"/>
            <p:cNvSpPr/>
            <p:nvPr/>
          </p:nvSpPr>
          <p:spPr>
            <a:xfrm>
              <a:off x="4518836" y="2892056"/>
              <a:ext cx="4387891" cy="2251442"/>
            </a:xfrm>
            <a:prstGeom prst="rect">
              <a:avLst/>
            </a:prstGeom>
            <a:gradFill flip="none" rotWithShape="1">
              <a:gsLst>
                <a:gs pos="0">
                  <a:srgbClr val="02777C"/>
                </a:gs>
                <a:gs pos="50000">
                  <a:srgbClr val="119DA4">
                    <a:shade val="67500"/>
                    <a:satMod val="115000"/>
                  </a:srgbClr>
                </a:gs>
                <a:gs pos="100000">
                  <a:srgbClr val="119DA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114;p22"/>
            <p:cNvSpPr txBox="1">
              <a:spLocks/>
            </p:cNvSpPr>
            <p:nvPr/>
          </p:nvSpPr>
          <p:spPr>
            <a:xfrm>
              <a:off x="4800601" y="2993557"/>
              <a:ext cx="3817086" cy="2264738"/>
            </a:xfrm>
            <a:prstGeom prst="rect">
              <a:avLst/>
            </a:prstGeom>
          </p:spPr>
          <p:txBody>
            <a:bodyPr spcFirstLastPara="1" vert="horz" wrap="square" lIns="91424" tIns="91424" rIns="91424" bIns="91424" rtlCol="0" anchor="t" anchorCtr="0">
              <a:normAutofit/>
            </a:bodyPr>
            <a:lstStyle>
              <a:lvl1pPr marL="170718" indent="-170718" algn="l" defTabSz="682874" rtl="0" eaLnBrk="1" latinLnBrk="0" hangingPunct="1">
                <a:lnSpc>
                  <a:spcPct val="90000"/>
                </a:lnSpc>
                <a:spcBef>
                  <a:spcPts val="747"/>
                </a:spcBef>
                <a:buFont typeface="Arial" panose="020B0604020202020204" pitchFamily="34" charset="0"/>
                <a:buChar char="•"/>
                <a:defRPr sz="2091" kern="1200">
                  <a:solidFill>
                    <a:schemeClr val="tx1"/>
                  </a:solidFill>
                  <a:latin typeface="+mn-lt"/>
                  <a:ea typeface="+mn-ea"/>
                  <a:cs typeface="+mn-cs"/>
                </a:defRPr>
              </a:lvl1pPr>
              <a:lvl2pPr marL="512155" indent="-170718" algn="l" defTabSz="682874" rtl="0" eaLnBrk="1" latinLnBrk="0" hangingPunct="1">
                <a:lnSpc>
                  <a:spcPct val="90000"/>
                </a:lnSpc>
                <a:spcBef>
                  <a:spcPts val="373"/>
                </a:spcBef>
                <a:buFont typeface="Arial" panose="020B0604020202020204" pitchFamily="34" charset="0"/>
                <a:buChar char="•"/>
                <a:defRPr sz="1792" kern="1200">
                  <a:solidFill>
                    <a:schemeClr val="tx1"/>
                  </a:solidFill>
                  <a:latin typeface="+mn-lt"/>
                  <a:ea typeface="+mn-ea"/>
                  <a:cs typeface="+mn-cs"/>
                </a:defRPr>
              </a:lvl2pPr>
              <a:lvl3pPr marL="853592" indent="-170718" algn="l" defTabSz="682874" rtl="0" eaLnBrk="1" latinLnBrk="0" hangingPunct="1">
                <a:lnSpc>
                  <a:spcPct val="90000"/>
                </a:lnSpc>
                <a:spcBef>
                  <a:spcPts val="373"/>
                </a:spcBef>
                <a:buFont typeface="Arial" panose="020B0604020202020204" pitchFamily="34" charset="0"/>
                <a:buChar char="•"/>
                <a:defRPr sz="1494" kern="1200">
                  <a:solidFill>
                    <a:schemeClr val="tx1"/>
                  </a:solidFill>
                  <a:latin typeface="+mn-lt"/>
                  <a:ea typeface="+mn-ea"/>
                  <a:cs typeface="+mn-cs"/>
                </a:defRPr>
              </a:lvl3pPr>
              <a:lvl4pPr marL="1195029"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4pPr>
              <a:lvl5pPr marL="1536466"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5pPr>
              <a:lvl6pPr marL="1877903"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6pPr>
              <a:lvl7pPr marL="2219340"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7pPr>
              <a:lvl8pPr marL="2560777"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8pPr>
              <a:lvl9pPr marL="2902214"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9pPr>
            </a:lstStyle>
            <a:p>
              <a:pPr marL="0" indent="0">
                <a:buNone/>
              </a:pPr>
              <a:r>
                <a:rPr lang="en-US" sz="2800" dirty="0">
                  <a:solidFill>
                    <a:schemeClr val="bg1">
                      <a:lumMod val="95000"/>
                    </a:schemeClr>
                  </a:solidFill>
                  <a:latin typeface="Dosis Medium" pitchFamily="2" charset="0"/>
                </a:rPr>
                <a:t>“To be culturally humble means that I am willing to learn.”</a:t>
              </a:r>
            </a:p>
            <a:p>
              <a:pPr marL="0" indent="0" algn="r">
                <a:buNone/>
              </a:pPr>
              <a:r>
                <a:rPr lang="en-US" sz="2000" dirty="0">
                  <a:solidFill>
                    <a:schemeClr val="bg1">
                      <a:lumMod val="95000"/>
                    </a:schemeClr>
                  </a:solidFill>
                  <a:latin typeface="Dosis Medium" pitchFamily="2" charset="0"/>
                </a:rPr>
                <a:t> </a:t>
              </a:r>
              <a:r>
                <a:rPr lang="en-US" sz="1800" dirty="0">
                  <a:solidFill>
                    <a:schemeClr val="bg1">
                      <a:lumMod val="95000"/>
                    </a:schemeClr>
                  </a:solidFill>
                  <a:latin typeface="Dosis Medium" pitchFamily="2" charset="0"/>
                </a:rPr>
                <a:t>– Joe Gallagher, CEO First Nations Health Authority </a:t>
              </a:r>
            </a:p>
          </p:txBody>
        </p:sp>
        <p:sp>
          <p:nvSpPr>
            <p:cNvPr id="8" name="Rectangle 7"/>
            <p:cNvSpPr/>
            <p:nvPr/>
          </p:nvSpPr>
          <p:spPr>
            <a:xfrm>
              <a:off x="8697432" y="4920212"/>
              <a:ext cx="210975" cy="233921"/>
            </a:xfrm>
            <a:prstGeom prst="rect">
              <a:avLst/>
            </a:prstGeom>
            <a:solidFill>
              <a:srgbClr val="C33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H="1">
              <a:off x="8686799" y="2892056"/>
              <a:ext cx="10633" cy="2251444"/>
            </a:xfrm>
            <a:prstGeom prst="line">
              <a:avLst/>
            </a:prstGeom>
            <a:ln w="28575">
              <a:solidFill>
                <a:srgbClr val="FFC85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18836" y="4920210"/>
              <a:ext cx="4387892" cy="0"/>
            </a:xfrm>
            <a:prstGeom prst="line">
              <a:avLst/>
            </a:prstGeom>
            <a:ln w="28575">
              <a:solidFill>
                <a:srgbClr val="FFC857"/>
              </a:solidFill>
            </a:ln>
          </p:spPr>
          <p:style>
            <a:lnRef idx="1">
              <a:schemeClr val="accent1"/>
            </a:lnRef>
            <a:fillRef idx="0">
              <a:schemeClr val="accent1"/>
            </a:fillRef>
            <a:effectRef idx="0">
              <a:schemeClr val="accent1"/>
            </a:effectRef>
            <a:fontRef idx="minor">
              <a:schemeClr val="tx1"/>
            </a:fontRef>
          </p:style>
        </p:cxnSp>
      </p:grpSp>
      <p:sp>
        <p:nvSpPr>
          <p:cNvPr id="17" name="Oval 16"/>
          <p:cNvSpPr/>
          <p:nvPr/>
        </p:nvSpPr>
        <p:spPr>
          <a:xfrm>
            <a:off x="7817614" y="3509251"/>
            <a:ext cx="1726402" cy="1664413"/>
          </a:xfrm>
          <a:prstGeom prst="ellipse">
            <a:avLst/>
          </a:prstGeom>
          <a:solidFill>
            <a:srgbClr val="F37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18" name="Oval 17"/>
          <p:cNvSpPr/>
          <p:nvPr/>
        </p:nvSpPr>
        <p:spPr>
          <a:xfrm>
            <a:off x="7300718" y="4149363"/>
            <a:ext cx="1030156" cy="971912"/>
          </a:xfrm>
          <a:prstGeom prst="ellipse">
            <a:avLst/>
          </a:prstGeom>
          <a:solidFill>
            <a:srgbClr val="4B3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Tree>
    <p:extLst>
      <p:ext uri="{BB962C8B-B14F-4D97-AF65-F5344CB8AC3E}">
        <p14:creationId xmlns:p14="http://schemas.microsoft.com/office/powerpoint/2010/main" val="42325084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750"/>
                                        <p:tgtEl>
                                          <p:spTgt spid="18"/>
                                        </p:tgtEl>
                                      </p:cBhvr>
                                    </p:animEffect>
                                  </p:childTnLst>
                                </p:cTn>
                              </p:par>
                            </p:childTnLst>
                          </p:cTn>
                        </p:par>
                        <p:par>
                          <p:cTn id="11" fill="hold">
                            <p:stCondLst>
                              <p:cond delay="750"/>
                            </p:stCondLst>
                            <p:childTnLst>
                              <p:par>
                                <p:cTn id="12" presetID="2" presetClass="entr" presetSubtype="1"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0-#ppt_h/2"/>
                                          </p:val>
                                        </p:tav>
                                        <p:tav tm="100000">
                                          <p:val>
                                            <p:strVal val="#ppt_y"/>
                                          </p:val>
                                        </p:tav>
                                      </p:tavLst>
                                    </p:anim>
                                  </p:childTnLst>
                                </p:cTn>
                              </p:par>
                            </p:childTnLst>
                          </p:cTn>
                        </p:par>
                        <p:par>
                          <p:cTn id="16" fill="hold">
                            <p:stCondLst>
                              <p:cond delay="1250"/>
                            </p:stCondLst>
                            <p:childTnLst>
                              <p:par>
                                <p:cTn id="17" presetID="2" presetClass="entr" presetSubtype="1"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b="6340"/>
          <a:stretch/>
        </p:blipFill>
        <p:spPr>
          <a:xfrm>
            <a:off x="-57321" y="-614504"/>
            <a:ext cx="9201321" cy="5745304"/>
          </a:xfrm>
          <a:prstGeom prst="rect">
            <a:avLst/>
          </a:prstGeom>
        </p:spPr>
      </p:pic>
      <p:sp>
        <p:nvSpPr>
          <p:cNvPr id="5" name="Oval 4"/>
          <p:cNvSpPr/>
          <p:nvPr/>
        </p:nvSpPr>
        <p:spPr>
          <a:xfrm>
            <a:off x="-631689" y="-1905708"/>
            <a:ext cx="5038589" cy="3494834"/>
          </a:xfrm>
          <a:prstGeom prst="ellipse">
            <a:avLst/>
          </a:prstGeom>
          <a:solidFill>
            <a:srgbClr val="1F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2" name="Title 1"/>
          <p:cNvSpPr>
            <a:spLocks noGrp="1"/>
          </p:cNvSpPr>
          <p:nvPr>
            <p:ph type="title"/>
          </p:nvPr>
        </p:nvSpPr>
        <p:spPr>
          <a:xfrm>
            <a:off x="77563" y="159496"/>
            <a:ext cx="3620083" cy="989875"/>
          </a:xfrm>
        </p:spPr>
        <p:txBody>
          <a:bodyPr>
            <a:normAutofit/>
          </a:bodyPr>
          <a:lstStyle/>
          <a:p>
            <a:pPr algn="ctr"/>
            <a:r>
              <a:rPr lang="en-US" sz="2800" dirty="0">
                <a:solidFill>
                  <a:schemeClr val="bg1">
                    <a:lumMod val="95000"/>
                  </a:schemeClr>
                </a:solidFill>
                <a:effectLst>
                  <a:outerShdw blurRad="38100" dist="38100" dir="2700000" algn="tl">
                    <a:srgbClr val="000000">
                      <a:alpha val="43137"/>
                    </a:srgbClr>
                  </a:outerShdw>
                </a:effectLst>
                <a:latin typeface="Calder Dark Grit Shadow" panose="00000500000000000000" pitchFamily="50" charset="0"/>
              </a:rPr>
              <a:t>LGBTQ+ Youth Homelessness</a:t>
            </a:r>
          </a:p>
        </p:txBody>
      </p:sp>
      <p:sp>
        <p:nvSpPr>
          <p:cNvPr id="4" name="Google Shape;133;p29"/>
          <p:cNvSpPr txBox="1">
            <a:spLocks/>
          </p:cNvSpPr>
          <p:nvPr/>
        </p:nvSpPr>
        <p:spPr>
          <a:xfrm>
            <a:off x="360429" y="1673275"/>
            <a:ext cx="3054350" cy="2960213"/>
          </a:xfrm>
          <a:prstGeom prst="rect">
            <a:avLst/>
          </a:prstGeom>
          <a:solidFill>
            <a:srgbClr val="F2F2F2">
              <a:alpha val="80000"/>
            </a:srgbClr>
          </a:solidFill>
          <a:effectLst>
            <a:outerShdw blurRad="50800" dist="38100" dir="2700000" algn="tl" rotWithShape="0">
              <a:prstClr val="black">
                <a:alpha val="40000"/>
              </a:prstClr>
            </a:outerShdw>
          </a:effectLst>
        </p:spPr>
        <p:txBody>
          <a:bodyPr spcFirstLastPara="1" vert="horz" wrap="square" lIns="91030" tIns="91030" rIns="91030" bIns="91030" rtlCol="0" anchor="ctr" anchorCtr="0">
            <a:noAutofit/>
          </a:bodyPr>
          <a:lstStyle>
            <a:lvl1pPr marL="170718" indent="-170718" algn="l" defTabSz="682874" rtl="0" eaLnBrk="1" latinLnBrk="0" hangingPunct="1">
              <a:lnSpc>
                <a:spcPct val="90000"/>
              </a:lnSpc>
              <a:spcBef>
                <a:spcPts val="747"/>
              </a:spcBef>
              <a:buFont typeface="Arial" panose="020B0604020202020204" pitchFamily="34" charset="0"/>
              <a:buChar char="•"/>
              <a:defRPr sz="2091" kern="1200">
                <a:solidFill>
                  <a:schemeClr val="tx1"/>
                </a:solidFill>
                <a:latin typeface="+mn-lt"/>
                <a:ea typeface="+mn-ea"/>
                <a:cs typeface="+mn-cs"/>
              </a:defRPr>
            </a:lvl1pPr>
            <a:lvl2pPr marL="512155" indent="-170718" algn="l" defTabSz="682874" rtl="0" eaLnBrk="1" latinLnBrk="0" hangingPunct="1">
              <a:lnSpc>
                <a:spcPct val="90000"/>
              </a:lnSpc>
              <a:spcBef>
                <a:spcPts val="373"/>
              </a:spcBef>
              <a:buFont typeface="Arial" panose="020B0604020202020204" pitchFamily="34" charset="0"/>
              <a:buChar char="•"/>
              <a:defRPr sz="1792" kern="1200">
                <a:solidFill>
                  <a:schemeClr val="tx1"/>
                </a:solidFill>
                <a:latin typeface="+mn-lt"/>
                <a:ea typeface="+mn-ea"/>
                <a:cs typeface="+mn-cs"/>
              </a:defRPr>
            </a:lvl2pPr>
            <a:lvl3pPr marL="853592" indent="-170718" algn="l" defTabSz="682874" rtl="0" eaLnBrk="1" latinLnBrk="0" hangingPunct="1">
              <a:lnSpc>
                <a:spcPct val="90000"/>
              </a:lnSpc>
              <a:spcBef>
                <a:spcPts val="373"/>
              </a:spcBef>
              <a:buFont typeface="Arial" panose="020B0604020202020204" pitchFamily="34" charset="0"/>
              <a:buChar char="•"/>
              <a:defRPr sz="1494" kern="1200">
                <a:solidFill>
                  <a:schemeClr val="tx1"/>
                </a:solidFill>
                <a:latin typeface="+mn-lt"/>
                <a:ea typeface="+mn-ea"/>
                <a:cs typeface="+mn-cs"/>
              </a:defRPr>
            </a:lvl3pPr>
            <a:lvl4pPr marL="1195029"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4pPr>
            <a:lvl5pPr marL="1536466"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5pPr>
            <a:lvl6pPr marL="1877903"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6pPr>
            <a:lvl7pPr marL="2219340"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7pPr>
            <a:lvl8pPr marL="2560777"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8pPr>
            <a:lvl9pPr marL="2902214"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9pPr>
          </a:lstStyle>
          <a:p>
            <a:pPr marL="0" indent="0" algn="ctr">
              <a:buNone/>
            </a:pPr>
            <a:r>
              <a:rPr lang="en-US" sz="2800" dirty="0">
                <a:solidFill>
                  <a:srgbClr val="C33C54"/>
                </a:solidFill>
                <a:effectLst>
                  <a:outerShdw blurRad="38100" dist="38100" dir="2700000" algn="tl">
                    <a:srgbClr val="000000">
                      <a:alpha val="43137"/>
                    </a:srgbClr>
                  </a:outerShdw>
                </a:effectLst>
                <a:latin typeface="Calder Dark Grit" panose="00000500000000000000" pitchFamily="50" charset="0"/>
              </a:rPr>
              <a:t>20-40%</a:t>
            </a:r>
          </a:p>
          <a:p>
            <a:pPr marL="0" indent="0" algn="ctr">
              <a:buNone/>
            </a:pPr>
            <a:r>
              <a:rPr lang="en-US" dirty="0">
                <a:solidFill>
                  <a:srgbClr val="1F2041"/>
                </a:solidFill>
              </a:rPr>
              <a:t> </a:t>
            </a:r>
            <a:r>
              <a:rPr lang="en-US" sz="2200" dirty="0">
                <a:solidFill>
                  <a:srgbClr val="1F2041"/>
                </a:solidFill>
                <a:latin typeface="Dosis Medium" pitchFamily="2" charset="0"/>
              </a:rPr>
              <a:t>of youth experiencing homelessness identify as LGBTQ+ while </a:t>
            </a:r>
          </a:p>
          <a:p>
            <a:pPr marL="0" indent="0" algn="ctr">
              <a:buNone/>
            </a:pPr>
            <a:r>
              <a:rPr lang="en-US" sz="2800" dirty="0">
                <a:solidFill>
                  <a:srgbClr val="C33C54"/>
                </a:solidFill>
                <a:effectLst>
                  <a:outerShdw blurRad="38100" dist="38100" dir="2700000" algn="tl">
                    <a:srgbClr val="000000">
                      <a:alpha val="43137"/>
                    </a:srgbClr>
                  </a:outerShdw>
                </a:effectLst>
                <a:latin typeface="Calder Dark Grit" panose="00000500000000000000" pitchFamily="50" charset="0"/>
              </a:rPr>
              <a:t>5-10% </a:t>
            </a:r>
          </a:p>
          <a:p>
            <a:pPr marL="0" indent="0" algn="ctr">
              <a:spcBef>
                <a:spcPts val="0"/>
              </a:spcBef>
              <a:buNone/>
            </a:pPr>
            <a:r>
              <a:rPr lang="en-US" sz="2200" dirty="0">
                <a:solidFill>
                  <a:srgbClr val="1F2041"/>
                </a:solidFill>
                <a:latin typeface="Dosis Medium" pitchFamily="2" charset="0"/>
              </a:rPr>
              <a:t>of the population identifies as LGBTQ+ </a:t>
            </a:r>
          </a:p>
          <a:p>
            <a:pPr marL="0" indent="0" algn="ctr">
              <a:spcBef>
                <a:spcPts val="0"/>
              </a:spcBef>
              <a:buNone/>
            </a:pPr>
            <a:r>
              <a:rPr lang="en-US" sz="1600" dirty="0">
                <a:solidFill>
                  <a:srgbClr val="1F2041"/>
                </a:solidFill>
                <a:latin typeface="Dosis Medium" pitchFamily="2" charset="0"/>
                <a:ea typeface="Roboto"/>
                <a:cs typeface="Roboto"/>
                <a:sym typeface="Roboto"/>
              </a:rPr>
              <a:t>(</a:t>
            </a:r>
            <a:r>
              <a:rPr lang="en-US" sz="1400" dirty="0">
                <a:solidFill>
                  <a:srgbClr val="1F2041"/>
                </a:solidFill>
                <a:latin typeface="Dosis Medium" pitchFamily="2" charset="0"/>
                <a:ea typeface="Roboto"/>
                <a:cs typeface="Roboto"/>
                <a:sym typeface="Roboto"/>
              </a:rPr>
              <a:t>Choi, Wilson, Shelton, &amp; Gates, 2015</a:t>
            </a:r>
            <a:r>
              <a:rPr lang="en-US" sz="1600" dirty="0">
                <a:solidFill>
                  <a:srgbClr val="1F2041"/>
                </a:solidFill>
                <a:latin typeface="Dosis Medium" pitchFamily="2" charset="0"/>
                <a:ea typeface="Roboto"/>
                <a:cs typeface="Roboto"/>
                <a:sym typeface="Roboto"/>
              </a:rPr>
              <a:t>).</a:t>
            </a:r>
            <a:endParaRPr lang="en-US" sz="1600" dirty="0">
              <a:solidFill>
                <a:srgbClr val="1F2041"/>
              </a:solidFill>
              <a:latin typeface="Dosis Medium" pitchFamily="2" charset="0"/>
            </a:endParaRPr>
          </a:p>
        </p:txBody>
      </p:sp>
      <p:sp>
        <p:nvSpPr>
          <p:cNvPr id="21" name="Rectangle 20"/>
          <p:cNvSpPr/>
          <p:nvPr/>
        </p:nvSpPr>
        <p:spPr>
          <a:xfrm>
            <a:off x="7857572" y="4680449"/>
            <a:ext cx="1275824" cy="430887"/>
          </a:xfrm>
          <a:prstGeom prst="rect">
            <a:avLst/>
          </a:prstGeom>
        </p:spPr>
        <p:txBody>
          <a:bodyPr wrap="square">
            <a:spAutoFit/>
          </a:bodyPr>
          <a:lstStyle/>
          <a:p>
            <a:pPr algn="r"/>
            <a:r>
              <a:rPr lang="en-US" sz="1100" dirty="0">
                <a:solidFill>
                  <a:schemeClr val="bg1">
                    <a:lumMod val="95000"/>
                  </a:schemeClr>
                </a:solidFill>
                <a:latin typeface="Dosis" pitchFamily="2" charset="0"/>
              </a:rPr>
              <a:t>Photo by </a:t>
            </a:r>
            <a:r>
              <a:rPr lang="en-US" sz="1100" dirty="0">
                <a:solidFill>
                  <a:schemeClr val="bg1">
                    <a:lumMod val="95000"/>
                  </a:schemeClr>
                </a:solidFill>
                <a:latin typeface="Dosis" pitchFamily="2" charset="0"/>
                <a:hlinkClick r:id="rId4"/>
              </a:rPr>
              <a:t>Scott Webb</a:t>
            </a:r>
            <a:r>
              <a:rPr lang="en-US" sz="1100" dirty="0">
                <a:solidFill>
                  <a:schemeClr val="bg1">
                    <a:lumMod val="95000"/>
                  </a:schemeClr>
                </a:solidFill>
                <a:latin typeface="Dosis" pitchFamily="2" charset="0"/>
              </a:rPr>
              <a:t> on </a:t>
            </a:r>
            <a:r>
              <a:rPr lang="en-US" sz="1100" dirty="0" err="1">
                <a:solidFill>
                  <a:schemeClr val="bg1">
                    <a:lumMod val="95000"/>
                  </a:schemeClr>
                </a:solidFill>
                <a:latin typeface="Dosis" pitchFamily="2" charset="0"/>
                <a:hlinkClick r:id="rId5"/>
              </a:rPr>
              <a:t>Unsplash</a:t>
            </a:r>
            <a:r>
              <a:rPr lang="en-US" sz="1100" dirty="0">
                <a:solidFill>
                  <a:schemeClr val="bg1">
                    <a:lumMod val="95000"/>
                  </a:schemeClr>
                </a:solidFill>
                <a:latin typeface="Dosis" pitchFamily="2" charset="0"/>
              </a:rPr>
              <a:t> </a:t>
            </a:r>
          </a:p>
        </p:txBody>
      </p:sp>
      <p:sp>
        <p:nvSpPr>
          <p:cNvPr id="3" name="Rectangle 2"/>
          <p:cNvSpPr/>
          <p:nvPr/>
        </p:nvSpPr>
        <p:spPr>
          <a:xfrm>
            <a:off x="-28661" y="4695837"/>
            <a:ext cx="4572000" cy="400110"/>
          </a:xfrm>
          <a:prstGeom prst="rect">
            <a:avLst/>
          </a:prstGeom>
        </p:spPr>
        <p:txBody>
          <a:bodyPr>
            <a:spAutoFit/>
          </a:bodyPr>
          <a:lstStyle/>
          <a:p>
            <a:r>
              <a:rPr lang="en-US" sz="1000" dirty="0" err="1">
                <a:solidFill>
                  <a:schemeClr val="bg1">
                    <a:lumMod val="95000"/>
                  </a:schemeClr>
                </a:solidFill>
                <a:latin typeface="Dosis" pitchFamily="2" charset="0"/>
              </a:rPr>
              <a:t>Conron</a:t>
            </a:r>
            <a:r>
              <a:rPr lang="en-US" sz="1000" dirty="0">
                <a:solidFill>
                  <a:schemeClr val="bg1">
                    <a:lumMod val="95000"/>
                  </a:schemeClr>
                </a:solidFill>
                <a:latin typeface="Dosis" pitchFamily="2" charset="0"/>
              </a:rPr>
              <a:t>, K.J. LGBT Youth Population in the United States. (September 2020). The Williams Institute, UCLA, Los Angeles, CA.</a:t>
            </a:r>
          </a:p>
        </p:txBody>
      </p:sp>
    </p:spTree>
    <p:extLst>
      <p:ext uri="{BB962C8B-B14F-4D97-AF65-F5344CB8AC3E}">
        <p14:creationId xmlns:p14="http://schemas.microsoft.com/office/powerpoint/2010/main" val="51137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31306" y="4076856"/>
            <a:ext cx="805688" cy="1044419"/>
          </a:xfrm>
          <a:prstGeom prst="rect">
            <a:avLst/>
          </a:prstGeom>
          <a:solidFill>
            <a:srgbClr val="C33C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284" tIns="34142" rIns="68284" bIns="34142" numCol="1" spcCol="0" rtlCol="0" fromWordArt="0" anchor="ctr" anchorCtr="0" forceAA="0" compatLnSpc="1">
            <a:prstTxWarp prst="textNoShape">
              <a:avLst/>
            </a:prstTxWarp>
            <a:noAutofit/>
          </a:bodyPr>
          <a:lstStyle/>
          <a:p>
            <a:pPr algn="ctr"/>
            <a:endParaRPr lang="en-US" sz="1007"/>
          </a:p>
        </p:txBody>
      </p:sp>
      <p:cxnSp>
        <p:nvCxnSpPr>
          <p:cNvPr id="7" name="Straight Connector 6"/>
          <p:cNvCxnSpPr/>
          <p:nvPr/>
        </p:nvCxnSpPr>
        <p:spPr>
          <a:xfrm>
            <a:off x="274381" y="38680"/>
            <a:ext cx="33542" cy="5343844"/>
          </a:xfrm>
          <a:prstGeom prst="line">
            <a:avLst/>
          </a:prstGeom>
          <a:ln w="76200">
            <a:solidFill>
              <a:srgbClr val="FFC857"/>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734210" y="-1816447"/>
            <a:ext cx="10612420" cy="3179749"/>
          </a:xfrm>
          <a:prstGeom prst="ellipse">
            <a:avLst/>
          </a:prstGeom>
          <a:solidFill>
            <a:srgbClr val="1F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2" name="Title 1"/>
          <p:cNvSpPr>
            <a:spLocks noGrp="1"/>
          </p:cNvSpPr>
          <p:nvPr>
            <p:ph type="title"/>
          </p:nvPr>
        </p:nvSpPr>
        <p:spPr/>
        <p:txBody>
          <a:bodyPr>
            <a:normAutofit/>
          </a:bodyPr>
          <a:lstStyle/>
          <a:p>
            <a:pPr algn="ctr"/>
            <a:r>
              <a:rPr lang="en-US" sz="2800" dirty="0">
                <a:solidFill>
                  <a:schemeClr val="bg1">
                    <a:lumMod val="95000"/>
                  </a:schemeClr>
                </a:solidFill>
                <a:latin typeface="Calder Dark Grit Shadow" panose="00000500000000000000" pitchFamily="50" charset="0"/>
              </a:rPr>
              <a:t>Homelessness and Housing Instability Among LGBTQ Youth</a:t>
            </a:r>
          </a:p>
        </p:txBody>
      </p:sp>
      <p:sp>
        <p:nvSpPr>
          <p:cNvPr id="3" name="Content Placeholder 2"/>
          <p:cNvSpPr>
            <a:spLocks noGrp="1"/>
          </p:cNvSpPr>
          <p:nvPr>
            <p:ph idx="1"/>
          </p:nvPr>
        </p:nvSpPr>
        <p:spPr>
          <a:xfrm>
            <a:off x="1075455" y="1571356"/>
            <a:ext cx="6993086" cy="2278492"/>
          </a:xfrm>
        </p:spPr>
        <p:txBody>
          <a:bodyPr>
            <a:normAutofit lnSpcReduction="10000"/>
          </a:bodyPr>
          <a:lstStyle/>
          <a:p>
            <a:pPr marL="0" indent="0" algn="ctr">
              <a:buNone/>
            </a:pPr>
            <a:r>
              <a:rPr lang="en-US" sz="2391" dirty="0">
                <a:solidFill>
                  <a:schemeClr val="bg1">
                    <a:lumMod val="95000"/>
                  </a:schemeClr>
                </a:solidFill>
                <a:latin typeface="Dosis Medium" pitchFamily="2" charset="0"/>
              </a:rPr>
              <a:t>28% of LGBTQ youth reported experiencing homelessness or housing instability at some point in their lives — and those who did had two to four times the odds of reporting depression, anxiety, self-harm, considering suicide, and attempting suicide compared to those with stable housing.-Trevor Project February 3, 2022</a:t>
            </a:r>
            <a:endParaRPr lang="en-US" dirty="0">
              <a:solidFill>
                <a:schemeClr val="bg1">
                  <a:lumMod val="95000"/>
                </a:schemeClr>
              </a:solidFill>
              <a:latin typeface="Dosis Medium" pitchFamily="2" charset="0"/>
            </a:endParaRPr>
          </a:p>
        </p:txBody>
      </p:sp>
      <p:cxnSp>
        <p:nvCxnSpPr>
          <p:cNvPr id="9" name="Straight Connector 8"/>
          <p:cNvCxnSpPr/>
          <p:nvPr/>
        </p:nvCxnSpPr>
        <p:spPr>
          <a:xfrm>
            <a:off x="-18342" y="4057901"/>
            <a:ext cx="9185570" cy="18955"/>
          </a:xfrm>
          <a:prstGeom prst="line">
            <a:avLst/>
          </a:prstGeom>
          <a:ln w="76200">
            <a:solidFill>
              <a:srgbClr val="FFC8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90925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13307" y="4755941"/>
            <a:ext cx="453038" cy="443990"/>
          </a:xfrm>
          <a:prstGeom prst="rect">
            <a:avLst/>
          </a:prstGeom>
          <a:solidFill>
            <a:srgbClr val="88B3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284" tIns="34142" rIns="68284" bIns="34142" numCol="1" spcCol="0" rtlCol="0" fromWordArt="0" anchor="ctr" anchorCtr="0" forceAA="0" compatLnSpc="1">
            <a:prstTxWarp prst="textNoShape">
              <a:avLst/>
            </a:prstTxWarp>
            <a:noAutofit/>
          </a:bodyPr>
          <a:lstStyle/>
          <a:p>
            <a:pPr algn="ctr"/>
            <a:endParaRPr lang="en-US" sz="1007"/>
          </a:p>
        </p:txBody>
      </p:sp>
      <p:cxnSp>
        <p:nvCxnSpPr>
          <p:cNvPr id="19" name="Straight Connector 18"/>
          <p:cNvCxnSpPr/>
          <p:nvPr/>
        </p:nvCxnSpPr>
        <p:spPr>
          <a:xfrm>
            <a:off x="322959" y="-239294"/>
            <a:ext cx="33542" cy="5343844"/>
          </a:xfrm>
          <a:prstGeom prst="line">
            <a:avLst/>
          </a:prstGeom>
          <a:ln w="76200">
            <a:solidFill>
              <a:srgbClr val="119DA4"/>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682489" y="-2225371"/>
            <a:ext cx="10241111" cy="3494834"/>
          </a:xfrm>
          <a:prstGeom prst="ellipse">
            <a:avLst/>
          </a:prstGeom>
          <a:solidFill>
            <a:srgbClr val="1F2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2" name="Title 1"/>
          <p:cNvSpPr>
            <a:spLocks noGrp="1"/>
          </p:cNvSpPr>
          <p:nvPr>
            <p:ph type="title"/>
          </p:nvPr>
        </p:nvSpPr>
        <p:spPr>
          <a:xfrm>
            <a:off x="494716" y="58972"/>
            <a:ext cx="7886701" cy="989875"/>
          </a:xfrm>
        </p:spPr>
        <p:txBody>
          <a:bodyPr>
            <a:normAutofit/>
          </a:bodyPr>
          <a:lstStyle/>
          <a:p>
            <a:pPr algn="ctr"/>
            <a:r>
              <a:rPr lang="en-US" sz="2800" dirty="0">
                <a:solidFill>
                  <a:schemeClr val="bg1">
                    <a:lumMod val="95000"/>
                  </a:schemeClr>
                </a:solidFill>
                <a:effectLst>
                  <a:outerShdw blurRad="38100" dist="38100" dir="2700000" algn="tl">
                    <a:srgbClr val="000000">
                      <a:alpha val="43137"/>
                    </a:srgbClr>
                  </a:outerShdw>
                </a:effectLst>
                <a:latin typeface="Calder Dark Grit Shadow" panose="00000500000000000000" pitchFamily="50" charset="0"/>
              </a:rPr>
              <a:t>reasons for disparity</a:t>
            </a:r>
          </a:p>
        </p:txBody>
      </p:sp>
      <p:sp>
        <p:nvSpPr>
          <p:cNvPr id="13" name="Oval 12"/>
          <p:cNvSpPr/>
          <p:nvPr/>
        </p:nvSpPr>
        <p:spPr>
          <a:xfrm>
            <a:off x="7849968" y="58971"/>
            <a:ext cx="1726402" cy="1664413"/>
          </a:xfrm>
          <a:prstGeom prst="ellipse">
            <a:avLst/>
          </a:prstGeom>
          <a:solidFill>
            <a:srgbClr val="F37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sp>
        <p:nvSpPr>
          <p:cNvPr id="14" name="Oval 13"/>
          <p:cNvSpPr/>
          <p:nvPr/>
        </p:nvSpPr>
        <p:spPr>
          <a:xfrm>
            <a:off x="7405769" y="669745"/>
            <a:ext cx="1030156" cy="971912"/>
          </a:xfrm>
          <a:prstGeom prst="ellipse">
            <a:avLst/>
          </a:prstGeom>
          <a:solidFill>
            <a:srgbClr val="FFC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963">
              <a:defRPr/>
            </a:pPr>
            <a:endParaRPr lang="en-US" sz="1007">
              <a:solidFill>
                <a:prstClr val="white"/>
              </a:solidFill>
              <a:latin typeface="Calibri" panose="020F0502020204030204"/>
            </a:endParaRPr>
          </a:p>
        </p:txBody>
      </p:sp>
      <p:cxnSp>
        <p:nvCxnSpPr>
          <p:cNvPr id="16" name="Straight Connector 15"/>
          <p:cNvCxnSpPr/>
          <p:nvPr/>
        </p:nvCxnSpPr>
        <p:spPr>
          <a:xfrm>
            <a:off x="-26876" y="4753511"/>
            <a:ext cx="9170876" cy="22095"/>
          </a:xfrm>
          <a:prstGeom prst="line">
            <a:avLst/>
          </a:prstGeom>
          <a:ln w="76200">
            <a:solidFill>
              <a:srgbClr val="119DA4"/>
            </a:solidFill>
          </a:ln>
        </p:spPr>
        <p:style>
          <a:lnRef idx="1">
            <a:schemeClr val="accent1"/>
          </a:lnRef>
          <a:fillRef idx="0">
            <a:schemeClr val="accent1"/>
          </a:fillRef>
          <a:effectRef idx="0">
            <a:schemeClr val="accent1"/>
          </a:effectRef>
          <a:fontRef idx="minor">
            <a:schemeClr val="tx1"/>
          </a:fontRef>
        </p:style>
      </p:cxnSp>
      <p:sp>
        <p:nvSpPr>
          <p:cNvPr id="20" name="Google Shape;133;p29"/>
          <p:cNvSpPr txBox="1">
            <a:spLocks/>
          </p:cNvSpPr>
          <p:nvPr/>
        </p:nvSpPr>
        <p:spPr>
          <a:xfrm>
            <a:off x="1733244" y="4164332"/>
            <a:ext cx="5780317" cy="795660"/>
          </a:xfrm>
          <a:prstGeom prst="rect">
            <a:avLst/>
          </a:prstGeom>
        </p:spPr>
        <p:txBody>
          <a:bodyPr spcFirstLastPara="1" vert="horz" wrap="square" lIns="91030" tIns="91030" rIns="91030" bIns="91030" numCol="1" rtlCol="0" anchor="t" anchorCtr="0">
            <a:noAutofit/>
          </a:bodyPr>
          <a:lstStyle>
            <a:lvl1pPr marL="170718" indent="-170718" algn="l" defTabSz="682874" rtl="0" eaLnBrk="1" latinLnBrk="0" hangingPunct="1">
              <a:lnSpc>
                <a:spcPct val="90000"/>
              </a:lnSpc>
              <a:spcBef>
                <a:spcPts val="747"/>
              </a:spcBef>
              <a:buFont typeface="Arial" panose="020B0604020202020204" pitchFamily="34" charset="0"/>
              <a:buChar char="•"/>
              <a:defRPr sz="2091" kern="1200">
                <a:solidFill>
                  <a:schemeClr val="tx1"/>
                </a:solidFill>
                <a:latin typeface="+mn-lt"/>
                <a:ea typeface="+mn-ea"/>
                <a:cs typeface="+mn-cs"/>
              </a:defRPr>
            </a:lvl1pPr>
            <a:lvl2pPr marL="512155" indent="-170718" algn="l" defTabSz="682874" rtl="0" eaLnBrk="1" latinLnBrk="0" hangingPunct="1">
              <a:lnSpc>
                <a:spcPct val="90000"/>
              </a:lnSpc>
              <a:spcBef>
                <a:spcPts val="373"/>
              </a:spcBef>
              <a:buFont typeface="Arial" panose="020B0604020202020204" pitchFamily="34" charset="0"/>
              <a:buChar char="•"/>
              <a:defRPr sz="1792" kern="1200">
                <a:solidFill>
                  <a:schemeClr val="tx1"/>
                </a:solidFill>
                <a:latin typeface="+mn-lt"/>
                <a:ea typeface="+mn-ea"/>
                <a:cs typeface="+mn-cs"/>
              </a:defRPr>
            </a:lvl2pPr>
            <a:lvl3pPr marL="853592" indent="-170718" algn="l" defTabSz="682874" rtl="0" eaLnBrk="1" latinLnBrk="0" hangingPunct="1">
              <a:lnSpc>
                <a:spcPct val="90000"/>
              </a:lnSpc>
              <a:spcBef>
                <a:spcPts val="373"/>
              </a:spcBef>
              <a:buFont typeface="Arial" panose="020B0604020202020204" pitchFamily="34" charset="0"/>
              <a:buChar char="•"/>
              <a:defRPr sz="1494" kern="1200">
                <a:solidFill>
                  <a:schemeClr val="tx1"/>
                </a:solidFill>
                <a:latin typeface="+mn-lt"/>
                <a:ea typeface="+mn-ea"/>
                <a:cs typeface="+mn-cs"/>
              </a:defRPr>
            </a:lvl3pPr>
            <a:lvl4pPr marL="1195029"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4pPr>
            <a:lvl5pPr marL="1536466"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5pPr>
            <a:lvl6pPr marL="1877903"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6pPr>
            <a:lvl7pPr marL="2219340"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7pPr>
            <a:lvl8pPr marL="2560777"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8pPr>
            <a:lvl9pPr marL="2902214"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9pPr>
          </a:lstStyle>
          <a:p>
            <a:pPr marL="0" indent="0" algn="ctr">
              <a:buNone/>
            </a:pPr>
            <a:r>
              <a:rPr lang="en-US" sz="2400" dirty="0">
                <a:solidFill>
                  <a:srgbClr val="FFC857"/>
                </a:solidFill>
                <a:latin typeface="Calder Dark Grit" panose="00000500000000000000" pitchFamily="50" charset="0"/>
                <a:ea typeface="Proxima Nova"/>
                <a:cs typeface="Proxima Nova"/>
                <a:sym typeface="Proxima Nova"/>
              </a:rPr>
              <a:t>HOMOPHOBIA &amp; TRANSPHOBIA</a:t>
            </a:r>
          </a:p>
          <a:p>
            <a:pPr algn="ctr"/>
            <a:endParaRPr lang="en-US" sz="2400" dirty="0">
              <a:solidFill>
                <a:srgbClr val="FFC857"/>
              </a:solidFill>
              <a:latin typeface="Calder Dark Grit" panose="00000500000000000000" pitchFamily="50" charset="0"/>
              <a:ea typeface="Proxima Nova"/>
              <a:cs typeface="Proxima Nova"/>
              <a:sym typeface="Proxima Nova"/>
            </a:endParaRPr>
          </a:p>
          <a:p>
            <a:pPr marL="0" indent="0" algn="ctr">
              <a:buNone/>
            </a:pPr>
            <a:endParaRPr lang="en-US" sz="2400" dirty="0">
              <a:solidFill>
                <a:srgbClr val="FFC857"/>
              </a:solidFill>
              <a:latin typeface="Calder Dark Grit" panose="00000500000000000000" pitchFamily="50" charset="0"/>
            </a:endParaRPr>
          </a:p>
        </p:txBody>
      </p:sp>
      <p:sp>
        <p:nvSpPr>
          <p:cNvPr id="6" name="Google Shape;133;p29"/>
          <p:cNvSpPr txBox="1">
            <a:spLocks/>
          </p:cNvSpPr>
          <p:nvPr/>
        </p:nvSpPr>
        <p:spPr>
          <a:xfrm>
            <a:off x="511531" y="1269464"/>
            <a:ext cx="8381150" cy="2878274"/>
          </a:xfrm>
          <a:prstGeom prst="rect">
            <a:avLst/>
          </a:prstGeom>
        </p:spPr>
        <p:txBody>
          <a:bodyPr spcFirstLastPara="1" vert="horz" wrap="square" lIns="91030" tIns="91030" rIns="91030" bIns="91030" numCol="1" rtlCol="0" anchor="t" anchorCtr="0">
            <a:noAutofit/>
          </a:bodyPr>
          <a:lstStyle>
            <a:lvl1pPr marL="170718" indent="-170718" algn="l" defTabSz="682874" rtl="0" eaLnBrk="1" latinLnBrk="0" hangingPunct="1">
              <a:lnSpc>
                <a:spcPct val="90000"/>
              </a:lnSpc>
              <a:spcBef>
                <a:spcPts val="747"/>
              </a:spcBef>
              <a:buFont typeface="Arial" panose="020B0604020202020204" pitchFamily="34" charset="0"/>
              <a:buChar char="•"/>
              <a:defRPr sz="2091" kern="1200">
                <a:solidFill>
                  <a:schemeClr val="tx1"/>
                </a:solidFill>
                <a:latin typeface="+mn-lt"/>
                <a:ea typeface="+mn-ea"/>
                <a:cs typeface="+mn-cs"/>
              </a:defRPr>
            </a:lvl1pPr>
            <a:lvl2pPr marL="512155" indent="-170718" algn="l" defTabSz="682874" rtl="0" eaLnBrk="1" latinLnBrk="0" hangingPunct="1">
              <a:lnSpc>
                <a:spcPct val="90000"/>
              </a:lnSpc>
              <a:spcBef>
                <a:spcPts val="373"/>
              </a:spcBef>
              <a:buFont typeface="Arial" panose="020B0604020202020204" pitchFamily="34" charset="0"/>
              <a:buChar char="•"/>
              <a:defRPr sz="1792" kern="1200">
                <a:solidFill>
                  <a:schemeClr val="tx1"/>
                </a:solidFill>
                <a:latin typeface="+mn-lt"/>
                <a:ea typeface="+mn-ea"/>
                <a:cs typeface="+mn-cs"/>
              </a:defRPr>
            </a:lvl2pPr>
            <a:lvl3pPr marL="853592" indent="-170718" algn="l" defTabSz="682874" rtl="0" eaLnBrk="1" latinLnBrk="0" hangingPunct="1">
              <a:lnSpc>
                <a:spcPct val="90000"/>
              </a:lnSpc>
              <a:spcBef>
                <a:spcPts val="373"/>
              </a:spcBef>
              <a:buFont typeface="Arial" panose="020B0604020202020204" pitchFamily="34" charset="0"/>
              <a:buChar char="•"/>
              <a:defRPr sz="1494" kern="1200">
                <a:solidFill>
                  <a:schemeClr val="tx1"/>
                </a:solidFill>
                <a:latin typeface="+mn-lt"/>
                <a:ea typeface="+mn-ea"/>
                <a:cs typeface="+mn-cs"/>
              </a:defRPr>
            </a:lvl3pPr>
            <a:lvl4pPr marL="1195029"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4pPr>
            <a:lvl5pPr marL="1536466"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5pPr>
            <a:lvl6pPr marL="1877903"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6pPr>
            <a:lvl7pPr marL="2219340"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7pPr>
            <a:lvl8pPr marL="2560777"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8pPr>
            <a:lvl9pPr marL="2902214" indent="-170718" algn="l" defTabSz="682874" rtl="0" eaLnBrk="1" latinLnBrk="0" hangingPunct="1">
              <a:lnSpc>
                <a:spcPct val="90000"/>
              </a:lnSpc>
              <a:spcBef>
                <a:spcPts val="373"/>
              </a:spcBef>
              <a:buFont typeface="Arial" panose="020B0604020202020204" pitchFamily="34" charset="0"/>
              <a:buChar char="•"/>
              <a:defRPr sz="1344" kern="1200">
                <a:solidFill>
                  <a:schemeClr val="tx1"/>
                </a:solidFill>
                <a:latin typeface="+mn-lt"/>
                <a:ea typeface="+mn-ea"/>
                <a:cs typeface="+mn-cs"/>
              </a:defRPr>
            </a:lvl9pPr>
          </a:lstStyle>
          <a:p>
            <a:r>
              <a:rPr lang="en-US" sz="2400" dirty="0">
                <a:solidFill>
                  <a:schemeClr val="bg1">
                    <a:lumMod val="95000"/>
                  </a:schemeClr>
                </a:solidFill>
                <a:latin typeface="Dosis Medium" pitchFamily="2" charset="0"/>
                <a:ea typeface="Proxima Nova"/>
                <a:cs typeface="Proxima Nova"/>
                <a:sym typeface="Proxima Nova"/>
              </a:rPr>
              <a:t>Lower income for trans and gender expansive individuals </a:t>
            </a:r>
            <a:r>
              <a:rPr lang="en-US" sz="1600" dirty="0">
                <a:solidFill>
                  <a:schemeClr val="bg1">
                    <a:lumMod val="95000"/>
                  </a:schemeClr>
                </a:solidFill>
                <a:latin typeface="Dosis Medium" pitchFamily="2" charset="0"/>
                <a:ea typeface="Proxima Nova"/>
                <a:cs typeface="Proxima Nova"/>
                <a:sym typeface="Proxima Nova"/>
              </a:rPr>
              <a:t>(James, Herman, Rankin, </a:t>
            </a:r>
            <a:r>
              <a:rPr lang="en-US" sz="1600" dirty="0" err="1">
                <a:solidFill>
                  <a:schemeClr val="bg1">
                    <a:lumMod val="95000"/>
                  </a:schemeClr>
                </a:solidFill>
                <a:latin typeface="Dosis Medium" pitchFamily="2" charset="0"/>
                <a:ea typeface="Proxima Nova"/>
                <a:cs typeface="Proxima Nova"/>
                <a:sym typeface="Proxima Nova"/>
              </a:rPr>
              <a:t>Keisling</a:t>
            </a:r>
            <a:r>
              <a:rPr lang="en-US" sz="1600" dirty="0">
                <a:solidFill>
                  <a:schemeClr val="bg1">
                    <a:lumMod val="95000"/>
                  </a:schemeClr>
                </a:solidFill>
                <a:latin typeface="Dosis Medium" pitchFamily="2" charset="0"/>
                <a:ea typeface="Proxima Nova"/>
                <a:cs typeface="Proxima Nova"/>
                <a:sym typeface="Proxima Nova"/>
              </a:rPr>
              <a:t>, </a:t>
            </a:r>
            <a:r>
              <a:rPr lang="en-US" sz="1600" dirty="0" err="1">
                <a:solidFill>
                  <a:schemeClr val="bg1">
                    <a:lumMod val="95000"/>
                  </a:schemeClr>
                </a:solidFill>
                <a:latin typeface="Dosis Medium" pitchFamily="2" charset="0"/>
                <a:ea typeface="Proxima Nova"/>
                <a:cs typeface="Proxima Nova"/>
                <a:sym typeface="Proxima Nova"/>
              </a:rPr>
              <a:t>Mottet</a:t>
            </a:r>
            <a:r>
              <a:rPr lang="en-US" sz="1600" dirty="0">
                <a:solidFill>
                  <a:schemeClr val="bg1">
                    <a:lumMod val="95000"/>
                  </a:schemeClr>
                </a:solidFill>
                <a:latin typeface="Dosis Medium" pitchFamily="2" charset="0"/>
                <a:ea typeface="Proxima Nova"/>
                <a:cs typeface="Proxima Nova"/>
                <a:sym typeface="Proxima Nova"/>
              </a:rPr>
              <a:t>, &amp; </a:t>
            </a:r>
            <a:r>
              <a:rPr lang="en-US" sz="1600" dirty="0" err="1">
                <a:solidFill>
                  <a:schemeClr val="bg1">
                    <a:lumMod val="95000"/>
                  </a:schemeClr>
                </a:solidFill>
                <a:latin typeface="Dosis Medium" pitchFamily="2" charset="0"/>
                <a:ea typeface="Proxima Nova"/>
                <a:cs typeface="Proxima Nova"/>
                <a:sym typeface="Proxima Nova"/>
              </a:rPr>
              <a:t>Afani</a:t>
            </a:r>
            <a:r>
              <a:rPr lang="en-US" sz="1600" dirty="0">
                <a:solidFill>
                  <a:schemeClr val="bg1">
                    <a:lumMod val="95000"/>
                  </a:schemeClr>
                </a:solidFill>
                <a:latin typeface="Dosis Medium" pitchFamily="2" charset="0"/>
                <a:ea typeface="Proxima Nova"/>
                <a:cs typeface="Proxima Nova"/>
                <a:sym typeface="Proxima Nova"/>
              </a:rPr>
              <a:t>, 2016)</a:t>
            </a:r>
            <a:endParaRPr lang="en-US" sz="2400" dirty="0">
              <a:solidFill>
                <a:schemeClr val="bg1">
                  <a:lumMod val="95000"/>
                </a:schemeClr>
              </a:solidFill>
              <a:latin typeface="Dosis Medium" pitchFamily="2" charset="0"/>
              <a:ea typeface="Proxima Nova"/>
              <a:cs typeface="Proxima Nova"/>
              <a:sym typeface="Proxima Nova"/>
            </a:endParaRPr>
          </a:p>
          <a:p>
            <a:r>
              <a:rPr lang="en-US" sz="2400" dirty="0">
                <a:solidFill>
                  <a:schemeClr val="bg1">
                    <a:lumMod val="95000"/>
                  </a:schemeClr>
                </a:solidFill>
                <a:latin typeface="Dosis Medium" pitchFamily="2" charset="0"/>
                <a:ea typeface="Proxima Nova"/>
                <a:cs typeface="Proxima Nova"/>
                <a:sym typeface="Proxima Nova"/>
              </a:rPr>
              <a:t>Higher rate of being in a juvenile detention facility </a:t>
            </a:r>
            <a:r>
              <a:rPr lang="en-US" sz="1600" dirty="0">
                <a:solidFill>
                  <a:schemeClr val="bg1">
                    <a:lumMod val="95000"/>
                  </a:schemeClr>
                </a:solidFill>
                <a:latin typeface="Dosis Medium" pitchFamily="2" charset="0"/>
                <a:ea typeface="Proxima Nova"/>
                <a:cs typeface="Proxima Nova"/>
                <a:sym typeface="Proxima Nova"/>
              </a:rPr>
              <a:t>(Morton, </a:t>
            </a:r>
            <a:r>
              <a:rPr lang="en-US" sz="1600" dirty="0" err="1">
                <a:solidFill>
                  <a:schemeClr val="bg1">
                    <a:lumMod val="95000"/>
                  </a:schemeClr>
                </a:solidFill>
                <a:latin typeface="Dosis Medium" pitchFamily="2" charset="0"/>
                <a:ea typeface="Proxima Nova"/>
                <a:cs typeface="Proxima Nova"/>
                <a:sym typeface="Proxima Nova"/>
              </a:rPr>
              <a:t>Dworsky</a:t>
            </a:r>
            <a:r>
              <a:rPr lang="en-US" sz="1600" dirty="0">
                <a:solidFill>
                  <a:schemeClr val="bg1">
                    <a:lumMod val="95000"/>
                  </a:schemeClr>
                </a:solidFill>
                <a:latin typeface="Dosis Medium" pitchFamily="2" charset="0"/>
                <a:ea typeface="Proxima Nova"/>
                <a:cs typeface="Proxima Nova"/>
                <a:sym typeface="Proxima Nova"/>
              </a:rPr>
              <a:t>, &amp; Samuels, 2017)</a:t>
            </a:r>
            <a:endParaRPr lang="en-US" sz="2400" dirty="0">
              <a:solidFill>
                <a:schemeClr val="bg1">
                  <a:lumMod val="95000"/>
                </a:schemeClr>
              </a:solidFill>
              <a:latin typeface="Dosis Medium" pitchFamily="2" charset="0"/>
              <a:ea typeface="Proxima Nova"/>
              <a:cs typeface="Proxima Nova"/>
              <a:sym typeface="Proxima Nova"/>
            </a:endParaRPr>
          </a:p>
          <a:p>
            <a:r>
              <a:rPr lang="en-US" sz="2400" dirty="0">
                <a:solidFill>
                  <a:schemeClr val="bg1">
                    <a:lumMod val="95000"/>
                  </a:schemeClr>
                </a:solidFill>
                <a:latin typeface="Dosis Medium" pitchFamily="2" charset="0"/>
                <a:ea typeface="Proxima Nova"/>
                <a:cs typeface="Proxima Nova"/>
                <a:sym typeface="Proxima Nova"/>
              </a:rPr>
              <a:t>Higher rate of touching the welfare system </a:t>
            </a:r>
            <a:r>
              <a:rPr lang="en-US" sz="1600" dirty="0">
                <a:solidFill>
                  <a:schemeClr val="bg1">
                    <a:lumMod val="95000"/>
                  </a:schemeClr>
                </a:solidFill>
                <a:latin typeface="Dosis Medium" pitchFamily="2" charset="0"/>
                <a:ea typeface="Proxima Nova"/>
                <a:cs typeface="Proxima Nova"/>
                <a:sym typeface="Proxima Nova"/>
              </a:rPr>
              <a:t>(Wilbur, Ryan, &amp; </a:t>
            </a:r>
            <a:r>
              <a:rPr lang="en-US" sz="1600" dirty="0" err="1">
                <a:solidFill>
                  <a:schemeClr val="bg1">
                    <a:lumMod val="95000"/>
                  </a:schemeClr>
                </a:solidFill>
                <a:latin typeface="Dosis Medium" pitchFamily="2" charset="0"/>
                <a:ea typeface="Proxima Nova"/>
                <a:cs typeface="Proxima Nova"/>
                <a:sym typeface="Proxima Nova"/>
              </a:rPr>
              <a:t>Marksamer</a:t>
            </a:r>
            <a:r>
              <a:rPr lang="en-US" sz="1600" dirty="0">
                <a:solidFill>
                  <a:schemeClr val="bg1">
                    <a:lumMod val="95000"/>
                  </a:schemeClr>
                </a:solidFill>
                <a:latin typeface="Dosis Medium" pitchFamily="2" charset="0"/>
                <a:ea typeface="Proxima Nova"/>
                <a:cs typeface="Proxima Nova"/>
                <a:sym typeface="Proxima Nova"/>
              </a:rPr>
              <a:t>, 2006)</a:t>
            </a:r>
            <a:endParaRPr lang="en-US" sz="2400" dirty="0">
              <a:solidFill>
                <a:schemeClr val="bg1">
                  <a:lumMod val="95000"/>
                </a:schemeClr>
              </a:solidFill>
              <a:latin typeface="Dosis Medium" pitchFamily="2" charset="0"/>
              <a:ea typeface="Proxima Nova"/>
              <a:cs typeface="Proxima Nova"/>
              <a:sym typeface="Proxima Nova"/>
            </a:endParaRPr>
          </a:p>
          <a:p>
            <a:r>
              <a:rPr lang="en-US" sz="2400" dirty="0">
                <a:solidFill>
                  <a:schemeClr val="bg1">
                    <a:lumMod val="95000"/>
                  </a:schemeClr>
                </a:solidFill>
                <a:latin typeface="Dosis Medium" pitchFamily="2" charset="0"/>
                <a:ea typeface="Proxima Nova"/>
                <a:cs typeface="Proxima Nova"/>
                <a:sym typeface="Proxima Nova"/>
              </a:rPr>
              <a:t>Difficulty finding accepting shelters </a:t>
            </a:r>
            <a:r>
              <a:rPr lang="en-US" sz="1600" dirty="0">
                <a:solidFill>
                  <a:schemeClr val="bg1">
                    <a:lumMod val="95000"/>
                  </a:schemeClr>
                </a:solidFill>
                <a:latin typeface="Dosis Medium" pitchFamily="2" charset="0"/>
                <a:ea typeface="Proxima Nova"/>
                <a:cs typeface="Proxima Nova"/>
                <a:sym typeface="Proxima Nova"/>
              </a:rPr>
              <a:t>(National Center for Transgender Equality)</a:t>
            </a:r>
            <a:endParaRPr lang="en-US" sz="2400" dirty="0">
              <a:solidFill>
                <a:schemeClr val="bg1">
                  <a:lumMod val="95000"/>
                </a:schemeClr>
              </a:solidFill>
              <a:latin typeface="Dosis Medium" pitchFamily="2" charset="0"/>
              <a:ea typeface="Proxima Nova"/>
              <a:cs typeface="Proxima Nova"/>
              <a:sym typeface="Proxima Nova"/>
            </a:endParaRPr>
          </a:p>
          <a:p>
            <a:r>
              <a:rPr lang="en-US" sz="2400" dirty="0">
                <a:solidFill>
                  <a:schemeClr val="bg1">
                    <a:lumMod val="95000"/>
                  </a:schemeClr>
                </a:solidFill>
                <a:latin typeface="Dosis Medium" pitchFamily="2" charset="0"/>
                <a:ea typeface="Proxima Nova"/>
                <a:cs typeface="Proxima Nova"/>
                <a:sym typeface="Proxima Nova"/>
              </a:rPr>
              <a:t>Higher rate of violence in homes and dating violence </a:t>
            </a:r>
            <a:r>
              <a:rPr lang="en-US" sz="1600" dirty="0">
                <a:solidFill>
                  <a:schemeClr val="bg1">
                    <a:lumMod val="95000"/>
                  </a:schemeClr>
                </a:solidFill>
                <a:latin typeface="Dosis Medium" pitchFamily="2" charset="0"/>
                <a:ea typeface="Proxima Nova"/>
                <a:cs typeface="Proxima Nova"/>
                <a:sym typeface="Proxima Nova"/>
              </a:rPr>
              <a:t>(National Center for Transgender Equality)</a:t>
            </a:r>
            <a:endParaRPr lang="en-US" sz="2400" dirty="0">
              <a:latin typeface="Proxima Nova"/>
              <a:ea typeface="Proxima Nova"/>
              <a:cs typeface="Proxima Nova"/>
              <a:sym typeface="Proxima Nova"/>
            </a:endParaRPr>
          </a:p>
          <a:p>
            <a:endParaRPr lang="en-US" sz="2400" dirty="0">
              <a:latin typeface="Proxima Nova"/>
              <a:ea typeface="Proxima Nova"/>
              <a:cs typeface="Proxima Nova"/>
              <a:sym typeface="Proxima Nova"/>
            </a:endParaRPr>
          </a:p>
          <a:p>
            <a:endParaRPr lang="en-US" sz="2400" dirty="0">
              <a:latin typeface="Proxima Nova"/>
              <a:ea typeface="Proxima Nova"/>
              <a:cs typeface="Proxima Nova"/>
              <a:sym typeface="Proxima Nova"/>
            </a:endParaRPr>
          </a:p>
          <a:p>
            <a:pPr marL="0" indent="0">
              <a:buNone/>
            </a:pPr>
            <a:endParaRPr lang="en-US" sz="2400" dirty="0">
              <a:solidFill>
                <a:srgbClr val="FFC857"/>
              </a:solidFill>
              <a:latin typeface="Dosis Medium" pitchFamily="2" charset="0"/>
            </a:endParaRPr>
          </a:p>
        </p:txBody>
      </p:sp>
    </p:spTree>
    <p:extLst>
      <p:ext uri="{BB962C8B-B14F-4D97-AF65-F5344CB8AC3E}">
        <p14:creationId xmlns:p14="http://schemas.microsoft.com/office/powerpoint/2010/main" val="32128113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750"/>
                                        <p:tgtEl>
                                          <p:spTgt spid="14"/>
                                        </p:tgtEl>
                                      </p:cBhvr>
                                    </p:animEffect>
                                  </p:childTnLst>
                                </p:cTn>
                              </p:par>
                              <p:par>
                                <p:cTn id="11" presetID="2" presetClass="entr" presetSubtype="2"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1+#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par>
                          <p:cTn id="15" fill="hold">
                            <p:stCondLst>
                              <p:cond delay="75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125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20" grpId="0"/>
      <p:bldP spid="6"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9118</TotalTime>
  <Words>3208</Words>
  <Application>Microsoft Office PowerPoint</Application>
  <PresentationFormat>Custom</PresentationFormat>
  <Paragraphs>373</Paragraphs>
  <Slides>30</Slides>
  <Notes>29</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30</vt:i4>
      </vt:variant>
    </vt:vector>
  </HeadingPairs>
  <TitlesOfParts>
    <vt:vector size="47" baseType="lpstr">
      <vt:lpstr>Arial</vt:lpstr>
      <vt:lpstr>Calder Dark</vt:lpstr>
      <vt:lpstr>Calder Dark Grit</vt:lpstr>
      <vt:lpstr>Calder Dark Grit Shadow</vt:lpstr>
      <vt:lpstr>Calibri</vt:lpstr>
      <vt:lpstr>Calibri Light</vt:lpstr>
      <vt:lpstr>Dosis</vt:lpstr>
      <vt:lpstr>Dosis Medium</vt:lpstr>
      <vt:lpstr>Dosis SemiBold</vt:lpstr>
      <vt:lpstr>High Tower Text</vt:lpstr>
      <vt:lpstr>Novecento sans condensed Normal</vt:lpstr>
      <vt:lpstr>Proxima Nova</vt:lpstr>
      <vt:lpstr>Roboto</vt:lpstr>
      <vt:lpstr>Symbol</vt:lpstr>
      <vt:lpstr>Times New Roman</vt:lpstr>
      <vt:lpstr>1_Office Theme</vt:lpstr>
      <vt:lpstr>Office Theme</vt:lpstr>
      <vt:lpstr>Systemic Change Through LGBTQ+ Education</vt:lpstr>
      <vt:lpstr>Land Acknowledgement</vt:lpstr>
      <vt:lpstr>Introduction</vt:lpstr>
      <vt:lpstr>Introduction Activity</vt:lpstr>
      <vt:lpstr>Overview</vt:lpstr>
      <vt:lpstr>Understandings and Agreements</vt:lpstr>
      <vt:lpstr>LGBTQ+ Youth Homelessness</vt:lpstr>
      <vt:lpstr>Homelessness and Housing Instability Among LGBTQ Youth</vt:lpstr>
      <vt:lpstr>reasons for disparity</vt:lpstr>
      <vt:lpstr>PowerPoint Presentation</vt:lpstr>
      <vt:lpstr>Lighthouse Project SAMHSA- Grants for the Benefit of Homeless Individuals (GBHI) Grant #1H79TI021367</vt:lpstr>
      <vt:lpstr>Training Opportunities</vt:lpstr>
      <vt:lpstr>Goals</vt:lpstr>
      <vt:lpstr>Expected and Actual Demographic Characteristics of Participants</vt:lpstr>
      <vt:lpstr>Age Groups of Participants (N=150)</vt:lpstr>
      <vt:lpstr>National Outcome Measures (N=105)</vt:lpstr>
      <vt:lpstr>LGBTQ+ Equity Project</vt:lpstr>
      <vt:lpstr>PowerPoint Presentation</vt:lpstr>
      <vt:lpstr>PowerPoint Presentation</vt:lpstr>
      <vt:lpstr>PowerPoint Presentation</vt:lpstr>
      <vt:lpstr>The modules and Companion guide will…</vt:lpstr>
      <vt:lpstr>This project was led by University of Arizona SIROW, with funding from the Tucson-Pima Collaboration to End Homelessness (TPCH)’s Youth Homelessness Demonstration Project ©2021</vt:lpstr>
      <vt:lpstr>PowerPoint Presentation</vt:lpstr>
      <vt:lpstr>Module Format &amp; Companion Guide</vt:lpstr>
      <vt:lpstr>Organization Checklist</vt:lpstr>
      <vt:lpstr>LGBTQ+ Equity Deep Dive</vt:lpstr>
      <vt:lpstr>Technical Assistance</vt:lpstr>
      <vt:lpstr>questions to consider</vt:lpstr>
      <vt:lpstr>Closing</vt:lpstr>
      <vt:lpstr>References</vt:lpstr>
    </vt:vector>
  </TitlesOfParts>
  <Company>Univeristy of Arizona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LGBTQ+ Equity Project</dc:title>
  <dc:creator>Waters, Courtney Lee - (cwaters2)</dc:creator>
  <cp:lastModifiedBy>HP</cp:lastModifiedBy>
  <cp:revision>153</cp:revision>
  <cp:lastPrinted>2021-09-06T17:42:59Z</cp:lastPrinted>
  <dcterms:created xsi:type="dcterms:W3CDTF">2021-08-27T19:00:23Z</dcterms:created>
  <dcterms:modified xsi:type="dcterms:W3CDTF">2023-02-28T22:49:52Z</dcterms:modified>
</cp:coreProperties>
</file>