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311" r:id="rId6"/>
    <p:sldId id="312" r:id="rId7"/>
    <p:sldId id="313" r:id="rId8"/>
    <p:sldId id="314" r:id="rId9"/>
    <p:sldId id="315" r:id="rId10"/>
    <p:sldId id="319" r:id="rId11"/>
    <p:sldId id="309" r:id="rId12"/>
    <p:sldId id="257" r:id="rId13"/>
    <p:sldId id="320" r:id="rId14"/>
    <p:sldId id="306" r:id="rId15"/>
    <p:sldId id="307" r:id="rId16"/>
    <p:sldId id="308" r:id="rId17"/>
    <p:sldId id="310" r:id="rId18"/>
    <p:sldId id="305" r:id="rId19"/>
    <p:sldId id="318" r:id="rId2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D5EC688-D411-4319-A992-4EF61FA71C9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DE47BD4-9BC6-4959-B584-7F60A6FD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8183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lIns="92423" tIns="92423" rIns="92423" bIns="92423" anchor="ctr" anchorCtr="0">
            <a:no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12D4-CEAC-4147-84F9-4A7F7239C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22701-B5F5-4E61-9C2B-56318D51C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5BB2-5E7B-4577-968C-BD8E3C50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CDA5-6AB0-4804-B79C-C1AFB7E9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E16C9-6F32-4023-8775-FE1D5911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0918-27C9-4A91-ABFB-F54C4675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3D835-2E37-448C-95AC-A6AC7DC22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7979-77EF-4BD8-B1B6-93D38CEA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BCB72-0AE9-4E63-AEF4-1970C53A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89A8-6558-4679-8B1F-75DFB072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4E070-FB6E-4F51-98C7-FA9AB4623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9FA4C-4472-43BE-B754-4409200B6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1051-A28E-4B35-9B46-74E5B7F7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80A4F-DE4B-4283-A73A-FB23876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744C-A05D-4179-9FCC-26366EF0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and intr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15611" y="2821567"/>
            <a:ext cx="11360799" cy="273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69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415600" y="5607633"/>
            <a:ext cx="10868800" cy="10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26757" y="366961"/>
            <a:ext cx="5126625" cy="118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30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 with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34100" y="1606434"/>
            <a:ext cx="10708800" cy="426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06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287334" y="1550701"/>
            <a:ext cx="3204799" cy="426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366067" y="1579554"/>
            <a:ext cx="3204799" cy="426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540501" y="1606434"/>
            <a:ext cx="3204799" cy="426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52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415601" y="1340433"/>
            <a:ext cx="10011599" cy="4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15601" y="15077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00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91867" y="305301"/>
            <a:ext cx="2480400" cy="311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21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15601" y="17109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582434" y="1340433"/>
            <a:ext cx="10011599" cy="4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87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15601" y="1101367"/>
            <a:ext cx="83283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266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266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98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BCC7-4363-440E-86E4-00A7918AE2EC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928F-737D-4744-98F1-32C04C79F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E6EB-3CC2-4493-AFA3-B08CA0E1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82CC-1594-4A56-A654-822FB0FF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D219A-76BE-4903-855E-C3B5915F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A0DC-5F47-403A-956F-C3D90C52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72133-0F49-434D-8A06-6236980D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A7E0-BB03-48B3-AEA0-91AF795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BF773-795F-4C63-BF18-CA59F550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6C214-84BD-4F87-A4E5-7F6FFAE9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FB631-11AC-4317-B201-6C49F442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1003-2D42-4045-97EC-129ECFF1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2745-E266-4D52-B72C-E903F230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F6BD-6FFD-4D7C-A92A-29F1ADF60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2A9DF-E632-4E17-B731-91DEA1785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35CA9-13A3-4AE5-94CC-9692063F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2265A-937A-4F4F-956D-435F2EE2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BB5B8-1356-48A6-BDB8-67A9107F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0598-2DE6-49CC-A196-55A587FB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7A6D5-1781-46DE-8181-F18727F83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FAB1-E7C9-4626-AE77-89F7D3145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00EC2-7F5F-42EF-9608-00DD66B48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F1044-1291-4AAE-B3C1-FB5C4A5EC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3F5AB-A3D5-4AA9-8FA1-09BA4715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50DBC-9C79-43B0-BCC0-8CBECAE5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08656-7A24-4585-92C6-CE416DEE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8D44-42E8-465C-BEB9-1A5AAC6B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B2351-DEDE-4F76-B65F-C68E6DF5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7005B-4C9D-4CA7-BC1E-174D1BE6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F32AA-DF74-4D67-AA02-083AF335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AA527-EDEE-43F5-B9BF-D112B357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41EA4-C998-4B57-B51E-59591809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E700-6072-4CF3-B804-4AA92A4B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B23E-C9FA-4C2E-8A9A-FA2456C3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A5E4-A387-4134-ABF9-D28B7811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A0F52-39B6-46AB-A679-A902063F3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D918F-CC04-49C9-91FB-68388B86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B6AF-3CCB-404F-8090-1D29C27E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86C8E-0A7F-4DE8-9ED7-E8B09E95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F65E-73FC-4439-87C3-F9613538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E9F6C-56ED-47E1-8B96-7ABAA8684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6757B-0D50-42D5-B067-BDA011073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5836C-B65A-4CDA-901B-6DDDD246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28204-E9AE-4905-A326-4F601E57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846DA-2EDF-445E-B6E7-21069E8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3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7FBE6-2281-4360-BA1F-F2EB6346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A5A3-E70D-4A41-ACB0-03E001AB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2A9E-6D45-4086-B8ED-9EC3E2A79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4C3D-5F46-4DB4-82A4-48523DCC51C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1AA9-00D9-4ED1-A221-58BE6D334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139E-D16B-4FA2-AC82-0CC7C7237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5809-F0FD-44CC-A3A2-C728F5611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144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2">
            <a:extLst>
              <a:ext uri="{FF2B5EF4-FFF2-40B4-BE49-F238E27FC236}">
                <a16:creationId xmlns:a16="http://schemas.microsoft.com/office/drawing/2014/main" id="{0A462A04-A0B3-4AD2-9DAD-03169FA4B9BA}"/>
              </a:ext>
            </a:extLst>
          </p:cNvPr>
          <p:cNvSpPr txBox="1">
            <a:spLocks/>
          </p:cNvSpPr>
          <p:nvPr/>
        </p:nvSpPr>
        <p:spPr>
          <a:xfrm>
            <a:off x="111446" y="3429000"/>
            <a:ext cx="11969107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C000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lang="en-US" sz="4400" kern="0" dirty="0">
              <a:solidFill>
                <a:srgbClr val="000000"/>
              </a:solidFill>
              <a:highlight>
                <a:srgbClr val="FFC000"/>
              </a:highligh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C000"/>
                </a:highlight>
                <a:uLnTx/>
                <a:uFillTx/>
                <a:latin typeface="Arial"/>
                <a:cs typeface="Arial"/>
                <a:sym typeface="Arial"/>
              </a:rPr>
              <a:t>University/Community Partnerships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lang="en-US" sz="4400" kern="0" dirty="0">
                <a:solidFill>
                  <a:srgbClr val="000000"/>
                </a:solidFill>
                <a:highlight>
                  <a:srgbClr val="FFC000"/>
                </a:highlight>
              </a:rPr>
              <a:t>Arizona State University &amp;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C000"/>
                </a:highlight>
                <a:uLnTx/>
                <a:uFillTx/>
                <a:latin typeface="Arial"/>
                <a:cs typeface="Arial"/>
                <a:sym typeface="Arial"/>
              </a:rPr>
              <a:t>The Bureau of Land Management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hape 133">
            <a:extLst>
              <a:ext uri="{FF2B5EF4-FFF2-40B4-BE49-F238E27FC236}">
                <a16:creationId xmlns:a16="http://schemas.microsoft.com/office/drawing/2014/main" id="{6864CC13-926C-410A-A198-4703DF93C28E}"/>
              </a:ext>
            </a:extLst>
          </p:cNvPr>
          <p:cNvSpPr txBox="1">
            <a:spLocks/>
          </p:cNvSpPr>
          <p:nvPr/>
        </p:nvSpPr>
        <p:spPr>
          <a:xfrm>
            <a:off x="277715" y="5785804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Arizona Housing Coalition Annual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3-1-23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11DD-1E6C-434B-8C43-A6407849A9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5" y="279596"/>
            <a:ext cx="4438474" cy="152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5.googleusercontent.com/YueJouuOEfbIBe43a2V3AACbdg-O1ti8J_kZnb1MOgaNWo5wC1Y5zMitpLZxBOfQ_i1oNxKBOEZ6YhacpMR_9rj6yPxYxTCVANqyHiZ1_y6oxZdaeepWOPylA51kuKveNFC59u09L_4kxi88OfevrQ=s2048">
            <a:extLst>
              <a:ext uri="{FF2B5EF4-FFF2-40B4-BE49-F238E27FC236}">
                <a16:creationId xmlns:a16="http://schemas.microsoft.com/office/drawing/2014/main" id="{49FD736C-A465-4174-96E3-E8EAE08F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40" y="1892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0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7AD5F0-706F-40EC-B946-C21A29898CDF}"/>
              </a:ext>
            </a:extLst>
          </p:cNvPr>
          <p:cNvSpPr/>
          <p:nvPr/>
        </p:nvSpPr>
        <p:spPr>
          <a:xfrm>
            <a:off x="636104" y="285043"/>
            <a:ext cx="10662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Guiding Principles of </a:t>
            </a:r>
            <a:r>
              <a:rPr lang="en-US" sz="3600" b="1" kern="0" dirty="0" err="1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CoCOON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BC33D-BB9F-4DEF-BBAC-AD0465FF9688}"/>
              </a:ext>
            </a:extLst>
          </p:cNvPr>
          <p:cNvSpPr/>
          <p:nvPr/>
        </p:nvSpPr>
        <p:spPr>
          <a:xfrm>
            <a:off x="465482" y="1483636"/>
            <a:ext cx="11539330" cy="42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Create innovative and lasting solutions to provide healing for the unsheltered and unhoused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Create equitable systems without actual or perceived barriers to access support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Will require radical innovation and risk to create this new system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Increase access for as many people as possible</a:t>
            </a:r>
          </a:p>
          <a:p>
            <a:pPr marL="740664" lvl="1" indent="-283464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Low barrier to entry - the target population(s), and comments received through public input, may influence which barriers need to be addressed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cs typeface="Arial"/>
                <a:sym typeface="Arial"/>
              </a:rPr>
              <a:t>Listen to people with direct lived expertise (experience)</a:t>
            </a:r>
          </a:p>
          <a:p>
            <a:pPr marL="740664" lvl="1" indent="-283464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To inform or influence systemic changes</a:t>
            </a:r>
          </a:p>
          <a:p>
            <a:pPr marL="740664" lvl="1" indent="-283464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Push it beyond a willingness – dedicated and demonstrated actions</a:t>
            </a:r>
          </a:p>
          <a:p>
            <a:pPr marL="740664" lvl="1" indent="-283464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Demonstrate capacity to be able to operate in the various values we discuss</a:t>
            </a:r>
          </a:p>
          <a:p>
            <a:pPr marL="740664" lvl="1" indent="-283464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Have leadership with lived expertise</a:t>
            </a:r>
          </a:p>
        </p:txBody>
      </p:sp>
    </p:spTree>
    <p:extLst>
      <p:ext uri="{BB962C8B-B14F-4D97-AF65-F5344CB8AC3E}">
        <p14:creationId xmlns:p14="http://schemas.microsoft.com/office/powerpoint/2010/main" val="58637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CDF84B-CDA3-4A47-8353-6D0DE60FA86D}"/>
              </a:ext>
            </a:extLst>
          </p:cNvPr>
          <p:cNvSpPr/>
          <p:nvPr/>
        </p:nvSpPr>
        <p:spPr>
          <a:xfrm>
            <a:off x="376859" y="1887349"/>
            <a:ext cx="11050656" cy="350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0664" lvl="1" indent="-283464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Reduce &amp; eliminate race and health disparities that perpetuate unsheltered/unhoused</a:t>
            </a:r>
          </a:p>
          <a:p>
            <a:pPr marL="740664" lvl="1" indent="-283464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Reparative approach to the work, ensuring all remains diverse, equitable, &amp; inclusive</a:t>
            </a:r>
          </a:p>
          <a:p>
            <a:pPr marL="740664" lvl="1" indent="-283464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“Meet people where they are” → for example, options for people to sleep outdoors or in structures, this approach impacts how all will be designed etc.; not determined by current system and processes</a:t>
            </a:r>
          </a:p>
          <a:p>
            <a:pPr marL="740664" lvl="1" indent="-283464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Provide access to a diverse set of public and support services</a:t>
            </a:r>
          </a:p>
          <a:p>
            <a:pPr marL="740664" lvl="1" indent="-283464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Demonstrate commitment to continuous quality improvement (CQI) integrating feedback of all project partners (those with lived experience, community partners, etc.)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D8567-9EF0-4DA4-872D-7ED7302ACB2D}"/>
              </a:ext>
            </a:extLst>
          </p:cNvPr>
          <p:cNvSpPr/>
          <p:nvPr/>
        </p:nvSpPr>
        <p:spPr>
          <a:xfrm>
            <a:off x="980661" y="652405"/>
            <a:ext cx="984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Guiding Principles of </a:t>
            </a:r>
            <a:r>
              <a:rPr lang="en-US" sz="3600" b="1" kern="0" dirty="0" err="1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CoCOON</a:t>
            </a: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 (cont.)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96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7BD0D-AC58-4921-BBF5-87332A8E3F0D}"/>
              </a:ext>
            </a:extLst>
          </p:cNvPr>
          <p:cNvSpPr/>
          <p:nvPr/>
        </p:nvSpPr>
        <p:spPr>
          <a:xfrm>
            <a:off x="1212574" y="288236"/>
            <a:ext cx="7931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Target Population of </a:t>
            </a:r>
            <a:r>
              <a:rPr lang="en-US" sz="3600" b="1" kern="0" dirty="0" err="1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CoCOON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E8139-0903-4213-BC64-DCDCDA793C58}"/>
              </a:ext>
            </a:extLst>
          </p:cNvPr>
          <p:cNvSpPr/>
          <p:nvPr/>
        </p:nvSpPr>
        <p:spPr>
          <a:xfrm>
            <a:off x="950842" y="1482018"/>
            <a:ext cx="10658061" cy="3693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40410" lvl="1" indent="-283210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740410" lvl="1" indent="-283210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Due to the size of available parcels, different populations could potentially be served in the same space</a:t>
            </a: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740410" lvl="1" indent="-283210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Arial"/>
                <a:sym typeface="Arial"/>
              </a:rPr>
              <a:t>Potential populations to be served include:</a:t>
            </a:r>
            <a:endParaRPr lang="en-US" sz="2000" kern="0" dirty="0">
              <a:solidFill>
                <a:srgbClr val="000000"/>
              </a:solidFill>
              <a:cs typeface="Arial"/>
            </a:endParaRP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Single adults (all genders)</a:t>
            </a: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People with pets</a:t>
            </a: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People who prefer to live in tents/camping style</a:t>
            </a: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People choosing to live a nomadic lifestyle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8E3B9-9A4A-4DB9-A919-7EF556C94BE6}"/>
              </a:ext>
            </a:extLst>
          </p:cNvPr>
          <p:cNvSpPr/>
          <p:nvPr/>
        </p:nvSpPr>
        <p:spPr>
          <a:xfrm>
            <a:off x="6279872" y="4047926"/>
            <a:ext cx="6096000" cy="1328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Families (with or without children)</a:t>
            </a: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People dealing with substance abuse</a:t>
            </a:r>
          </a:p>
          <a:p>
            <a:pPr marL="1200150" lvl="2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Formerly incarcerated</a:t>
            </a:r>
          </a:p>
        </p:txBody>
      </p:sp>
    </p:spTree>
    <p:extLst>
      <p:ext uri="{BB962C8B-B14F-4D97-AF65-F5344CB8AC3E}">
        <p14:creationId xmlns:p14="http://schemas.microsoft.com/office/powerpoint/2010/main" val="366626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407F2-7B87-4E83-8569-14BD3450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1999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386569-C231-46B6-A0B0-06BA8F23DE13}"/>
              </a:ext>
            </a:extLst>
          </p:cNvPr>
          <p:cNvSpPr txBox="1"/>
          <p:nvPr/>
        </p:nvSpPr>
        <p:spPr>
          <a:xfrm>
            <a:off x="3581400" y="1371601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Pre-Application meeting</a:t>
            </a:r>
          </a:p>
          <a:p>
            <a:pPr marL="742932" lvl="1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Parcel, Process, Challenges, Expectations.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Plan of Development</a:t>
            </a:r>
          </a:p>
          <a:p>
            <a:pPr marL="742932" lvl="1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Design roughly 30%</a:t>
            </a:r>
          </a:p>
          <a:p>
            <a:pPr marL="742932" lvl="1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Focused on limiting damages to existing resources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Prepare National Environmental Policy Act Report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Environmental Site Assessment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Appraisal and Bond if applicable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Mineral Potential Report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Notice of Realty Action</a:t>
            </a:r>
          </a:p>
          <a:p>
            <a:pPr marL="742932" lvl="1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Classifies and segregates land for use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Lease signed or Patent issued after offering. </a:t>
            </a:r>
          </a:p>
          <a:p>
            <a:pPr marL="285744" indent="-285744" defTabSz="121917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Compliance and Inspections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5902D-6DCC-4D71-96BB-085DE849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7" y="1"/>
            <a:ext cx="10751127" cy="68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9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586A30-1E0B-486D-A8C1-EC71B4A066A8}"/>
              </a:ext>
            </a:extLst>
          </p:cNvPr>
          <p:cNvSpPr/>
          <p:nvPr/>
        </p:nvSpPr>
        <p:spPr>
          <a:xfrm>
            <a:off x="536713" y="691923"/>
            <a:ext cx="10475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For more information about </a:t>
            </a:r>
            <a:r>
              <a:rPr lang="en-US" sz="3600" b="1" kern="0" dirty="0" err="1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CoCoon</a:t>
            </a: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60CE7-1410-4942-B87D-04D8D4A191CC}"/>
              </a:ext>
            </a:extLst>
          </p:cNvPr>
          <p:cNvSpPr/>
          <p:nvPr/>
        </p:nvSpPr>
        <p:spPr>
          <a:xfrm>
            <a:off x="908046" y="2446571"/>
            <a:ext cx="11032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Leon Thomas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	    		      </a:t>
            </a:r>
            <a:r>
              <a:rPr lang="en-US" sz="2800" b="1" kern="0" dirty="0">
                <a:solidFill>
                  <a:srgbClr val="000000"/>
                </a:solidFill>
                <a:cs typeface="Arial"/>
                <a:sym typeface="Arial"/>
              </a:rPr>
              <a:t>Shana Ellis</a:t>
            </a:r>
          </a:p>
          <a:p>
            <a:pPr lvl="0"/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l70thoma@blm.gov	   OR	      shana.ellis@asu.edu</a:t>
            </a:r>
          </a:p>
          <a:p>
            <a:pPr lvl="0"/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(623) 580-5600			      (480) 390-8216</a:t>
            </a:r>
          </a:p>
        </p:txBody>
      </p:sp>
    </p:spTree>
    <p:extLst>
      <p:ext uri="{BB962C8B-B14F-4D97-AF65-F5344CB8AC3E}">
        <p14:creationId xmlns:p14="http://schemas.microsoft.com/office/powerpoint/2010/main" val="12817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9406B-3565-4880-B522-4A74988A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7" y="108114"/>
            <a:ext cx="12003464" cy="67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4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076D3-E659-4D65-96A0-F73EC940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-32619"/>
            <a:ext cx="11350487" cy="68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5C34D-5DFC-4C49-8BC3-602DB5DA0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0" y="141402"/>
            <a:ext cx="11787864" cy="6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BF526E-FC54-4B75-8B84-C34BF7591E2C}"/>
              </a:ext>
            </a:extLst>
          </p:cNvPr>
          <p:cNvSpPr/>
          <p:nvPr/>
        </p:nvSpPr>
        <p:spPr>
          <a:xfrm>
            <a:off x="397565" y="1401418"/>
            <a:ext cx="114001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When it comes to ending homelessness, Maricopa County needs a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backbone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Every  resource and service provider is essential but a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larger integration effort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 needed.</a:t>
            </a: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R="0" lvl="0" indent="0" defTabSz="9144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n-US" sz="2300" b="0" i="0" u="heavy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The Action Nexus:</a:t>
            </a:r>
            <a:endParaRPr kumimoji="0" lang="en-US" sz="2300" b="0" i="0" u="none" strike="noStrike" kern="0" cap="non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1" indent="-214313">
              <a:buFont typeface="Arial"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Supplements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rather than supplants.</a:t>
            </a:r>
          </a:p>
          <a:p>
            <a:pPr lvl="1" indent="-214313">
              <a:buFontTx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Amplifies and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boosts the existing work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 other agencies and connects efforts.</a:t>
            </a:r>
          </a:p>
          <a:p>
            <a:pPr lvl="1" indent="-214313">
              <a:buFontTx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Creates a “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unified voice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end homelessness.”</a:t>
            </a:r>
          </a:p>
          <a:p>
            <a:pPr marR="582454" lvl="1" indent="-214313">
              <a:buFont typeface="Arial"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Integrates the data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needed to monitor impact and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supports decisions and  resource allocations.</a:t>
            </a:r>
            <a:endParaRPr kumimoji="0" lang="en-US" sz="2300" b="0" i="0" u="none" strike="noStrike" kern="0" cap="non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1" indent="-214313">
              <a:buFontTx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 an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action-oriented, inclusive, central coordination point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</a:t>
            </a:r>
            <a:r>
              <a:rPr kumimoji="0" lang="en-US" sz="2300" b="1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partner </a:t>
            </a:r>
            <a:r>
              <a:rPr kumimoji="0" lang="en-US" sz="2300" b="0" i="0" u="none" strike="noStrike" kern="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the larger ecosystem.</a:t>
            </a:r>
            <a:endParaRPr kumimoji="0" lang="en-US" sz="2300" b="0" i="0" u="none" strike="noStrike" kern="0" cap="none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D964D-E4FB-4FD1-9924-AFD308FBEF2E}"/>
              </a:ext>
            </a:extLst>
          </p:cNvPr>
          <p:cNvSpPr/>
          <p:nvPr/>
        </p:nvSpPr>
        <p:spPr>
          <a:xfrm>
            <a:off x="394250" y="201089"/>
            <a:ext cx="7328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latin typeface="Arial"/>
                <a:cs typeface="Arial"/>
                <a:sym typeface="Arial"/>
              </a:rPr>
              <a:t>Purpose of Action Nexus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1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7E5479-51EE-4261-9260-16855756EAA6}"/>
              </a:ext>
            </a:extLst>
          </p:cNvPr>
          <p:cNvSpPr/>
          <p:nvPr/>
        </p:nvSpPr>
        <p:spPr>
          <a:xfrm>
            <a:off x="6218582" y="113184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SzPct val="150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Liaison With Interns on Human Service Campus (29 to date)</a:t>
            </a:r>
          </a:p>
          <a:p>
            <a:pPr marL="457200" lvl="2">
              <a:buClr>
                <a:srgbClr val="000000"/>
              </a:buClr>
              <a:buSzPct val="100000"/>
            </a:pPr>
            <a:r>
              <a:rPr lang="en-US" sz="16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 partner agencies serving over 6,500 unduplicated individuals/year</a:t>
            </a:r>
          </a:p>
          <a:p>
            <a:pPr marL="457200" lvl="2">
              <a:buClr>
                <a:srgbClr val="000000"/>
              </a:buClr>
              <a:buSzPct val="100000"/>
            </a:pPr>
            <a:endParaRPr lang="en-US" sz="16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lvl="1" indent="-285750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$40,000 in scholarships offered to ASU students/year</a:t>
            </a:r>
          </a:p>
          <a:p>
            <a:pPr marL="285750" lvl="1" indent="-285750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lvl="1" indent="-285750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Membership/Information Sharing Through: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Regional Collaborative on Homelessness 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Solari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Advisory Council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Phoenix Community Alliance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Greater Phoenix Leadership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East Valley City Managers Committee on Homelessness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Rental Assistance Collaborative (AZ Bar)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Homeless to Housing Roundtable (AZ DOH)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Homelessness Efforts Funding Roundtable (AZ DOH)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VSUW Quarterly Meetings and Stakeholder Groups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MAG Continuum of Care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Coordinated Entry</a:t>
            </a:r>
          </a:p>
          <a:p>
            <a:pPr marL="857250" lvl="1" indent="-28575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HSC Community and Campus Meetings</a:t>
            </a:r>
          </a:p>
        </p:txBody>
      </p:sp>
      <p:sp>
        <p:nvSpPr>
          <p:cNvPr id="4" name="Shape 185">
            <a:extLst>
              <a:ext uri="{FF2B5EF4-FFF2-40B4-BE49-F238E27FC236}">
                <a16:creationId xmlns:a16="http://schemas.microsoft.com/office/drawing/2014/main" id="{68EB0C01-BD26-474E-B734-2FCFAF4CDDD4}"/>
              </a:ext>
            </a:extLst>
          </p:cNvPr>
          <p:cNvSpPr txBox="1">
            <a:spLocks/>
          </p:cNvSpPr>
          <p:nvPr/>
        </p:nvSpPr>
        <p:spPr>
          <a:xfrm>
            <a:off x="603772" y="1102635"/>
            <a:ext cx="5190740" cy="4215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BLM/</a:t>
            </a:r>
            <a:r>
              <a:rPr lang="en-US" sz="1600" kern="0" dirty="0" err="1"/>
              <a:t>CoCOON</a:t>
            </a:r>
            <a:r>
              <a:rPr lang="en-US" sz="1600" kern="0" dirty="0"/>
              <a:t> Project Shared Housing Project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Evaluator Services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Shared Housing Initiative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Oversee CBI Navigator Contracts with ASU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East Valley Home Sharing Project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City of Tempe HOPE Outreach Coordination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Helped to secure an additional $1.5M in philanthropic support to ASU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Lived Experience Advisory Council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 with over 40 community-based organizations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Arizona Town Hall on Homelessness in 2022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Statewide Affordable Housing Media Campaign (Home Matters)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600" kern="0" dirty="0"/>
              <a:t>Continue to Facilitate Projects With Faculty/Students</a:t>
            </a:r>
          </a:p>
          <a:p>
            <a:pPr marL="857250" lvl="1" indent="-28575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ea typeface="+mn-ea"/>
              </a:rPr>
              <a:t>Service learning for SWU 394</a:t>
            </a:r>
          </a:p>
          <a:p>
            <a:pPr marL="857250" lvl="1" indent="-28575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ea typeface="+mn-ea"/>
              </a:rPr>
              <a:t>Coding for Good Class CPP494</a:t>
            </a:r>
          </a:p>
          <a:p>
            <a:pPr marL="857250" lvl="1" indent="-28575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ea typeface="+mn-ea"/>
              </a:rPr>
              <a:t>EPICS students refillable water bottle project</a:t>
            </a:r>
          </a:p>
          <a:p>
            <a:pPr marL="857250" lvl="1" indent="-28575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ea typeface="+mn-ea"/>
              </a:rPr>
              <a:t>Global Reserve camping toilets</a:t>
            </a:r>
          </a:p>
          <a:p>
            <a:pPr marL="857250" lvl="1" indent="-285750">
              <a:lnSpc>
                <a:spcPct val="10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600" kern="0" dirty="0">
                <a:ea typeface="+mn-ea"/>
              </a:rPr>
              <a:t>Social Determinants of Health Study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" sz="12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91907-FF80-4B80-BA1C-F97DDACD4847}"/>
              </a:ext>
            </a:extLst>
          </p:cNvPr>
          <p:cNvSpPr/>
          <p:nvPr/>
        </p:nvSpPr>
        <p:spPr>
          <a:xfrm>
            <a:off x="514320" y="284418"/>
            <a:ext cx="1109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latin typeface="Arial"/>
                <a:cs typeface="Arial"/>
                <a:sym typeface="Arial"/>
              </a:rPr>
              <a:t>Current Projects of the Action Nexus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66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10A2FB-CE3D-4C99-98C5-D3F13946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16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59EAD-AF4C-4C9B-B080-729552912201}"/>
              </a:ext>
            </a:extLst>
          </p:cNvPr>
          <p:cNvSpPr/>
          <p:nvPr/>
        </p:nvSpPr>
        <p:spPr>
          <a:xfrm>
            <a:off x="884583" y="2360482"/>
            <a:ext cx="10127973" cy="350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Bureau of Land Management partnered with the ASU Action Nexus to develop a model for a community that could:  </a:t>
            </a:r>
          </a:p>
          <a:p>
            <a:pPr marL="742950" lvl="1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Develop initial project guidelines and plan to inform the development of the model</a:t>
            </a:r>
          </a:p>
          <a:p>
            <a:pPr marL="742950" lvl="1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Identify key stakeholders and potential partners, including local service providers, grass roots organizations, and individuals with lived experience. </a:t>
            </a:r>
          </a:p>
          <a:p>
            <a:pPr marL="742950" lvl="1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Identify key needs to shape the healing community</a:t>
            </a:r>
          </a:p>
          <a:p>
            <a:pPr marL="742950" lvl="1" indent="-28575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Develop an initial project outline and scope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33F77-9453-466A-9CA4-534631E13E51}"/>
              </a:ext>
            </a:extLst>
          </p:cNvPr>
          <p:cNvSpPr/>
          <p:nvPr/>
        </p:nvSpPr>
        <p:spPr>
          <a:xfrm>
            <a:off x="594691" y="443444"/>
            <a:ext cx="11002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2800" b="1" kern="0" dirty="0">
                <a:solidFill>
                  <a:srgbClr val="000000"/>
                </a:solidFill>
                <a:highlight>
                  <a:srgbClr val="FFC000"/>
                </a:highlight>
                <a:latin typeface="Arial"/>
                <a:cs typeface="Arial"/>
                <a:sym typeface="Arial"/>
              </a:rPr>
              <a:t>How can we collectively and collaboratively use the public land available to create unique solutions for our unsheltered/unhoused neighbors?</a:t>
            </a:r>
            <a:endParaRPr lang="en" sz="2800" b="1" kern="0" dirty="0">
              <a:solidFill>
                <a:srgbClr val="000000"/>
              </a:solidFill>
              <a:highlight>
                <a:srgbClr val="FFC000"/>
              </a:highligh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69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70909-EA00-4E04-92E1-916D0D38A60D}"/>
              </a:ext>
            </a:extLst>
          </p:cNvPr>
          <p:cNvSpPr/>
          <p:nvPr/>
        </p:nvSpPr>
        <p:spPr>
          <a:xfrm>
            <a:off x="752259" y="399460"/>
            <a:ext cx="990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  <a:defRPr/>
            </a:pPr>
            <a:r>
              <a:rPr lang="en-US" sz="3600" b="1" kern="0" dirty="0">
                <a:solidFill>
                  <a:srgbClr val="000000"/>
                </a:solidFill>
                <a:highlight>
                  <a:srgbClr val="FFC000"/>
                </a:highlight>
                <a:cs typeface="Arial"/>
                <a:sym typeface="Arial"/>
              </a:rPr>
              <a:t>Community Organizations Involved Include:</a:t>
            </a:r>
            <a:endParaRPr lang="en" sz="3600" b="1" kern="0" dirty="0">
              <a:solidFill>
                <a:srgbClr val="000000"/>
              </a:solidFill>
              <a:highlight>
                <a:srgbClr val="FFC000"/>
              </a:highlight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7A652-404A-40CE-A437-3A3931870016}"/>
              </a:ext>
            </a:extLst>
          </p:cNvPr>
          <p:cNvSpPr/>
          <p:nvPr/>
        </p:nvSpPr>
        <p:spPr>
          <a:xfrm>
            <a:off x="984398" y="1045791"/>
            <a:ext cx="5609349" cy="54758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Arizona Alliance for Community Transformation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Arizona Housing Coalition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Arizona Housing, Inc.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Army Corp of Engineers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Basic Mission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Dou-</a:t>
            </a:r>
            <a:r>
              <a:rPr lang="en-US" dirty="0" err="1"/>
              <a:t>Bro’z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Family Involvement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From the Ground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Human Services Campus, Inc.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Maricopa Association of Governments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Maricopa County</a:t>
            </a:r>
          </a:p>
          <a:p>
            <a:endParaRPr lang="en-US" dirty="0"/>
          </a:p>
          <a:p>
            <a:pPr marL="740410" lvl="1" indent="-283210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69748-7D31-43AA-BA7B-78C9971064D3}"/>
              </a:ext>
            </a:extLst>
          </p:cNvPr>
          <p:cNvSpPr/>
          <p:nvPr/>
        </p:nvSpPr>
        <p:spPr>
          <a:xfrm>
            <a:off x="6487486" y="1045791"/>
            <a:ext cx="6096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Mass Lib AZ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Native American Connections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Neuro Strategies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Onward Hope, Inc.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Sister, Our Brother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Phoenix Rescue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Poder</a:t>
            </a:r>
            <a:r>
              <a:rPr lang="en-US" dirty="0"/>
              <a:t> in 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Centric Institute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St. Vincent de Paul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Valley of the Sun United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Vitalyst Health Foundation</a:t>
            </a:r>
          </a:p>
        </p:txBody>
      </p:sp>
    </p:spTree>
    <p:extLst>
      <p:ext uri="{BB962C8B-B14F-4D97-AF65-F5344CB8AC3E}">
        <p14:creationId xmlns:p14="http://schemas.microsoft.com/office/powerpoint/2010/main" val="89365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9F1E1923B2644B6128AD84C99A216" ma:contentTypeVersion="12" ma:contentTypeDescription="Create a new document." ma:contentTypeScope="" ma:versionID="e4f0edd0bad39d755a6d935ec72ab8ae">
  <xsd:schema xmlns:xsd="http://www.w3.org/2001/XMLSchema" xmlns:xs="http://www.w3.org/2001/XMLSchema" xmlns:p="http://schemas.microsoft.com/office/2006/metadata/properties" xmlns:ns3="b23d1588-a325-4bed-b9ea-a20db58f8d47" xmlns:ns4="6d12e26b-d455-4eed-9f59-8f095e1e6697" targetNamespace="http://schemas.microsoft.com/office/2006/metadata/properties" ma:root="true" ma:fieldsID="93dadf7c35694d129140477064b93bc6" ns3:_="" ns4:_="">
    <xsd:import namespace="b23d1588-a325-4bed-b9ea-a20db58f8d47"/>
    <xsd:import namespace="6d12e26b-d455-4eed-9f59-8f095e1e66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d1588-a325-4bed-b9ea-a20db58f8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2e26b-d455-4eed-9f59-8f095e1e6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358CF-8A8D-4E61-8CEE-E7E9BAD2D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253D4F-16F4-495F-A7CA-5A551DD0CC57}">
  <ds:schemaRefs>
    <ds:schemaRef ds:uri="http://purl.org/dc/elements/1.1/"/>
    <ds:schemaRef ds:uri="http://purl.org/dc/terms/"/>
    <ds:schemaRef ds:uri="6d12e26b-d455-4eed-9f59-8f095e1e6697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23d1588-a325-4bed-b9ea-a20db58f8d4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5DAE6E-64AA-4FDE-AA7F-2975E7D8B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d1588-a325-4bed-b9ea-a20db58f8d47"/>
    <ds:schemaRef ds:uri="6d12e26b-d455-4eed-9f59-8f095e1e6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897</Words>
  <Application>Microsoft Office PowerPoint</Application>
  <PresentationFormat>Widescreen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Office Theme</vt:lpstr>
      <vt:lpstr>ASU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 Ellis</dc:creator>
  <cp:lastModifiedBy>Shana Ellis</cp:lastModifiedBy>
  <cp:revision>38</cp:revision>
  <cp:lastPrinted>2023-02-23T18:43:35Z</cp:lastPrinted>
  <dcterms:created xsi:type="dcterms:W3CDTF">2022-12-01T20:48:45Z</dcterms:created>
  <dcterms:modified xsi:type="dcterms:W3CDTF">2023-02-23T18:44:32Z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0x0101002D09F1E1923B2644B6128AD84C99A216</vt:lpwstr>
  </property>
  <property fmtid="{D5CDD505-2E9C-101B-9397-08002B2CF9AE}" pid="3" name="_dlc_DocIdItemGuid">
    <vt:lpwstr>7631b097-0440-44a7-acd3-07541bdafa45</vt:lpwstr>
  </property>
</Properties>
</file>