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m" ContentType="application/vnd.ms-powerpoint.presentation.macroEnabled.12"/>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4"/>
    <p:sldMasterId id="2147483664" r:id="rId5"/>
  </p:sldMasterIdLst>
  <p:notesMasterIdLst>
    <p:notesMasterId r:id="rId16"/>
  </p:notesMasterIdLst>
  <p:sldIdLst>
    <p:sldId id="313" r:id="rId6"/>
    <p:sldId id="312" r:id="rId7"/>
    <p:sldId id="277" r:id="rId8"/>
    <p:sldId id="258" r:id="rId9"/>
    <p:sldId id="263" r:id="rId10"/>
    <p:sldId id="261" r:id="rId11"/>
    <p:sldId id="259" r:id="rId12"/>
    <p:sldId id="260" r:id="rId13"/>
    <p:sldId id="256" r:id="rId14"/>
    <p:sldId id="257"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D96204-DCDF-AB45-A78D-02780458B613}" type="slidenum">
              <a:rPr lang="en-US" smtClean="0"/>
              <a:t>2</a:t>
            </a:fld>
            <a:endParaRPr lang="en-US"/>
          </a:p>
        </p:txBody>
      </p:sp>
    </p:spTree>
    <p:extLst>
      <p:ext uri="{BB962C8B-B14F-4D97-AF65-F5344CB8AC3E}">
        <p14:creationId xmlns:p14="http://schemas.microsoft.com/office/powerpoint/2010/main" val="318643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421E23-1028-41D5-8BF4-665159513905}" type="slidenum">
              <a:rPr lang="en-US" smtClean="0"/>
              <a:t>3</a:t>
            </a:fld>
            <a:endParaRPr lang="en-US"/>
          </a:p>
        </p:txBody>
      </p:sp>
    </p:spTree>
    <p:extLst>
      <p:ext uri="{BB962C8B-B14F-4D97-AF65-F5344CB8AC3E}">
        <p14:creationId xmlns:p14="http://schemas.microsoft.com/office/powerpoint/2010/main" val="814449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4c06f44f3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354c06f44f3_2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chemeClr val="dk1"/>
              </a:buClr>
              <a:buSzPts val="2900"/>
              <a:buFont typeface="Arial"/>
              <a:buNone/>
            </a:pPr>
            <a:r>
              <a:rPr lang="en" sz="1900"/>
              <a:t>he AACIHC is a State Agency, exactly how the Arizona Department of Health Services (ADHS), the Arizona Health Care Cost Containment System (AHCCCS), the Arizona Department of Economic Security (DES), and even the Arizona Department of Transportation (ADOT) are all State agencies. </a:t>
            </a:r>
            <a:endParaRPr sz="1900"/>
          </a:p>
          <a:p>
            <a:pPr marL="285750" lvl="0" indent="-285750" algn="l" rtl="0">
              <a:lnSpc>
                <a:spcPct val="107000"/>
              </a:lnSpc>
              <a:spcBef>
                <a:spcPts val="0"/>
              </a:spcBef>
              <a:spcAft>
                <a:spcPts val="0"/>
              </a:spcAft>
              <a:buClr>
                <a:srgbClr val="7A1818"/>
              </a:buClr>
              <a:buSzPts val="2900"/>
              <a:buChar char="•"/>
            </a:pPr>
            <a:r>
              <a:rPr lang="en" sz="1900"/>
              <a:t>The AACIHC is </a:t>
            </a:r>
            <a:r>
              <a:rPr lang="en" sz="1900" i="1"/>
              <a:t>not</a:t>
            </a:r>
            <a:r>
              <a:rPr lang="en" sz="1900"/>
              <a:t> an Indian Health Services (IHS) entity and is not run by the Tribes under Public Law 638. We do, however, work with IHS 638 providers. </a:t>
            </a:r>
            <a:endParaRPr sz="2900"/>
          </a:p>
          <a:p>
            <a:pPr marL="0" lvl="0" indent="0" algn="l" rtl="0">
              <a:lnSpc>
                <a:spcPct val="107000"/>
              </a:lnSpc>
              <a:spcBef>
                <a:spcPts val="0"/>
              </a:spcBef>
              <a:spcAft>
                <a:spcPts val="0"/>
              </a:spcAft>
              <a:buClr>
                <a:schemeClr val="dk1"/>
              </a:buClr>
              <a:buSzPts val="2900"/>
              <a:buFont typeface="Arial"/>
              <a:buNone/>
            </a:pPr>
            <a:endParaRPr sz="1100"/>
          </a:p>
          <a:p>
            <a:pPr marL="0" lvl="0" indent="0" algn="l" rtl="0">
              <a:lnSpc>
                <a:spcPct val="107000"/>
              </a:lnSpc>
              <a:spcBef>
                <a:spcPts val="0"/>
              </a:spcBef>
              <a:spcAft>
                <a:spcPts val="0"/>
              </a:spcAft>
              <a:buClr>
                <a:schemeClr val="dk1"/>
              </a:buClr>
              <a:buSzPts val="2900"/>
              <a:buFont typeface="Arial"/>
              <a:buNone/>
            </a:pPr>
            <a:r>
              <a:rPr lang="en" sz="1900"/>
              <a:t>Our agency was first established in Fiscal Year 1990 by Arizona Revised Statute 36-2902.01.  </a:t>
            </a:r>
            <a:endParaRPr sz="2900"/>
          </a:p>
          <a:p>
            <a:pPr marL="0" lvl="0" indent="0" algn="l" rtl="0">
              <a:lnSpc>
                <a:spcPct val="100000"/>
              </a:lnSpc>
              <a:spcBef>
                <a:spcPts val="0"/>
              </a:spcBef>
              <a:spcAft>
                <a:spcPts val="0"/>
              </a:spcAft>
              <a:buSzPts val="1400"/>
              <a:buNone/>
            </a:pPr>
            <a:endParaRPr/>
          </a:p>
        </p:txBody>
      </p:sp>
      <p:sp>
        <p:nvSpPr>
          <p:cNvPr id="89" name="Google Shape;89;g354c06f44f3_2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4c06f44f3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4c06f44f3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Font typeface="Arial"/>
              <a:buNone/>
            </a:pPr>
            <a:r>
              <a:rPr lang="en" sz="1800"/>
              <a:t>Our tribal stakeholders consisted of: </a:t>
            </a:r>
            <a:endParaRPr sz="1800"/>
          </a:p>
          <a:p>
            <a:pPr marL="0" lvl="0" indent="0" algn="l" rtl="0">
              <a:lnSpc>
                <a:spcPct val="107000"/>
              </a:lnSpc>
              <a:spcBef>
                <a:spcPts val="0"/>
              </a:spcBef>
              <a:spcAft>
                <a:spcPts val="0"/>
              </a:spcAft>
              <a:buClr>
                <a:schemeClr val="dk1"/>
              </a:buClr>
              <a:buFont typeface="Arial"/>
              <a:buNone/>
            </a:pPr>
            <a:endParaRPr sz="1800"/>
          </a:p>
          <a:p>
            <a:pPr marL="0" lvl="0" indent="0" algn="l" rtl="0">
              <a:lnSpc>
                <a:spcPct val="107000"/>
              </a:lnSpc>
              <a:spcBef>
                <a:spcPts val="0"/>
              </a:spcBef>
              <a:spcAft>
                <a:spcPts val="0"/>
              </a:spcAft>
              <a:buClr>
                <a:schemeClr val="dk1"/>
              </a:buClr>
              <a:buFont typeface="Arial"/>
              <a:buNone/>
            </a:pPr>
            <a:r>
              <a:rPr lang="en">
                <a:latin typeface="Arial"/>
                <a:ea typeface="Arial"/>
                <a:cs typeface="Arial"/>
                <a:sym typeface="Arial"/>
              </a:rPr>
              <a:t>Tribal Health Directors</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latin typeface="Arial"/>
                <a:ea typeface="Arial"/>
                <a:cs typeface="Arial"/>
                <a:sym typeface="Arial"/>
              </a:rPr>
              <a:t>Urban Indian Health Directors</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latin typeface="Arial"/>
                <a:ea typeface="Arial"/>
                <a:cs typeface="Arial"/>
                <a:sym typeface="Arial"/>
              </a:rPr>
              <a:t>IHS Officials</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latin typeface="Arial"/>
                <a:ea typeface="Arial"/>
                <a:cs typeface="Arial"/>
                <a:sym typeface="Arial"/>
              </a:rPr>
              <a:t>Tribal 638 CEOs</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latin typeface="Arial"/>
                <a:ea typeface="Arial"/>
                <a:cs typeface="Arial"/>
                <a:sym typeface="Arial"/>
              </a:rPr>
              <a:t>Tribal Early Childhood Directors</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latin typeface="Arial"/>
                <a:ea typeface="Arial"/>
                <a:cs typeface="Arial"/>
                <a:sym typeface="Arial"/>
              </a:rPr>
              <a:t>Community Health Representatives</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latin typeface="Arial"/>
                <a:ea typeface="Arial"/>
                <a:cs typeface="Arial"/>
                <a:sym typeface="Arial"/>
              </a:rPr>
              <a:t>Behavioral Health Directors</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latin typeface="Arial"/>
                <a:ea typeface="Arial"/>
                <a:cs typeface="Arial"/>
                <a:sym typeface="Arial"/>
              </a:rPr>
              <a:t>Tribal Housing Directors</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latin typeface="Arial"/>
                <a:ea typeface="Arial"/>
                <a:cs typeface="Arial"/>
                <a:sym typeface="Arial"/>
              </a:rPr>
              <a:t>Tribal Domestic Violence Advocates</a:t>
            </a:r>
            <a:endParaRPr sz="1100">
              <a:highlight>
                <a:schemeClr val="lt1"/>
              </a:highlight>
              <a:latin typeface="Arial"/>
              <a:ea typeface="Arial"/>
              <a:cs typeface="Arial"/>
              <a:sym typeface="Arial"/>
            </a:endParaRPr>
          </a:p>
          <a:p>
            <a:pPr marL="0" lvl="0" indent="0" algn="l" rtl="0">
              <a:lnSpc>
                <a:spcPct val="107000"/>
              </a:lnSpc>
              <a:spcBef>
                <a:spcPts val="0"/>
              </a:spcBef>
              <a:spcAft>
                <a:spcPts val="0"/>
              </a:spcAft>
              <a:buClr>
                <a:schemeClr val="dk1"/>
              </a:buClr>
              <a:buFont typeface="Arial"/>
              <a:buNone/>
            </a:pPr>
            <a:endParaRPr sz="1800"/>
          </a:p>
          <a:p>
            <a:pPr marL="0" lvl="0" indent="0" algn="l" rtl="0">
              <a:lnSpc>
                <a:spcPct val="107000"/>
              </a:lnSpc>
              <a:spcBef>
                <a:spcPts val="0"/>
              </a:spcBef>
              <a:spcAft>
                <a:spcPts val="0"/>
              </a:spcAft>
              <a:buClr>
                <a:schemeClr val="dk1"/>
              </a:buClr>
              <a:buFont typeface="Arial"/>
              <a:buNone/>
            </a:pPr>
            <a:r>
              <a:rPr lang="en" sz="1800"/>
              <a:t>The objective of the survey, interviews, and focus groups was to better understand key health and housing challenges among tribal communities in Arizona</a:t>
            </a:r>
            <a:endParaRPr sz="1800"/>
          </a:p>
          <a:p>
            <a:pPr marL="0" lvl="0" indent="0" algn="l" rtl="0">
              <a:lnSpc>
                <a:spcPct val="107000"/>
              </a:lnSpc>
              <a:spcBef>
                <a:spcPts val="0"/>
              </a:spcBef>
              <a:spcAft>
                <a:spcPts val="0"/>
              </a:spcAft>
              <a:buClr>
                <a:schemeClr val="dk1"/>
              </a:buClr>
              <a:buFont typeface="Arial"/>
              <a:buNone/>
            </a:pPr>
            <a:endParaRPr sz="1800"/>
          </a:p>
          <a:p>
            <a:pPr marL="0" lvl="0" indent="0" algn="l" rtl="0">
              <a:spcBef>
                <a:spcPts val="0"/>
              </a:spcBef>
              <a:spcAft>
                <a:spcPts val="0"/>
              </a:spcAft>
              <a:buClr>
                <a:schemeClr val="dk1"/>
              </a:buClr>
              <a:buFont typeface="Arial"/>
              <a:buNone/>
            </a:pPr>
            <a:r>
              <a:rPr lang="en" sz="1800"/>
              <a:t>Surveys were completed by 28 stakeholders representing organizations that serve the following tribal communities (21 of the 22 federally-recognized tribes in Arizona)</a:t>
            </a:r>
            <a:endParaRPr/>
          </a:p>
          <a:p>
            <a:pPr marL="0" lvl="0" indent="0" algn="l" rtl="0">
              <a:lnSpc>
                <a:spcPct val="107000"/>
              </a:lnSpc>
              <a:spcBef>
                <a:spcPts val="0"/>
              </a:spcBef>
              <a:spcAft>
                <a:spcPts val="0"/>
              </a:spcAft>
              <a:buClr>
                <a:schemeClr val="dk1"/>
              </a:buClr>
              <a:buFont typeface="Arial"/>
              <a:buNone/>
            </a:pPr>
            <a:endParaRPr sz="1800"/>
          </a:p>
          <a:p>
            <a:pPr marL="0" lvl="0" indent="0" algn="l" rtl="0">
              <a:spcBef>
                <a:spcPts val="0"/>
              </a:spcBef>
              <a:spcAft>
                <a:spcPts val="0"/>
              </a:spcAft>
              <a:buClr>
                <a:schemeClr val="dk1"/>
              </a:buClr>
              <a:buFont typeface="Arial"/>
              <a:buNone/>
            </a:pPr>
            <a:r>
              <a:rPr lang="en" sz="1800" b="1" u="sng"/>
              <a:t>Interview and Focus Group Participants</a:t>
            </a:r>
            <a:r>
              <a:rPr lang="en"/>
              <a:t> </a:t>
            </a:r>
            <a:endParaRPr/>
          </a:p>
          <a:p>
            <a:pPr marL="0" lvl="0" indent="0" algn="l" rtl="0">
              <a:spcBef>
                <a:spcPts val="0"/>
              </a:spcBef>
              <a:spcAft>
                <a:spcPts val="0"/>
              </a:spcAft>
              <a:buClr>
                <a:schemeClr val="dk1"/>
              </a:buClr>
              <a:buFont typeface="Arial"/>
              <a:buNone/>
            </a:pPr>
            <a:r>
              <a:rPr lang="en" sz="1800"/>
              <a:t>Participants included 23 stakeholders representing 14 of 22 federally recognized tribes in Arizona, plus the Urban Indian Organization.</a:t>
            </a:r>
            <a:endParaRPr/>
          </a:p>
          <a:p>
            <a:pPr marL="0" marR="342900" lvl="0" indent="0" algn="l" rtl="0">
              <a:lnSpc>
                <a:spcPct val="107000"/>
              </a:lnSpc>
              <a:spcBef>
                <a:spcPts val="0"/>
              </a:spcBef>
              <a:spcAft>
                <a:spcPts val="0"/>
              </a:spcAft>
              <a:buClr>
                <a:schemeClr val="dk1"/>
              </a:buClr>
              <a:buFont typeface="Arial"/>
              <a:buNone/>
            </a:pPr>
            <a:endParaRPr/>
          </a:p>
          <a:p>
            <a:pPr marL="0" marR="342900" lvl="0" indent="0" algn="l" rtl="0">
              <a:lnSpc>
                <a:spcPct val="107000"/>
              </a:lnSpc>
              <a:spcBef>
                <a:spcPts val="0"/>
              </a:spcBef>
              <a:spcAft>
                <a:spcPts val="0"/>
              </a:spcAft>
              <a:buClr>
                <a:schemeClr val="dk1"/>
              </a:buClr>
              <a:buFont typeface="Arial"/>
              <a:buNone/>
            </a:pPr>
            <a:r>
              <a:rPr lang="en" sz="1800"/>
              <a:t> </a:t>
            </a:r>
            <a:endParaRPr/>
          </a:p>
          <a:p>
            <a:pPr marL="0" marR="342900" lvl="0" indent="0" algn="l" rtl="0">
              <a:lnSpc>
                <a:spcPct val="107000"/>
              </a:lnSpc>
              <a:spcBef>
                <a:spcPts val="0"/>
              </a:spcBef>
              <a:spcAft>
                <a:spcPts val="0"/>
              </a:spcAft>
              <a:buClr>
                <a:schemeClr val="dk1"/>
              </a:buClr>
              <a:buFont typeface="Arial"/>
              <a:buNone/>
            </a:pPr>
            <a:r>
              <a:rPr lang="en" sz="1800"/>
              <a:t>A thematic analysis was conducted with transcripts from the interviews and focus groups. </a:t>
            </a:r>
            <a:endParaRPr/>
          </a:p>
        </p:txBody>
      </p:sp>
      <p:sp>
        <p:nvSpPr>
          <p:cNvPr id="97" name="Google Shape;97;g354c06f44f3_2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t="5000" b="22027"/>
          <a:stretch/>
        </p:blipFill>
        <p:spPr>
          <a:xfrm>
            <a:off x="0" y="0"/>
            <a:ext cx="9144000" cy="5004412"/>
          </a:xfrm>
          <a:prstGeom prst="rect">
            <a:avLst/>
          </a:prstGeom>
          <a:noFill/>
          <a:ln>
            <a:noFill/>
          </a:ln>
        </p:spPr>
      </p:pic>
      <p:sp>
        <p:nvSpPr>
          <p:cNvPr id="55" name="Google Shape;55;p14"/>
          <p:cNvSpPr txBox="1">
            <a:spLocks noGrp="1"/>
          </p:cNvSpPr>
          <p:nvPr>
            <p:ph type="subTitle" idx="1"/>
          </p:nvPr>
        </p:nvSpPr>
        <p:spPr>
          <a:xfrm>
            <a:off x="3352800" y="1412978"/>
            <a:ext cx="5638800" cy="1105558"/>
          </a:xfrm>
          <a:prstGeom prst="rect">
            <a:avLst/>
          </a:prstGeom>
          <a:noFill/>
          <a:ln>
            <a:noFill/>
          </a:ln>
        </p:spPr>
        <p:txBody>
          <a:bodyPr spcFirstLastPara="1" wrap="square" lIns="68575" tIns="34275" rIns="68575" bIns="34275" anchor="t" anchorCtr="0">
            <a:noAutofit/>
          </a:bodyPr>
          <a:lstStyle>
            <a:lvl1pPr marR="0" lvl="0" algn="r" rtl="0">
              <a:lnSpc>
                <a:spcPct val="100000"/>
              </a:lnSpc>
              <a:spcBef>
                <a:spcPts val="400"/>
              </a:spcBef>
              <a:spcAft>
                <a:spcPts val="0"/>
              </a:spcAft>
              <a:buClr>
                <a:schemeClr val="accent3"/>
              </a:buClr>
              <a:buSzPts val="2000"/>
              <a:buFont typeface="Arial"/>
              <a:buNone/>
              <a:defRPr sz="2000" b="0" i="0" u="none" strike="noStrike" cap="none">
                <a:solidFill>
                  <a:schemeClr val="accent3"/>
                </a:solidFill>
                <a:latin typeface="Calibri"/>
                <a:ea typeface="Calibri"/>
                <a:cs typeface="Calibri"/>
                <a:sym typeface="Calibri"/>
              </a:defRPr>
            </a:lvl1pPr>
            <a:lvl2pPr marR="0" lvl="1"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R="0" lvl="2"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R="0" lvl="3"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R="0" lvl="4"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R="0" lvl="5"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R="0" lvl="6"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R="0" lvl="7"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R="0" lvl="8"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56" name="Google Shape;56;p14"/>
          <p:cNvSpPr txBox="1">
            <a:spLocks noGrp="1"/>
          </p:cNvSpPr>
          <p:nvPr>
            <p:ph type="ctrTitle"/>
          </p:nvPr>
        </p:nvSpPr>
        <p:spPr>
          <a:xfrm>
            <a:off x="990601" y="217227"/>
            <a:ext cx="8011633" cy="1131274"/>
          </a:xfrm>
          <a:prstGeom prst="rect">
            <a:avLst/>
          </a:prstGeom>
          <a:noFill/>
          <a:ln>
            <a:noFill/>
          </a:ln>
        </p:spPr>
        <p:txBody>
          <a:bodyPr spcFirstLastPara="1" wrap="square" lIns="68575" tIns="34275" rIns="68575" bIns="34275" anchor="b" anchorCtr="0">
            <a:noAutofit/>
          </a:bodyPr>
          <a:lstStyle>
            <a:lvl1pPr marR="0" lvl="0" algn="r" rtl="0">
              <a:lnSpc>
                <a:spcPct val="100000"/>
              </a:lnSpc>
              <a:spcBef>
                <a:spcPts val="0"/>
              </a:spcBef>
              <a:spcAft>
                <a:spcPts val="0"/>
              </a:spcAft>
              <a:buClr>
                <a:schemeClr val="lt1"/>
              </a:buClr>
              <a:buSzPts val="2700"/>
              <a:buFont typeface="Calibri"/>
              <a:buNone/>
              <a:defRPr sz="27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57" name="Google Shape;57;p14"/>
          <p:cNvPicPr preferRelativeResize="0"/>
          <p:nvPr/>
        </p:nvPicPr>
        <p:blipFill rotWithShape="1">
          <a:blip r:embed="rId3">
            <a:alphaModFix/>
          </a:blip>
          <a:srcRect/>
          <a:stretch/>
        </p:blipFill>
        <p:spPr>
          <a:xfrm>
            <a:off x="5486400" y="3543300"/>
            <a:ext cx="3293919" cy="1006474"/>
          </a:xfrm>
          <a:prstGeom prst="rect">
            <a:avLst/>
          </a:prstGeom>
          <a:noFill/>
          <a:ln>
            <a:noFill/>
          </a:ln>
          <a:effectLst>
            <a:outerShdw blurRad="50800" dist="38100" dir="2700000" algn="tl" rotWithShape="0">
              <a:srgbClr val="000000">
                <a:alpha val="85098"/>
              </a:srgbClr>
            </a:outerShdw>
          </a:effectLst>
        </p:spPr>
      </p:pic>
      <p:grpSp>
        <p:nvGrpSpPr>
          <p:cNvPr id="58" name="Google Shape;58;p14"/>
          <p:cNvGrpSpPr/>
          <p:nvPr/>
        </p:nvGrpSpPr>
        <p:grpSpPr>
          <a:xfrm>
            <a:off x="-1" y="4688519"/>
            <a:ext cx="9144002" cy="448031"/>
            <a:chOff x="-1" y="6251359"/>
            <a:chExt cx="12192002" cy="597375"/>
          </a:xfrm>
        </p:grpSpPr>
        <p:pic>
          <p:nvPicPr>
            <p:cNvPr id="59" name="Google Shape;59;p14"/>
            <p:cNvPicPr preferRelativeResize="0"/>
            <p:nvPr/>
          </p:nvPicPr>
          <p:blipFill rotWithShape="1">
            <a:blip r:embed="rId4">
              <a:alphaModFix/>
            </a:blip>
            <a:srcRect/>
            <a:stretch/>
          </p:blipFill>
          <p:spPr>
            <a:xfrm>
              <a:off x="-1" y="6251359"/>
              <a:ext cx="9315525" cy="434248"/>
            </a:xfrm>
            <a:prstGeom prst="rect">
              <a:avLst/>
            </a:prstGeom>
            <a:noFill/>
            <a:ln>
              <a:noFill/>
            </a:ln>
          </p:spPr>
        </p:pic>
        <p:pic>
          <p:nvPicPr>
            <p:cNvPr id="60" name="Google Shape;60;p14"/>
            <p:cNvPicPr preferRelativeResize="0"/>
            <p:nvPr/>
          </p:nvPicPr>
          <p:blipFill rotWithShape="1">
            <a:blip r:embed="rId4">
              <a:alphaModFix/>
            </a:blip>
            <a:srcRect r="66916"/>
            <a:stretch/>
          </p:blipFill>
          <p:spPr>
            <a:xfrm>
              <a:off x="9110081" y="6255992"/>
              <a:ext cx="3081920" cy="434248"/>
            </a:xfrm>
            <a:prstGeom prst="rect">
              <a:avLst/>
            </a:prstGeom>
            <a:noFill/>
            <a:ln>
              <a:noFill/>
            </a:ln>
          </p:spPr>
        </p:pic>
        <p:sp>
          <p:nvSpPr>
            <p:cNvPr id="61" name="Google Shape;61;p14"/>
            <p:cNvSpPr/>
            <p:nvPr/>
          </p:nvSpPr>
          <p:spPr>
            <a:xfrm>
              <a:off x="1" y="6432176"/>
              <a:ext cx="12192000" cy="41655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type="obj">
  <p:cSld name="OBJECT">
    <p:bg>
      <p:bgPr>
        <a:solidFill>
          <a:schemeClr val="lt1"/>
        </a:solidFill>
        <a:effectLst/>
      </p:bgPr>
    </p:bg>
    <p:spTree>
      <p:nvGrpSpPr>
        <p:cNvPr id="1" name="Shape 62"/>
        <p:cNvGrpSpPr/>
        <p:nvPr/>
      </p:nvGrpSpPr>
      <p:grpSpPr>
        <a:xfrm>
          <a:off x="0" y="0"/>
          <a:ext cx="0" cy="0"/>
          <a:chOff x="0" y="0"/>
          <a:chExt cx="0" cy="0"/>
        </a:xfrm>
      </p:grpSpPr>
      <p:pic>
        <p:nvPicPr>
          <p:cNvPr id="63" name="Google Shape;63;p15"/>
          <p:cNvPicPr preferRelativeResize="0"/>
          <p:nvPr/>
        </p:nvPicPr>
        <p:blipFill rotWithShape="1">
          <a:blip r:embed="rId2">
            <a:alphaModFix/>
          </a:blip>
          <a:srcRect t="5000" b="19999"/>
          <a:stretch/>
        </p:blipFill>
        <p:spPr>
          <a:xfrm>
            <a:off x="0" y="0"/>
            <a:ext cx="9144000" cy="5143500"/>
          </a:xfrm>
          <a:prstGeom prst="rect">
            <a:avLst/>
          </a:prstGeom>
          <a:noFill/>
          <a:ln>
            <a:noFill/>
          </a:ln>
        </p:spPr>
      </p:pic>
      <p:sp>
        <p:nvSpPr>
          <p:cNvPr id="64" name="Google Shape;64;p15"/>
          <p:cNvSpPr/>
          <p:nvPr/>
        </p:nvSpPr>
        <p:spPr>
          <a:xfrm>
            <a:off x="2438401" y="-1"/>
            <a:ext cx="6705601" cy="5143502"/>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5" name="Google Shape;65;p15"/>
          <p:cNvPicPr preferRelativeResize="0"/>
          <p:nvPr/>
        </p:nvPicPr>
        <p:blipFill rotWithShape="1">
          <a:blip r:embed="rId3">
            <a:alphaModFix/>
          </a:blip>
          <a:srcRect/>
          <a:stretch/>
        </p:blipFill>
        <p:spPr>
          <a:xfrm rot="5400000">
            <a:off x="-781050" y="1771650"/>
            <a:ext cx="5143500" cy="1600200"/>
          </a:xfrm>
          <a:prstGeom prst="rect">
            <a:avLst/>
          </a:prstGeom>
          <a:noFill/>
          <a:ln>
            <a:noFill/>
          </a:ln>
        </p:spPr>
      </p:pic>
      <p:sp>
        <p:nvSpPr>
          <p:cNvPr id="66" name="Google Shape;66;p15"/>
          <p:cNvSpPr txBox="1">
            <a:spLocks noGrp="1"/>
          </p:cNvSpPr>
          <p:nvPr>
            <p:ph type="title"/>
          </p:nvPr>
        </p:nvSpPr>
        <p:spPr>
          <a:xfrm>
            <a:off x="1371600" y="228601"/>
            <a:ext cx="7467600" cy="717261"/>
          </a:xfrm>
          <a:prstGeom prst="rect">
            <a:avLst/>
          </a:prstGeom>
          <a:noFill/>
          <a:ln>
            <a:noFill/>
          </a:ln>
        </p:spPr>
        <p:txBody>
          <a:bodyPr spcFirstLastPara="1" wrap="square" lIns="68575" tIns="34275" rIns="68575" bIns="34275" anchor="b" anchorCtr="0">
            <a:noAutofit/>
          </a:bodyPr>
          <a:lstStyle>
            <a:lvl1pPr marR="0" lvl="0" algn="ctr" rtl="0">
              <a:lnSpc>
                <a:spcPct val="100000"/>
              </a:lnSpc>
              <a:spcBef>
                <a:spcPts val="0"/>
              </a:spcBef>
              <a:spcAft>
                <a:spcPts val="0"/>
              </a:spcAft>
              <a:buClr>
                <a:schemeClr val="accent3"/>
              </a:buClr>
              <a:buSzPts val="2400"/>
              <a:buFont typeface="Calibri"/>
              <a:buNone/>
              <a:defRPr sz="2400" b="0"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Google Shape;67;p15"/>
          <p:cNvSpPr txBox="1">
            <a:spLocks noGrp="1"/>
          </p:cNvSpPr>
          <p:nvPr>
            <p:ph type="body" idx="1"/>
          </p:nvPr>
        </p:nvSpPr>
        <p:spPr>
          <a:xfrm>
            <a:off x="1371601" y="971549"/>
            <a:ext cx="7467601" cy="3714746"/>
          </a:xfrm>
          <a:prstGeom prst="rect">
            <a:avLst/>
          </a:prstGeom>
          <a:noFill/>
          <a:ln>
            <a:noFill/>
          </a:ln>
        </p:spPr>
        <p:txBody>
          <a:bodyPr spcFirstLastPara="1" wrap="square" lIns="68575" tIns="34275" rIns="68575" bIns="34275" anchor="t" anchorCtr="0">
            <a:noAutofit/>
          </a:bodyPr>
          <a:lstStyle>
            <a:lvl1pPr marL="457200" marR="0" lvl="0" indent="-368300" algn="l" rtl="0">
              <a:lnSpc>
                <a:spcPct val="100000"/>
              </a:lnSpc>
              <a:spcBef>
                <a:spcPts val="400"/>
              </a:spcBef>
              <a:spcAft>
                <a:spcPts val="0"/>
              </a:spcAft>
              <a:buClr>
                <a:schemeClr val="accent3"/>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3"/>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accent3"/>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accent3"/>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accent3"/>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8" name="Google Shape;68;p15"/>
          <p:cNvSpPr txBox="1">
            <a:spLocks noGrp="1"/>
          </p:cNvSpPr>
          <p:nvPr>
            <p:ph type="ftr" idx="11"/>
          </p:nvPr>
        </p:nvSpPr>
        <p:spPr>
          <a:xfrm>
            <a:off x="3076882" y="4777976"/>
            <a:ext cx="4229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015D7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15"/>
          <p:cNvSpPr txBox="1">
            <a:spLocks noGrp="1"/>
          </p:cNvSpPr>
          <p:nvPr>
            <p:ph type="sldNum" idx="12"/>
          </p:nvPr>
        </p:nvSpPr>
        <p:spPr>
          <a:xfrm>
            <a:off x="7751505" y="4772948"/>
            <a:ext cx="10668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15D7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15D7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15D7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15D7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15D7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15D7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15D7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15D7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15D7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15"/>
          <p:cNvPicPr preferRelativeResize="0"/>
          <p:nvPr/>
        </p:nvPicPr>
        <p:blipFill rotWithShape="1">
          <a:blip r:embed="rId4">
            <a:alphaModFix/>
          </a:blip>
          <a:srcRect/>
          <a:stretch/>
        </p:blipFill>
        <p:spPr>
          <a:xfrm>
            <a:off x="1371600" y="4746344"/>
            <a:ext cx="1066801" cy="33710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ransition Slide">
  <p:cSld name="1_Transition Slide">
    <p:spTree>
      <p:nvGrpSpPr>
        <p:cNvPr id="1" name="Shape 71"/>
        <p:cNvGrpSpPr/>
        <p:nvPr/>
      </p:nvGrpSpPr>
      <p:grpSpPr>
        <a:xfrm>
          <a:off x="0" y="0"/>
          <a:ext cx="0" cy="0"/>
          <a:chOff x="0" y="0"/>
          <a:chExt cx="0" cy="0"/>
        </a:xfrm>
      </p:grpSpPr>
      <p:pic>
        <p:nvPicPr>
          <p:cNvPr id="72" name="Google Shape;72;p16"/>
          <p:cNvPicPr preferRelativeResize="0"/>
          <p:nvPr/>
        </p:nvPicPr>
        <p:blipFill rotWithShape="1">
          <a:blip r:embed="rId2">
            <a:alphaModFix amt="25000"/>
          </a:blip>
          <a:srcRect t="5000" b="22027"/>
          <a:stretch/>
        </p:blipFill>
        <p:spPr>
          <a:xfrm>
            <a:off x="0" y="0"/>
            <a:ext cx="9144000" cy="5004412"/>
          </a:xfrm>
          <a:prstGeom prst="rect">
            <a:avLst/>
          </a:prstGeom>
          <a:solidFill>
            <a:schemeClr val="lt1"/>
          </a:solidFill>
          <a:ln>
            <a:noFill/>
          </a:ln>
          <a:effectLst>
            <a:outerShdw blurRad="50800" dist="50800" dir="5400000" algn="ctr" rotWithShape="0">
              <a:srgbClr val="000000">
                <a:alpha val="16078"/>
              </a:srgbClr>
            </a:outerShdw>
          </a:effectLst>
        </p:spPr>
      </p:pic>
      <p:sp>
        <p:nvSpPr>
          <p:cNvPr id="73" name="Google Shape;73;p16"/>
          <p:cNvSpPr txBox="1">
            <a:spLocks noGrp="1"/>
          </p:cNvSpPr>
          <p:nvPr>
            <p:ph type="subTitle" idx="1"/>
          </p:nvPr>
        </p:nvSpPr>
        <p:spPr>
          <a:xfrm>
            <a:off x="568100" y="2427362"/>
            <a:ext cx="8007802" cy="942975"/>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400"/>
              </a:spcBef>
              <a:spcAft>
                <a:spcPts val="0"/>
              </a:spcAft>
              <a:buClr>
                <a:schemeClr val="accent3"/>
              </a:buClr>
              <a:buSzPts val="2000"/>
              <a:buFont typeface="Arial"/>
              <a:buNone/>
              <a:defRPr sz="2000" b="0" i="0" u="none" strike="noStrike" cap="none">
                <a:solidFill>
                  <a:schemeClr val="accent3"/>
                </a:solidFill>
                <a:latin typeface="Calibri"/>
                <a:ea typeface="Calibri"/>
                <a:cs typeface="Calibri"/>
                <a:sym typeface="Calibri"/>
              </a:defRPr>
            </a:lvl1pPr>
            <a:lvl2pPr marR="0" lvl="1"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4" name="Google Shape;74;p16"/>
          <p:cNvSpPr txBox="1">
            <a:spLocks noGrp="1"/>
          </p:cNvSpPr>
          <p:nvPr>
            <p:ph type="ctrTitle"/>
          </p:nvPr>
        </p:nvSpPr>
        <p:spPr>
          <a:xfrm>
            <a:off x="685800" y="1308390"/>
            <a:ext cx="7772400" cy="1102519"/>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chemeClr val="accent1"/>
              </a:buClr>
              <a:buSzPts val="3300"/>
              <a:buFont typeface="Calibri"/>
              <a:buNone/>
              <a:defRPr sz="33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75" name="Google Shape;75;p16"/>
          <p:cNvGrpSpPr/>
          <p:nvPr/>
        </p:nvGrpSpPr>
        <p:grpSpPr>
          <a:xfrm>
            <a:off x="-1" y="4688519"/>
            <a:ext cx="9144002" cy="448031"/>
            <a:chOff x="-1" y="6251359"/>
            <a:chExt cx="12192002" cy="597375"/>
          </a:xfrm>
        </p:grpSpPr>
        <p:pic>
          <p:nvPicPr>
            <p:cNvPr id="76" name="Google Shape;76;p16"/>
            <p:cNvPicPr preferRelativeResize="0"/>
            <p:nvPr/>
          </p:nvPicPr>
          <p:blipFill rotWithShape="1">
            <a:blip r:embed="rId3">
              <a:alphaModFix/>
            </a:blip>
            <a:srcRect/>
            <a:stretch/>
          </p:blipFill>
          <p:spPr>
            <a:xfrm>
              <a:off x="-1" y="6251359"/>
              <a:ext cx="9315525" cy="434248"/>
            </a:xfrm>
            <a:prstGeom prst="rect">
              <a:avLst/>
            </a:prstGeom>
            <a:noFill/>
            <a:ln>
              <a:noFill/>
            </a:ln>
          </p:spPr>
        </p:pic>
        <p:pic>
          <p:nvPicPr>
            <p:cNvPr id="77" name="Google Shape;77;p16"/>
            <p:cNvPicPr preferRelativeResize="0"/>
            <p:nvPr/>
          </p:nvPicPr>
          <p:blipFill rotWithShape="1">
            <a:blip r:embed="rId3">
              <a:alphaModFix/>
            </a:blip>
            <a:srcRect r="66916"/>
            <a:stretch/>
          </p:blipFill>
          <p:spPr>
            <a:xfrm>
              <a:off x="9110081" y="6255992"/>
              <a:ext cx="3081920" cy="434248"/>
            </a:xfrm>
            <a:prstGeom prst="rect">
              <a:avLst/>
            </a:prstGeom>
            <a:noFill/>
            <a:ln>
              <a:noFill/>
            </a:ln>
          </p:spPr>
        </p:pic>
        <p:sp>
          <p:nvSpPr>
            <p:cNvPr id="78" name="Google Shape;78;p16"/>
            <p:cNvSpPr/>
            <p:nvPr/>
          </p:nvSpPr>
          <p:spPr>
            <a:xfrm>
              <a:off x="1" y="6432176"/>
              <a:ext cx="12192000" cy="41655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ransition Slide">
  <p:cSld name="3_Transition Slide">
    <p:spTree>
      <p:nvGrpSpPr>
        <p:cNvPr id="1" name="Shape 79"/>
        <p:cNvGrpSpPr/>
        <p:nvPr/>
      </p:nvGrpSpPr>
      <p:grpSpPr>
        <a:xfrm>
          <a:off x="0" y="0"/>
          <a:ext cx="0" cy="0"/>
          <a:chOff x="0" y="0"/>
          <a:chExt cx="0" cy="0"/>
        </a:xfrm>
      </p:grpSpPr>
      <p:pic>
        <p:nvPicPr>
          <p:cNvPr id="80" name="Google Shape;80;p17"/>
          <p:cNvPicPr preferRelativeResize="0"/>
          <p:nvPr/>
        </p:nvPicPr>
        <p:blipFill rotWithShape="1">
          <a:blip r:embed="rId2">
            <a:alphaModFix amt="25000"/>
          </a:blip>
          <a:srcRect t="5000" b="22027"/>
          <a:stretch/>
        </p:blipFill>
        <p:spPr>
          <a:xfrm>
            <a:off x="0" y="0"/>
            <a:ext cx="9144000" cy="5004412"/>
          </a:xfrm>
          <a:prstGeom prst="rect">
            <a:avLst/>
          </a:prstGeom>
          <a:solidFill>
            <a:schemeClr val="lt1"/>
          </a:solidFill>
          <a:ln>
            <a:noFill/>
          </a:ln>
          <a:effectLst>
            <a:outerShdw blurRad="50800" dist="50800" dir="5400000" algn="ctr" rotWithShape="0">
              <a:srgbClr val="000000">
                <a:alpha val="16078"/>
              </a:srgbClr>
            </a:outerShdw>
          </a:effectLst>
        </p:spPr>
      </p:pic>
      <p:sp>
        <p:nvSpPr>
          <p:cNvPr id="81" name="Google Shape;81;p17"/>
          <p:cNvSpPr txBox="1">
            <a:spLocks noGrp="1"/>
          </p:cNvSpPr>
          <p:nvPr>
            <p:ph type="ctrTitle"/>
          </p:nvPr>
        </p:nvSpPr>
        <p:spPr>
          <a:xfrm>
            <a:off x="685800" y="1885951"/>
            <a:ext cx="7772400" cy="1102519"/>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chemeClr val="accent1"/>
              </a:buClr>
              <a:buSzPts val="3300"/>
              <a:buFont typeface="Calibri"/>
              <a:buNone/>
              <a:defRPr sz="33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82" name="Google Shape;82;p17"/>
          <p:cNvGrpSpPr/>
          <p:nvPr/>
        </p:nvGrpSpPr>
        <p:grpSpPr>
          <a:xfrm>
            <a:off x="-1" y="4688519"/>
            <a:ext cx="9144002" cy="448031"/>
            <a:chOff x="-1" y="6251359"/>
            <a:chExt cx="12192002" cy="597375"/>
          </a:xfrm>
        </p:grpSpPr>
        <p:pic>
          <p:nvPicPr>
            <p:cNvPr id="83" name="Google Shape;83;p17"/>
            <p:cNvPicPr preferRelativeResize="0"/>
            <p:nvPr/>
          </p:nvPicPr>
          <p:blipFill rotWithShape="1">
            <a:blip r:embed="rId3">
              <a:alphaModFix/>
            </a:blip>
            <a:srcRect/>
            <a:stretch/>
          </p:blipFill>
          <p:spPr>
            <a:xfrm>
              <a:off x="-1" y="6251359"/>
              <a:ext cx="9315525" cy="434248"/>
            </a:xfrm>
            <a:prstGeom prst="rect">
              <a:avLst/>
            </a:prstGeom>
            <a:noFill/>
            <a:ln>
              <a:noFill/>
            </a:ln>
          </p:spPr>
        </p:pic>
        <p:pic>
          <p:nvPicPr>
            <p:cNvPr id="84" name="Google Shape;84;p17"/>
            <p:cNvPicPr preferRelativeResize="0"/>
            <p:nvPr/>
          </p:nvPicPr>
          <p:blipFill rotWithShape="1">
            <a:blip r:embed="rId3">
              <a:alphaModFix/>
            </a:blip>
            <a:srcRect r="66916"/>
            <a:stretch/>
          </p:blipFill>
          <p:spPr>
            <a:xfrm>
              <a:off x="9110081" y="6255992"/>
              <a:ext cx="3081920" cy="434248"/>
            </a:xfrm>
            <a:prstGeom prst="rect">
              <a:avLst/>
            </a:prstGeom>
            <a:noFill/>
            <a:ln>
              <a:noFill/>
            </a:ln>
          </p:spPr>
        </p:pic>
        <p:sp>
          <p:nvSpPr>
            <p:cNvPr id="85" name="Google Shape;85;p17"/>
            <p:cNvSpPr/>
            <p:nvPr/>
          </p:nvSpPr>
          <p:spPr>
            <a:xfrm>
              <a:off x="1" y="6432176"/>
              <a:ext cx="12192000" cy="41655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ftr" idx="11"/>
          </p:nvPr>
        </p:nvSpPr>
        <p:spPr>
          <a:xfrm>
            <a:off x="2667000" y="4767263"/>
            <a:ext cx="38100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PowerPoint_Macro-Enabled_Presentation.pptm"/><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AA15-55E7-FB70-040C-7E55FA8D7AB0}"/>
              </a:ext>
            </a:extLst>
          </p:cNvPr>
          <p:cNvSpPr>
            <a:spLocks noGrp="1"/>
          </p:cNvSpPr>
          <p:nvPr>
            <p:ph type="title"/>
          </p:nvPr>
        </p:nvSpPr>
        <p:spPr/>
        <p:txBody>
          <a:bodyPr/>
          <a:lstStyle/>
          <a:p>
            <a:endParaRPr lang="en-US"/>
          </a:p>
        </p:txBody>
      </p:sp>
      <p:pic>
        <p:nvPicPr>
          <p:cNvPr id="4" name="Picture 3" descr="A close-up of a red canyon&#10;&#10;AI-generated content may be incorrect.">
            <a:extLst>
              <a:ext uri="{FF2B5EF4-FFF2-40B4-BE49-F238E27FC236}">
                <a16:creationId xmlns:a16="http://schemas.microsoft.com/office/drawing/2014/main" id="{7D414728-6B02-E207-01B2-CEAE225BC3F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57737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1377750" y="179327"/>
            <a:ext cx="7467600" cy="717300"/>
          </a:xfrm>
          <a:prstGeom prst="rect">
            <a:avLst/>
          </a:prstGeom>
        </p:spPr>
        <p:txBody>
          <a:bodyPr spcFirstLastPara="1" wrap="square" lIns="68575" tIns="68575" rIns="68575" bIns="68575" anchor="b" anchorCtr="0">
            <a:noAutofit/>
          </a:bodyPr>
          <a:lstStyle/>
          <a:p>
            <a:pPr marL="0" lvl="0" indent="0" algn="ctr" rtl="0">
              <a:spcBef>
                <a:spcPts val="0"/>
              </a:spcBef>
              <a:spcAft>
                <a:spcPts val="0"/>
              </a:spcAft>
              <a:buNone/>
            </a:pPr>
            <a:r>
              <a:rPr lang="en" sz="3600"/>
              <a:t>2024 Health and Housing Report </a:t>
            </a:r>
            <a:endParaRPr sz="3600"/>
          </a:p>
        </p:txBody>
      </p:sp>
      <p:sp>
        <p:nvSpPr>
          <p:cNvPr id="100" name="Google Shape;100;p19"/>
          <p:cNvSpPr txBox="1">
            <a:spLocks noGrp="1"/>
          </p:cNvSpPr>
          <p:nvPr>
            <p:ph type="sldNum" idx="12"/>
          </p:nvPr>
        </p:nvSpPr>
        <p:spPr>
          <a:xfrm>
            <a:off x="7751505" y="4772948"/>
            <a:ext cx="1066725" cy="273825"/>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sz="1100"/>
              <a:t>10</a:t>
            </a:fld>
            <a:endParaRPr sz="1100"/>
          </a:p>
        </p:txBody>
      </p:sp>
      <p:pic>
        <p:nvPicPr>
          <p:cNvPr id="101" name="Google Shape;101;p19"/>
          <p:cNvPicPr preferRelativeResize="0"/>
          <p:nvPr/>
        </p:nvPicPr>
        <p:blipFill>
          <a:blip r:embed="rId3">
            <a:alphaModFix/>
          </a:blip>
          <a:stretch>
            <a:fillRect/>
          </a:stretch>
        </p:blipFill>
        <p:spPr>
          <a:xfrm rot="457181">
            <a:off x="6762501" y="1013642"/>
            <a:ext cx="1928504" cy="2455354"/>
          </a:xfrm>
          <a:prstGeom prst="rect">
            <a:avLst/>
          </a:prstGeom>
          <a:noFill/>
          <a:ln w="38100" cap="flat" cmpd="sng">
            <a:solidFill>
              <a:schemeClr val="dk2"/>
            </a:solidFill>
            <a:prstDash val="solid"/>
            <a:round/>
            <a:headEnd type="none" w="sm" len="sm"/>
            <a:tailEnd type="none" w="sm" len="sm"/>
          </a:ln>
        </p:spPr>
      </p:pic>
      <p:sp>
        <p:nvSpPr>
          <p:cNvPr id="102" name="Google Shape;102;p19"/>
          <p:cNvSpPr txBox="1"/>
          <p:nvPr/>
        </p:nvSpPr>
        <p:spPr>
          <a:xfrm>
            <a:off x="1421425" y="998050"/>
            <a:ext cx="4903500" cy="3740400"/>
          </a:xfrm>
          <a:prstGeom prst="rect">
            <a:avLst/>
          </a:prstGeom>
          <a:noFill/>
          <a:ln>
            <a:noFill/>
          </a:ln>
        </p:spPr>
        <p:txBody>
          <a:bodyPr spcFirstLastPara="1" wrap="square" lIns="68575" tIns="68575" rIns="68575" bIns="68575" anchor="t" anchorCtr="0">
            <a:spAutoFit/>
          </a:bodyPr>
          <a:lstStyle/>
          <a:p>
            <a:pPr marL="342900" lvl="0" indent="-247650" algn="l" rtl="0">
              <a:spcBef>
                <a:spcPts val="0"/>
              </a:spcBef>
              <a:spcAft>
                <a:spcPts val="0"/>
              </a:spcAft>
              <a:buSzPts val="1300"/>
              <a:buAutoNum type="arabicPeriod"/>
            </a:pPr>
            <a:r>
              <a:rPr lang="en" sz="1300"/>
              <a:t>Increase funding for healthcare &amp; housing programs</a:t>
            </a:r>
            <a:endParaRPr sz="1300"/>
          </a:p>
          <a:p>
            <a:pPr marL="342900" lvl="0" indent="-247650" algn="l" rtl="0">
              <a:spcBef>
                <a:spcPts val="0"/>
              </a:spcBef>
              <a:spcAft>
                <a:spcPts val="0"/>
              </a:spcAft>
              <a:buSzPts val="1300"/>
              <a:buAutoNum type="arabicPeriod"/>
            </a:pPr>
            <a:r>
              <a:rPr lang="en" sz="1300"/>
              <a:t>Increase coordination between agencies and resources</a:t>
            </a:r>
            <a:endParaRPr sz="1300"/>
          </a:p>
          <a:p>
            <a:pPr marL="342900" lvl="0" indent="-247650" algn="l" rtl="0">
              <a:spcBef>
                <a:spcPts val="0"/>
              </a:spcBef>
              <a:spcAft>
                <a:spcPts val="0"/>
              </a:spcAft>
              <a:buSzPts val="1300"/>
              <a:buAutoNum type="arabicPeriod"/>
            </a:pPr>
            <a:r>
              <a:rPr lang="en" sz="1300"/>
              <a:t>Provide incentives for healthcare organizations to collaborate with housing providers</a:t>
            </a:r>
            <a:endParaRPr sz="1300"/>
          </a:p>
          <a:p>
            <a:pPr marL="342900" lvl="0" indent="-247650" algn="l" rtl="0">
              <a:spcBef>
                <a:spcPts val="0"/>
              </a:spcBef>
              <a:spcAft>
                <a:spcPts val="0"/>
              </a:spcAft>
              <a:buSzPts val="1300"/>
              <a:buAutoNum type="arabicPeriod"/>
            </a:pPr>
            <a:r>
              <a:rPr lang="en" sz="1300"/>
              <a:t>Create shelters and transitional housing for people in need</a:t>
            </a:r>
            <a:endParaRPr sz="1300"/>
          </a:p>
          <a:p>
            <a:pPr marL="342900" lvl="0" indent="-247650" algn="l" rtl="0">
              <a:spcBef>
                <a:spcPts val="0"/>
              </a:spcBef>
              <a:spcAft>
                <a:spcPts val="0"/>
              </a:spcAft>
              <a:buSzPts val="1300"/>
              <a:buAutoNum type="arabicPeriod"/>
            </a:pPr>
            <a:r>
              <a:rPr lang="en" sz="1300"/>
              <a:t>Utilize mobile clinics</a:t>
            </a:r>
            <a:endParaRPr sz="1300"/>
          </a:p>
          <a:p>
            <a:pPr marL="342900" lvl="0" indent="-247650" algn="l" rtl="0">
              <a:spcBef>
                <a:spcPts val="0"/>
              </a:spcBef>
              <a:spcAft>
                <a:spcPts val="0"/>
              </a:spcAft>
              <a:buSzPts val="1300"/>
              <a:buAutoNum type="arabicPeriod"/>
            </a:pPr>
            <a:r>
              <a:rPr lang="en" sz="1300"/>
              <a:t>Provide cultural competency training for healthcare providers and housing specialists</a:t>
            </a:r>
            <a:endParaRPr sz="1300"/>
          </a:p>
          <a:p>
            <a:pPr marL="342900" lvl="0" indent="-247650" algn="l" rtl="0">
              <a:spcBef>
                <a:spcPts val="0"/>
              </a:spcBef>
              <a:spcAft>
                <a:spcPts val="0"/>
              </a:spcAft>
              <a:buSzPts val="1300"/>
              <a:buAutoNum type="arabicPeriod"/>
            </a:pPr>
            <a:r>
              <a:rPr lang="en" sz="1300"/>
              <a:t>Develop and implement comprehensive education program in health literacy, home ownership, and financial management</a:t>
            </a:r>
            <a:endParaRPr sz="1300"/>
          </a:p>
          <a:p>
            <a:pPr marL="342900" lvl="0" indent="-247650" algn="l" rtl="0">
              <a:spcBef>
                <a:spcPts val="0"/>
              </a:spcBef>
              <a:spcAft>
                <a:spcPts val="0"/>
              </a:spcAft>
              <a:buSzPts val="1300"/>
              <a:buAutoNum type="arabicPeriod"/>
            </a:pPr>
            <a:r>
              <a:rPr lang="en" sz="1300"/>
              <a:t>Focus on gaining system-wide involvement in the development and implementation of policies</a:t>
            </a:r>
            <a:endParaRPr sz="1300"/>
          </a:p>
          <a:p>
            <a:pPr marL="342900" lvl="0" indent="-247650" algn="l" rtl="0">
              <a:spcBef>
                <a:spcPts val="0"/>
              </a:spcBef>
              <a:spcAft>
                <a:spcPts val="0"/>
              </a:spcAft>
              <a:buSzPts val="1300"/>
              <a:buAutoNum type="arabicPeriod"/>
            </a:pPr>
            <a:r>
              <a:rPr lang="en" sz="1300"/>
              <a:t>Ensure that tribal members get more involved in elected government</a:t>
            </a:r>
            <a:endParaRPr sz="1300"/>
          </a:p>
          <a:p>
            <a:pPr marL="342900" lvl="0" indent="-247650" algn="l" rtl="0">
              <a:spcBef>
                <a:spcPts val="0"/>
              </a:spcBef>
              <a:spcAft>
                <a:spcPts val="0"/>
              </a:spcAft>
              <a:buSzPts val="1300"/>
              <a:buAutoNum type="arabicPeriod"/>
            </a:pPr>
            <a:r>
              <a:rPr lang="en" sz="1300"/>
              <a:t>Implement GIS within tribal communities</a:t>
            </a:r>
            <a:endParaRPr sz="1300"/>
          </a:p>
          <a:p>
            <a:pPr marL="342900" lvl="0" indent="-247650" algn="l" rtl="0">
              <a:spcBef>
                <a:spcPts val="0"/>
              </a:spcBef>
              <a:spcAft>
                <a:spcPts val="0"/>
              </a:spcAft>
              <a:buSzPts val="1300"/>
              <a:buAutoNum type="arabicPeriod"/>
            </a:pPr>
            <a:r>
              <a:rPr lang="en" sz="1300"/>
              <a:t>Understand the unique challenges, priorities, and needs of each tribe individually as well as all 22 tribes collectively</a:t>
            </a:r>
            <a:endParaRPr sz="13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67620F-84B3-654B-80ED-0ED2C424D755}"/>
              </a:ext>
            </a:extLst>
          </p:cNvPr>
          <p:cNvSpPr>
            <a:spLocks noGrp="1"/>
          </p:cNvSpPr>
          <p:nvPr>
            <p:ph type="subTitle" idx="1"/>
          </p:nvPr>
        </p:nvSpPr>
        <p:spPr>
          <a:xfrm>
            <a:off x="339038" y="1353856"/>
            <a:ext cx="6477804" cy="1451489"/>
          </a:xfrm>
        </p:spPr>
        <p:txBody>
          <a:bodyPr>
            <a:normAutofit fontScale="55000" lnSpcReduction="20000"/>
          </a:bodyPr>
          <a:lstStyle/>
          <a:p>
            <a:pPr>
              <a:buClr>
                <a:srgbClr val="0BD0D9"/>
              </a:buClr>
              <a:buSzPct val="95000"/>
            </a:pPr>
            <a:endParaRPr lang="en-US" altLang="en-US" sz="1800" b="1" dirty="0">
              <a:latin typeface="Constantia" panose="02030602050306030303" pitchFamily="18" charset="0"/>
            </a:endParaRPr>
          </a:p>
          <a:p>
            <a:pPr>
              <a:buClr>
                <a:srgbClr val="0BD0D9"/>
              </a:buClr>
              <a:buSzPct val="95000"/>
            </a:pPr>
            <a:r>
              <a:rPr lang="en-US" altLang="en-US" sz="7500" b="1" dirty="0" err="1">
                <a:latin typeface="Constantia" panose="02030602050306030303" pitchFamily="18" charset="0"/>
              </a:rPr>
              <a:t>Jolyana</a:t>
            </a:r>
            <a:r>
              <a:rPr lang="en-US" altLang="en-US" sz="7500" b="1" dirty="0">
                <a:latin typeface="Constantia" panose="02030602050306030303" pitchFamily="18" charset="0"/>
              </a:rPr>
              <a:t> Begay-</a:t>
            </a:r>
            <a:r>
              <a:rPr lang="en-US" altLang="en-US" sz="7500" b="1" dirty="0" err="1">
                <a:latin typeface="Constantia" panose="02030602050306030303" pitchFamily="18" charset="0"/>
              </a:rPr>
              <a:t>Kroupa</a:t>
            </a:r>
            <a:r>
              <a:rPr lang="en-US" altLang="en-US" sz="7500" b="1" dirty="0">
                <a:latin typeface="Constantia" panose="02030602050306030303" pitchFamily="18" charset="0"/>
              </a:rPr>
              <a:t>, MA</a:t>
            </a:r>
          </a:p>
          <a:p>
            <a:endParaRPr lang="en-US" dirty="0"/>
          </a:p>
        </p:txBody>
      </p:sp>
      <p:pic>
        <p:nvPicPr>
          <p:cNvPr id="5" name="Picture 4">
            <a:extLst>
              <a:ext uri="{FF2B5EF4-FFF2-40B4-BE49-F238E27FC236}">
                <a16:creationId xmlns:a16="http://schemas.microsoft.com/office/drawing/2014/main" id="{F7F6C9B7-9069-4E95-A795-9EDDB3012372}"/>
              </a:ext>
            </a:extLst>
          </p:cNvPr>
          <p:cNvPicPr>
            <a:picLocks noChangeAspect="1"/>
          </p:cNvPicPr>
          <p:nvPr/>
        </p:nvPicPr>
        <p:blipFill>
          <a:blip r:embed="rId3"/>
          <a:stretch>
            <a:fillRect/>
          </a:stretch>
        </p:blipFill>
        <p:spPr>
          <a:xfrm>
            <a:off x="0" y="4319325"/>
            <a:ext cx="9144000" cy="850392"/>
          </a:xfrm>
          <a:prstGeom prst="rect">
            <a:avLst/>
          </a:prstGeom>
        </p:spPr>
      </p:pic>
      <p:grpSp>
        <p:nvGrpSpPr>
          <p:cNvPr id="12" name="Group 6">
            <a:extLst>
              <a:ext uri="{FF2B5EF4-FFF2-40B4-BE49-F238E27FC236}">
                <a16:creationId xmlns:a16="http://schemas.microsoft.com/office/drawing/2014/main" id="{B228F7CB-DFAB-2680-9A3B-F3E5015B7D0F}"/>
              </a:ext>
            </a:extLst>
          </p:cNvPr>
          <p:cNvGrpSpPr/>
          <p:nvPr/>
        </p:nvGrpSpPr>
        <p:grpSpPr>
          <a:xfrm>
            <a:off x="0" y="-8975"/>
            <a:ext cx="9144000" cy="1104900"/>
            <a:chOff x="0" y="0"/>
            <a:chExt cx="6186311" cy="844284"/>
          </a:xfrm>
        </p:grpSpPr>
        <p:sp>
          <p:nvSpPr>
            <p:cNvPr id="13" name="Freeform 7">
              <a:extLst>
                <a:ext uri="{FF2B5EF4-FFF2-40B4-BE49-F238E27FC236}">
                  <a16:creationId xmlns:a16="http://schemas.microsoft.com/office/drawing/2014/main" id="{C5233D23-DE9B-05EA-32D8-BB0439165796}"/>
                </a:ext>
              </a:extLst>
            </p:cNvPr>
            <p:cNvSpPr/>
            <p:nvPr/>
          </p:nvSpPr>
          <p:spPr>
            <a:xfrm>
              <a:off x="0" y="0"/>
              <a:ext cx="6186311" cy="844284"/>
            </a:xfrm>
            <a:custGeom>
              <a:avLst/>
              <a:gdLst/>
              <a:ahLst/>
              <a:cxnLst/>
              <a:rect l="l" t="t" r="r" b="b"/>
              <a:pathLst>
                <a:path w="6186311" h="844284">
                  <a:moveTo>
                    <a:pt x="0" y="0"/>
                  </a:moveTo>
                  <a:lnTo>
                    <a:pt x="6186311" y="0"/>
                  </a:lnTo>
                  <a:lnTo>
                    <a:pt x="6186311" y="844284"/>
                  </a:lnTo>
                  <a:lnTo>
                    <a:pt x="0" y="844284"/>
                  </a:lnTo>
                  <a:close/>
                </a:path>
              </a:pathLst>
            </a:custGeom>
            <a:solidFill>
              <a:schemeClr val="tx1"/>
            </a:solidFill>
          </p:spPr>
          <p:txBody>
            <a:bodyPr/>
            <a:lstStyle/>
            <a:p>
              <a:endParaRPr lang="en-US" sz="1050" dirty="0"/>
            </a:p>
          </p:txBody>
        </p:sp>
      </p:grpSp>
      <p:pic>
        <p:nvPicPr>
          <p:cNvPr id="15" name="Picture 10">
            <a:extLst>
              <a:ext uri="{FF2B5EF4-FFF2-40B4-BE49-F238E27FC236}">
                <a16:creationId xmlns:a16="http://schemas.microsoft.com/office/drawing/2014/main" id="{1B10D598-2364-6B9E-3442-85ECD410BC48}"/>
              </a:ext>
            </a:extLst>
          </p:cNvPr>
          <p:cNvPicPr>
            <a:picLocks noChangeAspect="1"/>
          </p:cNvPicPr>
          <p:nvPr/>
        </p:nvPicPr>
        <p:blipFill>
          <a:blip r:embed="rId4"/>
          <a:srcRect t="76152" b="13923"/>
          <a:stretch>
            <a:fillRect/>
          </a:stretch>
        </p:blipFill>
        <p:spPr>
          <a:xfrm>
            <a:off x="5217250" y="418807"/>
            <a:ext cx="3784493" cy="267286"/>
          </a:xfrm>
          <a:prstGeom prst="rect">
            <a:avLst/>
          </a:prstGeom>
        </p:spPr>
      </p:pic>
      <p:pic>
        <p:nvPicPr>
          <p:cNvPr id="16" name="Picture 10">
            <a:extLst>
              <a:ext uri="{FF2B5EF4-FFF2-40B4-BE49-F238E27FC236}">
                <a16:creationId xmlns:a16="http://schemas.microsoft.com/office/drawing/2014/main" id="{F0D66C9D-CBB6-7C49-0C93-657FEF6A0C9B}"/>
              </a:ext>
            </a:extLst>
          </p:cNvPr>
          <p:cNvPicPr>
            <a:picLocks noChangeAspect="1"/>
          </p:cNvPicPr>
          <p:nvPr/>
        </p:nvPicPr>
        <p:blipFill>
          <a:blip r:embed="rId4"/>
          <a:srcRect t="76152" b="13923"/>
          <a:stretch>
            <a:fillRect/>
          </a:stretch>
        </p:blipFill>
        <p:spPr>
          <a:xfrm>
            <a:off x="140186" y="418807"/>
            <a:ext cx="3784493" cy="267286"/>
          </a:xfrm>
          <a:prstGeom prst="rect">
            <a:avLst/>
          </a:prstGeom>
        </p:spPr>
      </p:pic>
      <p:pic>
        <p:nvPicPr>
          <p:cNvPr id="17" name="Picture 6">
            <a:extLst>
              <a:ext uri="{FF2B5EF4-FFF2-40B4-BE49-F238E27FC236}">
                <a16:creationId xmlns:a16="http://schemas.microsoft.com/office/drawing/2014/main" id="{81D13321-15AA-1EE3-94E4-679C02C8A112}"/>
              </a:ext>
            </a:extLst>
          </p:cNvPr>
          <p:cNvPicPr>
            <a:picLocks noChangeAspect="1"/>
          </p:cNvPicPr>
          <p:nvPr/>
        </p:nvPicPr>
        <p:blipFill>
          <a:blip r:embed="rId5"/>
          <a:srcRect/>
          <a:stretch>
            <a:fillRect/>
          </a:stretch>
        </p:blipFill>
        <p:spPr>
          <a:xfrm>
            <a:off x="6468465" y="1104901"/>
            <a:ext cx="2142950" cy="3214425"/>
          </a:xfrm>
          <a:prstGeom prst="rect">
            <a:avLst/>
          </a:prstGeom>
        </p:spPr>
      </p:pic>
      <p:sp>
        <p:nvSpPr>
          <p:cNvPr id="18" name="Subtitle 2">
            <a:extLst>
              <a:ext uri="{FF2B5EF4-FFF2-40B4-BE49-F238E27FC236}">
                <a16:creationId xmlns:a16="http://schemas.microsoft.com/office/drawing/2014/main" id="{4ADCBEF9-AF77-3B7D-2C39-734BA6476AEC}"/>
              </a:ext>
            </a:extLst>
          </p:cNvPr>
          <p:cNvSpPr txBox="1">
            <a:spLocks/>
          </p:cNvSpPr>
          <p:nvPr/>
        </p:nvSpPr>
        <p:spPr>
          <a:xfrm>
            <a:off x="1156511" y="2582220"/>
            <a:ext cx="5229659" cy="1221243"/>
          </a:xfrm>
          <a:prstGeom prst="rect">
            <a:avLst/>
          </a:prstGeom>
        </p:spPr>
        <p:txBody>
          <a:bodyPr vert="horz" lIns="68580" tIns="68580" rIns="68580" bIns="68580" rtlCol="0">
            <a:normAutofit fontScale="325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buClr>
                <a:srgbClr val="0BD0D9"/>
              </a:buClr>
              <a:buSzPct val="95000"/>
            </a:pPr>
            <a:endParaRPr lang="en-US" altLang="en-US" b="1" dirty="0">
              <a:latin typeface="Constantia" panose="02030602050306030303" pitchFamily="18" charset="0"/>
            </a:endParaRPr>
          </a:p>
          <a:p>
            <a:pPr>
              <a:buClr>
                <a:srgbClr val="0BD0D9"/>
              </a:buClr>
              <a:buSzPct val="95000"/>
            </a:pPr>
            <a:r>
              <a:rPr lang="en-US" altLang="en-US" sz="7500" b="1" dirty="0">
                <a:latin typeface="Centaur" panose="02030504050205020304" pitchFamily="18" charset="0"/>
              </a:rPr>
              <a:t>Chief Executive Officer</a:t>
            </a:r>
          </a:p>
          <a:p>
            <a:pPr>
              <a:buClr>
                <a:srgbClr val="0BD0D9"/>
              </a:buClr>
              <a:buSzPct val="95000"/>
            </a:pPr>
            <a:r>
              <a:rPr lang="en-US" altLang="en-US" sz="7500" b="1" dirty="0">
                <a:latin typeface="Centaur" panose="02030504050205020304" pitchFamily="18" charset="0"/>
              </a:rPr>
              <a:t>Phoenix Indian Center</a:t>
            </a:r>
          </a:p>
          <a:p>
            <a:endParaRPr lang="en-US" sz="1350" dirty="0"/>
          </a:p>
        </p:txBody>
      </p:sp>
      <p:pic>
        <p:nvPicPr>
          <p:cNvPr id="4" name="Picture 3">
            <a:extLst>
              <a:ext uri="{FF2B5EF4-FFF2-40B4-BE49-F238E27FC236}">
                <a16:creationId xmlns:a16="http://schemas.microsoft.com/office/drawing/2014/main" id="{4075C088-A2F7-BE51-D369-60CA4EEFFF37}"/>
              </a:ext>
            </a:extLst>
          </p:cNvPr>
          <p:cNvPicPr>
            <a:picLocks noChangeAspect="1"/>
          </p:cNvPicPr>
          <p:nvPr/>
        </p:nvPicPr>
        <p:blipFill>
          <a:blip r:embed="rId6"/>
          <a:stretch>
            <a:fillRect/>
          </a:stretch>
        </p:blipFill>
        <p:spPr>
          <a:xfrm>
            <a:off x="4018514" y="-8975"/>
            <a:ext cx="1104900" cy="1104900"/>
          </a:xfrm>
          <a:prstGeom prst="rect">
            <a:avLst/>
          </a:prstGeom>
        </p:spPr>
      </p:pic>
    </p:spTree>
    <p:extLst>
      <p:ext uri="{BB962C8B-B14F-4D97-AF65-F5344CB8AC3E}">
        <p14:creationId xmlns:p14="http://schemas.microsoft.com/office/powerpoint/2010/main" val="3351401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standing&#10;&#10;Description automatically generated">
            <a:extLst>
              <a:ext uri="{FF2B5EF4-FFF2-40B4-BE49-F238E27FC236}">
                <a16:creationId xmlns:a16="http://schemas.microsoft.com/office/drawing/2014/main" id="{90F9D704-0190-9372-46BE-0E0BC8590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26" y="101866"/>
            <a:ext cx="2811639" cy="42174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effectLst>
            <a:softEdge rad="228600"/>
          </a:effectLst>
        </p:spPr>
      </p:pic>
      <p:pic>
        <p:nvPicPr>
          <p:cNvPr id="7" name="Picture 6" descr="Text&#10;&#10;Description automatically generated with medium confidence">
            <a:extLst>
              <a:ext uri="{FF2B5EF4-FFF2-40B4-BE49-F238E27FC236}">
                <a16:creationId xmlns:a16="http://schemas.microsoft.com/office/drawing/2014/main" id="{592A3891-66B7-E882-CF0D-DA6AA92907E4}"/>
              </a:ext>
            </a:extLst>
          </p:cNvPr>
          <p:cNvPicPr>
            <a:picLocks noChangeAspect="1"/>
          </p:cNvPicPr>
          <p:nvPr/>
        </p:nvPicPr>
        <p:blipFill rotWithShape="1">
          <a:blip r:embed="rId4">
            <a:extLst>
              <a:ext uri="{28A0092B-C50C-407E-A947-70E740481C1C}">
                <a14:useLocalDpi xmlns:a14="http://schemas.microsoft.com/office/drawing/2010/main" val="0"/>
              </a:ext>
            </a:extLst>
          </a:blip>
          <a:srcRect l="-1544" t="1" r="-3093" b="1"/>
          <a:stretch/>
        </p:blipFill>
        <p:spPr>
          <a:xfrm>
            <a:off x="5063247" y="254807"/>
            <a:ext cx="2671103" cy="931730"/>
          </a:xfrm>
          <a:prstGeom prst="rect">
            <a:avLst/>
          </a:prstGeom>
        </p:spPr>
      </p:pic>
      <p:sp>
        <p:nvSpPr>
          <p:cNvPr id="3" name="Content Placeholder 2">
            <a:extLst>
              <a:ext uri="{FF2B5EF4-FFF2-40B4-BE49-F238E27FC236}">
                <a16:creationId xmlns:a16="http://schemas.microsoft.com/office/drawing/2014/main" id="{39AB9381-5C17-8502-9008-A275CED5DC19}"/>
              </a:ext>
            </a:extLst>
          </p:cNvPr>
          <p:cNvSpPr txBox="1">
            <a:spLocks/>
          </p:cNvSpPr>
          <p:nvPr/>
        </p:nvSpPr>
        <p:spPr>
          <a:xfrm>
            <a:off x="3824926" y="1436356"/>
            <a:ext cx="4970282" cy="2882969"/>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Tw Cen MT" panose="020B0602020104020603" pitchFamily="34" charset="0"/>
              </a:rPr>
              <a:t>Our Mission:</a:t>
            </a:r>
          </a:p>
          <a:p>
            <a:r>
              <a:rPr lang="en-US" dirty="0">
                <a:latin typeface="Tw Cen MT" panose="020B0602020104020603" pitchFamily="34" charset="0"/>
              </a:rPr>
              <a:t>As the oldest American Indian Center, we serve as the hub for the advancement of our urban American Indian relatives with culturally relevant essential services, programs, and initiatives.</a:t>
            </a:r>
            <a:endParaRPr lang="en-US" b="1" dirty="0">
              <a:latin typeface="Tw Cen MT" panose="020B0602020104020603" pitchFamily="34" charset="0"/>
            </a:endParaRPr>
          </a:p>
        </p:txBody>
      </p:sp>
      <p:pic>
        <p:nvPicPr>
          <p:cNvPr id="2" name="Picture 1">
            <a:extLst>
              <a:ext uri="{FF2B5EF4-FFF2-40B4-BE49-F238E27FC236}">
                <a16:creationId xmlns:a16="http://schemas.microsoft.com/office/drawing/2014/main" id="{020A8ECC-8B1F-0F85-30F3-F3A33F065E3E}"/>
              </a:ext>
            </a:extLst>
          </p:cNvPr>
          <p:cNvPicPr>
            <a:picLocks noChangeAspect="1"/>
          </p:cNvPicPr>
          <p:nvPr/>
        </p:nvPicPr>
        <p:blipFill>
          <a:blip r:embed="rId5"/>
          <a:stretch>
            <a:fillRect/>
          </a:stretch>
        </p:blipFill>
        <p:spPr>
          <a:xfrm>
            <a:off x="0" y="4319325"/>
            <a:ext cx="9144000" cy="850392"/>
          </a:xfrm>
          <a:prstGeom prst="rect">
            <a:avLst/>
          </a:prstGeom>
        </p:spPr>
      </p:pic>
    </p:spTree>
    <p:extLst>
      <p:ext uri="{BB962C8B-B14F-4D97-AF65-F5344CB8AC3E}">
        <p14:creationId xmlns:p14="http://schemas.microsoft.com/office/powerpoint/2010/main" val="2659564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AI-generated content may be incorrect.">
            <a:extLst>
              <a:ext uri="{FF2B5EF4-FFF2-40B4-BE49-F238E27FC236}">
                <a16:creationId xmlns:a16="http://schemas.microsoft.com/office/drawing/2014/main" id="{D955698E-D6A1-11A4-D07D-3B7F0C962A01}"/>
              </a:ext>
            </a:extLst>
          </p:cNvPr>
          <p:cNvPicPr>
            <a:picLocks noChangeAspect="1"/>
          </p:cNvPicPr>
          <p:nvPr/>
        </p:nvPicPr>
        <p:blipFill>
          <a:blip r:embed="rId2"/>
          <a:stretch>
            <a:fillRect/>
          </a:stretch>
        </p:blipFill>
        <p:spPr>
          <a:xfrm>
            <a:off x="0" y="457"/>
            <a:ext cx="9144000" cy="5142586"/>
          </a:xfrm>
          <a:prstGeom prst="rect">
            <a:avLst/>
          </a:prstGeom>
        </p:spPr>
      </p:pic>
    </p:spTree>
    <p:extLst>
      <p:ext uri="{BB962C8B-B14F-4D97-AF65-F5344CB8AC3E}">
        <p14:creationId xmlns:p14="http://schemas.microsoft.com/office/powerpoint/2010/main" val="404878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A7FBD874-0423-6C18-2F43-94C6D3122CA7}"/>
              </a:ext>
            </a:extLst>
          </p:cNvPr>
          <p:cNvGraphicFramePr>
            <a:graphicFrameLocks noChangeAspect="1"/>
          </p:cNvGraphicFramePr>
          <p:nvPr>
            <p:extLst>
              <p:ext uri="{D42A27DB-BD31-4B8C-83A1-F6EECF244321}">
                <p14:modId xmlns:p14="http://schemas.microsoft.com/office/powerpoint/2010/main" val="1452138009"/>
              </p:ext>
            </p:extLst>
          </p:nvPr>
        </p:nvGraphicFramePr>
        <p:xfrm>
          <a:off x="98425" y="98424"/>
          <a:ext cx="8864944" cy="4986531"/>
        </p:xfrm>
        <a:graphic>
          <a:graphicData uri="http://schemas.openxmlformats.org/presentationml/2006/ole">
            <mc:AlternateContent xmlns:mc="http://schemas.openxmlformats.org/markup-compatibility/2006">
              <mc:Choice xmlns:v="urn:schemas-microsoft-com:vml" Requires="v">
                <p:oleObj name="Presentation" r:id="rId2" imgW="6096296" imgH="3429229" progId="PowerPoint.ShowMacroEnabled.12">
                  <p:embed/>
                </p:oleObj>
              </mc:Choice>
              <mc:Fallback>
                <p:oleObj name="Presentation" r:id="rId2" imgW="6096296" imgH="3429229" progId="PowerPoint.ShowMacroEnabled.12">
                  <p:embed/>
                  <p:pic>
                    <p:nvPicPr>
                      <p:cNvPr id="0" name=""/>
                      <p:cNvPicPr/>
                      <p:nvPr/>
                    </p:nvPicPr>
                    <p:blipFill>
                      <a:blip r:embed="rId3"/>
                      <a:stretch>
                        <a:fillRect/>
                      </a:stretch>
                    </p:blipFill>
                    <p:spPr>
                      <a:xfrm>
                        <a:off x="98425" y="98424"/>
                        <a:ext cx="8864944" cy="4986531"/>
                      </a:xfrm>
                      <a:prstGeom prst="rect">
                        <a:avLst/>
                      </a:prstGeom>
                    </p:spPr>
                  </p:pic>
                </p:oleObj>
              </mc:Fallback>
            </mc:AlternateContent>
          </a:graphicData>
        </a:graphic>
      </p:graphicFrame>
    </p:spTree>
    <p:extLst>
      <p:ext uri="{BB962C8B-B14F-4D97-AF65-F5344CB8AC3E}">
        <p14:creationId xmlns:p14="http://schemas.microsoft.com/office/powerpoint/2010/main" val="1782639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ather with a rope around it&#10;&#10;AI-generated content may be incorrect.">
            <a:extLst>
              <a:ext uri="{FF2B5EF4-FFF2-40B4-BE49-F238E27FC236}">
                <a16:creationId xmlns:a16="http://schemas.microsoft.com/office/drawing/2014/main" id="{A0893B2C-E6CD-F0C9-1190-82AFEB76306C}"/>
              </a:ext>
            </a:extLst>
          </p:cNvPr>
          <p:cNvPicPr>
            <a:picLocks noChangeAspect="1"/>
          </p:cNvPicPr>
          <p:nvPr/>
        </p:nvPicPr>
        <p:blipFill>
          <a:blip r:embed="rId2"/>
          <a:stretch>
            <a:fillRect/>
          </a:stretch>
        </p:blipFill>
        <p:spPr>
          <a:xfrm>
            <a:off x="1523736" y="857101"/>
            <a:ext cx="6096528" cy="3429297"/>
          </a:xfrm>
          <a:prstGeom prst="rect">
            <a:avLst/>
          </a:prstGeom>
        </p:spPr>
      </p:pic>
    </p:spTree>
    <p:extLst>
      <p:ext uri="{BB962C8B-B14F-4D97-AF65-F5344CB8AC3E}">
        <p14:creationId xmlns:p14="http://schemas.microsoft.com/office/powerpoint/2010/main" val="3235738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circle&#10;&#10;AI-generated content may be incorrect.">
            <a:extLst>
              <a:ext uri="{FF2B5EF4-FFF2-40B4-BE49-F238E27FC236}">
                <a16:creationId xmlns:a16="http://schemas.microsoft.com/office/drawing/2014/main" id="{805AF2DB-C74E-1C3F-AA95-8243935AC545}"/>
              </a:ext>
            </a:extLst>
          </p:cNvPr>
          <p:cNvPicPr>
            <a:picLocks noChangeAspect="1"/>
          </p:cNvPicPr>
          <p:nvPr/>
        </p:nvPicPr>
        <p:blipFill>
          <a:blip r:embed="rId2"/>
          <a:stretch>
            <a:fillRect/>
          </a:stretch>
        </p:blipFill>
        <p:spPr>
          <a:xfrm>
            <a:off x="2785876" y="0"/>
            <a:ext cx="3572248" cy="5143500"/>
          </a:xfrm>
          <a:prstGeom prst="rect">
            <a:avLst/>
          </a:prstGeom>
        </p:spPr>
      </p:pic>
    </p:spTree>
    <p:extLst>
      <p:ext uri="{BB962C8B-B14F-4D97-AF65-F5344CB8AC3E}">
        <p14:creationId xmlns:p14="http://schemas.microsoft.com/office/powerpoint/2010/main" val="2853985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carrying bags&#10;&#10;AI-generated content may be incorrect.">
            <a:extLst>
              <a:ext uri="{FF2B5EF4-FFF2-40B4-BE49-F238E27FC236}">
                <a16:creationId xmlns:a16="http://schemas.microsoft.com/office/drawing/2014/main" id="{C5186175-E08B-14FF-7BC9-ABA03048EF06}"/>
              </a:ext>
            </a:extLst>
          </p:cNvPr>
          <p:cNvPicPr>
            <a:picLocks noChangeAspect="1"/>
          </p:cNvPicPr>
          <p:nvPr/>
        </p:nvPicPr>
        <p:blipFill>
          <a:blip r:embed="rId2"/>
          <a:stretch>
            <a:fillRect/>
          </a:stretch>
        </p:blipFill>
        <p:spPr>
          <a:xfrm>
            <a:off x="1523736" y="857101"/>
            <a:ext cx="6096528" cy="3429297"/>
          </a:xfrm>
          <a:prstGeom prst="rect">
            <a:avLst/>
          </a:prstGeom>
        </p:spPr>
      </p:pic>
    </p:spTree>
    <p:extLst>
      <p:ext uri="{BB962C8B-B14F-4D97-AF65-F5344CB8AC3E}">
        <p14:creationId xmlns:p14="http://schemas.microsoft.com/office/powerpoint/2010/main" val="3331271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subTitle" idx="1"/>
          </p:nvPr>
        </p:nvSpPr>
        <p:spPr>
          <a:xfrm>
            <a:off x="568100" y="820025"/>
            <a:ext cx="5234700" cy="942900"/>
          </a:xfrm>
          <a:prstGeom prst="rect">
            <a:avLst/>
          </a:prstGeom>
          <a:noFill/>
          <a:ln>
            <a:noFill/>
          </a:ln>
        </p:spPr>
        <p:txBody>
          <a:bodyPr spcFirstLastPara="1" wrap="square" lIns="68575" tIns="34275" rIns="68575" bIns="34275" anchor="t" anchorCtr="0">
            <a:noAutofit/>
          </a:bodyPr>
          <a:lstStyle/>
          <a:p>
            <a:pPr marL="0" marR="0" lvl="0" indent="0" algn="l" rtl="0">
              <a:lnSpc>
                <a:spcPct val="107000"/>
              </a:lnSpc>
              <a:spcBef>
                <a:spcPts val="0"/>
              </a:spcBef>
              <a:spcAft>
                <a:spcPts val="0"/>
              </a:spcAft>
              <a:buSzPts val="2200"/>
              <a:buNone/>
            </a:pPr>
            <a:r>
              <a:rPr lang="en" sz="2700" b="1">
                <a:solidFill>
                  <a:schemeClr val="accent1"/>
                </a:solidFill>
              </a:rPr>
              <a:t>Mission Statement</a:t>
            </a:r>
            <a:endParaRPr sz="2700" b="1" i="0" u="none" strike="noStrike">
              <a:solidFill>
                <a:schemeClr val="accent1"/>
              </a:solidFill>
              <a:latin typeface="Calibri"/>
              <a:ea typeface="Calibri"/>
              <a:cs typeface="Calibri"/>
              <a:sym typeface="Calibri"/>
            </a:endParaRPr>
          </a:p>
          <a:p>
            <a:pPr marL="0" marR="0" lvl="0" indent="0" algn="l" rtl="0">
              <a:lnSpc>
                <a:spcPct val="107000"/>
              </a:lnSpc>
              <a:spcBef>
                <a:spcPts val="0"/>
              </a:spcBef>
              <a:spcAft>
                <a:spcPts val="0"/>
              </a:spcAft>
              <a:buSzPts val="2200"/>
              <a:buNone/>
            </a:pPr>
            <a:r>
              <a:rPr lang="en" sz="1400" b="0" i="0" u="none" strike="noStrike">
                <a:solidFill>
                  <a:schemeClr val="dk1"/>
                </a:solidFill>
                <a:latin typeface="Calibri"/>
                <a:ea typeface="Calibri"/>
                <a:cs typeface="Calibri"/>
                <a:sym typeface="Calibri"/>
              </a:rPr>
              <a:t>The mission of the AACIHC is to serve as a resource for all Tribal governments and the State of Arizona by </a:t>
            </a:r>
            <a:r>
              <a:rPr lang="en" sz="1400" b="0" i="1" u="none" strike="noStrike">
                <a:solidFill>
                  <a:schemeClr val="dk1"/>
                </a:solidFill>
                <a:latin typeface="Calibri"/>
                <a:ea typeface="Calibri"/>
                <a:cs typeface="Calibri"/>
                <a:sym typeface="Calibri"/>
              </a:rPr>
              <a:t>supporting</a:t>
            </a:r>
            <a:r>
              <a:rPr lang="en" sz="1400" b="0" i="0" u="none" strike="noStrike">
                <a:solidFill>
                  <a:schemeClr val="dk1"/>
                </a:solidFill>
                <a:latin typeface="Calibri"/>
                <a:ea typeface="Calibri"/>
                <a:cs typeface="Calibri"/>
                <a:sym typeface="Calibri"/>
              </a:rPr>
              <a:t> prevention, training, education, workforce development, policy and legislation to meet the unique health care needs of American Indian and Alaska Native (AI/AN) populations in Arizona.  We seek to educate and advocate for improved health outcomes.</a:t>
            </a:r>
            <a:endParaRPr sz="1700">
              <a:solidFill>
                <a:schemeClr val="dk1"/>
              </a:solidFill>
            </a:endParaRPr>
          </a:p>
          <a:p>
            <a:pPr marL="0" marR="0" lvl="0" indent="0" algn="l" rtl="0">
              <a:lnSpc>
                <a:spcPct val="107000"/>
              </a:lnSpc>
              <a:spcBef>
                <a:spcPts val="0"/>
              </a:spcBef>
              <a:spcAft>
                <a:spcPts val="0"/>
              </a:spcAft>
              <a:buSzPts val="2200"/>
              <a:buNone/>
            </a:pPr>
            <a:endParaRPr sz="1400">
              <a:solidFill>
                <a:schemeClr val="dk1"/>
              </a:solidFill>
            </a:endParaRPr>
          </a:p>
          <a:p>
            <a:pPr marL="0" marR="0" lvl="0" indent="0" algn="l" rtl="0">
              <a:lnSpc>
                <a:spcPct val="107000"/>
              </a:lnSpc>
              <a:spcBef>
                <a:spcPts val="0"/>
              </a:spcBef>
              <a:spcAft>
                <a:spcPts val="0"/>
              </a:spcAft>
              <a:buSzPts val="2200"/>
              <a:buNone/>
            </a:pPr>
            <a:r>
              <a:rPr lang="en" sz="2700" b="1">
                <a:solidFill>
                  <a:schemeClr val="accent1"/>
                </a:solidFill>
              </a:rPr>
              <a:t>Vision Statement</a:t>
            </a:r>
            <a:endParaRPr sz="1700"/>
          </a:p>
          <a:p>
            <a:pPr marL="0" lvl="0" indent="0" algn="l" rtl="0">
              <a:lnSpc>
                <a:spcPct val="107000"/>
              </a:lnSpc>
              <a:spcBef>
                <a:spcPts val="0"/>
              </a:spcBef>
              <a:spcAft>
                <a:spcPts val="0"/>
              </a:spcAft>
              <a:buSzPts val="2200"/>
              <a:buNone/>
            </a:pPr>
            <a:r>
              <a:rPr lang="en" sz="1400">
                <a:solidFill>
                  <a:schemeClr val="dk1"/>
                </a:solidFill>
              </a:rPr>
              <a:t>The AACIHC strives to be recognized as a trusted resource on health equity for all Tribal Nations and American Indian/Alaska Native (AI/AN) communities throughout Arizona. </a:t>
            </a:r>
            <a:endParaRPr sz="1700"/>
          </a:p>
        </p:txBody>
      </p:sp>
      <p:sp>
        <p:nvSpPr>
          <p:cNvPr id="92" name="Google Shape;92;p18"/>
          <p:cNvSpPr txBox="1">
            <a:spLocks noGrp="1"/>
          </p:cNvSpPr>
          <p:nvPr>
            <p:ph type="ctrTitle"/>
          </p:nvPr>
        </p:nvSpPr>
        <p:spPr>
          <a:xfrm>
            <a:off x="685800" y="202442"/>
            <a:ext cx="7772400" cy="58005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SzPts val="2400"/>
              <a:buNone/>
            </a:pPr>
            <a:r>
              <a:rPr lang="en" b="1">
                <a:solidFill>
                  <a:srgbClr val="7A1818"/>
                </a:solidFill>
                <a:latin typeface="Arial"/>
                <a:ea typeface="Arial"/>
                <a:cs typeface="Arial"/>
                <a:sym typeface="Arial"/>
              </a:rPr>
              <a:t>AACIHC Mission and Vision </a:t>
            </a:r>
            <a:endParaRPr b="1"/>
          </a:p>
        </p:txBody>
      </p:sp>
      <p:sp>
        <p:nvSpPr>
          <p:cNvPr id="93" name="Google Shape;93;p18"/>
          <p:cNvSpPr txBox="1"/>
          <p:nvPr/>
        </p:nvSpPr>
        <p:spPr>
          <a:xfrm>
            <a:off x="5993425" y="1220750"/>
            <a:ext cx="3000000" cy="2586000"/>
          </a:xfrm>
          <a:prstGeom prst="rect">
            <a:avLst/>
          </a:prstGeom>
          <a:noFill/>
          <a:ln>
            <a:noFill/>
          </a:ln>
        </p:spPr>
        <p:txBody>
          <a:bodyPr spcFirstLastPara="1" wrap="square" lIns="91425" tIns="91425" rIns="91425" bIns="91425" anchor="t" anchorCtr="0">
            <a:spAutoFit/>
          </a:bodyPr>
          <a:lstStyle/>
          <a:p>
            <a:pPr marL="0" lvl="0" indent="0" algn="just" rtl="0">
              <a:spcBef>
                <a:spcPts val="400"/>
              </a:spcBef>
              <a:spcAft>
                <a:spcPts val="0"/>
              </a:spcAft>
              <a:buNone/>
            </a:pPr>
            <a:r>
              <a:rPr lang="en" sz="2600" b="1">
                <a:solidFill>
                  <a:schemeClr val="accent1"/>
                </a:solidFill>
                <a:latin typeface="Calibri"/>
                <a:ea typeface="Calibri"/>
                <a:cs typeface="Calibri"/>
                <a:sym typeface="Calibri"/>
              </a:rPr>
              <a:t>A - </a:t>
            </a:r>
            <a:r>
              <a:rPr lang="en" sz="2600" b="1" i="1">
                <a:solidFill>
                  <a:schemeClr val="accent1"/>
                </a:solidFill>
                <a:latin typeface="Calibri"/>
                <a:ea typeface="Calibri"/>
                <a:cs typeface="Calibri"/>
                <a:sym typeface="Calibri"/>
              </a:rPr>
              <a:t>Authenticity</a:t>
            </a:r>
            <a:br>
              <a:rPr lang="en" sz="2600">
                <a:solidFill>
                  <a:schemeClr val="accent1"/>
                </a:solidFill>
                <a:latin typeface="Calibri"/>
                <a:ea typeface="Calibri"/>
                <a:cs typeface="Calibri"/>
                <a:sym typeface="Calibri"/>
              </a:rPr>
            </a:br>
            <a:r>
              <a:rPr lang="en" sz="2600" b="1">
                <a:solidFill>
                  <a:schemeClr val="accent1"/>
                </a:solidFill>
                <a:latin typeface="Calibri"/>
                <a:ea typeface="Calibri"/>
                <a:cs typeface="Calibri"/>
                <a:sym typeface="Calibri"/>
              </a:rPr>
              <a:t>A - </a:t>
            </a:r>
            <a:r>
              <a:rPr lang="en" sz="2600" b="1" i="1">
                <a:solidFill>
                  <a:schemeClr val="accent1"/>
                </a:solidFill>
                <a:latin typeface="Calibri"/>
                <a:ea typeface="Calibri"/>
                <a:cs typeface="Calibri"/>
                <a:sym typeface="Calibri"/>
              </a:rPr>
              <a:t>Accountability</a:t>
            </a:r>
            <a:br>
              <a:rPr lang="en" sz="2600">
                <a:solidFill>
                  <a:schemeClr val="accent1"/>
                </a:solidFill>
                <a:latin typeface="Calibri"/>
                <a:ea typeface="Calibri"/>
                <a:cs typeface="Calibri"/>
                <a:sym typeface="Calibri"/>
              </a:rPr>
            </a:br>
            <a:r>
              <a:rPr lang="en" sz="2600" b="1">
                <a:solidFill>
                  <a:schemeClr val="accent1"/>
                </a:solidFill>
                <a:latin typeface="Calibri"/>
                <a:ea typeface="Calibri"/>
                <a:cs typeface="Calibri"/>
                <a:sym typeface="Calibri"/>
              </a:rPr>
              <a:t>C - </a:t>
            </a:r>
            <a:r>
              <a:rPr lang="en" sz="2600" b="1" i="1">
                <a:solidFill>
                  <a:schemeClr val="accent1"/>
                </a:solidFill>
                <a:latin typeface="Calibri"/>
                <a:ea typeface="Calibri"/>
                <a:cs typeface="Calibri"/>
                <a:sym typeface="Calibri"/>
              </a:rPr>
              <a:t>Culture</a:t>
            </a:r>
            <a:br>
              <a:rPr lang="en" sz="2600">
                <a:solidFill>
                  <a:schemeClr val="accent1"/>
                </a:solidFill>
                <a:latin typeface="Calibri"/>
                <a:ea typeface="Calibri"/>
                <a:cs typeface="Calibri"/>
                <a:sym typeface="Calibri"/>
              </a:rPr>
            </a:br>
            <a:r>
              <a:rPr lang="en" sz="2600" b="1">
                <a:solidFill>
                  <a:schemeClr val="accent1"/>
                </a:solidFill>
                <a:latin typeface="Calibri"/>
                <a:ea typeface="Calibri"/>
                <a:cs typeface="Calibri"/>
                <a:sym typeface="Calibri"/>
              </a:rPr>
              <a:t>I - </a:t>
            </a:r>
            <a:r>
              <a:rPr lang="en" sz="2600" b="1" i="1">
                <a:solidFill>
                  <a:schemeClr val="accent1"/>
                </a:solidFill>
                <a:latin typeface="Calibri"/>
                <a:ea typeface="Calibri"/>
                <a:cs typeface="Calibri"/>
                <a:sym typeface="Calibri"/>
              </a:rPr>
              <a:t>Integrity</a:t>
            </a:r>
            <a:br>
              <a:rPr lang="en" sz="2600">
                <a:solidFill>
                  <a:schemeClr val="accent1"/>
                </a:solidFill>
                <a:latin typeface="Calibri"/>
                <a:ea typeface="Calibri"/>
                <a:cs typeface="Calibri"/>
                <a:sym typeface="Calibri"/>
              </a:rPr>
            </a:br>
            <a:r>
              <a:rPr lang="en" sz="2600" b="1">
                <a:solidFill>
                  <a:schemeClr val="accent1"/>
                </a:solidFill>
                <a:latin typeface="Calibri"/>
                <a:ea typeface="Calibri"/>
                <a:cs typeface="Calibri"/>
                <a:sym typeface="Calibri"/>
              </a:rPr>
              <a:t>H - </a:t>
            </a:r>
            <a:r>
              <a:rPr lang="en" sz="2600" b="1" i="1">
                <a:solidFill>
                  <a:schemeClr val="accent1"/>
                </a:solidFill>
                <a:latin typeface="Calibri"/>
                <a:ea typeface="Calibri"/>
                <a:cs typeface="Calibri"/>
                <a:sym typeface="Calibri"/>
              </a:rPr>
              <a:t>Holistic</a:t>
            </a:r>
            <a:br>
              <a:rPr lang="en" sz="2600">
                <a:solidFill>
                  <a:schemeClr val="accent1"/>
                </a:solidFill>
                <a:latin typeface="Calibri"/>
                <a:ea typeface="Calibri"/>
                <a:cs typeface="Calibri"/>
                <a:sym typeface="Calibri"/>
              </a:rPr>
            </a:br>
            <a:r>
              <a:rPr lang="en" sz="2600" b="1">
                <a:solidFill>
                  <a:schemeClr val="accent1"/>
                </a:solidFill>
                <a:latin typeface="Calibri"/>
                <a:ea typeface="Calibri"/>
                <a:cs typeface="Calibri"/>
                <a:sym typeface="Calibri"/>
              </a:rPr>
              <a:t>C - </a:t>
            </a:r>
            <a:r>
              <a:rPr lang="en" sz="2600" b="1" i="1">
                <a:solidFill>
                  <a:schemeClr val="accent1"/>
                </a:solidFill>
                <a:latin typeface="Calibri"/>
                <a:ea typeface="Calibri"/>
                <a:cs typeface="Calibri"/>
                <a:sym typeface="Calibri"/>
              </a:rPr>
              <a:t>Community</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 3">
  <a:themeElements>
    <a:clrScheme name="ACOIHC">
      <a:dk1>
        <a:srgbClr val="000000"/>
      </a:dk1>
      <a:lt1>
        <a:srgbClr val="FFFFFF"/>
      </a:lt1>
      <a:dk2>
        <a:srgbClr val="1F497D"/>
      </a:dk2>
      <a:lt2>
        <a:srgbClr val="EEECE1"/>
      </a:lt2>
      <a:accent1>
        <a:srgbClr val="027D97"/>
      </a:accent1>
      <a:accent2>
        <a:srgbClr val="F4991F"/>
      </a:accent2>
      <a:accent3>
        <a:srgbClr val="7A1818"/>
      </a:accent3>
      <a:accent4>
        <a:srgbClr val="1BD7EB"/>
      </a:accent4>
      <a:accent5>
        <a:srgbClr val="4BACC6"/>
      </a:accent5>
      <a:accent6>
        <a:srgbClr val="FFC000"/>
      </a:accent6>
      <a:hlink>
        <a:srgbClr val="C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57C9C3CE48AB43807A2B2BBC021B68" ma:contentTypeVersion="16" ma:contentTypeDescription="Create a new document." ma:contentTypeScope="" ma:versionID="c4f0741dd95a30e90c3cf977d95b5a14">
  <xsd:schema xmlns:xsd="http://www.w3.org/2001/XMLSchema" xmlns:xs="http://www.w3.org/2001/XMLSchema" xmlns:p="http://schemas.microsoft.com/office/2006/metadata/properties" xmlns:ns2="7275c497-f9ee-4928-92bc-548289b37429" xmlns:ns3="0bfe741e-9eca-4f01-90f2-939183f19d24" targetNamespace="http://schemas.microsoft.com/office/2006/metadata/properties" ma:root="true" ma:fieldsID="12ae29ed94e370c4482e339f14f554af" ns2:_="" ns3:_="">
    <xsd:import namespace="7275c497-f9ee-4928-92bc-548289b37429"/>
    <xsd:import namespace="0bfe741e-9eca-4f01-90f2-939183f19d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5c497-f9ee-4928-92bc-548289b37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b8afe34-2bfd-4bac-9813-93dbf9691d0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Flow_SignoffStatus" ma:index="22" nillable="true" ma:displayName="Sign-off status" ma:internalName="Sign_x002d_off_x0020_status">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fe741e-9eca-4f01-90f2-939183f19d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37b32d1-9ec4-4c82-9f5d-60c5422df62a}" ma:internalName="TaxCatchAll" ma:showField="CatchAllData" ma:web="0bfe741e-9eca-4f01-90f2-939183f19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fe741e-9eca-4f01-90f2-939183f19d24" xsi:nil="true"/>
    <_Flow_SignoffStatus xmlns="7275c497-f9ee-4928-92bc-548289b37429" xsi:nil="true"/>
    <lcf76f155ced4ddcb4097134ff3c332f xmlns="7275c497-f9ee-4928-92bc-548289b3742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F3B71D-D5E3-481D-8E64-BA2C7C44A8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75c497-f9ee-4928-92bc-548289b37429"/>
    <ds:schemaRef ds:uri="0bfe741e-9eca-4f01-90f2-939183f19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059421-C9A0-4C91-8529-BD171BFE8A2E}">
  <ds:schemaRefs>
    <ds:schemaRef ds:uri="http://schemas.microsoft.com/sharepoint/v3/contenttype/forms"/>
  </ds:schemaRefs>
</ds:datastoreItem>
</file>

<file path=customXml/itemProps3.xml><?xml version="1.0" encoding="utf-8"?>
<ds:datastoreItem xmlns:ds="http://schemas.openxmlformats.org/officeDocument/2006/customXml" ds:itemID="{F6056A15-914B-4B3C-8184-1F6ED9CA2032}">
  <ds:schemaRefs>
    <ds:schemaRef ds:uri="http://schemas.microsoft.com/office/2006/metadata/properties"/>
    <ds:schemaRef ds:uri="http://schemas.microsoft.com/office/infopath/2007/PartnerControls"/>
    <ds:schemaRef ds:uri="0bfe741e-9eca-4f01-90f2-939183f19d24"/>
    <ds:schemaRef ds:uri="7275c497-f9ee-4928-92bc-548289b37429"/>
  </ds:schemaRefs>
</ds:datastoreItem>
</file>

<file path=docProps/app.xml><?xml version="1.0" encoding="utf-8"?>
<Properties xmlns="http://schemas.openxmlformats.org/officeDocument/2006/extended-properties" xmlns:vt="http://schemas.openxmlformats.org/officeDocument/2006/docPropsVTypes">
  <TotalTime>12</TotalTime>
  <Words>519</Words>
  <Application>Microsoft Office PowerPoint</Application>
  <PresentationFormat>On-screen Show (16:9)</PresentationFormat>
  <Paragraphs>56</Paragraphs>
  <Slides>10</Slides>
  <Notes>4</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10</vt:i4>
      </vt:variant>
    </vt:vector>
  </HeadingPairs>
  <TitlesOfParts>
    <vt:vector size="18" baseType="lpstr">
      <vt:lpstr>Arial</vt:lpstr>
      <vt:lpstr>Calibri</vt:lpstr>
      <vt:lpstr>Centaur</vt:lpstr>
      <vt:lpstr>Constantia</vt:lpstr>
      <vt:lpstr>Tw Cen MT</vt:lpstr>
      <vt:lpstr>Simple Light</vt:lpstr>
      <vt:lpstr>theme 3</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AACIHC Mission and Vision </vt:lpstr>
      <vt:lpstr>2024 Health and Housing Report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Jen</dc:creator>
  <cp:lastModifiedBy>Jen Dangremond</cp:lastModifiedBy>
  <cp:revision>4</cp:revision>
  <dcterms:modified xsi:type="dcterms:W3CDTF">2025-05-12T23:04:14Z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0x010100AE57C9C3CE48AB43807A2B2BBC021B68</vt:lpwstr>
  </property>
</Properties>
</file>