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4"/>
  </p:sldMasterIdLst>
  <p:notesMasterIdLst>
    <p:notesMasterId r:id="rId13"/>
  </p:notesMasterIdLst>
  <p:sldIdLst>
    <p:sldId id="265" r:id="rId5"/>
    <p:sldId id="256" r:id="rId6"/>
    <p:sldId id="257" r:id="rId7"/>
    <p:sldId id="258" r:id="rId8"/>
    <p:sldId id="259" r:id="rId9"/>
    <p:sldId id="261" r:id="rId10"/>
    <p:sldId id="263" r:id="rId11"/>
    <p:sldId id="26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5EAD6-6ABC-1163-D805-EB3032966DBE}" v="6" dt="2025-05-05T20:11:55.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16366f9ef5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g316366f9ef5_2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 name="Google Shape;44;g316366f9ef5_2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53003dcc8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53003dcc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3003dcc81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3003dcc81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3003dcc81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3003dcc8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5000" b="22027"/>
          <a:stretch/>
        </p:blipFill>
        <p:spPr>
          <a:xfrm>
            <a:off x="0" y="0"/>
            <a:ext cx="9144000" cy="5004412"/>
          </a:xfrm>
          <a:prstGeom prst="rect">
            <a:avLst/>
          </a:prstGeom>
          <a:noFill/>
          <a:ln>
            <a:noFill/>
          </a:ln>
        </p:spPr>
      </p:pic>
      <p:sp>
        <p:nvSpPr>
          <p:cNvPr id="10" name="Google Shape;10;p2"/>
          <p:cNvSpPr txBox="1">
            <a:spLocks noGrp="1"/>
          </p:cNvSpPr>
          <p:nvPr>
            <p:ph type="subTitle" idx="1"/>
          </p:nvPr>
        </p:nvSpPr>
        <p:spPr>
          <a:xfrm>
            <a:off x="3352800" y="1412978"/>
            <a:ext cx="5638800" cy="1105558"/>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400"/>
              </a:spcBef>
              <a:spcAft>
                <a:spcPts val="0"/>
              </a:spcAft>
              <a:buClr>
                <a:schemeClr val="accent3"/>
              </a:buClr>
              <a:buSzPts val="2000"/>
              <a:buFont typeface="Arial"/>
              <a:buNone/>
              <a:defRPr sz="2000" b="0" i="0" u="none" strike="noStrike" cap="none">
                <a:solidFill>
                  <a:schemeClr val="accent3"/>
                </a:solidFill>
                <a:latin typeface="Calibri"/>
                <a:ea typeface="Calibri"/>
                <a:cs typeface="Calibri"/>
                <a:sym typeface="Calibri"/>
              </a:defRPr>
            </a:lvl1pPr>
            <a:lvl2pPr marR="0" lvl="1" algn="ctr"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2pPr>
            <a:lvl3pPr marR="0" lvl="2" algn="ctr" rtl="0">
              <a:lnSpc>
                <a:spcPct val="100000"/>
              </a:lnSpc>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4pPr>
            <a:lvl5pPr marR="0" lvl="4"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5pPr>
            <a:lvl6pPr marR="0" lvl="5"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1" name="Google Shape;11;p2"/>
          <p:cNvSpPr txBox="1">
            <a:spLocks noGrp="1"/>
          </p:cNvSpPr>
          <p:nvPr>
            <p:ph type="ctrTitle"/>
          </p:nvPr>
        </p:nvSpPr>
        <p:spPr>
          <a:xfrm>
            <a:off x="990601" y="217227"/>
            <a:ext cx="8011633" cy="1131274"/>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chemeClr val="lt1"/>
              </a:buClr>
              <a:buSzPts val="2700"/>
              <a:buFont typeface="Calibri"/>
              <a:buNone/>
              <a:defRPr sz="27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2" name="Google Shape;12;p2"/>
          <p:cNvPicPr preferRelativeResize="0"/>
          <p:nvPr/>
        </p:nvPicPr>
        <p:blipFill rotWithShape="1">
          <a:blip r:embed="rId3">
            <a:alphaModFix/>
          </a:blip>
          <a:srcRect/>
          <a:stretch/>
        </p:blipFill>
        <p:spPr>
          <a:xfrm>
            <a:off x="5486400" y="3543300"/>
            <a:ext cx="3293919" cy="1006474"/>
          </a:xfrm>
          <a:prstGeom prst="rect">
            <a:avLst/>
          </a:prstGeom>
          <a:noFill/>
          <a:ln>
            <a:noFill/>
          </a:ln>
          <a:effectLst>
            <a:outerShdw blurRad="50800" dist="38100" dir="2700000" algn="tl" rotWithShape="0">
              <a:srgbClr val="000000">
                <a:alpha val="85098"/>
              </a:srgbClr>
            </a:outerShdw>
          </a:effectLst>
        </p:spPr>
      </p:pic>
      <p:grpSp>
        <p:nvGrpSpPr>
          <p:cNvPr id="13" name="Google Shape;13;p2"/>
          <p:cNvGrpSpPr/>
          <p:nvPr/>
        </p:nvGrpSpPr>
        <p:grpSpPr>
          <a:xfrm>
            <a:off x="-1" y="4688519"/>
            <a:ext cx="9144002" cy="448031"/>
            <a:chOff x="-1" y="6251359"/>
            <a:chExt cx="12192002" cy="597375"/>
          </a:xfrm>
        </p:grpSpPr>
        <p:pic>
          <p:nvPicPr>
            <p:cNvPr id="14" name="Google Shape;14;p2"/>
            <p:cNvPicPr preferRelativeResize="0"/>
            <p:nvPr/>
          </p:nvPicPr>
          <p:blipFill rotWithShape="1">
            <a:blip r:embed="rId4">
              <a:alphaModFix/>
            </a:blip>
            <a:srcRect/>
            <a:stretch/>
          </p:blipFill>
          <p:spPr>
            <a:xfrm>
              <a:off x="-1" y="6251359"/>
              <a:ext cx="9315525" cy="434248"/>
            </a:xfrm>
            <a:prstGeom prst="rect">
              <a:avLst/>
            </a:prstGeom>
            <a:noFill/>
            <a:ln>
              <a:noFill/>
            </a:ln>
          </p:spPr>
        </p:pic>
        <p:pic>
          <p:nvPicPr>
            <p:cNvPr id="15" name="Google Shape;15;p2"/>
            <p:cNvPicPr preferRelativeResize="0"/>
            <p:nvPr/>
          </p:nvPicPr>
          <p:blipFill rotWithShape="1">
            <a:blip r:embed="rId4">
              <a:alphaModFix/>
            </a:blip>
            <a:srcRect r="66916"/>
            <a:stretch/>
          </p:blipFill>
          <p:spPr>
            <a:xfrm>
              <a:off x="9110081" y="6255992"/>
              <a:ext cx="3081920" cy="434248"/>
            </a:xfrm>
            <a:prstGeom prst="rect">
              <a:avLst/>
            </a:prstGeom>
            <a:noFill/>
            <a:ln>
              <a:noFill/>
            </a:ln>
          </p:spPr>
        </p:pic>
        <p:sp>
          <p:nvSpPr>
            <p:cNvPr id="16" name="Google Shape;16;p2"/>
            <p:cNvSpPr/>
            <p:nvPr/>
          </p:nvSpPr>
          <p:spPr>
            <a:xfrm>
              <a:off x="1" y="6432176"/>
              <a:ext cx="12192000" cy="41655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bg>
      <p:bgPr>
        <a:solidFill>
          <a:schemeClr val="lt1"/>
        </a:solidFill>
        <a:effectLst/>
      </p:bgPr>
    </p:bg>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t="5000" b="19999"/>
          <a:stretch/>
        </p:blipFill>
        <p:spPr>
          <a:xfrm>
            <a:off x="0" y="0"/>
            <a:ext cx="9144000" cy="5143500"/>
          </a:xfrm>
          <a:prstGeom prst="rect">
            <a:avLst/>
          </a:prstGeom>
          <a:noFill/>
          <a:ln>
            <a:noFill/>
          </a:ln>
        </p:spPr>
      </p:pic>
      <p:sp>
        <p:nvSpPr>
          <p:cNvPr id="19" name="Google Shape;19;p3"/>
          <p:cNvSpPr/>
          <p:nvPr/>
        </p:nvSpPr>
        <p:spPr>
          <a:xfrm>
            <a:off x="2438401" y="-1"/>
            <a:ext cx="6705601" cy="5143502"/>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 name="Google Shape;20;p3"/>
          <p:cNvPicPr preferRelativeResize="0"/>
          <p:nvPr/>
        </p:nvPicPr>
        <p:blipFill rotWithShape="1">
          <a:blip r:embed="rId3">
            <a:alphaModFix/>
          </a:blip>
          <a:srcRect/>
          <a:stretch/>
        </p:blipFill>
        <p:spPr>
          <a:xfrm rot="5400000">
            <a:off x="-781050" y="1771650"/>
            <a:ext cx="5143500" cy="1600200"/>
          </a:xfrm>
          <a:prstGeom prst="rect">
            <a:avLst/>
          </a:prstGeom>
          <a:noFill/>
          <a:ln>
            <a:noFill/>
          </a:ln>
        </p:spPr>
      </p:pic>
      <p:sp>
        <p:nvSpPr>
          <p:cNvPr id="21" name="Google Shape;21;p3"/>
          <p:cNvSpPr txBox="1">
            <a:spLocks noGrp="1"/>
          </p:cNvSpPr>
          <p:nvPr>
            <p:ph type="title"/>
          </p:nvPr>
        </p:nvSpPr>
        <p:spPr>
          <a:xfrm>
            <a:off x="1371600" y="228601"/>
            <a:ext cx="7467600" cy="717261"/>
          </a:xfrm>
          <a:prstGeom prst="rect">
            <a:avLst/>
          </a:prstGeom>
          <a:noFill/>
          <a:ln>
            <a:noFill/>
          </a:ln>
        </p:spPr>
        <p:txBody>
          <a:bodyPr spcFirstLastPara="1" wrap="square" lIns="68575" tIns="34275" rIns="68575" bIns="34275" anchor="b" anchorCtr="0">
            <a:noAutofit/>
          </a:bodyPr>
          <a:lstStyle>
            <a:lvl1pPr marR="0" lvl="0" algn="ctr" rtl="0">
              <a:lnSpc>
                <a:spcPct val="100000"/>
              </a:lnSpc>
              <a:spcBef>
                <a:spcPts val="0"/>
              </a:spcBef>
              <a:spcAft>
                <a:spcPts val="0"/>
              </a:spcAft>
              <a:buClr>
                <a:schemeClr val="accent3"/>
              </a:buClr>
              <a:buSzPts val="2400"/>
              <a:buFont typeface="Calibri"/>
              <a:buNone/>
              <a:defRPr sz="2400" b="0"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1371601" y="971549"/>
            <a:ext cx="7467601" cy="3714746"/>
          </a:xfrm>
          <a:prstGeom prst="rect">
            <a:avLst/>
          </a:prstGeom>
          <a:noFill/>
          <a:ln>
            <a:noFill/>
          </a:ln>
        </p:spPr>
        <p:txBody>
          <a:bodyPr spcFirstLastPara="1" wrap="square" lIns="68575" tIns="34275" rIns="68575" bIns="34275" anchor="t" anchorCtr="0">
            <a:noAutofit/>
          </a:bodyPr>
          <a:lstStyle>
            <a:lvl1pPr marL="457200" marR="0" lvl="0" indent="-368300" algn="l" rtl="0">
              <a:lnSpc>
                <a:spcPct val="100000"/>
              </a:lnSpc>
              <a:spcBef>
                <a:spcPts val="400"/>
              </a:spcBef>
              <a:spcAft>
                <a:spcPts val="0"/>
              </a:spcAft>
              <a:buClr>
                <a:schemeClr val="accent3"/>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76882" y="4777976"/>
            <a:ext cx="4229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15D7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7751505" y="4772948"/>
            <a:ext cx="10668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015D7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rotWithShape="1">
          <a:blip r:embed="rId4">
            <a:alphaModFix/>
          </a:blip>
          <a:srcRect/>
          <a:stretch/>
        </p:blipFill>
        <p:spPr>
          <a:xfrm>
            <a:off x="1371600" y="4746344"/>
            <a:ext cx="1066801" cy="3371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ransition Slide">
  <p:cSld name="1_Transition Slide">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25000"/>
          </a:blip>
          <a:srcRect t="5000" b="22027"/>
          <a:stretch/>
        </p:blipFill>
        <p:spPr>
          <a:xfrm>
            <a:off x="0" y="0"/>
            <a:ext cx="9144000" cy="5004412"/>
          </a:xfrm>
          <a:prstGeom prst="rect">
            <a:avLst/>
          </a:prstGeom>
          <a:solidFill>
            <a:schemeClr val="lt1"/>
          </a:solidFill>
          <a:ln>
            <a:noFill/>
          </a:ln>
          <a:effectLst>
            <a:outerShdw blurRad="50800" dist="50800" dir="5400000" algn="ctr" rotWithShape="0">
              <a:srgbClr val="000000">
                <a:alpha val="16078"/>
              </a:srgbClr>
            </a:outerShdw>
          </a:effectLst>
        </p:spPr>
      </p:pic>
      <p:sp>
        <p:nvSpPr>
          <p:cNvPr id="28" name="Google Shape;28;p4"/>
          <p:cNvSpPr txBox="1">
            <a:spLocks noGrp="1"/>
          </p:cNvSpPr>
          <p:nvPr>
            <p:ph type="subTitle" idx="1"/>
          </p:nvPr>
        </p:nvSpPr>
        <p:spPr>
          <a:xfrm>
            <a:off x="568100" y="2427362"/>
            <a:ext cx="8007802" cy="942975"/>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400"/>
              </a:spcBef>
              <a:spcAft>
                <a:spcPts val="0"/>
              </a:spcAft>
              <a:buClr>
                <a:schemeClr val="accent3"/>
              </a:buClr>
              <a:buSzPts val="2000"/>
              <a:buFont typeface="Arial"/>
              <a:buNone/>
              <a:defRPr sz="2000" b="0" i="0" u="none" strike="noStrike" cap="none">
                <a:solidFill>
                  <a:schemeClr val="accent3"/>
                </a:solidFill>
                <a:latin typeface="Calibri"/>
                <a:ea typeface="Calibri"/>
                <a:cs typeface="Calibri"/>
                <a:sym typeface="Calibri"/>
              </a:defRPr>
            </a:lvl1pPr>
            <a:lvl2pPr marR="0" lvl="1"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ctrTitle"/>
          </p:nvPr>
        </p:nvSpPr>
        <p:spPr>
          <a:xfrm>
            <a:off x="685800" y="1308390"/>
            <a:ext cx="7772400" cy="1102519"/>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30" name="Google Shape;30;p4"/>
          <p:cNvGrpSpPr/>
          <p:nvPr/>
        </p:nvGrpSpPr>
        <p:grpSpPr>
          <a:xfrm>
            <a:off x="-1" y="4688519"/>
            <a:ext cx="9144002" cy="448031"/>
            <a:chOff x="-1" y="6251359"/>
            <a:chExt cx="12192002" cy="597375"/>
          </a:xfrm>
        </p:grpSpPr>
        <p:pic>
          <p:nvPicPr>
            <p:cNvPr id="31" name="Google Shape;31;p4"/>
            <p:cNvPicPr preferRelativeResize="0"/>
            <p:nvPr/>
          </p:nvPicPr>
          <p:blipFill rotWithShape="1">
            <a:blip r:embed="rId3">
              <a:alphaModFix/>
            </a:blip>
            <a:srcRect/>
            <a:stretch/>
          </p:blipFill>
          <p:spPr>
            <a:xfrm>
              <a:off x="-1" y="6251359"/>
              <a:ext cx="9315525" cy="434248"/>
            </a:xfrm>
            <a:prstGeom prst="rect">
              <a:avLst/>
            </a:prstGeom>
            <a:noFill/>
            <a:ln>
              <a:noFill/>
            </a:ln>
          </p:spPr>
        </p:pic>
        <p:pic>
          <p:nvPicPr>
            <p:cNvPr id="32" name="Google Shape;32;p4"/>
            <p:cNvPicPr preferRelativeResize="0"/>
            <p:nvPr/>
          </p:nvPicPr>
          <p:blipFill rotWithShape="1">
            <a:blip r:embed="rId3">
              <a:alphaModFix/>
            </a:blip>
            <a:srcRect r="66916"/>
            <a:stretch/>
          </p:blipFill>
          <p:spPr>
            <a:xfrm>
              <a:off x="9110081" y="6255992"/>
              <a:ext cx="3081920" cy="434248"/>
            </a:xfrm>
            <a:prstGeom prst="rect">
              <a:avLst/>
            </a:prstGeom>
            <a:noFill/>
            <a:ln>
              <a:noFill/>
            </a:ln>
          </p:spPr>
        </p:pic>
        <p:sp>
          <p:nvSpPr>
            <p:cNvPr id="33" name="Google Shape;33;p4"/>
            <p:cNvSpPr/>
            <p:nvPr/>
          </p:nvSpPr>
          <p:spPr>
            <a:xfrm>
              <a:off x="1" y="6432176"/>
              <a:ext cx="12192000" cy="41655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ransition Slide">
  <p:cSld name="3_Transition Slide">
    <p:spTree>
      <p:nvGrpSpPr>
        <p:cNvPr id="1" name="Shape 34"/>
        <p:cNvGrpSpPr/>
        <p:nvPr/>
      </p:nvGrpSpPr>
      <p:grpSpPr>
        <a:xfrm>
          <a:off x="0" y="0"/>
          <a:ext cx="0" cy="0"/>
          <a:chOff x="0" y="0"/>
          <a:chExt cx="0" cy="0"/>
        </a:xfrm>
      </p:grpSpPr>
      <p:pic>
        <p:nvPicPr>
          <p:cNvPr id="35" name="Google Shape;35;p5"/>
          <p:cNvPicPr preferRelativeResize="0"/>
          <p:nvPr/>
        </p:nvPicPr>
        <p:blipFill rotWithShape="1">
          <a:blip r:embed="rId2">
            <a:alphaModFix amt="25000"/>
          </a:blip>
          <a:srcRect t="5000" b="22027"/>
          <a:stretch/>
        </p:blipFill>
        <p:spPr>
          <a:xfrm>
            <a:off x="0" y="0"/>
            <a:ext cx="9144000" cy="5004412"/>
          </a:xfrm>
          <a:prstGeom prst="rect">
            <a:avLst/>
          </a:prstGeom>
          <a:solidFill>
            <a:schemeClr val="lt1"/>
          </a:solidFill>
          <a:ln>
            <a:noFill/>
          </a:ln>
          <a:effectLst>
            <a:outerShdw blurRad="50800" dist="50800" dir="5400000" algn="ctr" rotWithShape="0">
              <a:srgbClr val="000000">
                <a:alpha val="16078"/>
              </a:srgbClr>
            </a:outerShdw>
          </a:effectLst>
        </p:spPr>
      </p:pic>
      <p:sp>
        <p:nvSpPr>
          <p:cNvPr id="36" name="Google Shape;36;p5"/>
          <p:cNvSpPr txBox="1">
            <a:spLocks noGrp="1"/>
          </p:cNvSpPr>
          <p:nvPr>
            <p:ph type="ctrTitle"/>
          </p:nvPr>
        </p:nvSpPr>
        <p:spPr>
          <a:xfrm>
            <a:off x="685800" y="1885951"/>
            <a:ext cx="7772400" cy="1102519"/>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37" name="Google Shape;37;p5"/>
          <p:cNvGrpSpPr/>
          <p:nvPr/>
        </p:nvGrpSpPr>
        <p:grpSpPr>
          <a:xfrm>
            <a:off x="-1" y="4688519"/>
            <a:ext cx="9144002" cy="448031"/>
            <a:chOff x="-1" y="6251359"/>
            <a:chExt cx="12192002" cy="597375"/>
          </a:xfrm>
        </p:grpSpPr>
        <p:pic>
          <p:nvPicPr>
            <p:cNvPr id="38" name="Google Shape;38;p5"/>
            <p:cNvPicPr preferRelativeResize="0"/>
            <p:nvPr/>
          </p:nvPicPr>
          <p:blipFill rotWithShape="1">
            <a:blip r:embed="rId3">
              <a:alphaModFix/>
            </a:blip>
            <a:srcRect/>
            <a:stretch/>
          </p:blipFill>
          <p:spPr>
            <a:xfrm>
              <a:off x="-1" y="6251359"/>
              <a:ext cx="9315525" cy="434248"/>
            </a:xfrm>
            <a:prstGeom prst="rect">
              <a:avLst/>
            </a:prstGeom>
            <a:noFill/>
            <a:ln>
              <a:noFill/>
            </a:ln>
          </p:spPr>
        </p:pic>
        <p:pic>
          <p:nvPicPr>
            <p:cNvPr id="39" name="Google Shape;39;p5"/>
            <p:cNvPicPr preferRelativeResize="0"/>
            <p:nvPr/>
          </p:nvPicPr>
          <p:blipFill rotWithShape="1">
            <a:blip r:embed="rId3">
              <a:alphaModFix/>
            </a:blip>
            <a:srcRect r="66916"/>
            <a:stretch/>
          </p:blipFill>
          <p:spPr>
            <a:xfrm>
              <a:off x="9110081" y="6255992"/>
              <a:ext cx="3081920" cy="434248"/>
            </a:xfrm>
            <a:prstGeom prst="rect">
              <a:avLst/>
            </a:prstGeom>
            <a:noFill/>
            <a:ln>
              <a:noFill/>
            </a:ln>
          </p:spPr>
        </p:pic>
        <p:sp>
          <p:nvSpPr>
            <p:cNvPr id="40" name="Google Shape;40;p5"/>
            <p:cNvSpPr/>
            <p:nvPr/>
          </p:nvSpPr>
          <p:spPr>
            <a:xfrm>
              <a:off x="1" y="6432176"/>
              <a:ext cx="12192000" cy="41655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7B18-1429-A2E6-3C98-9BEB6917C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EDDC86-7263-5227-08B5-17E984F7D6F0}"/>
              </a:ext>
            </a:extLst>
          </p:cNvPr>
          <p:cNvSpPr>
            <a:spLocks noGrp="1"/>
          </p:cNvSpPr>
          <p:nvPr>
            <p:ph type="dt" sz="half" idx="10"/>
          </p:nvPr>
        </p:nvSpPr>
        <p:spPr/>
        <p:txBody>
          <a:bodyPr/>
          <a:lstStyle/>
          <a:p>
            <a:fld id="{1CD703D3-2057-4DED-A5F5-AFBABF811335}" type="datetimeFigureOut">
              <a:rPr lang="en-US" smtClean="0"/>
              <a:t>5/12/2025</a:t>
            </a:fld>
            <a:endParaRPr lang="en-US"/>
          </a:p>
        </p:txBody>
      </p:sp>
      <p:sp>
        <p:nvSpPr>
          <p:cNvPr id="4" name="Footer Placeholder 3">
            <a:extLst>
              <a:ext uri="{FF2B5EF4-FFF2-40B4-BE49-F238E27FC236}">
                <a16:creationId xmlns:a16="http://schemas.microsoft.com/office/drawing/2014/main" id="{4E1461F7-5B08-CBB7-DCC2-EF39F5ADE2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DA9613-50DA-1688-E7CE-ABF64595F0F3}"/>
              </a:ext>
            </a:extLst>
          </p:cNvPr>
          <p:cNvSpPr>
            <a:spLocks noGrp="1"/>
          </p:cNvSpPr>
          <p:nvPr>
            <p:ph type="sldNum" sz="quarter" idx="12"/>
          </p:nvPr>
        </p:nvSpPr>
        <p:spPr/>
        <p:txBody>
          <a:bodyPr/>
          <a:lstStyle/>
          <a:p>
            <a:fld id="{ECEB4848-9B93-46E1-AD4D-0E58DA4FFBC8}" type="slidenum">
              <a:rPr lang="en-US" smtClean="0"/>
              <a:t>‹#›</a:t>
            </a:fld>
            <a:endParaRPr lang="en-US"/>
          </a:p>
        </p:txBody>
      </p:sp>
    </p:spTree>
    <p:extLst>
      <p:ext uri="{BB962C8B-B14F-4D97-AF65-F5344CB8AC3E}">
        <p14:creationId xmlns:p14="http://schemas.microsoft.com/office/powerpoint/2010/main" val="3812726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ftr" idx="11"/>
          </p:nvPr>
        </p:nvSpPr>
        <p:spPr>
          <a:xfrm>
            <a:off x="2667000" y="4767263"/>
            <a:ext cx="38100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zleg.gov/viewdocument/?docName=http://www.azleg.gov/ars/36/02902-0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zleg.gov/legtext/57leg/1R/bills/SB1140P.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zleg.gov/legtext/57leg/1R/bills/SB1482P.pdf" TargetMode="External"/><Relationship Id="rId4" Type="http://schemas.openxmlformats.org/officeDocument/2006/relationships/hyperlink" Target="https://www.azleg.gov/legtext/57leg/1R/bills/SB1379P.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4CAA-DFAF-88B3-7277-C933790AC43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11792AD-0AB9-035F-5953-245D4045A41F}"/>
              </a:ext>
            </a:extLst>
          </p:cNvPr>
          <p:cNvSpPr>
            <a:spLocks noGrp="1"/>
          </p:cNvSpPr>
          <p:nvPr>
            <p:ph type="body" idx="1"/>
          </p:nvPr>
        </p:nvSpPr>
        <p:spPr/>
        <p:txBody>
          <a:bodyPr/>
          <a:lstStyle/>
          <a:p>
            <a:endParaRPr lang="en-US"/>
          </a:p>
        </p:txBody>
      </p:sp>
      <p:pic>
        <p:nvPicPr>
          <p:cNvPr id="5" name="Picture 4" descr="A close-up of a sign&#10;&#10;AI-generated content may be incorrect.">
            <a:extLst>
              <a:ext uri="{FF2B5EF4-FFF2-40B4-BE49-F238E27FC236}">
                <a16:creationId xmlns:a16="http://schemas.microsoft.com/office/drawing/2014/main" id="{51202E2E-1A0C-FCE0-236F-51350004D3B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2577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36894" y="2117938"/>
            <a:ext cx="9070200" cy="7449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lt1"/>
              </a:buClr>
              <a:buSzPts val="2700"/>
              <a:buFont typeface="Calibri"/>
              <a:buNone/>
            </a:pPr>
            <a:endParaRPr sz="3500"/>
          </a:p>
          <a:p>
            <a:pPr marL="0" lvl="0" indent="0" algn="ctr" rtl="0">
              <a:lnSpc>
                <a:spcPct val="100000"/>
              </a:lnSpc>
              <a:spcBef>
                <a:spcPts val="0"/>
              </a:spcBef>
              <a:spcAft>
                <a:spcPts val="0"/>
              </a:spcAft>
              <a:buClr>
                <a:schemeClr val="lt1"/>
              </a:buClr>
              <a:buSzPts val="2700"/>
              <a:buFont typeface="Calibri"/>
              <a:buNone/>
            </a:pPr>
            <a:endParaRPr sz="3500"/>
          </a:p>
          <a:p>
            <a:pPr marL="0" lvl="0" indent="0" algn="ctr" rtl="0">
              <a:lnSpc>
                <a:spcPct val="100000"/>
              </a:lnSpc>
              <a:spcBef>
                <a:spcPts val="0"/>
              </a:spcBef>
              <a:spcAft>
                <a:spcPts val="0"/>
              </a:spcAft>
              <a:buClr>
                <a:schemeClr val="lt1"/>
              </a:buClr>
              <a:buSzPts val="2700"/>
              <a:buFont typeface="Calibri"/>
              <a:buNone/>
            </a:pPr>
            <a:endParaRPr sz="3500"/>
          </a:p>
          <a:p>
            <a:pPr marL="0" lvl="0" indent="0" algn="ctr" rtl="0">
              <a:lnSpc>
                <a:spcPct val="100000"/>
              </a:lnSpc>
              <a:spcBef>
                <a:spcPts val="0"/>
              </a:spcBef>
              <a:spcAft>
                <a:spcPts val="0"/>
              </a:spcAft>
              <a:buClr>
                <a:schemeClr val="lt1"/>
              </a:buClr>
              <a:buSzPts val="2700"/>
              <a:buFont typeface="Calibri"/>
              <a:buNone/>
            </a:pPr>
            <a:r>
              <a:rPr lang="en" sz="4200"/>
              <a:t>Tribal Housing Symposium</a:t>
            </a:r>
            <a:endParaRPr sz="4200"/>
          </a:p>
          <a:p>
            <a:pPr marL="0" lvl="0" indent="0" algn="ctr" rtl="0">
              <a:lnSpc>
                <a:spcPct val="100000"/>
              </a:lnSpc>
              <a:spcBef>
                <a:spcPts val="0"/>
              </a:spcBef>
              <a:spcAft>
                <a:spcPts val="0"/>
              </a:spcAft>
              <a:buClr>
                <a:schemeClr val="lt1"/>
              </a:buClr>
              <a:buSzPts val="2700"/>
              <a:buFont typeface="Calibri"/>
              <a:buNone/>
            </a:pPr>
            <a:r>
              <a:rPr lang="en" sz="3500"/>
              <a:t>Corey Hemstreet, Legislative Liaison</a:t>
            </a:r>
            <a:endParaRPr sz="3500"/>
          </a:p>
          <a:p>
            <a:pPr marL="0" lvl="0" indent="0" algn="ctr" rtl="0">
              <a:lnSpc>
                <a:spcPct val="100000"/>
              </a:lnSpc>
              <a:spcBef>
                <a:spcPts val="0"/>
              </a:spcBef>
              <a:spcAft>
                <a:spcPts val="0"/>
              </a:spcAft>
              <a:buNone/>
            </a:pPr>
            <a:endParaRPr sz="2300"/>
          </a:p>
        </p:txBody>
      </p:sp>
      <p:sp>
        <p:nvSpPr>
          <p:cNvPr id="47" name="Google Shape;47;p6"/>
          <p:cNvSpPr txBox="1">
            <a:spLocks noGrp="1"/>
          </p:cNvSpPr>
          <p:nvPr>
            <p:ph type="sldNum" idx="4294967295"/>
          </p:nvPr>
        </p:nvSpPr>
        <p:spPr>
          <a:xfrm>
            <a:off x="6400800" y="4767263"/>
            <a:ext cx="1600200"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7"/>
          <p:cNvPicPr preferRelativeResize="0"/>
          <p:nvPr/>
        </p:nvPicPr>
        <p:blipFill>
          <a:blip r:embed="rId3">
            <a:alphaModFix/>
          </a:blip>
          <a:stretch>
            <a:fillRect/>
          </a:stretch>
        </p:blipFill>
        <p:spPr>
          <a:xfrm>
            <a:off x="2493563" y="198912"/>
            <a:ext cx="4156875" cy="474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371600" y="228601"/>
            <a:ext cx="7467600" cy="717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1"/>
              </a:buClr>
              <a:buSzPts val="1100"/>
              <a:buFont typeface="Arial"/>
              <a:buNone/>
            </a:pPr>
            <a:r>
              <a:rPr lang="en" sz="3200"/>
              <a:t>Overview of Legislative Priorities</a:t>
            </a:r>
            <a:endParaRPr/>
          </a:p>
        </p:txBody>
      </p:sp>
      <p:sp>
        <p:nvSpPr>
          <p:cNvPr id="58" name="Google Shape;58;p8"/>
          <p:cNvSpPr txBox="1">
            <a:spLocks noGrp="1"/>
          </p:cNvSpPr>
          <p:nvPr>
            <p:ph type="body" idx="1"/>
          </p:nvPr>
        </p:nvSpPr>
        <p:spPr>
          <a:xfrm>
            <a:off x="1371601" y="971549"/>
            <a:ext cx="7467600" cy="3714600"/>
          </a:xfrm>
          <a:prstGeom prst="rect">
            <a:avLst/>
          </a:prstGeom>
        </p:spPr>
        <p:txBody>
          <a:bodyPr spcFirstLastPara="1" wrap="square" lIns="68575" tIns="34275" rIns="68575" bIns="34275" anchor="t" anchorCtr="0">
            <a:noAutofit/>
          </a:bodyPr>
          <a:lstStyle/>
          <a:p>
            <a:pPr marL="0" lvl="0" indent="0" algn="l" rtl="0">
              <a:spcBef>
                <a:spcPts val="580"/>
              </a:spcBef>
              <a:spcAft>
                <a:spcPts val="0"/>
              </a:spcAft>
              <a:buClr>
                <a:schemeClr val="dk1"/>
              </a:buClr>
              <a:buSzPts val="1100"/>
              <a:buFont typeface="Arial"/>
              <a:buNone/>
            </a:pPr>
            <a:r>
              <a:rPr lang="en" sz="1500">
                <a:highlight>
                  <a:schemeClr val="lt1"/>
                </a:highlight>
              </a:rPr>
              <a:t>Per </a:t>
            </a:r>
            <a:r>
              <a:rPr lang="en" sz="1500" b="1">
                <a:solidFill>
                  <a:srgbClr val="4290F1"/>
                </a:solidFill>
                <a:highlight>
                  <a:schemeClr val="lt1"/>
                </a:highlight>
                <a:uFill>
                  <a:noFill/>
                </a:uFill>
                <a:hlinkClick r:id="rId3">
                  <a:extLst>
                    <a:ext uri="{A12FA001-AC4F-418D-AE19-62706E023703}">
                      <ahyp:hlinkClr xmlns:ahyp="http://schemas.microsoft.com/office/drawing/2018/hyperlinkcolor" val="tx"/>
                    </a:ext>
                  </a:extLst>
                </a:hlinkClick>
              </a:rPr>
              <a:t>A.R.S. 36-2902.01</a:t>
            </a:r>
            <a:r>
              <a:rPr lang="en" sz="1500">
                <a:highlight>
                  <a:schemeClr val="lt1"/>
                </a:highlight>
              </a:rPr>
              <a:t> the AACIHC is established…</a:t>
            </a:r>
            <a:r>
              <a:rPr lang="en" sz="1500" i="1">
                <a:highlight>
                  <a:schemeClr val="lt1"/>
                </a:highlight>
              </a:rPr>
              <a:t>to give tribal governments, tribal organizations and urban Indian health care organizations in this state, representation in shaping Medicaid and health care policies and laws that impact the populations they serve.</a:t>
            </a:r>
            <a:endParaRPr sz="1500">
              <a:highlight>
                <a:schemeClr val="lt1"/>
              </a:highlight>
            </a:endParaRPr>
          </a:p>
          <a:p>
            <a:pPr marL="0" lvl="0" indent="0" algn="l" rtl="0">
              <a:spcBef>
                <a:spcPts val="580"/>
              </a:spcBef>
              <a:spcAft>
                <a:spcPts val="0"/>
              </a:spcAft>
              <a:buClr>
                <a:schemeClr val="dk1"/>
              </a:buClr>
              <a:buSzPts val="1100"/>
              <a:buFont typeface="Arial"/>
              <a:buNone/>
            </a:pPr>
            <a:endParaRPr sz="1500">
              <a:highlight>
                <a:schemeClr val="lt1"/>
              </a:highlight>
            </a:endParaRPr>
          </a:p>
          <a:p>
            <a:pPr marL="0" lvl="0" indent="0" algn="l" rtl="0">
              <a:spcBef>
                <a:spcPts val="580"/>
              </a:spcBef>
              <a:spcAft>
                <a:spcPts val="0"/>
              </a:spcAft>
              <a:buClr>
                <a:schemeClr val="dk1"/>
              </a:buClr>
              <a:buSzPts val="1100"/>
              <a:buFont typeface="Arial"/>
              <a:buNone/>
            </a:pPr>
            <a:r>
              <a:rPr lang="en" sz="1500">
                <a:highlight>
                  <a:schemeClr val="lt1"/>
                </a:highlight>
              </a:rPr>
              <a:t>Every year, the AACIHC creates a legislative agenda comprising of priorities that will positively impact the Indian healthcare system. AACIHC'S role includes identifying and tracking legislation, providing updates to stakeholders, and providing information and educational opportunities on various topics. </a:t>
            </a:r>
            <a:endParaRPr sz="1500"/>
          </a:p>
          <a:p>
            <a:pPr marL="457200" lvl="0" indent="-323850" algn="l" rtl="0">
              <a:spcBef>
                <a:spcPts val="580"/>
              </a:spcBef>
              <a:spcAft>
                <a:spcPts val="0"/>
              </a:spcAft>
              <a:buSzPts val="1500"/>
              <a:buFont typeface="Calibri"/>
              <a:buChar char="-"/>
            </a:pPr>
            <a:r>
              <a:rPr lang="en" sz="1500"/>
              <a:t>Traditional Healing </a:t>
            </a:r>
            <a:endParaRPr sz="1500"/>
          </a:p>
          <a:p>
            <a:pPr marL="457200" lvl="0" indent="-323850" algn="l" rtl="0">
              <a:spcBef>
                <a:spcPts val="0"/>
              </a:spcBef>
              <a:spcAft>
                <a:spcPts val="0"/>
              </a:spcAft>
              <a:buSzPts val="1500"/>
              <a:buFont typeface="Calibri"/>
              <a:buChar char="-"/>
            </a:pPr>
            <a:r>
              <a:rPr lang="en" sz="1500"/>
              <a:t>Murdered &amp; Missing Indigenous Peoples</a:t>
            </a:r>
            <a:endParaRPr sz="1500"/>
          </a:p>
          <a:p>
            <a:pPr marL="457200" lvl="0" indent="-323850" algn="l" rtl="0">
              <a:spcBef>
                <a:spcPts val="0"/>
              </a:spcBef>
              <a:spcAft>
                <a:spcPts val="0"/>
              </a:spcAft>
              <a:buSzPts val="1500"/>
              <a:buFont typeface="Calibri"/>
              <a:buChar char="-"/>
            </a:pPr>
            <a:r>
              <a:rPr lang="en" sz="1500"/>
              <a:t>Fraud, Waste &amp; Abuse </a:t>
            </a:r>
            <a:endParaRPr sz="1500"/>
          </a:p>
          <a:p>
            <a:pPr marL="457200" lvl="0" indent="-323850" algn="l" rtl="0">
              <a:spcBef>
                <a:spcPts val="0"/>
              </a:spcBef>
              <a:spcAft>
                <a:spcPts val="0"/>
              </a:spcAft>
              <a:buSzPts val="1500"/>
              <a:buFont typeface="Calibri"/>
              <a:buChar char="-"/>
            </a:pPr>
            <a:r>
              <a:rPr lang="en" sz="1500"/>
              <a:t>Housing</a:t>
            </a:r>
            <a:endParaRPr sz="1500"/>
          </a:p>
          <a:p>
            <a:pPr marL="457200" lvl="0" indent="-323850" algn="l" rtl="0">
              <a:spcBef>
                <a:spcPts val="0"/>
              </a:spcBef>
              <a:spcAft>
                <a:spcPts val="0"/>
              </a:spcAft>
              <a:buSzPts val="1500"/>
              <a:buFont typeface="Calibri"/>
              <a:buChar char="-"/>
            </a:pPr>
            <a:r>
              <a:rPr lang="en" sz="1500"/>
              <a:t>Medicaid Expansion </a:t>
            </a:r>
            <a:endParaRPr sz="1500"/>
          </a:p>
          <a:p>
            <a:pPr marL="457200" lvl="0" indent="-323850" algn="l" rtl="0">
              <a:spcBef>
                <a:spcPts val="0"/>
              </a:spcBef>
              <a:spcAft>
                <a:spcPts val="0"/>
              </a:spcAft>
              <a:buSzPts val="1500"/>
              <a:buFont typeface="Calibri"/>
              <a:buChar char="-"/>
            </a:pPr>
            <a:r>
              <a:rPr lang="en" sz="1500"/>
              <a:t>Oral Health </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371600" y="99200"/>
            <a:ext cx="7467600" cy="5580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Housing</a:t>
            </a:r>
            <a:endParaRPr/>
          </a:p>
        </p:txBody>
      </p:sp>
      <p:sp>
        <p:nvSpPr>
          <p:cNvPr id="64" name="Google Shape;64;p9"/>
          <p:cNvSpPr txBox="1">
            <a:spLocks noGrp="1"/>
          </p:cNvSpPr>
          <p:nvPr>
            <p:ph type="body" idx="1"/>
          </p:nvPr>
        </p:nvSpPr>
        <p:spPr>
          <a:xfrm>
            <a:off x="1171025" y="816500"/>
            <a:ext cx="7779900" cy="3869700"/>
          </a:xfrm>
          <a:prstGeom prst="rect">
            <a:avLst/>
          </a:prstGeom>
        </p:spPr>
        <p:txBody>
          <a:bodyPr spcFirstLastPara="1" wrap="square" lIns="68575" tIns="34275" rIns="68575" bIns="34275" anchor="t" anchorCtr="0">
            <a:noAutofit/>
          </a:bodyPr>
          <a:lstStyle/>
          <a:p>
            <a:pPr marL="457200" lvl="0" indent="-304800" algn="l" rtl="0">
              <a:spcBef>
                <a:spcPts val="0"/>
              </a:spcBef>
              <a:spcAft>
                <a:spcPts val="0"/>
              </a:spcAft>
              <a:buClr>
                <a:schemeClr val="dk1"/>
              </a:buClr>
              <a:buSzPts val="1200"/>
              <a:buFont typeface="Calibri"/>
              <a:buChar char="●"/>
            </a:pPr>
            <a:r>
              <a:rPr lang="en" sz="1200" u="sng">
                <a:solidFill>
                  <a:srgbClr val="1155CC"/>
                </a:solidFill>
                <a:hlinkClick r:id="rId3">
                  <a:extLst>
                    <a:ext uri="{A12FA001-AC4F-418D-AE19-62706E023703}">
                      <ahyp:hlinkClr xmlns:ahyp="http://schemas.microsoft.com/office/drawing/2018/hyperlinkcolor" val="tx"/>
                    </a:ext>
                  </a:extLst>
                </a:hlinkClick>
              </a:rPr>
              <a:t>SB1140 - telehealth program; homeless; recovery services</a:t>
            </a:r>
            <a:endParaRPr sz="1200"/>
          </a:p>
          <a:p>
            <a:pPr marL="457200" lvl="0" indent="0" algn="l" rtl="0">
              <a:spcBef>
                <a:spcPts val="0"/>
              </a:spcBef>
              <a:spcAft>
                <a:spcPts val="0"/>
              </a:spcAft>
              <a:buClr>
                <a:schemeClr val="dk1"/>
              </a:buClr>
              <a:buSzPts val="1100"/>
              <a:buFont typeface="Arial"/>
              <a:buNone/>
            </a:pPr>
            <a:r>
              <a:rPr lang="en" sz="1200" u="sng"/>
              <a:t>Sponsor(s):</a:t>
            </a:r>
            <a:r>
              <a:rPr lang="en" sz="1200"/>
              <a:t> Miranda: Alston, Gabaldón, Gonzales, Sundareshan;  Representative Abeytia</a:t>
            </a:r>
            <a:endParaRPr sz="1200"/>
          </a:p>
          <a:p>
            <a:pPr marL="457200" lvl="0" indent="0" algn="l" rtl="0">
              <a:spcBef>
                <a:spcPts val="0"/>
              </a:spcBef>
              <a:spcAft>
                <a:spcPts val="0"/>
              </a:spcAft>
              <a:buClr>
                <a:schemeClr val="dk1"/>
              </a:buClr>
              <a:buSzPts val="1100"/>
              <a:buFont typeface="Arial"/>
              <a:buNone/>
            </a:pPr>
            <a:r>
              <a:rPr lang="en" sz="1200" u="sng"/>
              <a:t>Bill Overview:</a:t>
            </a:r>
            <a:r>
              <a:rPr lang="en" sz="1200"/>
              <a:t> This bill wants to establish the Homeless Recovery Telehealth Pilot Program which aims to improve access to healthcare services for homeless individuals, with a focus on mental health, addiction, and primary care, through a public-private partnership with a telehealth provider.</a:t>
            </a:r>
            <a:endParaRPr sz="1200"/>
          </a:p>
          <a:p>
            <a:pPr marL="457200" lvl="0" indent="0" algn="l" rtl="0">
              <a:spcBef>
                <a:spcPts val="0"/>
              </a:spcBef>
              <a:spcAft>
                <a:spcPts val="0"/>
              </a:spcAft>
              <a:buClr>
                <a:schemeClr val="dk1"/>
              </a:buClr>
              <a:buSzPts val="1100"/>
              <a:buFont typeface="Arial"/>
              <a:buNone/>
            </a:pPr>
            <a:r>
              <a:rPr lang="en" sz="1200" u="sng"/>
              <a:t>Status:</a:t>
            </a:r>
            <a:r>
              <a:rPr lang="en" sz="1200"/>
              <a:t> Assigned to HHS, Appropriations and Rules committees on 01/22/25 (No movement) </a:t>
            </a:r>
            <a:endParaRPr sz="1200"/>
          </a:p>
          <a:p>
            <a:pPr marL="457200" lvl="0" indent="-304800" algn="l" rtl="0">
              <a:spcBef>
                <a:spcPts val="400"/>
              </a:spcBef>
              <a:spcAft>
                <a:spcPts val="0"/>
              </a:spcAft>
              <a:buClr>
                <a:schemeClr val="dk1"/>
              </a:buClr>
              <a:buSzPts val="1200"/>
              <a:buFont typeface="Calibri"/>
              <a:buChar char="●"/>
            </a:pPr>
            <a:r>
              <a:rPr lang="en" sz="1200" u="sng">
                <a:solidFill>
                  <a:srgbClr val="1155CC"/>
                </a:solidFill>
                <a:hlinkClick r:id="rId4">
                  <a:extLst>
                    <a:ext uri="{A12FA001-AC4F-418D-AE19-62706E023703}">
                      <ahyp:hlinkClr xmlns:ahyp="http://schemas.microsoft.com/office/drawing/2018/hyperlinkcolor" val="tx"/>
                    </a:ext>
                  </a:extLst>
                </a:hlinkClick>
              </a:rPr>
              <a:t>SB1379 - landlord tenant; domestic violence; documents</a:t>
            </a:r>
            <a:endParaRPr sz="1200" u="sng"/>
          </a:p>
          <a:p>
            <a:pPr marL="457200" lvl="0" indent="0" algn="l" rtl="0">
              <a:spcBef>
                <a:spcPts val="400"/>
              </a:spcBef>
              <a:spcAft>
                <a:spcPts val="0"/>
              </a:spcAft>
              <a:buClr>
                <a:schemeClr val="dk1"/>
              </a:buClr>
              <a:buSzPts val="1100"/>
              <a:buFont typeface="Arial"/>
              <a:buNone/>
            </a:pPr>
            <a:r>
              <a:rPr lang="en" sz="1200" u="sng"/>
              <a:t>Sponsor(s):</a:t>
            </a:r>
            <a:r>
              <a:rPr lang="en" sz="1200" b="1"/>
              <a:t> </a:t>
            </a:r>
            <a:r>
              <a:rPr lang="en" sz="1200"/>
              <a:t>Senators Ortiz: Shamp</a:t>
            </a:r>
            <a:endParaRPr sz="1200"/>
          </a:p>
          <a:p>
            <a:pPr marL="457200" lvl="0" indent="0" algn="l" rtl="0">
              <a:spcBef>
                <a:spcPts val="400"/>
              </a:spcBef>
              <a:spcAft>
                <a:spcPts val="0"/>
              </a:spcAft>
              <a:buClr>
                <a:schemeClr val="dk1"/>
              </a:buClr>
              <a:buSzPts val="1100"/>
              <a:buFont typeface="Arial"/>
              <a:buNone/>
            </a:pPr>
            <a:r>
              <a:rPr lang="en" sz="1200" u="sng"/>
              <a:t>Bill Overview:</a:t>
            </a:r>
            <a:r>
              <a:rPr lang="en" sz="1200"/>
              <a:t> DV victims can utilize two additional forms of documentation to break the lease: Emergency Order of Protection and Written Verification of Victim Status from a healthcare professional. The process of breaking the lease for victims of DV will be easier and quicker, affecting primarily urban Indian communities.</a:t>
            </a:r>
            <a:br>
              <a:rPr lang="en" sz="1200"/>
            </a:br>
            <a:r>
              <a:rPr lang="en" sz="1200" u="sng"/>
              <a:t>Status:</a:t>
            </a:r>
            <a:r>
              <a:rPr lang="en" sz="1200"/>
              <a:t> Assigned to Judiciary and Rules on 02/03/25 (No movement)</a:t>
            </a:r>
            <a:endParaRPr sz="1200"/>
          </a:p>
          <a:p>
            <a:pPr marL="457200" lvl="0" indent="-304800" algn="l" rtl="0">
              <a:spcBef>
                <a:spcPts val="400"/>
              </a:spcBef>
              <a:spcAft>
                <a:spcPts val="0"/>
              </a:spcAft>
              <a:buClr>
                <a:schemeClr val="dk1"/>
              </a:buClr>
              <a:buSzPts val="1200"/>
              <a:buFont typeface="Calibri"/>
              <a:buChar char="●"/>
            </a:pPr>
            <a:r>
              <a:rPr lang="en" sz="1200" u="sng">
                <a:solidFill>
                  <a:srgbClr val="1155CC"/>
                </a:solidFill>
                <a:hlinkClick r:id="rId5">
                  <a:extLst>
                    <a:ext uri="{A12FA001-AC4F-418D-AE19-62706E023703}">
                      <ahyp:hlinkClr xmlns:ahyp="http://schemas.microsoft.com/office/drawing/2018/hyperlinkcolor" val="tx"/>
                    </a:ext>
                  </a:extLst>
                </a:hlinkClick>
              </a:rPr>
              <a:t>SB1482 - appropriation; homeless shelter services fund</a:t>
            </a:r>
            <a:endParaRPr sz="1200" u="sng"/>
          </a:p>
          <a:p>
            <a:pPr marL="457200" lvl="0" indent="0" algn="l" rtl="0">
              <a:spcBef>
                <a:spcPts val="400"/>
              </a:spcBef>
              <a:spcAft>
                <a:spcPts val="0"/>
              </a:spcAft>
              <a:buClr>
                <a:schemeClr val="dk1"/>
              </a:buClr>
              <a:buSzPts val="1100"/>
              <a:buFont typeface="Arial"/>
              <a:buNone/>
            </a:pPr>
            <a:r>
              <a:rPr lang="en" sz="1200" u="sng"/>
              <a:t>Sponsor(s): </a:t>
            </a:r>
            <a:r>
              <a:rPr lang="en" sz="1200"/>
              <a:t>Senators Alston: Burch, Epstein, Kuby</a:t>
            </a:r>
            <a:br>
              <a:rPr lang="en" sz="1200" b="1"/>
            </a:br>
            <a:r>
              <a:rPr lang="en" sz="1200" u="sng"/>
              <a:t>Bill Overview:</a:t>
            </a:r>
            <a:r>
              <a:rPr lang="en" sz="1200"/>
              <a:t> Establishes the homeless shelter and services fund. The department shall administer the fund consisting of legislative appropriations, other monies directed to be deposited in the fund and investment earnings on monies in the fund.</a:t>
            </a:r>
            <a:br>
              <a:rPr lang="en" sz="1200"/>
            </a:br>
            <a:r>
              <a:rPr lang="en" sz="1200" u="sng"/>
              <a:t>Status:</a:t>
            </a:r>
            <a:r>
              <a:rPr lang="en" sz="1200"/>
              <a:t> Assigned to Government, Appropriations and Rules committees on 02/04/25 (No movement)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EE4D79-4FEF-F19C-6294-2AA151A40FF0}"/>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pic>
        <p:nvPicPr>
          <p:cNvPr id="3" name="Picture 2">
            <a:extLst>
              <a:ext uri="{FF2B5EF4-FFF2-40B4-BE49-F238E27FC236}">
                <a16:creationId xmlns:a16="http://schemas.microsoft.com/office/drawing/2014/main" id="{752D409E-ACE2-B364-14C5-BB3637ACAC96}"/>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2907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D8824D-ADAA-74C1-759D-BBF116AC4931}"/>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pic>
        <p:nvPicPr>
          <p:cNvPr id="3" name="Picture 2">
            <a:extLst>
              <a:ext uri="{FF2B5EF4-FFF2-40B4-BE49-F238E27FC236}">
                <a16:creationId xmlns:a16="http://schemas.microsoft.com/office/drawing/2014/main" id="{33A23D33-0743-41BA-3C27-518FC96EAD51}"/>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5602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1A78-EB80-A9B7-EBE0-4F6829EA91CC}"/>
              </a:ext>
            </a:extLst>
          </p:cNvPr>
          <p:cNvSpPr>
            <a:spLocks noGrp="1"/>
          </p:cNvSpPr>
          <p:nvPr>
            <p:ph type="title"/>
          </p:nvPr>
        </p:nvSpPr>
        <p:spPr/>
        <p:txBody>
          <a:bodyPr/>
          <a:lstStyle/>
          <a:p>
            <a:endParaRPr lang="en-US"/>
          </a:p>
        </p:txBody>
      </p:sp>
      <p:graphicFrame>
        <p:nvGraphicFramePr>
          <p:cNvPr id="3" name="Object 2">
            <a:hlinkClick r:id="" action="ppaction://ole?verb=0"/>
            <a:extLst>
              <a:ext uri="{FF2B5EF4-FFF2-40B4-BE49-F238E27FC236}">
                <a16:creationId xmlns:a16="http://schemas.microsoft.com/office/drawing/2014/main" id="{F90635A1-3915-F520-19E2-1E72A9953B39}"/>
              </a:ext>
            </a:extLst>
          </p:cNvPr>
          <p:cNvGraphicFramePr>
            <a:graphicFrameLocks noChangeAspect="1"/>
          </p:cNvGraphicFramePr>
          <p:nvPr>
            <p:extLst>
              <p:ext uri="{D42A27DB-BD31-4B8C-83A1-F6EECF244321}">
                <p14:modId xmlns:p14="http://schemas.microsoft.com/office/powerpoint/2010/main" val="414195004"/>
              </p:ext>
            </p:extLst>
          </p:nvPr>
        </p:nvGraphicFramePr>
        <p:xfrm>
          <a:off x="98424" y="98425"/>
          <a:ext cx="9182735" cy="5165288"/>
        </p:xfrm>
        <a:graphic>
          <a:graphicData uri="http://schemas.openxmlformats.org/presentationml/2006/ole">
            <mc:AlternateContent xmlns:mc="http://schemas.openxmlformats.org/markup-compatibility/2006">
              <mc:Choice xmlns:v="urn:schemas-microsoft-com:vml" Requires="v">
                <p:oleObj name="Presentation" r:id="rId2" imgW="6096296" imgH="3429229" progId="PowerPoint.Show.12">
                  <p:embed/>
                </p:oleObj>
              </mc:Choice>
              <mc:Fallback>
                <p:oleObj name="Presentation" r:id="rId2" imgW="6096296" imgH="3429229" progId="PowerPoint.Show.12">
                  <p:embed/>
                  <p:pic>
                    <p:nvPicPr>
                      <p:cNvPr id="0" name=""/>
                      <p:cNvPicPr/>
                      <p:nvPr/>
                    </p:nvPicPr>
                    <p:blipFill>
                      <a:blip r:embed="rId3"/>
                      <a:stretch>
                        <a:fillRect/>
                      </a:stretch>
                    </p:blipFill>
                    <p:spPr>
                      <a:xfrm>
                        <a:off x="98424" y="98425"/>
                        <a:ext cx="9182735" cy="5165288"/>
                      </a:xfrm>
                      <a:prstGeom prst="rect">
                        <a:avLst/>
                      </a:prstGeom>
                    </p:spPr>
                  </p:pic>
                </p:oleObj>
              </mc:Fallback>
            </mc:AlternateContent>
          </a:graphicData>
        </a:graphic>
      </p:graphicFrame>
    </p:spTree>
    <p:extLst>
      <p:ext uri="{BB962C8B-B14F-4D97-AF65-F5344CB8AC3E}">
        <p14:creationId xmlns:p14="http://schemas.microsoft.com/office/powerpoint/2010/main" val="1733154281"/>
      </p:ext>
    </p:extLst>
  </p:cSld>
  <p:clrMapOvr>
    <a:masterClrMapping/>
  </p:clrMapOvr>
</p:sld>
</file>

<file path=ppt/theme/theme1.xml><?xml version="1.0" encoding="utf-8"?>
<a:theme xmlns:a="http://schemas.openxmlformats.org/drawingml/2006/main" name="theme 3">
  <a:themeElements>
    <a:clrScheme name="ACOIHC">
      <a:dk1>
        <a:srgbClr val="000000"/>
      </a:dk1>
      <a:lt1>
        <a:srgbClr val="FFFFFF"/>
      </a:lt1>
      <a:dk2>
        <a:srgbClr val="1F497D"/>
      </a:dk2>
      <a:lt2>
        <a:srgbClr val="EEECE1"/>
      </a:lt2>
      <a:accent1>
        <a:srgbClr val="027D97"/>
      </a:accent1>
      <a:accent2>
        <a:srgbClr val="F4991F"/>
      </a:accent2>
      <a:accent3>
        <a:srgbClr val="7A1818"/>
      </a:accent3>
      <a:accent4>
        <a:srgbClr val="1BD7EB"/>
      </a:accent4>
      <a:accent5>
        <a:srgbClr val="4BACC6"/>
      </a:accent5>
      <a:accent6>
        <a:srgbClr val="FFC000"/>
      </a:accent6>
      <a:hlink>
        <a:srgbClr val="C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580198-7976-4CFC-AE28-4CE4B50E57B9}">
  <ds:schemaRefs>
    <ds:schemaRef ds:uri="http://schemas.microsoft.com/office/2006/metadata/properties"/>
    <ds:schemaRef ds:uri="http://schemas.microsoft.com/office/infopath/2007/PartnerControls"/>
    <ds:schemaRef ds:uri="0bfe741e-9eca-4f01-90f2-939183f19d24"/>
    <ds:schemaRef ds:uri="7275c497-f9ee-4928-92bc-548289b37429"/>
  </ds:schemaRefs>
</ds:datastoreItem>
</file>

<file path=customXml/itemProps2.xml><?xml version="1.0" encoding="utf-8"?>
<ds:datastoreItem xmlns:ds="http://schemas.openxmlformats.org/officeDocument/2006/customXml" ds:itemID="{5AD333C2-8C26-42AF-BEC7-ED3BEB6D4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75c497-f9ee-4928-92bc-548289b37429"/>
    <ds:schemaRef ds:uri="0bfe741e-9eca-4f01-90f2-939183f19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456A9-9501-4AC0-A9E0-7F6F86A57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TotalTime>
  <Words>375</Words>
  <Application>Microsoft Office PowerPoint</Application>
  <PresentationFormat>On-screen Show (16:9)</PresentationFormat>
  <Paragraphs>27</Paragraphs>
  <Slides>8</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Calibri</vt:lpstr>
      <vt:lpstr>theme 3</vt:lpstr>
      <vt:lpstr>Presentation</vt:lpstr>
      <vt:lpstr>PowerPoint Presentation</vt:lpstr>
      <vt:lpstr>   Tribal Housing Symposium Corey Hemstreet, Legislative Liaison </vt:lpstr>
      <vt:lpstr>PowerPoint Presentation</vt:lpstr>
      <vt:lpstr>Overview of Legislative Priorities</vt:lpstr>
      <vt:lpstr>Housing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dc:creator>
  <cp:lastModifiedBy>Jen Dangremond</cp:lastModifiedBy>
  <cp:revision>8</cp:revision>
  <dcterms:modified xsi:type="dcterms:W3CDTF">2025-05-12T23:22:59Z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y fmtid="{D5CDD505-2E9C-101B-9397-08002B2CF9AE}" pid="3" name="MediaServiceImageTags">
    <vt:lpwstr/>
  </property>
</Properties>
</file>